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420" r:id="rId2"/>
    <p:sldId id="438" r:id="rId3"/>
    <p:sldId id="439" r:id="rId4"/>
    <p:sldId id="440" r:id="rId5"/>
    <p:sldId id="441" r:id="rId6"/>
    <p:sldId id="422" r:id="rId7"/>
    <p:sldId id="423" r:id="rId8"/>
    <p:sldId id="437" r:id="rId9"/>
    <p:sldId id="424" r:id="rId10"/>
    <p:sldId id="429" r:id="rId11"/>
    <p:sldId id="431" r:id="rId12"/>
    <p:sldId id="432" r:id="rId13"/>
    <p:sldId id="433" r:id="rId14"/>
    <p:sldId id="446" r:id="rId15"/>
    <p:sldId id="449" r:id="rId16"/>
    <p:sldId id="448" r:id="rId17"/>
    <p:sldId id="338" r:id="rId18"/>
    <p:sldId id="343" r:id="rId19"/>
    <p:sldId id="44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44" autoAdjust="0"/>
    <p:restoredTop sz="94660"/>
  </p:normalViewPr>
  <p:slideViewPr>
    <p:cSldViewPr snapToGrid="0">
      <p:cViewPr varScale="1">
        <p:scale>
          <a:sx n="115" d="100"/>
          <a:sy n="115" d="100"/>
        </p:scale>
        <p:origin x="1434"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8C9CA9-871D-4CD2-9322-6B491E6467F7}" type="datetimeFigureOut">
              <a:rPr lang="en-US" smtClean="0"/>
              <a:t>11/18/2021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1112A-3E30-4948-8275-768EC2DC96F7}" type="slidenum">
              <a:rPr lang="en-US" smtClean="0"/>
              <a:t>‹#›</a:t>
            </a:fld>
            <a:endParaRPr lang="en-US"/>
          </a:p>
        </p:txBody>
      </p:sp>
    </p:spTree>
    <p:extLst>
      <p:ext uri="{BB962C8B-B14F-4D97-AF65-F5344CB8AC3E}">
        <p14:creationId xmlns:p14="http://schemas.microsoft.com/office/powerpoint/2010/main" val="2613272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2EA89EF0-2683-418C-8EE2-BC149AC7D9F7}" type="datetime1">
              <a:rPr lang="en-US" smtClean="0"/>
              <a:t>11/18/2021</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69827636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8280969-96EF-4808-ACD6-7EF17EC58F9F}" type="datetime1">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089202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719ED735-F673-476A-AB4F-C83B6C23F696}" type="datetime1">
              <a:rPr lang="en-US" smtClean="0"/>
              <a:t>11/18/2021</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87250493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D585722-0CDD-4D3D-8565-7A928D8E423E}" type="datetime1">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76221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BD09EA18-79AF-4E7A-8F19-BA6612A784CD}" type="datetime1">
              <a:rPr lang="en-US" smtClean="0"/>
              <a:t>11/18/2021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653341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DF62E329-2D67-4A6D-BA9F-B58F52A305E1}" type="datetime1">
              <a:rPr lang="en-US" smtClean="0"/>
              <a:t>11/18/2021</a:t>
            </a:fld>
            <a:endParaRPr lang="en-US"/>
          </a:p>
        </p:txBody>
      </p:sp>
      <p:sp>
        <p:nvSpPr>
          <p:cNvPr id="10" name="Slide Number Placeholder 9"/>
          <p:cNvSpPr>
            <a:spLocks noGrp="1"/>
          </p:cNvSpPr>
          <p:nvPr>
            <p:ph type="sldNum" sz="quarter" idx="16"/>
          </p:nvPr>
        </p:nvSpPr>
        <p:spPr/>
        <p:txBody>
          <a:bodyPr rtlCol="0"/>
          <a:lstStyle/>
          <a:p>
            <a:fld id="{28E5CFBD-577D-4BC8-97B9-14D67999BA3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96573985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B2AAB442-E9F8-4359-B732-D0110E72013E}" type="datetime1">
              <a:rPr lang="en-US" smtClean="0"/>
              <a:t>11/18/2021</a:t>
            </a:fld>
            <a:endParaRPr lang="en-US"/>
          </a:p>
        </p:txBody>
      </p:sp>
      <p:sp>
        <p:nvSpPr>
          <p:cNvPr id="12" name="Slide Number Placeholder 11"/>
          <p:cNvSpPr>
            <a:spLocks noGrp="1"/>
          </p:cNvSpPr>
          <p:nvPr>
            <p:ph type="sldNum" sz="quarter" idx="16"/>
          </p:nvPr>
        </p:nvSpPr>
        <p:spPr/>
        <p:txBody>
          <a:bodyPr rtlCol="0"/>
          <a:lstStyle/>
          <a:p>
            <a:fld id="{28E5CFBD-577D-4BC8-97B9-14D67999BA3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405668104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E900D82-B9FF-45C2-9344-6D5649D3E92C}" type="datetime1">
              <a:rPr lang="en-US" smtClean="0"/>
              <a:t>11/18/2021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392755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670139-5194-41F7-84B9-1D40BC3E0878}" type="datetime1">
              <a:rPr lang="en-US" smtClean="0"/>
              <a:t>11/18/2021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413006824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DAF28174-C6AE-406E-A7E1-96F285D28531}" type="datetime1">
              <a:rPr lang="en-US" smtClean="0"/>
              <a:t>11/18/2021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449692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9B9E7CEB-7C87-4A98-8814-4FA89FE329C3}" type="datetime1">
              <a:rPr lang="en-US" smtClean="0"/>
              <a:t>11/18/2021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417092263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88EEA7A8-09CC-4985-9222-C4052847F987}" type="datetime1">
              <a:rPr lang="en-US" smtClean="0"/>
              <a:t>11/18/2021</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0039630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3.png"/><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3.emf"/><Relationship Id="rId5" Type="http://schemas.openxmlformats.org/officeDocument/2006/relationships/oleObject" Target="../embeddings/oleObject3.bin"/><Relationship Id="rId10" Type="http://schemas.openxmlformats.org/officeDocument/2006/relationships/image" Target="../media/image15.emf"/><Relationship Id="rId4" Type="http://schemas.openxmlformats.org/officeDocument/2006/relationships/image" Target="../media/image14.png"/><Relationship Id="rId9"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p:txBody>
      </p:sp>
      <p:sp>
        <p:nvSpPr>
          <p:cNvPr id="4" name="Title 3"/>
          <p:cNvSpPr>
            <a:spLocks noGrp="1"/>
          </p:cNvSpPr>
          <p:nvPr>
            <p:ph type="title"/>
          </p:nvPr>
        </p:nvSpPr>
        <p:spPr>
          <a:ln>
            <a:solidFill>
              <a:schemeClr val="accent1"/>
            </a:solidFill>
          </a:ln>
        </p:spPr>
        <p:txBody>
          <a:bodyPr/>
          <a:lstStyle/>
          <a:p>
            <a:r>
              <a:rPr lang="en-US"/>
              <a:t>Chapter 7 </a:t>
            </a:r>
            <a:r>
              <a:rPr lang="en-US" dirty="0"/>
              <a:t>Part 3</a:t>
            </a:r>
          </a:p>
        </p:txBody>
      </p:sp>
    </p:spTree>
    <p:extLst>
      <p:ext uri="{BB962C8B-B14F-4D97-AF65-F5344CB8AC3E}">
        <p14:creationId xmlns:p14="http://schemas.microsoft.com/office/powerpoint/2010/main" val="828600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Polarity</a:t>
            </a:r>
          </a:p>
        </p:txBody>
      </p:sp>
      <p:sp>
        <p:nvSpPr>
          <p:cNvPr id="3" name="Content Placeholder 2"/>
          <p:cNvSpPr>
            <a:spLocks noGrp="1"/>
          </p:cNvSpPr>
          <p:nvPr>
            <p:ph sz="quarter" idx="1"/>
          </p:nvPr>
        </p:nvSpPr>
        <p:spPr/>
        <p:txBody>
          <a:bodyPr>
            <a:normAutofit/>
          </a:bodyPr>
          <a:lstStyle/>
          <a:p>
            <a:pPr>
              <a:buNone/>
            </a:pPr>
            <a:r>
              <a:rPr lang="en-US" sz="2180" dirty="0"/>
              <a:t>Which bond is the most polar?</a:t>
            </a:r>
          </a:p>
          <a:p>
            <a:pPr>
              <a:buNone/>
            </a:pPr>
            <a:endParaRPr lang="en-US" sz="2180" dirty="0"/>
          </a:p>
          <a:p>
            <a:pPr marL="457200" indent="-457200">
              <a:buFont typeface="+mj-lt"/>
              <a:buAutoNum type="alphaUcPeriod"/>
            </a:pPr>
            <a:r>
              <a:rPr lang="en-US" sz="2180" dirty="0" smtClean="0"/>
              <a:t>C–H</a:t>
            </a:r>
            <a:endParaRPr lang="en-US" sz="2180" dirty="0"/>
          </a:p>
          <a:p>
            <a:pPr marL="457200" indent="-457200">
              <a:buFont typeface="+mj-lt"/>
              <a:buAutoNum type="alphaUcPeriod"/>
            </a:pPr>
            <a:r>
              <a:rPr lang="en-US" sz="2180" dirty="0"/>
              <a:t>C–N </a:t>
            </a:r>
          </a:p>
          <a:p>
            <a:pPr marL="457200" indent="-457200">
              <a:buFont typeface="+mj-lt"/>
              <a:buAutoNum type="alphaUcPeriod"/>
            </a:pPr>
            <a:r>
              <a:rPr lang="en-US" sz="2180" dirty="0"/>
              <a:t>C–O </a:t>
            </a:r>
          </a:p>
          <a:p>
            <a:pPr marL="457200" indent="-457200">
              <a:buFont typeface="+mj-lt"/>
              <a:buAutoNum type="alphaUcPeriod"/>
            </a:pPr>
            <a:r>
              <a:rPr lang="en-US" sz="2180" dirty="0"/>
              <a:t>C–F </a:t>
            </a:r>
          </a:p>
        </p:txBody>
      </p:sp>
    </p:spTree>
    <p:extLst>
      <p:ext uri="{BB962C8B-B14F-4D97-AF65-F5344CB8AC3E}">
        <p14:creationId xmlns:p14="http://schemas.microsoft.com/office/powerpoint/2010/main" val="1792890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Order</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400" dirty="0"/>
                  <a:t>Bond order is the number of bonding lines between two bonded atoms</a:t>
                </a:r>
              </a:p>
              <a:p>
                <a:endParaRPr lang="en-US" sz="2400" dirty="0"/>
              </a:p>
              <a:p>
                <a:pPr marL="0" indent="0">
                  <a:buNone/>
                </a:pPr>
                <a:endParaRPr lang="en-US" sz="2400" dirty="0"/>
              </a:p>
              <a:p>
                <a14:m>
                  <m:oMath xmlns:m="http://schemas.openxmlformats.org/officeDocument/2006/math">
                    <m:r>
                      <m:rPr>
                        <m:sty m:val="p"/>
                      </m:rPr>
                      <a:rPr lang="en-US" sz="2400">
                        <a:latin typeface="Cambria Math" panose="02040503050406030204" pitchFamily="18" charset="0"/>
                      </a:rPr>
                      <m:t>CN</m:t>
                    </m:r>
                    <m:r>
                      <a:rPr lang="en-US" sz="2400">
                        <a:latin typeface="Cambria Math" panose="02040503050406030204" pitchFamily="18" charset="0"/>
                      </a:rPr>
                      <m:t> </m:t>
                    </m:r>
                  </m:oMath>
                </a14:m>
                <a:r>
                  <a:rPr lang="en-US" sz="2400" dirty="0"/>
                  <a:t>bond order is 3</a:t>
                </a:r>
              </a:p>
              <a:p>
                <a14:m>
                  <m:oMath xmlns:m="http://schemas.openxmlformats.org/officeDocument/2006/math">
                    <m:r>
                      <m:rPr>
                        <m:sty m:val="p"/>
                      </m:rPr>
                      <a:rPr lang="en-US" sz="2400">
                        <a:latin typeface="Cambria Math" panose="02040503050406030204" pitchFamily="18" charset="0"/>
                      </a:rPr>
                      <m:t>CC</m:t>
                    </m:r>
                    <m:r>
                      <a:rPr lang="en-US" sz="2400">
                        <a:latin typeface="Cambria Math" panose="02040503050406030204" pitchFamily="18" charset="0"/>
                      </a:rPr>
                      <m:t> </m:t>
                    </m:r>
                  </m:oMath>
                </a14:m>
                <a:r>
                  <a:rPr lang="en-US" sz="2400" dirty="0"/>
                  <a:t>bond order is 1</a:t>
                </a:r>
              </a:p>
              <a:p>
                <a:r>
                  <a:rPr lang="en-US" sz="2400" dirty="0"/>
                  <a:t>CH bond order is 1</a:t>
                </a:r>
              </a:p>
              <a:p>
                <a14:m>
                  <m:oMath xmlns:m="http://schemas.openxmlformats.org/officeDocument/2006/math">
                    <m:r>
                      <m:rPr>
                        <m:sty m:val="p"/>
                      </m:rPr>
                      <a:rPr lang="en-US" sz="2400">
                        <a:latin typeface="Cambria Math" panose="02040503050406030204" pitchFamily="18" charset="0"/>
                      </a:rPr>
                      <m:t>CO</m:t>
                    </m:r>
                    <m:r>
                      <a:rPr lang="en-US" sz="2400">
                        <a:latin typeface="Cambria Math" panose="02040503050406030204" pitchFamily="18" charset="0"/>
                      </a:rPr>
                      <m:t> </m:t>
                    </m:r>
                  </m:oMath>
                </a14:m>
                <a:r>
                  <a:rPr lang="en-US" sz="2400" dirty="0"/>
                  <a:t>bond order is 2</a:t>
                </a:r>
              </a:p>
              <a:p>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3"/>
                <a:stretch>
                  <a:fillRect l="-150" t="-1085"/>
                </a:stretch>
              </a:blipFill>
            </p:spPr>
            <p:txBody>
              <a:bodyPr/>
              <a:lstStyle/>
              <a:p>
                <a:r>
                  <a:rPr lang="en-US">
                    <a:noFill/>
                  </a:rPr>
                  <a:t> </a:t>
                </a:r>
              </a:p>
            </p:txBody>
          </p:sp>
        </mc:Fallback>
      </mc:AlternateContent>
      <p:graphicFrame>
        <p:nvGraphicFramePr>
          <p:cNvPr id="5" name="Object 4"/>
          <p:cNvGraphicFramePr>
            <a:graphicFrameLocks noChangeAspect="1"/>
          </p:cNvGraphicFramePr>
          <p:nvPr>
            <p:extLst>
              <p:ext uri="{D42A27DB-BD31-4B8C-83A1-F6EECF244321}">
                <p14:modId xmlns:p14="http://schemas.microsoft.com/office/powerpoint/2010/main" val="1673358671"/>
              </p:ext>
            </p:extLst>
          </p:nvPr>
        </p:nvGraphicFramePr>
        <p:xfrm>
          <a:off x="4468513" y="3067851"/>
          <a:ext cx="3490629" cy="2307520"/>
        </p:xfrm>
        <a:graphic>
          <a:graphicData uri="http://schemas.openxmlformats.org/presentationml/2006/ole">
            <mc:AlternateContent xmlns:mc="http://schemas.openxmlformats.org/markup-compatibility/2006">
              <mc:Choice xmlns:v="urn:schemas-microsoft-com:vml" Requires="v">
                <p:oleObj spid="_x0000_s1032" name="CS ChemDraw Drawing" r:id="rId4" imgW="1227810" imgH="810574" progId="ChemDraw.Document.6.0">
                  <p:embed/>
                </p:oleObj>
              </mc:Choice>
              <mc:Fallback>
                <p:oleObj name="CS ChemDraw Drawing" r:id="rId4" imgW="1227810" imgH="810574" progId="ChemDraw.Document.6.0">
                  <p:embed/>
                  <p:pic>
                    <p:nvPicPr>
                      <p:cNvPr id="0" name=""/>
                      <p:cNvPicPr/>
                      <p:nvPr/>
                    </p:nvPicPr>
                    <p:blipFill>
                      <a:blip r:embed="rId5"/>
                      <a:stretch>
                        <a:fillRect/>
                      </a:stretch>
                    </p:blipFill>
                    <p:spPr>
                      <a:xfrm>
                        <a:off x="4468513" y="3067851"/>
                        <a:ext cx="3490629" cy="2307520"/>
                      </a:xfrm>
                      <a:prstGeom prst="rect">
                        <a:avLst/>
                      </a:prstGeom>
                    </p:spPr>
                  </p:pic>
                </p:oleObj>
              </mc:Fallback>
            </mc:AlternateContent>
          </a:graphicData>
        </a:graphic>
      </p:graphicFrame>
    </p:spTree>
    <p:extLst>
      <p:ext uri="{BB962C8B-B14F-4D97-AF65-F5344CB8AC3E}">
        <p14:creationId xmlns:p14="http://schemas.microsoft.com/office/powerpoint/2010/main" val="298880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Order</a:t>
            </a:r>
            <a:r>
              <a:rPr lang="en-US" baseline="0" dirty="0"/>
              <a:t> </a:t>
            </a:r>
            <a:r>
              <a:rPr lang="en-US" dirty="0"/>
              <a:t>&amp; Bond Length</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400" dirty="0">
                    <a:latin typeface="Cambria Math" panose="02040503050406030204" pitchFamily="18" charset="0"/>
                    <a:ea typeface="Cambria Math" panose="02040503050406030204" pitchFamily="18" charset="0"/>
                  </a:rPr>
                  <a:t>Bond length increases with increasing atomic radius           </a:t>
                </a:r>
              </a:p>
              <a:p>
                <a:endParaRPr lang="en-US" sz="2400" dirty="0">
                  <a:latin typeface="Cambria Math" panose="02040503050406030204" pitchFamily="18" charset="0"/>
                  <a:ea typeface="Cambria Math" panose="02040503050406030204" pitchFamily="18" charset="0"/>
                </a:endParaRPr>
              </a:p>
              <a:p>
                <a:pPr marL="0" indent="0" algn="ctr">
                  <a:buNone/>
                </a:pPr>
                <a:r>
                  <a:rPr lang="en-US" sz="2400" b="0" dirty="0">
                    <a:ea typeface="Cambria Math" panose="02040503050406030204" pitchFamily="18" charset="0"/>
                  </a:rPr>
                  <a:t>Shortest     </a:t>
                </a: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C</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F</m:t>
                    </m:r>
                    <m:r>
                      <a:rPr lang="en-US" sz="2400" b="0" i="0" smtClean="0">
                        <a:latin typeface="Cambria Math" panose="02040503050406030204" pitchFamily="18" charset="0"/>
                        <a:ea typeface="Cambria Math" panose="02040503050406030204" pitchFamily="18" charset="0"/>
                      </a:rPr>
                      <m:t>&lt;</m:t>
                    </m:r>
                    <m:r>
                      <m:rPr>
                        <m:sty m:val="p"/>
                      </m:rPr>
                      <a:rPr lang="en-US" sz="2400" b="0" i="0" smtClean="0">
                        <a:latin typeface="Cambria Math" panose="02040503050406030204" pitchFamily="18" charset="0"/>
                        <a:ea typeface="Cambria Math" panose="02040503050406030204" pitchFamily="18" charset="0"/>
                      </a:rPr>
                      <m:t>C</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Cl</m:t>
                    </m:r>
                    <m:r>
                      <a:rPr lang="en-US" sz="2400" b="0" i="0" smtClean="0">
                        <a:latin typeface="Cambria Math" panose="02040503050406030204" pitchFamily="18" charset="0"/>
                        <a:ea typeface="Cambria Math" panose="02040503050406030204" pitchFamily="18" charset="0"/>
                      </a:rPr>
                      <m:t>&lt;</m:t>
                    </m:r>
                    <m:r>
                      <m:rPr>
                        <m:sty m:val="p"/>
                      </m:rPr>
                      <a:rPr lang="en-US" sz="2400" b="0" i="0" smtClean="0">
                        <a:latin typeface="Cambria Math" panose="02040503050406030204" pitchFamily="18" charset="0"/>
                        <a:ea typeface="Cambria Math" panose="02040503050406030204" pitchFamily="18" charset="0"/>
                      </a:rPr>
                      <m:t>C</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Br</m:t>
                    </m:r>
                  </m:oMath>
                </a14:m>
                <a:r>
                  <a:rPr lang="en-US" sz="2400" dirty="0">
                    <a:latin typeface="Cambria Math" panose="02040503050406030204" pitchFamily="18" charset="0"/>
                    <a:ea typeface="Cambria Math" panose="02040503050406030204" pitchFamily="18" charset="0"/>
                  </a:rPr>
                  <a:t>      Longest</a:t>
                </a:r>
              </a:p>
              <a:p>
                <a:endParaRPr lang="en-US" sz="2400" dirty="0">
                  <a:latin typeface="Cambria Math" panose="02040503050406030204" pitchFamily="18" charset="0"/>
                  <a:ea typeface="Cambria Math" panose="02040503050406030204" pitchFamily="18" charset="0"/>
                </a:endParaRPr>
              </a:p>
              <a:p>
                <a:r>
                  <a:rPr lang="en-US" sz="2400" dirty="0">
                    <a:latin typeface="Cambria Math" panose="02040503050406030204" pitchFamily="18" charset="0"/>
                    <a:ea typeface="Cambria Math" panose="02040503050406030204" pitchFamily="18" charset="0"/>
                  </a:rPr>
                  <a:t>Bond length increases with decreasing bond order </a:t>
                </a:r>
              </a:p>
              <a:p>
                <a:endParaRPr lang="en-US" sz="2400" dirty="0">
                  <a:latin typeface="Cambria Math" panose="02040503050406030204" pitchFamily="18" charset="0"/>
                  <a:ea typeface="Cambria Math" panose="02040503050406030204" pitchFamily="18" charset="0"/>
                </a:endParaRPr>
              </a:p>
              <a:p>
                <a:pPr marL="0" indent="0" algn="ctr">
                  <a:buNone/>
                </a:pPr>
                <a:r>
                  <a:rPr lang="en-US" sz="2400" dirty="0">
                    <a:ea typeface="Cambria Math" panose="02040503050406030204" pitchFamily="18" charset="0"/>
                  </a:rPr>
                  <a:t>Shortest     </a:t>
                </a:r>
                <a14:m>
                  <m:oMath xmlns:m="http://schemas.openxmlformats.org/officeDocument/2006/math">
                    <m:r>
                      <m:rPr>
                        <m:sty m:val="p"/>
                      </m:rPr>
                      <a:rPr lang="en-US" sz="2400" b="0" i="0" smtClean="0">
                        <a:latin typeface="Cambria Math" panose="02040503050406030204" pitchFamily="18" charset="0"/>
                        <a:ea typeface="Cambria Math" panose="02040503050406030204" pitchFamily="18" charset="0"/>
                      </a:rPr>
                      <m:t>C</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N</m:t>
                    </m:r>
                    <m:r>
                      <a:rPr lang="en-US" sz="2400" b="0" i="0" smtClean="0">
                        <a:latin typeface="Cambria Math" panose="02040503050406030204" pitchFamily="18" charset="0"/>
                        <a:ea typeface="Cambria Math" panose="02040503050406030204" pitchFamily="18" charset="0"/>
                      </a:rPr>
                      <m:t>&lt;</m:t>
                    </m:r>
                    <m:r>
                      <m:rPr>
                        <m:sty m:val="p"/>
                      </m:rPr>
                      <a:rPr lang="en-US" sz="2400" b="0" i="0" smtClean="0">
                        <a:latin typeface="Cambria Math" panose="02040503050406030204" pitchFamily="18" charset="0"/>
                        <a:ea typeface="Cambria Math" panose="02040503050406030204" pitchFamily="18" charset="0"/>
                      </a:rPr>
                      <m:t>C</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N</m:t>
                    </m:r>
                    <m:r>
                      <a:rPr lang="en-US" sz="2400" b="0" i="0" smtClean="0">
                        <a:latin typeface="Cambria Math" panose="02040503050406030204" pitchFamily="18" charset="0"/>
                        <a:ea typeface="Cambria Math" panose="02040503050406030204" pitchFamily="18" charset="0"/>
                      </a:rPr>
                      <m:t>&lt;</m:t>
                    </m:r>
                    <m:r>
                      <m:rPr>
                        <m:sty m:val="p"/>
                      </m:rPr>
                      <a:rPr lang="en-US" sz="2400" b="0" i="0" smtClean="0">
                        <a:latin typeface="Cambria Math" panose="02040503050406030204" pitchFamily="18" charset="0"/>
                        <a:ea typeface="Cambria Math" panose="02040503050406030204" pitchFamily="18" charset="0"/>
                      </a:rPr>
                      <m:t>C</m:t>
                    </m:r>
                    <m:r>
                      <a:rPr lang="en-US" sz="2400" b="0" i="0" smtClean="0">
                        <a:latin typeface="Cambria Math" panose="02040503050406030204" pitchFamily="18" charset="0"/>
                        <a:ea typeface="Cambria Math" panose="02040503050406030204" pitchFamily="18" charset="0"/>
                      </a:rPr>
                      <m:t>−</m:t>
                    </m:r>
                    <m:r>
                      <m:rPr>
                        <m:sty m:val="p"/>
                      </m:rPr>
                      <a:rPr lang="en-US" sz="2400" b="0" i="0" smtClean="0">
                        <a:latin typeface="Cambria Math" panose="02040503050406030204" pitchFamily="18" charset="0"/>
                        <a:ea typeface="Cambria Math" panose="02040503050406030204" pitchFamily="18" charset="0"/>
                      </a:rPr>
                      <m:t>N</m:t>
                    </m:r>
                  </m:oMath>
                </a14:m>
                <a:r>
                  <a:rPr lang="en-US" sz="2400" dirty="0">
                    <a:latin typeface="Cambria Math" panose="02040503050406030204" pitchFamily="18" charset="0"/>
                    <a:ea typeface="Cambria Math" panose="02040503050406030204" pitchFamily="18" charset="0"/>
                  </a:rPr>
                  <a:t>       Longest</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150" t="-1085"/>
                </a:stretch>
              </a:blipFill>
            </p:spPr>
            <p:txBody>
              <a:bodyPr/>
              <a:lstStyle/>
              <a:p>
                <a:r>
                  <a:rPr lang="en-US">
                    <a:noFill/>
                  </a:rPr>
                  <a:t> </a:t>
                </a:r>
              </a:p>
            </p:txBody>
          </p:sp>
        </mc:Fallback>
      </mc:AlternateContent>
      <p:sp>
        <p:nvSpPr>
          <p:cNvPr id="4" name="SMARTInkShape-767"/>
          <p:cNvSpPr/>
          <p:nvPr/>
        </p:nvSpPr>
        <p:spPr>
          <a:xfrm>
            <a:off x="2506030" y="2254567"/>
            <a:ext cx="8573" cy="8574"/>
          </a:xfrm>
          <a:custGeom>
            <a:avLst/>
            <a:gdLst/>
            <a:ahLst/>
            <a:cxnLst/>
            <a:rect l="0" t="0" r="0" b="0"/>
            <a:pathLst>
              <a:path w="8573" h="8574">
                <a:moveTo>
                  <a:pt x="8572" y="0"/>
                </a:moveTo>
                <a:lnTo>
                  <a:pt x="0" y="8573"/>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39823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Energy (Bond Enthalpy)</a:t>
            </a:r>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normAutofit/>
              </a:bodyPr>
              <a:lstStyle/>
              <a:p>
                <a:r>
                  <a:rPr lang="en-US" sz="2400" dirty="0" smtClean="0"/>
                  <a:t>Bond energy is the energy required to break a bond </a:t>
                </a:r>
              </a:p>
              <a:p>
                <a:r>
                  <a:rPr lang="en-US" sz="2400" dirty="0" smtClean="0"/>
                  <a:t>Bond </a:t>
                </a:r>
                <a:r>
                  <a:rPr lang="en-US" sz="2400" dirty="0"/>
                  <a:t>strength increases with increasing bond </a:t>
                </a:r>
                <a:r>
                  <a:rPr lang="en-US" sz="2400" dirty="0" smtClean="0"/>
                  <a:t>energy</a:t>
                </a:r>
                <a:endParaRPr lang="en-US" sz="2400" dirty="0"/>
              </a:p>
              <a:p>
                <a:r>
                  <a:rPr lang="en-US" sz="2400" dirty="0" smtClean="0"/>
                  <a:t>Bond strength increases with increasing bond order</a:t>
                </a:r>
              </a:p>
              <a:p>
                <a:endParaRPr lang="en-US" sz="2400" dirty="0"/>
              </a:p>
              <a:p>
                <a:pPr marL="0" indent="0" algn="ctr">
                  <a:buNone/>
                </a:pPr>
                <a:endParaRPr lang="en-US" sz="2400" dirty="0" smtClean="0">
                  <a:latin typeface="Cambria Math" panose="02040503050406030204" pitchFamily="18" charset="0"/>
                  <a:ea typeface="Cambria Math" panose="02040503050406030204" pitchFamily="18" charset="0"/>
                </a:endParaRPr>
              </a:p>
              <a:p>
                <a:pPr marL="0" indent="0" algn="ctr">
                  <a:buNone/>
                </a:pPr>
                <a:endParaRPr lang="en-US" sz="2400" dirty="0">
                  <a:latin typeface="Cambria Math" panose="02040503050406030204" pitchFamily="18" charset="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ea typeface="Cambria Math" panose="02040503050406030204" pitchFamily="18" charset="0"/>
                        </a:rPr>
                        <m:t>C</m:t>
                      </m:r>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N</m:t>
                      </m:r>
                      <m:r>
                        <a:rPr lang="en-US" sz="2400" b="0" i="0" smtClean="0">
                          <a:latin typeface="Cambria Math" panose="02040503050406030204" pitchFamily="18" charset="0"/>
                          <a:ea typeface="Cambria Math" panose="02040503050406030204" pitchFamily="18" charset="0"/>
                        </a:rPr>
                        <m:t>&gt;</m:t>
                      </m:r>
                      <m:r>
                        <m:rPr>
                          <m:sty m:val="p"/>
                        </m:rPr>
                        <a:rPr lang="en-US" sz="2400">
                          <a:latin typeface="Cambria Math" panose="02040503050406030204" pitchFamily="18" charset="0"/>
                          <a:ea typeface="Cambria Math" panose="02040503050406030204" pitchFamily="18" charset="0"/>
                        </a:rPr>
                        <m:t>C</m:t>
                      </m:r>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N</m:t>
                      </m:r>
                      <m:r>
                        <a:rPr lang="en-US" sz="2400" b="0" i="0" smtClean="0">
                          <a:latin typeface="Cambria Math" panose="02040503050406030204" pitchFamily="18" charset="0"/>
                          <a:ea typeface="Cambria Math" panose="02040503050406030204" pitchFamily="18" charset="0"/>
                        </a:rPr>
                        <m:t>&gt;</m:t>
                      </m:r>
                      <m:r>
                        <m:rPr>
                          <m:sty m:val="p"/>
                        </m:rPr>
                        <a:rPr lang="en-US" sz="2400">
                          <a:latin typeface="Cambria Math" panose="02040503050406030204" pitchFamily="18" charset="0"/>
                          <a:ea typeface="Cambria Math" panose="02040503050406030204" pitchFamily="18" charset="0"/>
                        </a:rPr>
                        <m:t>C</m:t>
                      </m:r>
                      <m:r>
                        <a:rPr lang="en-US" sz="2400">
                          <a:latin typeface="Cambria Math" panose="02040503050406030204" pitchFamily="18" charset="0"/>
                          <a:ea typeface="Cambria Math" panose="02040503050406030204" pitchFamily="18" charset="0"/>
                        </a:rPr>
                        <m:t>−</m:t>
                      </m:r>
                      <m:r>
                        <m:rPr>
                          <m:sty m:val="p"/>
                        </m:rPr>
                        <a:rPr lang="en-US" sz="2400">
                          <a:latin typeface="Cambria Math" panose="02040503050406030204" pitchFamily="18" charset="0"/>
                          <a:ea typeface="Cambria Math" panose="02040503050406030204" pitchFamily="18" charset="0"/>
                        </a:rPr>
                        <m:t>N</m:t>
                      </m:r>
                    </m:oMath>
                  </m:oMathPara>
                </a14:m>
                <a:endParaRPr lang="en-US" sz="2400" dirty="0">
                  <a:latin typeface="Cambria Math" panose="02040503050406030204" pitchFamily="18" charset="0"/>
                  <a:ea typeface="Cambria Math" panose="02040503050406030204" pitchFamily="18" charset="0"/>
                </a:endParaRPr>
              </a:p>
              <a:p>
                <a:pPr marL="0" indent="0" algn="ctr">
                  <a:buNone/>
                </a:pPr>
                <a:endParaRPr lang="en-US" sz="2400" dirty="0">
                  <a:latin typeface="Cambria Math" panose="02040503050406030204" pitchFamily="18" charset="0"/>
                  <a:ea typeface="Cambria Math" panose="02040503050406030204" pitchFamily="18" charset="0"/>
                </a:endParaRPr>
              </a:p>
              <a:p>
                <a:pPr marL="0" indent="0">
                  <a:buNone/>
                </a:pPr>
                <a:endParaRPr lang="en-US" sz="2400" dirty="0"/>
              </a:p>
              <a:p>
                <a:pPr marL="0" indent="0">
                  <a:buNone/>
                </a:pPr>
                <a:endParaRPr lang="en-US" sz="2400" dirty="0"/>
              </a:p>
              <a:p>
                <a:pPr marL="0" indent="0">
                  <a:buNone/>
                </a:pPr>
                <a:endParaRPr lang="en-US" sz="2400" dirty="0">
                  <a:latin typeface="Cambria Math" panose="02040503050406030204" pitchFamily="18" charset="0"/>
                  <a:ea typeface="Cambria Math" panose="02040503050406030204" pitchFamily="18" charset="0"/>
                </a:endParaRPr>
              </a:p>
              <a:p>
                <a:pPr marL="0" indent="0">
                  <a:buNone/>
                </a:pPr>
                <a:endParaRPr lang="en-US" sz="2400"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150" t="-1085"/>
                </a:stretch>
              </a:blipFill>
            </p:spPr>
            <p:txBody>
              <a:bodyPr/>
              <a:lstStyle/>
              <a:p>
                <a:r>
                  <a:rPr lang="en-US">
                    <a:noFill/>
                  </a:rPr>
                  <a:t> </a:t>
                </a:r>
              </a:p>
            </p:txBody>
          </p:sp>
        </mc:Fallback>
      </mc:AlternateContent>
      <p:sp>
        <p:nvSpPr>
          <p:cNvPr id="4" name="TextBox 3"/>
          <p:cNvSpPr txBox="1"/>
          <p:nvPr/>
        </p:nvSpPr>
        <p:spPr>
          <a:xfrm>
            <a:off x="1039093" y="3366655"/>
            <a:ext cx="2302625" cy="2440668"/>
          </a:xfrm>
          <a:prstGeom prst="rect">
            <a:avLst/>
          </a:prstGeom>
          <a:noFill/>
        </p:spPr>
        <p:txBody>
          <a:bodyPr wrap="square" rtlCol="0">
            <a:spAutoFit/>
          </a:bodyPr>
          <a:lstStyle/>
          <a:p>
            <a:r>
              <a:rPr lang="en-US" sz="2180" dirty="0" smtClean="0"/>
              <a:t>Strongest</a:t>
            </a:r>
          </a:p>
          <a:p>
            <a:endParaRPr lang="en-US" sz="2180" dirty="0" smtClean="0"/>
          </a:p>
          <a:p>
            <a:r>
              <a:rPr lang="en-US" sz="2180" dirty="0" smtClean="0"/>
              <a:t>Highest bond energy</a:t>
            </a:r>
          </a:p>
          <a:p>
            <a:endParaRPr lang="en-US" sz="2180" dirty="0" smtClean="0"/>
          </a:p>
          <a:p>
            <a:r>
              <a:rPr lang="en-US" sz="2180" dirty="0" smtClean="0"/>
              <a:t>Shortest</a:t>
            </a:r>
            <a:endParaRPr lang="en-US" sz="2180" dirty="0"/>
          </a:p>
          <a:p>
            <a:endParaRPr lang="en-US" sz="2180" dirty="0"/>
          </a:p>
        </p:txBody>
      </p:sp>
      <p:sp>
        <p:nvSpPr>
          <p:cNvPr id="5" name="TextBox 4"/>
          <p:cNvSpPr txBox="1"/>
          <p:nvPr/>
        </p:nvSpPr>
        <p:spPr>
          <a:xfrm>
            <a:off x="6636329" y="3366655"/>
            <a:ext cx="2302625" cy="2440668"/>
          </a:xfrm>
          <a:prstGeom prst="rect">
            <a:avLst/>
          </a:prstGeom>
          <a:noFill/>
        </p:spPr>
        <p:txBody>
          <a:bodyPr wrap="square" rtlCol="0">
            <a:spAutoFit/>
          </a:bodyPr>
          <a:lstStyle/>
          <a:p>
            <a:r>
              <a:rPr lang="en-US" sz="2180" dirty="0" smtClean="0"/>
              <a:t>Weakest</a:t>
            </a:r>
          </a:p>
          <a:p>
            <a:endParaRPr lang="en-US" sz="2180" dirty="0" smtClean="0"/>
          </a:p>
          <a:p>
            <a:r>
              <a:rPr lang="en-US" sz="2180" dirty="0" smtClean="0"/>
              <a:t>Lowest bond energy</a:t>
            </a:r>
          </a:p>
          <a:p>
            <a:endParaRPr lang="en-US" sz="2180" dirty="0" smtClean="0"/>
          </a:p>
          <a:p>
            <a:r>
              <a:rPr lang="en-US" sz="2180" dirty="0" smtClean="0"/>
              <a:t>Longest</a:t>
            </a:r>
            <a:endParaRPr lang="en-US" sz="2180" dirty="0"/>
          </a:p>
          <a:p>
            <a:endParaRPr lang="en-US" sz="2180" dirty="0"/>
          </a:p>
        </p:txBody>
      </p:sp>
    </p:spTree>
    <p:extLst>
      <p:ext uri="{BB962C8B-B14F-4D97-AF65-F5344CB8AC3E}">
        <p14:creationId xmlns:p14="http://schemas.microsoft.com/office/powerpoint/2010/main" val="3641231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Calculating Bond Order of a Resonance Structure</a:t>
            </a:r>
            <a:endParaRPr lang="en-US" sz="2800"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a:buNone/>
                </a:pPr>
                <a14:m>
                  <m:oMath xmlns:m="http://schemas.openxmlformats.org/officeDocument/2006/math">
                    <m:sSup>
                      <m:sSupPr>
                        <m:ctrlPr>
                          <a:rPr lang="en-US" sz="2000" i="1" dirty="0" smtClean="0">
                            <a:latin typeface="Cambria Math" panose="02040503050406030204" pitchFamily="18" charset="0"/>
                          </a:rPr>
                        </m:ctrlPr>
                      </m:sSupPr>
                      <m:e>
                        <m:r>
                          <m:rPr>
                            <m:sty m:val="p"/>
                          </m:rPr>
                          <a:rPr lang="en-US" sz="2000" i="0" dirty="0">
                            <a:latin typeface="Cambria Math" panose="02040503050406030204" pitchFamily="18" charset="0"/>
                          </a:rPr>
                          <m:t>C</m:t>
                        </m:r>
                        <m:sSub>
                          <m:sSubPr>
                            <m:ctrlPr>
                              <a:rPr lang="en-US" sz="2000" i="1" dirty="0">
                                <a:latin typeface="Cambria Math" panose="02040503050406030204" pitchFamily="18" charset="0"/>
                              </a:rPr>
                            </m:ctrlPr>
                          </m:sSubPr>
                          <m:e>
                            <m:r>
                              <m:rPr>
                                <m:sty m:val="p"/>
                              </m:rPr>
                              <a:rPr lang="en-US" sz="2000" i="0" dirty="0">
                                <a:latin typeface="Cambria Math" panose="02040503050406030204" pitchFamily="18" charset="0"/>
                              </a:rPr>
                              <m:t>O</m:t>
                            </m:r>
                          </m:e>
                          <m:sub>
                            <m:r>
                              <a:rPr lang="en-US" sz="2000" i="0" dirty="0">
                                <a:latin typeface="Cambria Math" panose="02040503050406030204" pitchFamily="18" charset="0"/>
                              </a:rPr>
                              <m:t>3</m:t>
                            </m:r>
                          </m:sub>
                        </m:sSub>
                      </m:e>
                      <m:sup>
                        <m:r>
                          <a:rPr lang="en-US" sz="2000" b="0" i="0" dirty="0" smtClean="0">
                            <a:latin typeface="Cambria Math" panose="02040503050406030204" pitchFamily="18" charset="0"/>
                          </a:rPr>
                          <m:t>2−</m:t>
                        </m:r>
                      </m:sup>
                    </m:sSup>
                  </m:oMath>
                </a14:m>
                <a:r>
                  <a:rPr lang="en-US" sz="2000" baseline="30000" dirty="0"/>
                  <a:t> </a:t>
                </a:r>
              </a:p>
              <a:p>
                <a:pPr>
                  <a:buNone/>
                </a:pPr>
                <a:endParaRPr lang="en-US" sz="2000" baseline="30000" dirty="0"/>
              </a:p>
              <a:p>
                <a:pPr>
                  <a:buNone/>
                </a:pPr>
                <a:endParaRPr lang="en-US" sz="2000" baseline="30000" dirty="0"/>
              </a:p>
              <a:p>
                <a:pPr>
                  <a:buNone/>
                </a:pPr>
                <a14:m>
                  <m:oMathPara xmlns:m="http://schemas.openxmlformats.org/officeDocument/2006/math">
                    <m:oMathParaPr>
                      <m:jc m:val="centerGroup"/>
                    </m:oMathParaPr>
                    <m:oMath xmlns:m="http://schemas.openxmlformats.org/officeDocument/2006/math">
                      <m:r>
                        <m:rPr>
                          <m:sty m:val="p"/>
                        </m:rPr>
                        <a:rPr lang="en-US" sz="2000">
                          <a:latin typeface="Cambria Math" panose="02040503050406030204" pitchFamily="18" charset="0"/>
                        </a:rPr>
                        <m:t>bonding</m:t>
                      </m:r>
                      <m:r>
                        <a:rPr lang="en-US" sz="2000">
                          <a:latin typeface="Cambria Math" panose="02040503050406030204" pitchFamily="18" charset="0"/>
                        </a:rPr>
                        <m:t> </m:t>
                      </m:r>
                      <m:r>
                        <m:rPr>
                          <m:sty m:val="p"/>
                        </m:rPr>
                        <a:rPr lang="en-US" sz="2000">
                          <a:latin typeface="Cambria Math" panose="02040503050406030204" pitchFamily="18" charset="0"/>
                        </a:rPr>
                        <m:t>order</m:t>
                      </m:r>
                      <m:r>
                        <a:rPr lang="en-US" sz="2000">
                          <a:latin typeface="Cambria Math" panose="02040503050406030204" pitchFamily="18" charset="0"/>
                        </a:rPr>
                        <m:t> </m:t>
                      </m:r>
                      <m:r>
                        <m:rPr>
                          <m:sty m:val="p"/>
                        </m:rPr>
                        <a:rPr lang="en-US" sz="2000">
                          <a:latin typeface="Cambria Math" panose="02040503050406030204" pitchFamily="18" charset="0"/>
                        </a:rPr>
                        <m:t>of</m:t>
                      </m:r>
                      <m:r>
                        <a:rPr lang="en-US" sz="2000">
                          <a:latin typeface="Cambria Math" panose="02040503050406030204" pitchFamily="18" charset="0"/>
                        </a:rPr>
                        <m:t> </m:t>
                      </m:r>
                      <m:r>
                        <m:rPr>
                          <m:sty m:val="p"/>
                        </m:rPr>
                        <a:rPr lang="en-US" sz="2000">
                          <a:latin typeface="Cambria Math" panose="02040503050406030204" pitchFamily="18" charset="0"/>
                        </a:rPr>
                        <m:t>CO</m:t>
                      </m:r>
                      <m:r>
                        <a:rPr lang="en-US" sz="2000">
                          <a:latin typeface="Cambria Math" panose="02040503050406030204" pitchFamily="18" charset="0"/>
                        </a:rPr>
                        <m:t>=</m:t>
                      </m:r>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m:rPr>
                                  <m:sty m:val="p"/>
                                </m:rPr>
                                <a:rPr lang="en-US" sz="2000">
                                  <a:latin typeface="Cambria Math" panose="02040503050406030204" pitchFamily="18" charset="0"/>
                                </a:rPr>
                                <m:t>number</m:t>
                              </m:r>
                              <m:r>
                                <a:rPr lang="en-US" sz="2000">
                                  <a:latin typeface="Cambria Math" panose="02040503050406030204" pitchFamily="18" charset="0"/>
                                </a:rPr>
                                <m:t> </m:t>
                              </m:r>
                              <m:r>
                                <m:rPr>
                                  <m:sty m:val="p"/>
                                </m:rPr>
                                <a:rPr lang="en-US" sz="2000">
                                  <a:latin typeface="Cambria Math" panose="02040503050406030204" pitchFamily="18" charset="0"/>
                                </a:rPr>
                                <m:t>of</m:t>
                              </m:r>
                              <m:r>
                                <a:rPr lang="en-US" sz="2000">
                                  <a:latin typeface="Cambria Math" panose="02040503050406030204" pitchFamily="18" charset="0"/>
                                </a:rPr>
                                <m:t> </m:t>
                              </m:r>
                              <m:r>
                                <m:rPr>
                                  <m:sty m:val="p"/>
                                </m:rPr>
                                <a:rPr lang="en-US" sz="2000">
                                  <a:latin typeface="Cambria Math" panose="02040503050406030204" pitchFamily="18" charset="0"/>
                                </a:rPr>
                                <m:t>CO</m:t>
                              </m:r>
                              <m:r>
                                <a:rPr lang="en-US" sz="2000">
                                  <a:latin typeface="Cambria Math" panose="02040503050406030204" pitchFamily="18" charset="0"/>
                                </a:rPr>
                                <m:t> </m:t>
                              </m:r>
                              <m:r>
                                <m:rPr>
                                  <m:sty m:val="p"/>
                                </m:rPr>
                                <a:rPr lang="en-US" sz="2000">
                                  <a:latin typeface="Cambria Math" panose="02040503050406030204" pitchFamily="18" charset="0"/>
                                </a:rPr>
                                <m:t>bonding</m:t>
                              </m:r>
                              <m:r>
                                <a:rPr lang="en-US" sz="2000">
                                  <a:latin typeface="Cambria Math" panose="02040503050406030204" pitchFamily="18" charset="0"/>
                                </a:rPr>
                                <m:t> </m:t>
                              </m:r>
                              <m:r>
                                <m:rPr>
                                  <m:sty m:val="p"/>
                                </m:rPr>
                                <a:rPr lang="en-US" sz="2000">
                                  <a:latin typeface="Cambria Math" panose="02040503050406030204" pitchFamily="18" charset="0"/>
                                </a:rPr>
                                <m:t>lines</m:t>
                              </m:r>
                            </m:num>
                            <m:den>
                              <m:r>
                                <m:rPr>
                                  <m:sty m:val="p"/>
                                </m:rPr>
                                <a:rPr lang="en-US" sz="2000">
                                  <a:latin typeface="Cambria Math" panose="02040503050406030204" pitchFamily="18" charset="0"/>
                                </a:rPr>
                                <m:t>number</m:t>
                              </m:r>
                              <m:r>
                                <a:rPr lang="en-US" sz="2000">
                                  <a:latin typeface="Cambria Math" panose="02040503050406030204" pitchFamily="18" charset="0"/>
                                </a:rPr>
                                <m:t> </m:t>
                              </m:r>
                              <m:r>
                                <m:rPr>
                                  <m:sty m:val="p"/>
                                </m:rPr>
                                <a:rPr lang="en-US" sz="2000">
                                  <a:latin typeface="Cambria Math" panose="02040503050406030204" pitchFamily="18" charset="0"/>
                                </a:rPr>
                                <m:t>of</m:t>
                              </m:r>
                              <m:r>
                                <a:rPr lang="en-US" sz="2000">
                                  <a:latin typeface="Cambria Math" panose="02040503050406030204" pitchFamily="18" charset="0"/>
                                </a:rPr>
                                <m:t> </m:t>
                              </m:r>
                              <m:r>
                                <m:rPr>
                                  <m:sty m:val="p"/>
                                </m:rPr>
                                <a:rPr lang="en-US" sz="2000">
                                  <a:latin typeface="Cambria Math" panose="02040503050406030204" pitchFamily="18" charset="0"/>
                                </a:rPr>
                                <m:t>CO</m:t>
                              </m:r>
                              <m:r>
                                <a:rPr lang="en-US" sz="2000">
                                  <a:latin typeface="Cambria Math" panose="02040503050406030204" pitchFamily="18" charset="0"/>
                                </a:rPr>
                                <m:t> </m:t>
                              </m:r>
                              <m:r>
                                <m:rPr>
                                  <m:sty m:val="p"/>
                                </m:rPr>
                                <a:rPr lang="en-US" sz="2000">
                                  <a:latin typeface="Cambria Math" panose="02040503050406030204" pitchFamily="18" charset="0"/>
                                </a:rPr>
                                <m:t>bonding</m:t>
                              </m:r>
                              <m:r>
                                <a:rPr lang="en-US" sz="2000">
                                  <a:latin typeface="Cambria Math" panose="02040503050406030204" pitchFamily="18" charset="0"/>
                                </a:rPr>
                                <m:t> </m:t>
                              </m:r>
                              <m:r>
                                <m:rPr>
                                  <m:sty m:val="p"/>
                                </m:rPr>
                                <a:rPr lang="en-US" sz="2000">
                                  <a:latin typeface="Cambria Math" panose="02040503050406030204" pitchFamily="18" charset="0"/>
                                </a:rPr>
                                <m:t>locations</m:t>
                              </m:r>
                            </m:den>
                          </m:f>
                        </m:e>
                      </m:d>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0" smtClean="0">
                              <a:latin typeface="Cambria Math" panose="02040503050406030204" pitchFamily="18" charset="0"/>
                            </a:rPr>
                            <m:t>4</m:t>
                          </m:r>
                        </m:num>
                        <m:den>
                          <m:r>
                            <a:rPr lang="en-US" sz="2000" b="0" i="0" smtClean="0">
                              <a:latin typeface="Cambria Math" panose="02040503050406030204" pitchFamily="18" charset="0"/>
                            </a:rPr>
                            <m:t>3</m:t>
                          </m:r>
                        </m:den>
                      </m:f>
                    </m:oMath>
                  </m:oMathPara>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3"/>
                <a:stretch>
                  <a:fillRect/>
                </a:stretch>
              </a:blipFill>
            </p:spPr>
            <p:txBody>
              <a:bodyPr/>
              <a:lstStyle/>
              <a:p>
                <a:r>
                  <a:rPr lang="en-US">
                    <a:noFill/>
                  </a:rPr>
                  <a:t> </a:t>
                </a:r>
              </a:p>
            </p:txBody>
          </p:sp>
        </mc:Fallback>
      </mc:AlternateContent>
      <p:graphicFrame>
        <p:nvGraphicFramePr>
          <p:cNvPr id="4" name="Object 3"/>
          <p:cNvGraphicFramePr>
            <a:graphicFrameLocks noChangeAspect="1"/>
          </p:cNvGraphicFramePr>
          <p:nvPr/>
        </p:nvGraphicFramePr>
        <p:xfrm>
          <a:off x="3188043" y="3744694"/>
          <a:ext cx="2609936" cy="1657229"/>
        </p:xfrm>
        <a:graphic>
          <a:graphicData uri="http://schemas.openxmlformats.org/presentationml/2006/ole">
            <mc:AlternateContent xmlns:mc="http://schemas.openxmlformats.org/markup-compatibility/2006">
              <mc:Choice xmlns:v="urn:schemas-microsoft-com:vml" Requires="v">
                <p:oleObj spid="_x0000_s7175" name="CS ChemDraw Drawing" r:id="rId4" imgW="1035631" imgH="656441" progId="ChemDraw.Document.6.0">
                  <p:embed/>
                </p:oleObj>
              </mc:Choice>
              <mc:Fallback>
                <p:oleObj name="CS ChemDraw Drawing" r:id="rId4" imgW="1035631" imgH="656441" progId="ChemDraw.Document.6.0">
                  <p:embed/>
                  <p:pic>
                    <p:nvPicPr>
                      <p:cNvPr id="4" name="Object 3"/>
                      <p:cNvPicPr/>
                      <p:nvPr/>
                    </p:nvPicPr>
                    <p:blipFill>
                      <a:blip r:embed="rId5"/>
                      <a:stretch>
                        <a:fillRect/>
                      </a:stretch>
                    </p:blipFill>
                    <p:spPr>
                      <a:xfrm>
                        <a:off x="3188043" y="3744694"/>
                        <a:ext cx="2609936" cy="1657229"/>
                      </a:xfrm>
                      <a:prstGeom prst="rect">
                        <a:avLst/>
                      </a:prstGeom>
                    </p:spPr>
                  </p:pic>
                </p:oleObj>
              </mc:Fallback>
            </mc:AlternateContent>
          </a:graphicData>
        </a:graphic>
      </p:graphicFrame>
      <p:grpSp>
        <p:nvGrpSpPr>
          <p:cNvPr id="12" name="Group 11"/>
          <p:cNvGrpSpPr/>
          <p:nvPr/>
        </p:nvGrpSpPr>
        <p:grpSpPr>
          <a:xfrm>
            <a:off x="2975731" y="3549534"/>
            <a:ext cx="282633" cy="1852389"/>
            <a:chOff x="2975731" y="3377738"/>
            <a:chExt cx="282633" cy="2308168"/>
          </a:xfrm>
        </p:grpSpPr>
        <p:cxnSp>
          <p:nvCxnSpPr>
            <p:cNvPr id="7" name="Straight Connector 6"/>
            <p:cNvCxnSpPr/>
            <p:nvPr/>
          </p:nvCxnSpPr>
          <p:spPr>
            <a:xfrm flipH="1">
              <a:off x="2992582" y="3377738"/>
              <a:ext cx="8313" cy="2299855"/>
            </a:xfrm>
            <a:prstGeom prst="line">
              <a:avLst/>
            </a:prstGeom>
            <a:ln w="38100"/>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flipH="1">
              <a:off x="2992582" y="3394364"/>
              <a:ext cx="265782" cy="2771"/>
            </a:xfrm>
            <a:prstGeom prst="line">
              <a:avLst/>
            </a:prstGeom>
            <a:ln w="3810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flipH="1">
              <a:off x="2975731" y="5683135"/>
              <a:ext cx="265782" cy="2771"/>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17" name="Group 16"/>
          <p:cNvGrpSpPr/>
          <p:nvPr/>
        </p:nvGrpSpPr>
        <p:grpSpPr>
          <a:xfrm rot="10800000">
            <a:off x="5692442" y="3562877"/>
            <a:ext cx="282633" cy="1852389"/>
            <a:chOff x="2975731" y="3377738"/>
            <a:chExt cx="282633" cy="2308168"/>
          </a:xfrm>
        </p:grpSpPr>
        <p:cxnSp>
          <p:nvCxnSpPr>
            <p:cNvPr id="18" name="Straight Connector 17"/>
            <p:cNvCxnSpPr/>
            <p:nvPr/>
          </p:nvCxnSpPr>
          <p:spPr>
            <a:xfrm flipH="1">
              <a:off x="2992582" y="3377738"/>
              <a:ext cx="8313" cy="2299855"/>
            </a:xfrm>
            <a:prstGeom prst="line">
              <a:avLst/>
            </a:prstGeom>
            <a:ln w="38100"/>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flipH="1">
              <a:off x="2992582" y="3394364"/>
              <a:ext cx="265782" cy="2771"/>
            </a:xfrm>
            <a:prstGeom prst="line">
              <a:avLst/>
            </a:prstGeom>
            <a:ln w="38100"/>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flipH="1">
              <a:off x="2975731" y="5683135"/>
              <a:ext cx="265782" cy="2771"/>
            </a:xfrm>
            <a:prstGeom prst="line">
              <a:avLst/>
            </a:prstGeom>
            <a:ln w="38100"/>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mc:Choice xmlns:a14="http://schemas.microsoft.com/office/drawing/2010/main" Requires="a14">
          <p:sp>
            <p:nvSpPr>
              <p:cNvPr id="21" name="TextBox 20"/>
              <p:cNvSpPr txBox="1"/>
              <p:nvPr/>
            </p:nvSpPr>
            <p:spPr>
              <a:xfrm>
                <a:off x="5966761" y="3348245"/>
                <a:ext cx="798022" cy="400110"/>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2−</m:t>
                      </m:r>
                    </m:oMath>
                  </m:oMathPara>
                </a14:m>
                <a:endParaRPr lang="en-US" sz="2000" dirty="0"/>
              </a:p>
            </p:txBody>
          </p:sp>
        </mc:Choice>
        <mc:Fallback>
          <p:sp>
            <p:nvSpPr>
              <p:cNvPr id="21" name="TextBox 20"/>
              <p:cNvSpPr txBox="1">
                <a:spLocks noRot="1" noChangeAspect="1" noMove="1" noResize="1" noEditPoints="1" noAdjustHandles="1" noChangeArrowheads="1" noChangeShapeType="1" noTextEdit="1"/>
              </p:cNvSpPr>
              <p:nvPr/>
            </p:nvSpPr>
            <p:spPr>
              <a:xfrm>
                <a:off x="5966761" y="3348245"/>
                <a:ext cx="798022" cy="40011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30411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a:t>
            </a:r>
            <a:r>
              <a:rPr lang="en-US" dirty="0" smtClean="0"/>
              <a:t>order</a:t>
            </a:r>
            <a:endParaRPr lang="en-US" dirty="0"/>
          </a:p>
        </p:txBody>
      </p:sp>
      <p:sp>
        <p:nvSpPr>
          <p:cNvPr id="3" name="Content Placeholder 2"/>
          <p:cNvSpPr>
            <a:spLocks noGrp="1"/>
          </p:cNvSpPr>
          <p:nvPr>
            <p:ph sz="quarter" idx="1"/>
          </p:nvPr>
        </p:nvSpPr>
        <p:spPr/>
        <p:txBody>
          <a:bodyPr>
            <a:normAutofit/>
          </a:bodyPr>
          <a:lstStyle/>
          <a:p>
            <a:pPr marL="0" indent="0">
              <a:buNone/>
            </a:pPr>
            <a:r>
              <a:rPr lang="en-US" sz="2180" dirty="0" smtClean="0"/>
              <a:t>Calculate the bond order of the chlorine-oxygen bond in perchlorate.  Oxygen is more electronegative than chlorine.</a:t>
            </a:r>
          </a:p>
          <a:p>
            <a:pPr marL="0" indent="0">
              <a:buNone/>
            </a:pPr>
            <a:endParaRPr lang="en-US" sz="2180" dirty="0"/>
          </a:p>
          <a:p>
            <a:pPr marL="0" indent="0">
              <a:buNone/>
            </a:pPr>
            <a:endParaRPr lang="en-US" sz="2180" dirty="0" smtClean="0"/>
          </a:p>
          <a:p>
            <a:pPr marL="0" indent="0">
              <a:buNone/>
            </a:pPr>
            <a:endParaRPr lang="en-US" sz="2180" dirty="0"/>
          </a:p>
          <a:p>
            <a:pPr marL="0" indent="0">
              <a:buNone/>
            </a:pPr>
            <a:endParaRPr lang="en-US" sz="2180" dirty="0" smtClean="0"/>
          </a:p>
          <a:p>
            <a:pPr marL="0" indent="0">
              <a:buNone/>
            </a:pPr>
            <a:endParaRPr lang="en-US" sz="2180" dirty="0"/>
          </a:p>
          <a:p>
            <a:pPr marL="0" indent="0">
              <a:buNone/>
            </a:pPr>
            <a:endParaRPr lang="en-US" sz="2180" dirty="0" smtClean="0"/>
          </a:p>
          <a:p>
            <a:pPr marL="0" indent="0">
              <a:buNone/>
            </a:pPr>
            <a:endParaRPr lang="en-US" sz="2180" dirty="0"/>
          </a:p>
          <a:p>
            <a:pPr marL="0" indent="0">
              <a:buNone/>
            </a:pPr>
            <a:endParaRPr lang="en-US" sz="2180" dirty="0" smtClean="0"/>
          </a:p>
          <a:p>
            <a:pPr marL="0" indent="0">
              <a:buNone/>
            </a:pPr>
            <a:endParaRPr lang="en-US" sz="2400" dirty="0"/>
          </a:p>
          <a:p>
            <a:pPr marL="0" indent="0">
              <a:buNone/>
            </a:pPr>
            <a:endParaRPr lang="en-US" sz="2180" dirty="0" smtClean="0"/>
          </a:p>
          <a:p>
            <a:pPr marL="0" indent="0">
              <a:buNone/>
            </a:pPr>
            <a:endParaRPr lang="en-US" sz="2180" dirty="0"/>
          </a:p>
          <a:p>
            <a:pPr marL="0" indent="0">
              <a:buNone/>
            </a:pPr>
            <a:endParaRPr lang="en-US" sz="2180" dirty="0"/>
          </a:p>
          <a:p>
            <a:pPr>
              <a:buNone/>
            </a:pPr>
            <a:endParaRPr lang="en-US" sz="2180" dirty="0" smtClean="0"/>
          </a:p>
          <a:p>
            <a:pPr>
              <a:buNone/>
            </a:pPr>
            <a:endParaRPr lang="en-US" sz="2180" dirty="0"/>
          </a:p>
          <a:p>
            <a:pPr>
              <a:buNone/>
            </a:pPr>
            <a:endParaRPr lang="en-US" sz="2180" dirty="0" smtClean="0"/>
          </a:p>
        </p:txBody>
      </p:sp>
      <p:sp>
        <p:nvSpPr>
          <p:cNvPr id="6" name="AutoShape 5" descr="What is the Lewis structure for a perchlorate ion class 11 chemistry CB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54696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a:t>
            </a:r>
            <a:r>
              <a:rPr lang="en-US" dirty="0" smtClean="0"/>
              <a:t>energy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normAutofit/>
              </a:bodyPr>
              <a:lstStyle/>
              <a:p>
                <a:pPr marL="0" indent="0">
                  <a:buNone/>
                </a:pPr>
                <a:r>
                  <a:rPr lang="en-US" sz="2180" dirty="0" smtClean="0"/>
                  <a:t>Would </a:t>
                </a:r>
                <a:r>
                  <a:rPr lang="en-US" sz="2180" dirty="0"/>
                  <a:t>it require more energy to break the carbon-oxygen bond in </a:t>
                </a:r>
                <a14:m>
                  <m:oMath xmlns:m="http://schemas.openxmlformats.org/officeDocument/2006/math">
                    <m:r>
                      <m:rPr>
                        <m:sty m:val="p"/>
                      </m:rPr>
                      <a:rPr lang="en-US" sz="2180">
                        <a:latin typeface="Cambria Math" panose="02040503050406030204" pitchFamily="18" charset="0"/>
                      </a:rPr>
                      <m:t>C</m:t>
                    </m:r>
                    <m:sSub>
                      <m:sSubPr>
                        <m:ctrlPr>
                          <a:rPr lang="en-US" sz="2180" i="1">
                            <a:latin typeface="Cambria Math" panose="02040503050406030204" pitchFamily="18" charset="0"/>
                          </a:rPr>
                        </m:ctrlPr>
                      </m:sSubPr>
                      <m:e>
                        <m:r>
                          <m:rPr>
                            <m:sty m:val="p"/>
                          </m:rPr>
                          <a:rPr lang="en-US" sz="2180">
                            <a:latin typeface="Cambria Math" panose="02040503050406030204" pitchFamily="18" charset="0"/>
                          </a:rPr>
                          <m:t>O</m:t>
                        </m:r>
                      </m:e>
                      <m:sub>
                        <m:r>
                          <a:rPr lang="en-US" sz="2180">
                            <a:latin typeface="Cambria Math" panose="02040503050406030204" pitchFamily="18" charset="0"/>
                          </a:rPr>
                          <m:t>2</m:t>
                        </m:r>
                      </m:sub>
                    </m:sSub>
                  </m:oMath>
                </a14:m>
                <a:r>
                  <a:rPr lang="en-US" sz="2180" dirty="0"/>
                  <a:t> or </a:t>
                </a:r>
                <a14:m>
                  <m:oMath xmlns:m="http://schemas.openxmlformats.org/officeDocument/2006/math">
                    <m:sSup>
                      <m:sSupPr>
                        <m:ctrlPr>
                          <a:rPr lang="en-US" sz="2180" i="1">
                            <a:latin typeface="Cambria Math" panose="02040503050406030204" pitchFamily="18" charset="0"/>
                          </a:rPr>
                        </m:ctrlPr>
                      </m:sSupPr>
                      <m:e>
                        <m:r>
                          <m:rPr>
                            <m:sty m:val="p"/>
                          </m:rPr>
                          <a:rPr lang="en-US" sz="2180">
                            <a:latin typeface="Cambria Math" panose="02040503050406030204" pitchFamily="18" charset="0"/>
                          </a:rPr>
                          <m:t>C</m:t>
                        </m:r>
                        <m:sSub>
                          <m:sSubPr>
                            <m:ctrlPr>
                              <a:rPr lang="en-US" sz="2180" i="1">
                                <a:latin typeface="Cambria Math" panose="02040503050406030204" pitchFamily="18" charset="0"/>
                              </a:rPr>
                            </m:ctrlPr>
                          </m:sSubPr>
                          <m:e>
                            <m:r>
                              <m:rPr>
                                <m:sty m:val="p"/>
                              </m:rPr>
                              <a:rPr lang="en-US" sz="2180">
                                <a:latin typeface="Cambria Math" panose="02040503050406030204" pitchFamily="18" charset="0"/>
                              </a:rPr>
                              <m:t>O</m:t>
                            </m:r>
                          </m:e>
                          <m:sub>
                            <m:r>
                              <a:rPr lang="en-US" sz="2180">
                                <a:latin typeface="Cambria Math" panose="02040503050406030204" pitchFamily="18" charset="0"/>
                              </a:rPr>
                              <m:t>3</m:t>
                            </m:r>
                          </m:sub>
                        </m:sSub>
                      </m:e>
                      <m:sup>
                        <m:r>
                          <a:rPr lang="en-US" sz="2180">
                            <a:latin typeface="Cambria Math" panose="02040503050406030204" pitchFamily="18" charset="0"/>
                          </a:rPr>
                          <m:t>2−</m:t>
                        </m:r>
                      </m:sup>
                    </m:sSup>
                  </m:oMath>
                </a14:m>
                <a:r>
                  <a:rPr lang="en-US" sz="2180" dirty="0"/>
                  <a:t>?</a:t>
                </a:r>
              </a:p>
              <a:p>
                <a:pPr>
                  <a:buNone/>
                </a:pPr>
                <a:endParaRPr lang="en-US" sz="2180" dirty="0" smtClean="0"/>
              </a:p>
              <a:p>
                <a:pPr>
                  <a:buNone/>
                </a:pPr>
                <a:endParaRPr lang="en-US" sz="2180" dirty="0"/>
              </a:p>
              <a:p>
                <a:pPr>
                  <a:buNone/>
                </a:pPr>
                <a:endParaRPr lang="en-US" sz="2180" dirty="0" smtClean="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3581345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Enthalpy</a:t>
            </a:r>
            <a:r>
              <a:rPr lang="en-US" baseline="0" dirty="0"/>
              <a:t> &amp; Average Bond Energy</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r>
                  <a:rPr lang="en-US" sz="2000" dirty="0"/>
                  <a:t>Average bond energy values can be used to calculate the enthalpy of reaction for gas phase reactions</a:t>
                </a:r>
                <a:endParaRPr lang="en-US" dirty="0"/>
              </a:p>
              <a:p>
                <a:endParaRPr lang="en-US" sz="2000" dirty="0"/>
              </a:p>
              <a:p>
                <a:pPr marL="0" indent="0">
                  <a:buNone/>
                </a:pPr>
                <a14:m>
                  <m:oMathPara xmlns:m="http://schemas.openxmlformats.org/officeDocument/2006/math">
                    <m:oMathParaPr>
                      <m:jc m:val="centerGroup"/>
                    </m:oMathParaPr>
                    <m:oMath xmlns:m="http://schemas.openxmlformats.org/officeDocument/2006/math">
                      <m:r>
                        <m:rPr>
                          <m:sty m:val="p"/>
                        </m:rPr>
                        <a:rPr lang="en-US" sz="2000">
                          <a:latin typeface="Cambria Math" panose="02040503050406030204" pitchFamily="18" charset="0"/>
                        </a:rPr>
                        <m:t>ΔH</m:t>
                      </m:r>
                      <m:r>
                        <a:rPr lang="en-US" sz="2000">
                          <a:latin typeface="Cambria Math" panose="02040503050406030204" pitchFamily="18" charset="0"/>
                          <a:ea typeface="Cambria Math" panose="02040503050406030204" pitchFamily="18" charset="0"/>
                        </a:rPr>
                        <m:t>°=</m:t>
                      </m:r>
                      <m:nary>
                        <m:naryPr>
                          <m:chr m:val="∑"/>
                          <m:subHide m:val="on"/>
                          <m:supHide m:val="on"/>
                          <m:ctrlPr>
                            <a:rPr lang="en-US" sz="2000" i="1">
                              <a:latin typeface="Cambria Math" panose="02040503050406030204" pitchFamily="18" charset="0"/>
                              <a:ea typeface="Cambria Math" panose="02040503050406030204" pitchFamily="18" charset="0"/>
                            </a:rPr>
                          </m:ctrlPr>
                        </m:naryPr>
                        <m:sub/>
                        <m:sup/>
                        <m:e>
                          <m:d>
                            <m:dPr>
                              <m:ctrlPr>
                                <a:rPr lang="en-US" sz="2000" i="1">
                                  <a:latin typeface="Cambria Math" panose="02040503050406030204" pitchFamily="18" charset="0"/>
                                  <a:ea typeface="Cambria Math" panose="02040503050406030204" pitchFamily="18" charset="0"/>
                                </a:rPr>
                              </m:ctrlPr>
                            </m:dPr>
                            <m:e>
                              <m:r>
                                <m:rPr>
                                  <m:sty m:val="p"/>
                                </m:rPr>
                                <a:rPr lang="en-US" sz="2000">
                                  <a:latin typeface="Cambria Math" panose="02040503050406030204" pitchFamily="18" charset="0"/>
                                  <a:ea typeface="Cambria Math" panose="02040503050406030204" pitchFamily="18" charset="0"/>
                                </a:rPr>
                                <m:t>Energies</m:t>
                              </m:r>
                              <m:r>
                                <a:rPr lang="en-US" sz="2000">
                                  <a:latin typeface="Cambria Math" panose="02040503050406030204" pitchFamily="18" charset="0"/>
                                  <a:ea typeface="Cambria Math" panose="02040503050406030204" pitchFamily="18" charset="0"/>
                                </a:rPr>
                                <m:t> </m:t>
                              </m:r>
                              <m:r>
                                <m:rPr>
                                  <m:sty m:val="p"/>
                                </m:rPr>
                                <a:rPr lang="en-US" sz="2000">
                                  <a:latin typeface="Cambria Math" panose="02040503050406030204" pitchFamily="18" charset="0"/>
                                  <a:ea typeface="Cambria Math" panose="02040503050406030204" pitchFamily="18" charset="0"/>
                                </a:rPr>
                                <m:t>of</m:t>
                              </m:r>
                              <m:r>
                                <a:rPr lang="en-US" sz="2000">
                                  <a:latin typeface="Cambria Math" panose="02040503050406030204" pitchFamily="18" charset="0"/>
                                  <a:ea typeface="Cambria Math" panose="02040503050406030204" pitchFamily="18" charset="0"/>
                                </a:rPr>
                                <m:t> </m:t>
                              </m:r>
                              <m:r>
                                <m:rPr>
                                  <m:sty m:val="p"/>
                                </m:rPr>
                                <a:rPr lang="en-US" sz="2000">
                                  <a:latin typeface="Cambria Math" panose="02040503050406030204" pitchFamily="18" charset="0"/>
                                  <a:ea typeface="Cambria Math" panose="02040503050406030204" pitchFamily="18" charset="0"/>
                                </a:rPr>
                                <m:t>bonds</m:t>
                              </m:r>
                              <m:r>
                                <a:rPr lang="en-US" sz="2000">
                                  <a:latin typeface="Cambria Math" panose="02040503050406030204" pitchFamily="18" charset="0"/>
                                  <a:ea typeface="Cambria Math" panose="02040503050406030204" pitchFamily="18" charset="0"/>
                                </a:rPr>
                                <m:t> </m:t>
                              </m:r>
                              <m:r>
                                <m:rPr>
                                  <m:sty m:val="p"/>
                                </m:rPr>
                                <a:rPr lang="en-US" sz="2000">
                                  <a:latin typeface="Cambria Math" panose="02040503050406030204" pitchFamily="18" charset="0"/>
                                  <a:ea typeface="Cambria Math" panose="02040503050406030204" pitchFamily="18" charset="0"/>
                                </a:rPr>
                                <m:t>broken</m:t>
                              </m:r>
                            </m:e>
                          </m:d>
                        </m:e>
                      </m:nary>
                      <m:r>
                        <a:rPr lang="en-US" sz="2000">
                          <a:latin typeface="Cambria Math" panose="02040503050406030204" pitchFamily="18" charset="0"/>
                          <a:ea typeface="Cambria Math" panose="02040503050406030204" pitchFamily="18" charset="0"/>
                        </a:rPr>
                        <m:t>−</m:t>
                      </m:r>
                      <m:nary>
                        <m:naryPr>
                          <m:chr m:val="∑"/>
                          <m:subHide m:val="on"/>
                          <m:supHide m:val="on"/>
                          <m:ctrlPr>
                            <a:rPr lang="en-US" sz="2000" i="1">
                              <a:latin typeface="Cambria Math" panose="02040503050406030204" pitchFamily="18" charset="0"/>
                              <a:ea typeface="Cambria Math" panose="02040503050406030204" pitchFamily="18" charset="0"/>
                            </a:rPr>
                          </m:ctrlPr>
                        </m:naryPr>
                        <m:sub/>
                        <m:sup/>
                        <m:e>
                          <m:r>
                            <a:rPr lang="en-US" sz="2000">
                              <a:latin typeface="Cambria Math" panose="02040503050406030204" pitchFamily="18" charset="0"/>
                              <a:ea typeface="Cambria Math" panose="02040503050406030204" pitchFamily="18" charset="0"/>
                            </a:rPr>
                            <m:t>(</m:t>
                          </m:r>
                          <m:r>
                            <m:rPr>
                              <m:sty m:val="p"/>
                            </m:rPr>
                            <a:rPr lang="en-US" sz="2000">
                              <a:latin typeface="Cambria Math" panose="02040503050406030204" pitchFamily="18" charset="0"/>
                              <a:ea typeface="Cambria Math" panose="02040503050406030204" pitchFamily="18" charset="0"/>
                            </a:rPr>
                            <m:t>Energies</m:t>
                          </m:r>
                          <m:r>
                            <a:rPr lang="en-US" sz="2000">
                              <a:latin typeface="Cambria Math" panose="02040503050406030204" pitchFamily="18" charset="0"/>
                              <a:ea typeface="Cambria Math" panose="02040503050406030204" pitchFamily="18" charset="0"/>
                            </a:rPr>
                            <m:t> </m:t>
                          </m:r>
                          <m:r>
                            <m:rPr>
                              <m:sty m:val="p"/>
                            </m:rPr>
                            <a:rPr lang="en-US" sz="2000">
                              <a:latin typeface="Cambria Math" panose="02040503050406030204" pitchFamily="18" charset="0"/>
                              <a:ea typeface="Cambria Math" panose="02040503050406030204" pitchFamily="18" charset="0"/>
                            </a:rPr>
                            <m:t>of</m:t>
                          </m:r>
                          <m:r>
                            <a:rPr lang="en-US" sz="2000">
                              <a:latin typeface="Cambria Math" panose="02040503050406030204" pitchFamily="18" charset="0"/>
                              <a:ea typeface="Cambria Math" panose="02040503050406030204" pitchFamily="18" charset="0"/>
                            </a:rPr>
                            <m:t> </m:t>
                          </m:r>
                          <m:r>
                            <m:rPr>
                              <m:sty m:val="p"/>
                            </m:rPr>
                            <a:rPr lang="en-US" sz="2000">
                              <a:latin typeface="Cambria Math" panose="02040503050406030204" pitchFamily="18" charset="0"/>
                              <a:ea typeface="Cambria Math" panose="02040503050406030204" pitchFamily="18" charset="0"/>
                            </a:rPr>
                            <m:t>bonds</m:t>
                          </m:r>
                          <m:r>
                            <a:rPr lang="en-US" sz="2000">
                              <a:latin typeface="Cambria Math" panose="02040503050406030204" pitchFamily="18" charset="0"/>
                              <a:ea typeface="Cambria Math" panose="02040503050406030204" pitchFamily="18" charset="0"/>
                            </a:rPr>
                            <m:t> </m:t>
                          </m:r>
                          <m:r>
                            <m:rPr>
                              <m:sty m:val="p"/>
                            </m:rPr>
                            <a:rPr lang="en-US" sz="2000">
                              <a:latin typeface="Cambria Math" panose="02040503050406030204" pitchFamily="18" charset="0"/>
                              <a:ea typeface="Cambria Math" panose="02040503050406030204" pitchFamily="18" charset="0"/>
                            </a:rPr>
                            <m:t>formed</m:t>
                          </m:r>
                          <m:r>
                            <a:rPr lang="en-US" sz="2000">
                              <a:latin typeface="Cambria Math" panose="02040503050406030204" pitchFamily="18" charset="0"/>
                              <a:ea typeface="Cambria Math" panose="02040503050406030204" pitchFamily="18" charset="0"/>
                            </a:rPr>
                            <m:t>)</m:t>
                          </m:r>
                        </m:e>
                      </m:nary>
                    </m:oMath>
                  </m:oMathPara>
                </a14:m>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t="-814"/>
                </a:stretch>
              </a:blipFill>
            </p:spPr>
            <p:txBody>
              <a:bodyPr/>
              <a:lstStyle/>
              <a:p>
                <a:r>
                  <a:rPr lang="en-US">
                    <a:noFill/>
                  </a:rPr>
                  <a:t> </a:t>
                </a:r>
              </a:p>
            </p:txBody>
          </p:sp>
        </mc:Fallback>
      </mc:AlternateContent>
    </p:spTree>
    <p:extLst>
      <p:ext uri="{BB962C8B-B14F-4D97-AF65-F5344CB8AC3E}">
        <p14:creationId xmlns:p14="http://schemas.microsoft.com/office/powerpoint/2010/main" val="3629904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Enthalpy of </a:t>
            </a:r>
            <a:r>
              <a:rPr lang="en-US" dirty="0" smtClean="0"/>
              <a:t>Reaction from Bond Enthalpies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pPr marL="0" indent="0">
                  <a:spcBef>
                    <a:spcPts val="600"/>
                  </a:spcBef>
                  <a:buNone/>
                </a:pPr>
                <a:r>
                  <a:rPr lang="en-US" sz="1900" dirty="0">
                    <a:latin typeface="Cambria Math" panose="02040503050406030204" pitchFamily="18" charset="0"/>
                    <a:ea typeface="Cambria Math" panose="02040503050406030204" pitchFamily="18" charset="0"/>
                  </a:rPr>
                  <a:t>Find the enthalpy of reaction for the reaction below (C – H is 411 kJ/</a:t>
                </a:r>
                <a:r>
                  <a:rPr lang="en-US" sz="1900" dirty="0" err="1">
                    <a:latin typeface="Cambria Math" panose="02040503050406030204" pitchFamily="18" charset="0"/>
                    <a:ea typeface="Cambria Math" panose="02040503050406030204" pitchFamily="18" charset="0"/>
                  </a:rPr>
                  <a:t>mol</a:t>
                </a:r>
                <a:r>
                  <a:rPr lang="en-US" sz="1900" dirty="0">
                    <a:latin typeface="Cambria Math" panose="02040503050406030204" pitchFamily="18" charset="0"/>
                    <a:ea typeface="Cambria Math" panose="02040503050406030204" pitchFamily="18" charset="0"/>
                  </a:rPr>
                  <a:t>, C – O is 350 kJ/mol, O – H is 464 kJ/mol, H – H is 436 kJ/</a:t>
                </a:r>
                <a:r>
                  <a:rPr lang="en-US" sz="1900" dirty="0" err="1">
                    <a:latin typeface="Cambria Math" panose="02040503050406030204" pitchFamily="18" charset="0"/>
                    <a:ea typeface="Cambria Math" panose="02040503050406030204" pitchFamily="18" charset="0"/>
                  </a:rPr>
                  <a:t>mol</a:t>
                </a:r>
                <a:r>
                  <a:rPr lang="en-US" sz="1900" dirty="0">
                    <a:latin typeface="Cambria Math" panose="02040503050406030204" pitchFamily="18" charset="0"/>
                    <a:ea typeface="Cambria Math" panose="02040503050406030204" pitchFamily="18" charset="0"/>
                  </a:rPr>
                  <a:t>, and C = O is 741 kJ/</a:t>
                </a:r>
                <a:r>
                  <a:rPr lang="en-US" sz="1900" dirty="0" err="1">
                    <a:latin typeface="Cambria Math" panose="02040503050406030204" pitchFamily="18" charset="0"/>
                    <a:ea typeface="Cambria Math" panose="02040503050406030204" pitchFamily="18" charset="0"/>
                  </a:rPr>
                  <a:t>mol</a:t>
                </a:r>
                <a:r>
                  <a:rPr lang="en-US" sz="1900" dirty="0">
                    <a:latin typeface="Cambria Math" panose="02040503050406030204" pitchFamily="18" charset="0"/>
                    <a:ea typeface="Cambria Math" panose="02040503050406030204" pitchFamily="18" charset="0"/>
                  </a:rPr>
                  <a:t>).  </a:t>
                </a:r>
              </a:p>
              <a:p>
                <a:pPr marL="0" indent="0">
                  <a:spcBef>
                    <a:spcPts val="600"/>
                  </a:spcBef>
                  <a:buNone/>
                </a:pPr>
                <a:endParaRPr lang="en-US" sz="1900" dirty="0">
                  <a:latin typeface="Cambria Math" panose="02040503050406030204" pitchFamily="18" charset="0"/>
                  <a:ea typeface="Cambria Math" panose="02040503050406030204" pitchFamily="18" charset="0"/>
                </a:endParaRPr>
              </a:p>
              <a:p>
                <a:pPr marL="0" indent="0">
                  <a:spcBef>
                    <a:spcPts val="600"/>
                  </a:spcBef>
                  <a:buNone/>
                </a:pPr>
                <a14:m>
                  <m:oMathPara xmlns:m="http://schemas.openxmlformats.org/officeDocument/2006/math">
                    <m:oMathParaPr>
                      <m:jc m:val="centerGroup"/>
                    </m:oMathParaPr>
                    <m:oMath xmlns:m="http://schemas.openxmlformats.org/officeDocument/2006/math">
                      <m:r>
                        <m:rPr>
                          <m:sty m:val="p"/>
                        </m:rPr>
                        <a:rPr lang="en-US" sz="1900">
                          <a:latin typeface="Cambria Math" panose="02040503050406030204" pitchFamily="18" charset="0"/>
                          <a:ea typeface="Cambria Math" panose="02040503050406030204" pitchFamily="18" charset="0"/>
                        </a:rPr>
                        <m:t>C</m:t>
                      </m:r>
                      <m:sSub>
                        <m:sSubPr>
                          <m:ctrlPr>
                            <a:rPr lang="en-US" sz="1900" i="1">
                              <a:latin typeface="Cambria Math" panose="02040503050406030204" pitchFamily="18" charset="0"/>
                              <a:ea typeface="Cambria Math" panose="02040503050406030204" pitchFamily="18" charset="0"/>
                            </a:rPr>
                          </m:ctrlPr>
                        </m:sSubPr>
                        <m:e>
                          <m:r>
                            <m:rPr>
                              <m:sty m:val="p"/>
                            </m:rPr>
                            <a:rPr lang="en-US" sz="1900">
                              <a:latin typeface="Cambria Math" panose="02040503050406030204" pitchFamily="18" charset="0"/>
                              <a:ea typeface="Cambria Math" panose="02040503050406030204" pitchFamily="18" charset="0"/>
                            </a:rPr>
                            <m:t>H</m:t>
                          </m:r>
                        </m:e>
                        <m:sub>
                          <m:r>
                            <a:rPr lang="en-US" sz="1900">
                              <a:latin typeface="Cambria Math" panose="02040503050406030204" pitchFamily="18" charset="0"/>
                              <a:ea typeface="Cambria Math" panose="02040503050406030204" pitchFamily="18" charset="0"/>
                            </a:rPr>
                            <m:t>3</m:t>
                          </m:r>
                        </m:sub>
                      </m:sSub>
                      <m:r>
                        <m:rPr>
                          <m:sty m:val="p"/>
                        </m:rPr>
                        <a:rPr lang="en-US" sz="1900">
                          <a:latin typeface="Cambria Math" panose="02040503050406030204" pitchFamily="18" charset="0"/>
                          <a:ea typeface="Cambria Math" panose="02040503050406030204" pitchFamily="18" charset="0"/>
                        </a:rPr>
                        <m:t>OH</m:t>
                      </m:r>
                      <m:d>
                        <m:dPr>
                          <m:ctrlPr>
                            <a:rPr lang="en-US" sz="1900" i="1">
                              <a:latin typeface="Cambria Math" panose="02040503050406030204" pitchFamily="18" charset="0"/>
                              <a:ea typeface="Cambria Math" panose="02040503050406030204" pitchFamily="18" charset="0"/>
                            </a:rPr>
                          </m:ctrlPr>
                        </m:dPr>
                        <m:e>
                          <m:r>
                            <m:rPr>
                              <m:sty m:val="p"/>
                            </m:rPr>
                            <a:rPr lang="en-US" sz="1900">
                              <a:latin typeface="Cambria Math" panose="02040503050406030204" pitchFamily="18" charset="0"/>
                              <a:ea typeface="Cambria Math" panose="02040503050406030204" pitchFamily="18" charset="0"/>
                            </a:rPr>
                            <m:t>l</m:t>
                          </m:r>
                        </m:e>
                      </m:d>
                      <m:r>
                        <a:rPr lang="en-US" sz="1900">
                          <a:latin typeface="Cambria Math" panose="02040503050406030204" pitchFamily="18" charset="0"/>
                          <a:ea typeface="Cambria Math" panose="02040503050406030204" pitchFamily="18" charset="0"/>
                        </a:rPr>
                        <m:t>→</m:t>
                      </m:r>
                      <m:r>
                        <m:rPr>
                          <m:sty m:val="p"/>
                        </m:rPr>
                        <a:rPr lang="en-US" sz="1900">
                          <a:latin typeface="Cambria Math" panose="02040503050406030204" pitchFamily="18" charset="0"/>
                          <a:ea typeface="Cambria Math" panose="02040503050406030204" pitchFamily="18" charset="0"/>
                        </a:rPr>
                        <m:t>C</m:t>
                      </m:r>
                      <m:sSub>
                        <m:sSubPr>
                          <m:ctrlPr>
                            <a:rPr lang="en-US" sz="1900" i="1">
                              <a:latin typeface="Cambria Math" panose="02040503050406030204" pitchFamily="18" charset="0"/>
                              <a:ea typeface="Cambria Math" panose="02040503050406030204" pitchFamily="18" charset="0"/>
                            </a:rPr>
                          </m:ctrlPr>
                        </m:sSubPr>
                        <m:e>
                          <m:r>
                            <m:rPr>
                              <m:sty m:val="p"/>
                            </m:rPr>
                            <a:rPr lang="en-US" sz="1900">
                              <a:latin typeface="Cambria Math" panose="02040503050406030204" pitchFamily="18" charset="0"/>
                              <a:ea typeface="Cambria Math" panose="02040503050406030204" pitchFamily="18" charset="0"/>
                            </a:rPr>
                            <m:t>H</m:t>
                          </m:r>
                        </m:e>
                        <m:sub>
                          <m:r>
                            <a:rPr lang="en-US" sz="1900">
                              <a:latin typeface="Cambria Math" panose="02040503050406030204" pitchFamily="18" charset="0"/>
                              <a:ea typeface="Cambria Math" panose="02040503050406030204" pitchFamily="18" charset="0"/>
                            </a:rPr>
                            <m:t>2</m:t>
                          </m:r>
                        </m:sub>
                      </m:sSub>
                      <m:r>
                        <m:rPr>
                          <m:sty m:val="p"/>
                        </m:rPr>
                        <a:rPr lang="en-US" sz="1900">
                          <a:latin typeface="Cambria Math" panose="02040503050406030204" pitchFamily="18" charset="0"/>
                          <a:ea typeface="Cambria Math" panose="02040503050406030204" pitchFamily="18" charset="0"/>
                        </a:rPr>
                        <m:t>O</m:t>
                      </m:r>
                      <m:d>
                        <m:dPr>
                          <m:ctrlPr>
                            <a:rPr lang="en-US" sz="1900" i="1">
                              <a:latin typeface="Cambria Math" panose="02040503050406030204" pitchFamily="18" charset="0"/>
                              <a:ea typeface="Cambria Math" panose="02040503050406030204" pitchFamily="18" charset="0"/>
                            </a:rPr>
                          </m:ctrlPr>
                        </m:dPr>
                        <m:e>
                          <m:r>
                            <m:rPr>
                              <m:sty m:val="p"/>
                            </m:rPr>
                            <a:rPr lang="en-US" sz="1900">
                              <a:latin typeface="Cambria Math" panose="02040503050406030204" pitchFamily="18" charset="0"/>
                              <a:ea typeface="Cambria Math" panose="02040503050406030204" pitchFamily="18" charset="0"/>
                            </a:rPr>
                            <m:t>g</m:t>
                          </m:r>
                        </m:e>
                      </m:d>
                      <m:r>
                        <a:rPr lang="en-US" sz="1900">
                          <a:latin typeface="Cambria Math" panose="02040503050406030204" pitchFamily="18" charset="0"/>
                          <a:ea typeface="Cambria Math" panose="02040503050406030204" pitchFamily="18" charset="0"/>
                        </a:rPr>
                        <m:t>+</m:t>
                      </m:r>
                      <m:sSub>
                        <m:sSubPr>
                          <m:ctrlPr>
                            <a:rPr lang="en-US" sz="1900" i="1">
                              <a:latin typeface="Cambria Math" panose="02040503050406030204" pitchFamily="18" charset="0"/>
                              <a:ea typeface="Cambria Math" panose="02040503050406030204" pitchFamily="18" charset="0"/>
                            </a:rPr>
                          </m:ctrlPr>
                        </m:sSubPr>
                        <m:e>
                          <m:r>
                            <m:rPr>
                              <m:sty m:val="p"/>
                            </m:rPr>
                            <a:rPr lang="en-US" sz="1900">
                              <a:latin typeface="Cambria Math" panose="02040503050406030204" pitchFamily="18" charset="0"/>
                              <a:ea typeface="Cambria Math" panose="02040503050406030204" pitchFamily="18" charset="0"/>
                            </a:rPr>
                            <m:t>H</m:t>
                          </m:r>
                        </m:e>
                        <m:sub>
                          <m:r>
                            <a:rPr lang="en-US" sz="1900">
                              <a:latin typeface="Cambria Math" panose="02040503050406030204" pitchFamily="18" charset="0"/>
                              <a:ea typeface="Cambria Math" panose="02040503050406030204" pitchFamily="18" charset="0"/>
                            </a:rPr>
                            <m:t>2</m:t>
                          </m:r>
                        </m:sub>
                      </m:sSub>
                      <m:d>
                        <m:dPr>
                          <m:ctrlPr>
                            <a:rPr lang="en-US" sz="1900" i="1">
                              <a:latin typeface="Cambria Math" panose="02040503050406030204" pitchFamily="18" charset="0"/>
                              <a:ea typeface="Cambria Math" panose="02040503050406030204" pitchFamily="18" charset="0"/>
                            </a:rPr>
                          </m:ctrlPr>
                        </m:dPr>
                        <m:e>
                          <m:r>
                            <m:rPr>
                              <m:sty m:val="p"/>
                            </m:rPr>
                            <a:rPr lang="en-US" sz="1900">
                              <a:latin typeface="Cambria Math" panose="02040503050406030204" pitchFamily="18" charset="0"/>
                              <a:ea typeface="Cambria Math" panose="02040503050406030204" pitchFamily="18" charset="0"/>
                            </a:rPr>
                            <m:t>g</m:t>
                          </m:r>
                        </m:e>
                      </m:d>
                    </m:oMath>
                  </m:oMathPara>
                </a14:m>
                <a:endParaRPr lang="en-US" sz="19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marL="0" indent="0">
                  <a:spcBef>
                    <a:spcPts val="600"/>
                  </a:spcBef>
                  <a:buNone/>
                </a:pPr>
                <a:endParaRPr lang="en-US" sz="2000" dirty="0">
                  <a:latin typeface="Cambria Math" panose="02040503050406030204" pitchFamily="18" charset="0"/>
                  <a:ea typeface="Cambria Math" panose="02040503050406030204" pitchFamily="18" charset="0"/>
                </a:endParaRPr>
              </a:p>
              <a:p>
                <a:pPr>
                  <a:buNone/>
                </a:pPr>
                <a:endParaRPr lang="en-US" sz="2000" dirty="0">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3"/>
                <a:stretch>
                  <a:fillRect l="-748" t="-678"/>
                </a:stretch>
              </a:blipFill>
            </p:spPr>
            <p:txBody>
              <a:bodyPr/>
              <a:lstStyle/>
              <a:p>
                <a:r>
                  <a:rPr lang="en-US">
                    <a:noFill/>
                  </a:rPr>
                  <a:t> </a:t>
                </a:r>
              </a:p>
            </p:txBody>
          </p:sp>
        </mc:Fallback>
      </mc:AlternateContent>
      <p:grpSp>
        <p:nvGrpSpPr>
          <p:cNvPr id="11" name="Group 10"/>
          <p:cNvGrpSpPr/>
          <p:nvPr/>
        </p:nvGrpSpPr>
        <p:grpSpPr>
          <a:xfrm>
            <a:off x="3971746" y="3610594"/>
            <a:ext cx="2723472" cy="523220"/>
            <a:chOff x="5280659" y="3814160"/>
            <a:chExt cx="3071021" cy="620018"/>
          </a:xfrm>
        </p:grpSpPr>
        <p:sp>
          <p:nvSpPr>
            <p:cNvPr id="9" name="TextBox 8"/>
            <p:cNvSpPr txBox="1"/>
            <p:nvPr/>
          </p:nvSpPr>
          <p:spPr>
            <a:xfrm>
              <a:off x="7866562" y="3814160"/>
              <a:ext cx="485118" cy="620018"/>
            </a:xfrm>
            <a:prstGeom prst="rect">
              <a:avLst/>
            </a:prstGeom>
            <a:noFill/>
          </p:spPr>
          <p:txBody>
            <a:bodyPr wrap="square" rtlCol="0">
              <a:spAutoFit/>
            </a:bodyPr>
            <a:lstStyle/>
            <a:p>
              <a:r>
                <a:rPr lang="en-US" sz="2800" dirty="0"/>
                <a:t>+</a:t>
              </a:r>
            </a:p>
          </p:txBody>
        </p:sp>
        <mc:AlternateContent xmlns:mc="http://schemas.openxmlformats.org/markup-compatibility/2006" xmlns:a14="http://schemas.microsoft.com/office/drawing/2010/main">
          <mc:Choice Requires="a14">
            <p:sp>
              <p:nvSpPr>
                <p:cNvPr id="10" name="TextBox 9"/>
                <p:cNvSpPr txBox="1"/>
                <p:nvPr/>
              </p:nvSpPr>
              <p:spPr>
                <a:xfrm>
                  <a:off x="5280659" y="3814160"/>
                  <a:ext cx="885716" cy="620018"/>
                </a:xfrm>
                <a:prstGeom prst="rect">
                  <a:avLst/>
                </a:prstGeom>
                <a:noFill/>
              </p:spPr>
              <p:txBody>
                <a:bodyPr wrap="square" rtlCol="0">
                  <a:spAutoFit/>
                </a:bodyPr>
                <a:lstStyle/>
                <a:p>
                  <a14:m>
                    <m:oMath xmlns:m="http://schemas.openxmlformats.org/officeDocument/2006/math">
                      <m:r>
                        <a:rPr lang="en-US" sz="2800" i="1" dirty="0">
                          <a:latin typeface="Cambria Math" panose="02040503050406030204" pitchFamily="18" charset="0"/>
                        </a:rPr>
                        <m:t>→</m:t>
                      </m:r>
                    </m:oMath>
                  </a14:m>
                  <a:r>
                    <a:rPr lang="en-US" sz="2800" dirty="0"/>
                    <a:t> </a:t>
                  </a:r>
                </a:p>
              </p:txBody>
            </p:sp>
          </mc:Choice>
          <mc:Fallback xmlns="">
            <p:sp>
              <p:nvSpPr>
                <p:cNvPr id="10" name="TextBox 9"/>
                <p:cNvSpPr txBox="1">
                  <a:spLocks noRot="1" noChangeAspect="1" noMove="1" noResize="1" noEditPoints="1" noAdjustHandles="1" noChangeArrowheads="1" noChangeShapeType="1" noTextEdit="1"/>
                </p:cNvSpPr>
                <p:nvPr/>
              </p:nvSpPr>
              <p:spPr>
                <a:xfrm>
                  <a:off x="5280659" y="3814160"/>
                  <a:ext cx="885716" cy="620018"/>
                </a:xfrm>
                <a:prstGeom prst="rect">
                  <a:avLst/>
                </a:prstGeom>
                <a:blipFill rotWithShape="0">
                  <a:blip r:embed="rId4"/>
                  <a:stretch>
                    <a:fillRect/>
                  </a:stretch>
                </a:blipFill>
              </p:spPr>
              <p:txBody>
                <a:bodyPr/>
                <a:lstStyle/>
                <a:p>
                  <a:r>
                    <a:rPr lang="en-US">
                      <a:noFill/>
                    </a:rPr>
                    <a:t> </a:t>
                  </a:r>
                </a:p>
              </p:txBody>
            </p:sp>
          </mc:Fallback>
        </mc:AlternateContent>
      </p:grpSp>
      <p:graphicFrame>
        <p:nvGraphicFramePr>
          <p:cNvPr id="14" name="Object 13"/>
          <p:cNvGraphicFramePr>
            <a:graphicFrameLocks noChangeAspect="1"/>
          </p:cNvGraphicFramePr>
          <p:nvPr/>
        </p:nvGraphicFramePr>
        <p:xfrm>
          <a:off x="7047643" y="3773715"/>
          <a:ext cx="893239" cy="245364"/>
        </p:xfrm>
        <a:graphic>
          <a:graphicData uri="http://schemas.openxmlformats.org/presentationml/2006/ole">
            <mc:AlternateContent xmlns:mc="http://schemas.openxmlformats.org/markup-compatibility/2006">
              <mc:Choice xmlns:v="urn:schemas-microsoft-com:vml" Requires="v">
                <p:oleObj spid="_x0000_s2071" name="CS ChemDraw Drawing" r:id="rId5" imgW="514551" imgH="141259" progId="ChemDraw.Document.6.0">
                  <p:embed/>
                </p:oleObj>
              </mc:Choice>
              <mc:Fallback>
                <p:oleObj name="CS ChemDraw Drawing" r:id="rId5" imgW="514551" imgH="141259" progId="ChemDraw.Document.6.0">
                  <p:embed/>
                  <p:pic>
                    <p:nvPicPr>
                      <p:cNvPr id="14" name="Object 13"/>
                      <p:cNvPicPr/>
                      <p:nvPr/>
                    </p:nvPicPr>
                    <p:blipFill>
                      <a:blip r:embed="rId6"/>
                      <a:stretch>
                        <a:fillRect/>
                      </a:stretch>
                    </p:blipFill>
                    <p:spPr>
                      <a:xfrm>
                        <a:off x="7047643" y="3773715"/>
                        <a:ext cx="893239" cy="245364"/>
                      </a:xfrm>
                      <a:prstGeom prst="rect">
                        <a:avLst/>
                      </a:prstGeom>
                    </p:spPr>
                  </p:pic>
                </p:oleObj>
              </mc:Fallback>
            </mc:AlternateContent>
          </a:graphicData>
        </a:graphic>
      </p:graphicFrame>
      <p:graphicFrame>
        <p:nvGraphicFramePr>
          <p:cNvPr id="12" name="Object 11"/>
          <p:cNvGraphicFramePr>
            <a:graphicFrameLocks noChangeAspect="1"/>
          </p:cNvGraphicFramePr>
          <p:nvPr/>
        </p:nvGraphicFramePr>
        <p:xfrm>
          <a:off x="1886261" y="3283390"/>
          <a:ext cx="1832217" cy="1342205"/>
        </p:xfrm>
        <a:graphic>
          <a:graphicData uri="http://schemas.openxmlformats.org/presentationml/2006/ole">
            <mc:AlternateContent xmlns:mc="http://schemas.openxmlformats.org/markup-compatibility/2006">
              <mc:Choice xmlns:v="urn:schemas-microsoft-com:vml" Requires="v">
                <p:oleObj spid="_x0000_s2072" name="CS ChemDraw Drawing" r:id="rId7" imgW="1092263" imgH="799627" progId="ChemDraw.Document.6.0">
                  <p:embed/>
                </p:oleObj>
              </mc:Choice>
              <mc:Fallback>
                <p:oleObj name="CS ChemDraw Drawing" r:id="rId7" imgW="1092263" imgH="799627" progId="ChemDraw.Document.6.0">
                  <p:embed/>
                  <p:pic>
                    <p:nvPicPr>
                      <p:cNvPr id="12" name="Object 11"/>
                      <p:cNvPicPr/>
                      <p:nvPr/>
                    </p:nvPicPr>
                    <p:blipFill>
                      <a:blip r:embed="rId8"/>
                      <a:stretch>
                        <a:fillRect/>
                      </a:stretch>
                    </p:blipFill>
                    <p:spPr>
                      <a:xfrm>
                        <a:off x="1886261" y="3283390"/>
                        <a:ext cx="1832217" cy="1342205"/>
                      </a:xfrm>
                      <a:prstGeom prst="rect">
                        <a:avLst/>
                      </a:prstGeom>
                    </p:spPr>
                  </p:pic>
                </p:oleObj>
              </mc:Fallback>
            </mc:AlternateContent>
          </a:graphicData>
        </a:graphic>
      </p:graphicFrame>
      <p:graphicFrame>
        <p:nvGraphicFramePr>
          <p:cNvPr id="15" name="Object 14"/>
          <p:cNvGraphicFramePr>
            <a:graphicFrameLocks noChangeAspect="1"/>
          </p:cNvGraphicFramePr>
          <p:nvPr/>
        </p:nvGraphicFramePr>
        <p:xfrm>
          <a:off x="4689348" y="3283389"/>
          <a:ext cx="1477899" cy="1342205"/>
        </p:xfrm>
        <a:graphic>
          <a:graphicData uri="http://schemas.openxmlformats.org/presentationml/2006/ole">
            <mc:AlternateContent xmlns:mc="http://schemas.openxmlformats.org/markup-compatibility/2006">
              <mc:Choice xmlns:v="urn:schemas-microsoft-com:vml" Requires="v">
                <p:oleObj spid="_x0000_s2073" name="CS ChemDraw Drawing" r:id="rId9" imgW="795407" imgH="721850" progId="ChemDraw.Document.6.0">
                  <p:embed/>
                </p:oleObj>
              </mc:Choice>
              <mc:Fallback>
                <p:oleObj name="CS ChemDraw Drawing" r:id="rId9" imgW="795407" imgH="721850" progId="ChemDraw.Document.6.0">
                  <p:embed/>
                  <p:pic>
                    <p:nvPicPr>
                      <p:cNvPr id="15" name="Object 14"/>
                      <p:cNvPicPr/>
                      <p:nvPr/>
                    </p:nvPicPr>
                    <p:blipFill>
                      <a:blip r:embed="rId10"/>
                      <a:stretch>
                        <a:fillRect/>
                      </a:stretch>
                    </p:blipFill>
                    <p:spPr>
                      <a:xfrm>
                        <a:off x="4689348" y="3283389"/>
                        <a:ext cx="1477899" cy="1342205"/>
                      </a:xfrm>
                      <a:prstGeom prst="rect">
                        <a:avLst/>
                      </a:prstGeom>
                    </p:spPr>
                  </p:pic>
                </p:oleObj>
              </mc:Fallback>
            </mc:AlternateContent>
          </a:graphicData>
        </a:graphic>
      </p:graphicFrame>
    </p:spTree>
    <p:extLst>
      <p:ext uri="{BB962C8B-B14F-4D97-AF65-F5344CB8AC3E}">
        <p14:creationId xmlns:p14="http://schemas.microsoft.com/office/powerpoint/2010/main" val="2431931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Enthalpy of Reaction from Bond Enthalpies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lstStyle/>
              <a:p>
                <a:pPr marL="0" indent="0">
                  <a:buNone/>
                </a:pPr>
                <a:r>
                  <a:rPr lang="en-US" dirty="0" smtClean="0"/>
                  <a:t>Use bond enthalpies to calculate the </a:t>
                </a:r>
                <a:r>
                  <a:rPr lang="en-US" dirty="0" err="1"/>
                  <a:t>ΔH</a:t>
                </a:r>
                <a:r>
                  <a:rPr lang="en-US" baseline="-25000" dirty="0" err="1"/>
                  <a:t>rxn</a:t>
                </a:r>
                <a:r>
                  <a:rPr lang="en-US" dirty="0"/>
                  <a:t> </a:t>
                </a:r>
                <a:endParaRPr lang="en-US" dirty="0" smtClean="0"/>
              </a:p>
              <a:p>
                <a:pPr marL="0" indent="0">
                  <a:buNone/>
                </a:pPr>
                <a:r>
                  <a:rPr lang="en-US" dirty="0" smtClean="0"/>
                  <a:t>(</a:t>
                </a:r>
                <a:r>
                  <a:rPr lang="en-US" dirty="0"/>
                  <a:t>in kJ/</a:t>
                </a:r>
                <a:r>
                  <a:rPr lang="en-US" dirty="0" err="1"/>
                  <a:t>mol</a:t>
                </a:r>
                <a:r>
                  <a:rPr lang="en-US" dirty="0"/>
                  <a:t>) for the reaction below</a:t>
                </a:r>
                <a:r>
                  <a:rPr lang="en-US" dirty="0" smtClean="0"/>
                  <a:t>.</a:t>
                </a:r>
                <a:endParaRPr lang="en-US" dirty="0"/>
              </a:p>
              <a:p>
                <a:pPr marL="0" indent="0">
                  <a:buNone/>
                </a:pPr>
                <a:endParaRPr lang="en-US" dirty="0"/>
              </a:p>
              <a:p>
                <a:pPr marL="0" indent="0">
                  <a:buNone/>
                </a:pPr>
                <a:r>
                  <a:rPr lang="en-US" dirty="0" smtClean="0"/>
                  <a:t>              </a:t>
                </a:r>
                <a14:m>
                  <m:oMath xmlns:m="http://schemas.openxmlformats.org/officeDocument/2006/math">
                    <m:sSub>
                      <m:sSubPr>
                        <m:ctrlPr>
                          <a:rPr lang="en-US" b="0" smtClean="0">
                            <a:latin typeface="Cambria Math" panose="02040503050406030204" pitchFamily="18" charset="0"/>
                          </a:rPr>
                        </m:ctrlPr>
                      </m:sSubPr>
                      <m:e>
                        <m:r>
                          <m:rPr>
                            <m:sty m:val="p"/>
                          </m:rPr>
                          <a:rPr lang="en-US" b="0" i="0" smtClean="0">
                            <a:latin typeface="Cambria Math" panose="02040503050406030204" pitchFamily="18" charset="0"/>
                          </a:rPr>
                          <m:t>N</m:t>
                        </m:r>
                      </m:e>
                      <m:sub>
                        <m:r>
                          <a:rPr lang="en-US" b="0" i="0" smtClean="0">
                            <a:latin typeface="Cambria Math" panose="02040503050406030204" pitchFamily="18" charset="0"/>
                          </a:rPr>
                          <m:t>2</m:t>
                        </m:r>
                      </m:sub>
                    </m:sSub>
                    <m:r>
                      <a:rPr lang="en-US" i="0"/>
                      <m:t>(</m:t>
                    </m:r>
                    <m:r>
                      <m:rPr>
                        <m:sty m:val="p"/>
                      </m:rPr>
                      <a:rPr lang="en-US" i="0"/>
                      <m:t>g</m:t>
                    </m:r>
                    <m:r>
                      <a:rPr lang="en-US" i="0"/>
                      <m:t>) + 3 </m:t>
                    </m:r>
                    <m:sSub>
                      <m:sSubPr>
                        <m:ctrlPr>
                          <a:rPr lang="en-US" b="0" smtClean="0">
                            <a:latin typeface="Cambria Math" panose="02040503050406030204" pitchFamily="18" charset="0"/>
                          </a:rPr>
                        </m:ctrlPr>
                      </m:sSubPr>
                      <m:e>
                        <m:r>
                          <m:rPr>
                            <m:sty m:val="p"/>
                          </m:rPr>
                          <a:rPr lang="en-US" b="0" i="0" smtClean="0">
                            <a:latin typeface="Cambria Math" panose="02040503050406030204" pitchFamily="18" charset="0"/>
                          </a:rPr>
                          <m:t>F</m:t>
                        </m:r>
                      </m:e>
                      <m:sub>
                        <m:r>
                          <a:rPr lang="en-US" b="0" i="0" smtClean="0">
                            <a:latin typeface="Cambria Math" panose="02040503050406030204" pitchFamily="18" charset="0"/>
                          </a:rPr>
                          <m:t>2</m:t>
                        </m:r>
                      </m:sub>
                    </m:sSub>
                    <m:r>
                      <a:rPr lang="en-US" i="0"/>
                      <m:t>(</m:t>
                    </m:r>
                    <m:r>
                      <m:rPr>
                        <m:sty m:val="p"/>
                      </m:rPr>
                      <a:rPr lang="en-US" i="0"/>
                      <m:t>g</m:t>
                    </m:r>
                    <m:r>
                      <a:rPr lang="en-US" i="0"/>
                      <m:t>) → 2 </m:t>
                    </m:r>
                    <m:r>
                      <m:rPr>
                        <m:sty m:val="p"/>
                      </m:rPr>
                      <a:rPr lang="en-US" b="0" i="0" smtClean="0">
                        <a:latin typeface="Cambria Math" panose="02040503050406030204" pitchFamily="18" charset="0"/>
                      </a:rPr>
                      <m:t>N</m:t>
                    </m:r>
                    <m:sSub>
                      <m:sSubPr>
                        <m:ctrlPr>
                          <a:rPr lang="en-US" b="0" smtClean="0">
                            <a:latin typeface="Cambria Math" panose="02040503050406030204" pitchFamily="18" charset="0"/>
                          </a:rPr>
                        </m:ctrlPr>
                      </m:sSubPr>
                      <m:e>
                        <m:r>
                          <m:rPr>
                            <m:sty m:val="p"/>
                          </m:rPr>
                          <a:rPr lang="en-US" b="0" i="0" smtClean="0">
                            <a:latin typeface="Cambria Math" panose="02040503050406030204" pitchFamily="18" charset="0"/>
                          </a:rPr>
                          <m:t>F</m:t>
                        </m:r>
                      </m:e>
                      <m:sub>
                        <m:r>
                          <a:rPr lang="en-US" b="0" i="0" smtClean="0">
                            <a:latin typeface="Cambria Math" panose="02040503050406030204" pitchFamily="18" charset="0"/>
                          </a:rPr>
                          <m:t>3</m:t>
                        </m:r>
                      </m:sub>
                    </m:sSub>
                    <m:r>
                      <a:rPr lang="en-US" i="0"/>
                      <m:t>(</m:t>
                    </m:r>
                    <m:r>
                      <m:rPr>
                        <m:sty m:val="p"/>
                      </m:rPr>
                      <a:rPr lang="en-US" i="0"/>
                      <m:t>g</m:t>
                    </m:r>
                    <m:r>
                      <a:rPr lang="en-US" i="0"/>
                      <m:t>)</m:t>
                    </m:r>
                  </m:oMath>
                </a14:m>
                <a:r>
                  <a:rPr lang="en-US" dirty="0" smtClean="0"/>
                  <a:t>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3925935497"/>
              </p:ext>
            </p:extLst>
          </p:nvPr>
        </p:nvGraphicFramePr>
        <p:xfrm>
          <a:off x="6026726" y="1699217"/>
          <a:ext cx="2739322" cy="2578704"/>
        </p:xfrm>
        <a:graphic>
          <a:graphicData uri="http://schemas.openxmlformats.org/drawingml/2006/table">
            <a:tbl>
              <a:tblPr firstRow="1" firstCol="1" bandRow="1">
                <a:tableStyleId>{3B4B98B0-60AC-42C2-AFA5-B58CD77FA1E5}</a:tableStyleId>
              </a:tblPr>
              <a:tblGrid>
                <a:gridCol w="1423805">
                  <a:extLst>
                    <a:ext uri="{9D8B030D-6E8A-4147-A177-3AD203B41FA5}">
                      <a16:colId xmlns:a16="http://schemas.microsoft.com/office/drawing/2014/main" val="4085144585"/>
                    </a:ext>
                  </a:extLst>
                </a:gridCol>
                <a:gridCol w="1315517">
                  <a:extLst>
                    <a:ext uri="{9D8B030D-6E8A-4147-A177-3AD203B41FA5}">
                      <a16:colId xmlns:a16="http://schemas.microsoft.com/office/drawing/2014/main" val="2226216773"/>
                    </a:ext>
                  </a:extLst>
                </a:gridCol>
              </a:tblGrid>
              <a:tr h="801339">
                <a:tc>
                  <a:txBody>
                    <a:bodyPr/>
                    <a:lstStyle/>
                    <a:p>
                      <a:pPr marL="0" marR="0" algn="ctr">
                        <a:lnSpc>
                          <a:spcPct val="107000"/>
                        </a:lnSpc>
                        <a:spcBef>
                          <a:spcPts val="0"/>
                        </a:spcBef>
                        <a:spcAft>
                          <a:spcPts val="0"/>
                        </a:spcAft>
                      </a:pPr>
                      <a:r>
                        <a:rPr lang="en-US" sz="2180" dirty="0">
                          <a:effectLst/>
                        </a:rPr>
                        <a:t>Bond</a:t>
                      </a:r>
                      <a:endParaRPr lang="en-US" sz="218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180" dirty="0">
                          <a:effectLst/>
                        </a:rPr>
                        <a:t>ΔH</a:t>
                      </a:r>
                      <a:br>
                        <a:rPr lang="en-US" sz="2180" dirty="0">
                          <a:effectLst/>
                        </a:rPr>
                      </a:br>
                      <a:r>
                        <a:rPr lang="en-US" sz="2180" dirty="0">
                          <a:effectLst/>
                        </a:rPr>
                        <a:t>(kJ/</a:t>
                      </a:r>
                      <a:r>
                        <a:rPr lang="en-US" sz="2180" dirty="0" err="1">
                          <a:effectLst/>
                        </a:rPr>
                        <a:t>mol</a:t>
                      </a:r>
                      <a:r>
                        <a:rPr lang="en-US" sz="2180" dirty="0">
                          <a:effectLst/>
                        </a:rPr>
                        <a:t>)</a:t>
                      </a:r>
                      <a:endParaRPr lang="en-US" sz="218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9140306"/>
                  </a:ext>
                </a:extLst>
              </a:tr>
              <a:tr h="258010">
                <a:tc>
                  <a:txBody>
                    <a:bodyPr/>
                    <a:lstStyle/>
                    <a:p>
                      <a:pPr marL="0" marR="0" algn="ctr">
                        <a:lnSpc>
                          <a:spcPct val="107000"/>
                        </a:lnSpc>
                        <a:spcBef>
                          <a:spcPts val="0"/>
                        </a:spcBef>
                        <a:spcAft>
                          <a:spcPts val="0"/>
                        </a:spcAft>
                      </a:pPr>
                      <a:r>
                        <a:rPr lang="en-US" sz="2180">
                          <a:effectLst/>
                        </a:rPr>
                        <a:t>N–N</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180">
                          <a:effectLst/>
                        </a:rPr>
                        <a:t>240</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0716370"/>
                  </a:ext>
                </a:extLst>
              </a:tr>
              <a:tr h="258010">
                <a:tc>
                  <a:txBody>
                    <a:bodyPr/>
                    <a:lstStyle/>
                    <a:p>
                      <a:pPr marL="0" marR="0" algn="ctr">
                        <a:lnSpc>
                          <a:spcPct val="107000"/>
                        </a:lnSpc>
                        <a:spcBef>
                          <a:spcPts val="0"/>
                        </a:spcBef>
                        <a:spcAft>
                          <a:spcPts val="0"/>
                        </a:spcAft>
                      </a:pPr>
                      <a:r>
                        <a:rPr lang="en-US" sz="2180">
                          <a:effectLst/>
                        </a:rPr>
                        <a:t>N=N</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180">
                          <a:effectLst/>
                        </a:rPr>
                        <a:t>418</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4331858"/>
                  </a:ext>
                </a:extLst>
              </a:tr>
              <a:tr h="258010">
                <a:tc>
                  <a:txBody>
                    <a:bodyPr/>
                    <a:lstStyle/>
                    <a:p>
                      <a:pPr marL="0" marR="0" algn="ctr">
                        <a:lnSpc>
                          <a:spcPct val="107000"/>
                        </a:lnSpc>
                        <a:spcBef>
                          <a:spcPts val="0"/>
                        </a:spcBef>
                        <a:spcAft>
                          <a:spcPts val="0"/>
                        </a:spcAft>
                      </a:pPr>
                      <a:r>
                        <a:rPr lang="en-US" sz="2180">
                          <a:effectLst/>
                        </a:rPr>
                        <a:t>N≡N</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180">
                          <a:effectLst/>
                        </a:rPr>
                        <a:t>941</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6647164"/>
                  </a:ext>
                </a:extLst>
              </a:tr>
              <a:tr h="258010">
                <a:tc>
                  <a:txBody>
                    <a:bodyPr/>
                    <a:lstStyle/>
                    <a:p>
                      <a:pPr marL="0" marR="0" algn="ctr">
                        <a:lnSpc>
                          <a:spcPct val="107000"/>
                        </a:lnSpc>
                        <a:spcBef>
                          <a:spcPts val="0"/>
                        </a:spcBef>
                        <a:spcAft>
                          <a:spcPts val="0"/>
                        </a:spcAft>
                      </a:pPr>
                      <a:r>
                        <a:rPr lang="en-US" sz="2180">
                          <a:effectLst/>
                        </a:rPr>
                        <a:t>F–F</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180">
                          <a:effectLst/>
                        </a:rPr>
                        <a:t>157</a:t>
                      </a:r>
                      <a:endParaRPr lang="en-US" sz="218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98172716"/>
                  </a:ext>
                </a:extLst>
              </a:tr>
              <a:tr h="258010">
                <a:tc>
                  <a:txBody>
                    <a:bodyPr/>
                    <a:lstStyle/>
                    <a:p>
                      <a:pPr marL="0" marR="0" algn="ctr">
                        <a:lnSpc>
                          <a:spcPct val="107000"/>
                        </a:lnSpc>
                        <a:spcBef>
                          <a:spcPts val="0"/>
                        </a:spcBef>
                        <a:spcAft>
                          <a:spcPts val="0"/>
                        </a:spcAft>
                      </a:pPr>
                      <a:r>
                        <a:rPr lang="en-US" sz="2180" dirty="0">
                          <a:effectLst/>
                        </a:rPr>
                        <a:t>N-F</a:t>
                      </a:r>
                      <a:endParaRPr lang="en-US" sz="218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180" dirty="0">
                          <a:effectLst/>
                        </a:rPr>
                        <a:t>270</a:t>
                      </a:r>
                      <a:endParaRPr lang="en-US" sz="218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9412656"/>
                  </a:ext>
                </a:extLst>
              </a:tr>
            </a:tbl>
          </a:graphicData>
        </a:graphic>
      </p:graphicFrame>
    </p:spTree>
    <p:extLst>
      <p:ext uri="{BB962C8B-B14F-4D97-AF65-F5344CB8AC3E}">
        <p14:creationId xmlns:p14="http://schemas.microsoft.com/office/powerpoint/2010/main" val="3587509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Tug of war</a:t>
            </a:r>
            <a:endParaRPr lang="en-US" dirty="0"/>
          </a:p>
        </p:txBody>
      </p:sp>
      <p:sp>
        <p:nvSpPr>
          <p:cNvPr id="6" name="Content Placeholder 5"/>
          <p:cNvSpPr>
            <a:spLocks noGrp="1"/>
          </p:cNvSpPr>
          <p:nvPr>
            <p:ph sz="quarter" idx="1"/>
          </p:nvPr>
        </p:nvSpPr>
        <p:spPr>
          <a:xfrm>
            <a:off x="609600" y="1589567"/>
            <a:ext cx="3444607" cy="4572000"/>
          </a:xfrm>
        </p:spPr>
        <p:txBody>
          <a:bodyPr/>
          <a:lstStyle/>
          <a:p>
            <a:r>
              <a:rPr lang="en-US" dirty="0"/>
              <a:t>Imagine a tug of war game played </a:t>
            </a:r>
            <a:r>
              <a:rPr lang="en-US" dirty="0" smtClean="0"/>
              <a:t>by two </a:t>
            </a:r>
            <a:r>
              <a:rPr lang="en-US" dirty="0"/>
              <a:t>people of equal strength. If </a:t>
            </a:r>
            <a:r>
              <a:rPr lang="en-US" dirty="0" smtClean="0"/>
              <a:t>they pull </a:t>
            </a:r>
            <a:r>
              <a:rPr lang="en-US" dirty="0"/>
              <a:t>against each other neither will </a:t>
            </a:r>
            <a:r>
              <a:rPr lang="en-US" dirty="0" smtClean="0"/>
              <a:t>win the </a:t>
            </a:r>
            <a:r>
              <a:rPr lang="en-US" dirty="0"/>
              <a:t>game because neither has </a:t>
            </a:r>
            <a:r>
              <a:rPr lang="en-US" dirty="0" smtClean="0"/>
              <a:t>an advantage</a:t>
            </a:r>
            <a:r>
              <a:rPr lang="en-US" dirty="0"/>
              <a:t>. </a:t>
            </a:r>
            <a:endParaRPr lang="en-US" dirty="0" smtClean="0"/>
          </a:p>
          <a:p>
            <a:r>
              <a:rPr lang="en-US" dirty="0" smtClean="0"/>
              <a:t>Equal </a:t>
            </a:r>
            <a:r>
              <a:rPr lang="en-US" dirty="0"/>
              <a:t>and opposite force </a:t>
            </a:r>
            <a:r>
              <a:rPr lang="en-US" dirty="0" smtClean="0"/>
              <a:t>is being </a:t>
            </a:r>
            <a:r>
              <a:rPr lang="en-US" dirty="0"/>
              <a:t>asserted and there is no net gain.</a:t>
            </a:r>
            <a:endParaRPr lang="en-US" dirty="0"/>
          </a:p>
        </p:txBody>
      </p:sp>
      <p:pic>
        <p:nvPicPr>
          <p:cNvPr id="8" name="Picture 7"/>
          <p:cNvPicPr>
            <a:picLocks noChangeAspect="1"/>
          </p:cNvPicPr>
          <p:nvPr/>
        </p:nvPicPr>
        <p:blipFill>
          <a:blip r:embed="rId2"/>
          <a:stretch>
            <a:fillRect/>
          </a:stretch>
        </p:blipFill>
        <p:spPr>
          <a:xfrm>
            <a:off x="4229157" y="2292523"/>
            <a:ext cx="4695825" cy="2505075"/>
          </a:xfrm>
          <a:prstGeom prst="rect">
            <a:avLst/>
          </a:prstGeom>
        </p:spPr>
      </p:pic>
    </p:spTree>
    <p:extLst>
      <p:ext uri="{BB962C8B-B14F-4D97-AF65-F5344CB8AC3E}">
        <p14:creationId xmlns:p14="http://schemas.microsoft.com/office/powerpoint/2010/main" val="2297766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Tug of war</a:t>
            </a:r>
            <a:endParaRPr lang="en-US" dirty="0"/>
          </a:p>
        </p:txBody>
      </p:sp>
      <p:sp>
        <p:nvSpPr>
          <p:cNvPr id="6" name="Content Placeholder 5"/>
          <p:cNvSpPr>
            <a:spLocks noGrp="1"/>
          </p:cNvSpPr>
          <p:nvPr>
            <p:ph sz="quarter" idx="1"/>
          </p:nvPr>
        </p:nvSpPr>
        <p:spPr>
          <a:xfrm>
            <a:off x="609600" y="1589567"/>
            <a:ext cx="3444607" cy="4572000"/>
          </a:xfrm>
        </p:spPr>
        <p:txBody>
          <a:bodyPr/>
          <a:lstStyle/>
          <a:p>
            <a:r>
              <a:rPr lang="en-US" dirty="0"/>
              <a:t>Now, imagine two people </a:t>
            </a:r>
            <a:r>
              <a:rPr lang="en-US" dirty="0" smtClean="0"/>
              <a:t>of unequal </a:t>
            </a:r>
            <a:r>
              <a:rPr lang="en-US" dirty="0"/>
              <a:t>strength play the game.</a:t>
            </a:r>
          </a:p>
          <a:p>
            <a:r>
              <a:rPr lang="en-US" dirty="0" smtClean="0"/>
              <a:t>Which will win?</a:t>
            </a:r>
          </a:p>
          <a:p>
            <a:r>
              <a:rPr lang="en-US" dirty="0" smtClean="0"/>
              <a:t>Why did you choose this one?</a:t>
            </a:r>
            <a:endParaRPr lang="en-US" dirty="0"/>
          </a:p>
        </p:txBody>
      </p:sp>
      <p:pic>
        <p:nvPicPr>
          <p:cNvPr id="2" name="Picture 1"/>
          <p:cNvPicPr>
            <a:picLocks noChangeAspect="1"/>
          </p:cNvPicPr>
          <p:nvPr/>
        </p:nvPicPr>
        <p:blipFill>
          <a:blip r:embed="rId2"/>
          <a:stretch>
            <a:fillRect/>
          </a:stretch>
        </p:blipFill>
        <p:spPr>
          <a:xfrm>
            <a:off x="4094612" y="2451579"/>
            <a:ext cx="4668388" cy="2506011"/>
          </a:xfrm>
          <a:prstGeom prst="rect">
            <a:avLst/>
          </a:prstGeom>
        </p:spPr>
      </p:pic>
    </p:spTree>
    <p:extLst>
      <p:ext uri="{BB962C8B-B14F-4D97-AF65-F5344CB8AC3E}">
        <p14:creationId xmlns:p14="http://schemas.microsoft.com/office/powerpoint/2010/main" val="1280021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Bond polarity</a:t>
            </a:r>
            <a:endParaRPr lang="en-US" dirty="0"/>
          </a:p>
        </p:txBody>
      </p:sp>
      <p:sp>
        <p:nvSpPr>
          <p:cNvPr id="6" name="Content Placeholder 5"/>
          <p:cNvSpPr>
            <a:spLocks noGrp="1"/>
          </p:cNvSpPr>
          <p:nvPr>
            <p:ph sz="quarter" idx="1"/>
          </p:nvPr>
        </p:nvSpPr>
        <p:spPr/>
        <p:txBody>
          <a:bodyPr/>
          <a:lstStyle/>
          <a:p>
            <a:r>
              <a:rPr lang="en-US" sz="2180" dirty="0" smtClean="0"/>
              <a:t>Electronegativity </a:t>
            </a:r>
            <a:r>
              <a:rPr lang="en-US" sz="2180" dirty="0"/>
              <a:t>is the ability of an atom </a:t>
            </a:r>
            <a:r>
              <a:rPr lang="en-US" sz="2180" dirty="0" smtClean="0"/>
              <a:t>to </a:t>
            </a:r>
            <a:r>
              <a:rPr lang="en-US" sz="2180" dirty="0"/>
              <a:t>attract </a:t>
            </a:r>
            <a:r>
              <a:rPr lang="en-US" sz="2180" dirty="0" smtClean="0"/>
              <a:t>electrons </a:t>
            </a:r>
            <a:r>
              <a:rPr lang="en-US" sz="2180" dirty="0"/>
              <a:t>to itself within a </a:t>
            </a:r>
            <a:r>
              <a:rPr lang="en-US" sz="2180" dirty="0" smtClean="0"/>
              <a:t>bond. </a:t>
            </a:r>
          </a:p>
          <a:p>
            <a:r>
              <a:rPr lang="en-US" sz="2180" dirty="0" smtClean="0"/>
              <a:t>We can think about the atoms on either side of a bond as pulling on the electrons located in the bond.</a:t>
            </a:r>
          </a:p>
          <a:p>
            <a:r>
              <a:rPr lang="en-US" sz="2180" dirty="0" smtClean="0"/>
              <a:t>The strength of an atom’s pull on the electrons in the bond is determined by its electronegativity.</a:t>
            </a:r>
          </a:p>
          <a:p>
            <a:r>
              <a:rPr lang="en-US" sz="2180" dirty="0" smtClean="0"/>
              <a:t>This ultimately results in the electron density in the bond being pulled towards one of atoms in the bond.</a:t>
            </a:r>
            <a:endParaRPr lang="en-US" sz="2180" dirty="0"/>
          </a:p>
          <a:p>
            <a:endParaRPr lang="en-US" dirty="0"/>
          </a:p>
        </p:txBody>
      </p:sp>
    </p:spTree>
    <p:extLst>
      <p:ext uri="{BB962C8B-B14F-4D97-AF65-F5344CB8AC3E}">
        <p14:creationId xmlns:p14="http://schemas.microsoft.com/office/powerpoint/2010/main" val="4040833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6A627-4D92-4416-B928-B496F6CE1CDB}"/>
              </a:ext>
            </a:extLst>
          </p:cNvPr>
          <p:cNvSpPr>
            <a:spLocks noGrp="1"/>
          </p:cNvSpPr>
          <p:nvPr>
            <p:ph type="title"/>
          </p:nvPr>
        </p:nvSpPr>
        <p:spPr/>
        <p:txBody>
          <a:bodyPr>
            <a:noAutofit/>
          </a:bodyPr>
          <a:lstStyle/>
          <a:p>
            <a:r>
              <a:rPr lang="en-US" dirty="0" smtClean="0"/>
              <a:t>Polar Bonds</a:t>
            </a:r>
            <a:endParaRPr lang="en-US" dirty="0"/>
          </a:p>
        </p:txBody>
      </p:sp>
      <p:pic>
        <p:nvPicPr>
          <p:cNvPr id="4" name="Shape 173" descr="Image A is an electrostatic potential map superimposed over the molecular model of H F. Included is the Lewis structure, which has the layout H F. The atoms are connected by a single bond. The H atom is labeled delta plus. The F atom has lone pairs on each of its remaining three sides and is labeled delta minus. In the molecular model, the electrostatic potential map is smaller and more positively charged around the H atom, while it is larger and more negatively charged around the F atom. Next to this image is a scale for electrostatic potential. The top of the scale is most negative, or delta minus. The bottom of the scale is most positive, or delta plus. On the other side of the scale, image B is an electrostatic potential map superimposed over a molecular model of the covalent compound F 2. The Lewis structure for F 2 is included, and the atoms are arranged as F F. The atoms are connected by a single bond, and each atom has three lone pairs. No partial charges are indicated for either atom. In the molecular model, the electrostatic field has a uniform potential." title="Figure 6.14">
            <a:extLst>
              <a:ext uri="{FF2B5EF4-FFF2-40B4-BE49-F238E27FC236}">
                <a16:creationId xmlns:a16="http://schemas.microsoft.com/office/drawing/2014/main" id="{BF809EC1-689D-49C4-8CFF-6DBFC6D41D2B}"/>
              </a:ext>
            </a:extLst>
          </p:cNvPr>
          <p:cNvPicPr preferRelativeResize="0">
            <a:picLocks noGrp="1"/>
          </p:cNvPicPr>
          <p:nvPr>
            <p:ph sz="quarter" idx="1"/>
          </p:nvPr>
        </p:nvPicPr>
        <p:blipFill rotWithShape="1">
          <a:blip r:embed="rId2">
            <a:alphaModFix/>
          </a:blip>
          <a:srcRect r="40124" b="12625"/>
          <a:stretch/>
        </p:blipFill>
        <p:spPr>
          <a:xfrm>
            <a:off x="828906" y="2143930"/>
            <a:ext cx="3892723" cy="3201153"/>
          </a:xfrm>
          <a:prstGeom prst="rect">
            <a:avLst/>
          </a:prstGeom>
          <a:noFill/>
          <a:ln>
            <a:noFill/>
          </a:ln>
        </p:spPr>
      </p:pic>
      <p:sp>
        <p:nvSpPr>
          <p:cNvPr id="5" name="Content Placeholder 2">
            <a:extLst>
              <a:ext uri="{FF2B5EF4-FFF2-40B4-BE49-F238E27FC236}">
                <a16:creationId xmlns:a16="http://schemas.microsoft.com/office/drawing/2014/main" id="{09C1F08C-22BD-4644-9399-DE6655417381}"/>
              </a:ext>
            </a:extLst>
          </p:cNvPr>
          <p:cNvSpPr txBox="1">
            <a:spLocks/>
          </p:cNvSpPr>
          <p:nvPr/>
        </p:nvSpPr>
        <p:spPr>
          <a:xfrm>
            <a:off x="5062451" y="1600199"/>
            <a:ext cx="3703597" cy="4991793"/>
          </a:xfrm>
          <a:prstGeom prst="rect">
            <a:avLst/>
          </a:prstGeom>
        </p:spPr>
        <p:txBody>
          <a:bodyPr vert="horz">
            <a:normAutofit/>
          </a:bodyPr>
          <a:lst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a:lstStyle>
          <a:p>
            <a:pPr>
              <a:spcBef>
                <a:spcPts val="0"/>
              </a:spcBef>
            </a:pPr>
            <a:endParaRPr lang="en-US" sz="2180" dirty="0" smtClean="0"/>
          </a:p>
          <a:p>
            <a:pPr>
              <a:spcBef>
                <a:spcPts val="0"/>
              </a:spcBef>
            </a:pPr>
            <a:r>
              <a:rPr lang="en-US" sz="2180" dirty="0" smtClean="0"/>
              <a:t>Two different atoms generally share electrons unevenly because they have different </a:t>
            </a:r>
            <a:r>
              <a:rPr lang="en-US" sz="2180" dirty="0" err="1" smtClean="0"/>
              <a:t>electronegativities</a:t>
            </a:r>
            <a:endParaRPr lang="en-US" sz="2180" dirty="0" smtClean="0"/>
          </a:p>
          <a:p>
            <a:pPr>
              <a:spcBef>
                <a:spcPts val="0"/>
              </a:spcBef>
            </a:pPr>
            <a:r>
              <a:rPr lang="en-US" sz="2180" dirty="0" smtClean="0"/>
              <a:t>This causes electron density in the electron cloud to shift to one side of the bond</a:t>
            </a:r>
          </a:p>
          <a:p>
            <a:pPr>
              <a:spcBef>
                <a:spcPts val="0"/>
              </a:spcBef>
            </a:pPr>
            <a:r>
              <a:rPr lang="en-US" sz="2180" dirty="0" smtClean="0"/>
              <a:t>This type of uneven sharing of electrons is called polar covalent bonding</a:t>
            </a:r>
            <a:endParaRPr lang="en-US" sz="2180" dirty="0"/>
          </a:p>
        </p:txBody>
      </p:sp>
    </p:spTree>
    <p:extLst>
      <p:ext uri="{BB962C8B-B14F-4D97-AF65-F5344CB8AC3E}">
        <p14:creationId xmlns:p14="http://schemas.microsoft.com/office/powerpoint/2010/main" val="1204916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6A627-4D92-4416-B928-B496F6CE1CDB}"/>
              </a:ext>
            </a:extLst>
          </p:cNvPr>
          <p:cNvSpPr>
            <a:spLocks noGrp="1"/>
          </p:cNvSpPr>
          <p:nvPr>
            <p:ph type="title"/>
          </p:nvPr>
        </p:nvSpPr>
        <p:spPr/>
        <p:txBody>
          <a:bodyPr>
            <a:noAutofit/>
          </a:bodyPr>
          <a:lstStyle/>
          <a:p>
            <a:r>
              <a:rPr lang="en-US" dirty="0" smtClean="0"/>
              <a:t>Nonpolar bonds</a:t>
            </a:r>
            <a:endParaRPr lang="en-US" dirty="0"/>
          </a:p>
        </p:txBody>
      </p:sp>
      <p:pic>
        <p:nvPicPr>
          <p:cNvPr id="4" name="Shape 173" descr="Image A is an electrostatic potential map superimposed over the molecular model of H F. Included is the Lewis structure, which has the layout H F. The atoms are connected by a single bond. The H atom is labeled delta plus. The F atom has lone pairs on each of its remaining three sides and is labeled delta minus. In the molecular model, the electrostatic potential map is smaller and more positively charged around the H atom, while it is larger and more negatively charged around the F atom. Next to this image is a scale for electrostatic potential. The top of the scale is most negative, or delta minus. The bottom of the scale is most positive, or delta plus. On the other side of the scale, image B is an electrostatic potential map superimposed over a molecular model of the covalent compound F 2. The Lewis structure for F 2 is included, and the atoms are arranged as F F. The atoms are connected by a single bond, and each atom has three lone pairs. No partial charges are indicated for either atom. In the molecular model, the electrostatic field has a uniform potential." title="Figure 6.14">
            <a:extLst>
              <a:ext uri="{FF2B5EF4-FFF2-40B4-BE49-F238E27FC236}">
                <a16:creationId xmlns:a16="http://schemas.microsoft.com/office/drawing/2014/main" id="{BF809EC1-689D-49C4-8CFF-6DBFC6D41D2B}"/>
              </a:ext>
            </a:extLst>
          </p:cNvPr>
          <p:cNvPicPr preferRelativeResize="0">
            <a:picLocks noGrp="1"/>
          </p:cNvPicPr>
          <p:nvPr>
            <p:ph sz="quarter" idx="1"/>
          </p:nvPr>
        </p:nvPicPr>
        <p:blipFill rotWithShape="1">
          <a:blip r:embed="rId2">
            <a:alphaModFix/>
          </a:blip>
          <a:srcRect l="41854" b="12775"/>
          <a:stretch/>
        </p:blipFill>
        <p:spPr>
          <a:xfrm>
            <a:off x="931026" y="2035866"/>
            <a:ext cx="3990109" cy="3334156"/>
          </a:xfrm>
          <a:prstGeom prst="rect">
            <a:avLst/>
          </a:prstGeom>
          <a:noFill/>
          <a:ln>
            <a:noFill/>
          </a:ln>
        </p:spPr>
      </p:pic>
      <p:sp>
        <p:nvSpPr>
          <p:cNvPr id="7" name="Content Placeholder 2">
            <a:extLst>
              <a:ext uri="{FF2B5EF4-FFF2-40B4-BE49-F238E27FC236}">
                <a16:creationId xmlns:a16="http://schemas.microsoft.com/office/drawing/2014/main" id="{09C1F08C-22BD-4644-9399-DE6655417381}"/>
              </a:ext>
            </a:extLst>
          </p:cNvPr>
          <p:cNvSpPr txBox="1">
            <a:spLocks/>
          </p:cNvSpPr>
          <p:nvPr/>
        </p:nvSpPr>
        <p:spPr>
          <a:xfrm>
            <a:off x="5062452" y="1600200"/>
            <a:ext cx="3703596" cy="4495800"/>
          </a:xfrm>
          <a:prstGeom prst="rect">
            <a:avLst/>
          </a:prstGeom>
        </p:spPr>
        <p:txBody>
          <a:bodyPr vert="horz">
            <a:normAutofit/>
          </a:bodyPr>
          <a:lst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a:lstStyle>
          <a:p>
            <a:pPr>
              <a:spcBef>
                <a:spcPts val="0"/>
              </a:spcBef>
            </a:pPr>
            <a:endParaRPr lang="en-US" sz="2180" dirty="0" smtClean="0"/>
          </a:p>
          <a:p>
            <a:pPr>
              <a:spcBef>
                <a:spcPts val="0"/>
              </a:spcBef>
            </a:pPr>
            <a:r>
              <a:rPr lang="en-US" sz="2180" dirty="0" smtClean="0"/>
              <a:t>Two identical atoms generally share electrons evenly because they have identical </a:t>
            </a:r>
            <a:r>
              <a:rPr lang="en-US" sz="2180" dirty="0" err="1" smtClean="0"/>
              <a:t>electronegativities</a:t>
            </a:r>
            <a:endParaRPr lang="en-US" sz="2180" dirty="0" smtClean="0"/>
          </a:p>
          <a:p>
            <a:pPr>
              <a:spcBef>
                <a:spcPts val="0"/>
              </a:spcBef>
            </a:pPr>
            <a:r>
              <a:rPr lang="en-US" sz="2180" dirty="0" smtClean="0"/>
              <a:t>This causes electron density in the electron cloud to be spread evenly across the bond</a:t>
            </a:r>
          </a:p>
          <a:p>
            <a:pPr>
              <a:spcBef>
                <a:spcPts val="0"/>
              </a:spcBef>
            </a:pPr>
            <a:r>
              <a:rPr lang="en-US" sz="2180" dirty="0" smtClean="0"/>
              <a:t>This type of even sharing of electrons is called nonpolar covalent bonding</a:t>
            </a:r>
            <a:endParaRPr lang="en-US" sz="2180" dirty="0"/>
          </a:p>
        </p:txBody>
      </p:sp>
    </p:spTree>
    <p:extLst>
      <p:ext uri="{BB962C8B-B14F-4D97-AF65-F5344CB8AC3E}">
        <p14:creationId xmlns:p14="http://schemas.microsoft.com/office/powerpoint/2010/main" val="93884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B86DF-8457-4B2A-BFC4-D2A32E418AA9}"/>
              </a:ext>
            </a:extLst>
          </p:cNvPr>
          <p:cNvSpPr>
            <a:spLocks noGrp="1"/>
          </p:cNvSpPr>
          <p:nvPr>
            <p:ph type="title"/>
          </p:nvPr>
        </p:nvSpPr>
        <p:spPr/>
        <p:txBody>
          <a:bodyPr/>
          <a:lstStyle/>
          <a:p>
            <a:r>
              <a:rPr lang="en-US" dirty="0"/>
              <a:t>Comparison of Bonding in HF and F</a:t>
            </a:r>
            <a:r>
              <a:rPr lang="en-US" baseline="-25000" dirty="0"/>
              <a:t>2</a:t>
            </a:r>
            <a:endParaRPr lang="en-US" dirty="0"/>
          </a:p>
        </p:txBody>
      </p:sp>
      <p:sp>
        <p:nvSpPr>
          <p:cNvPr id="3" name="Content Placeholder 2">
            <a:extLst>
              <a:ext uri="{FF2B5EF4-FFF2-40B4-BE49-F238E27FC236}">
                <a16:creationId xmlns:a16="http://schemas.microsoft.com/office/drawing/2014/main" id="{965A924C-3940-46D8-8036-05896961F513}"/>
              </a:ext>
            </a:extLst>
          </p:cNvPr>
          <p:cNvSpPr>
            <a:spLocks noGrp="1"/>
          </p:cNvSpPr>
          <p:nvPr>
            <p:ph idx="1"/>
          </p:nvPr>
        </p:nvSpPr>
        <p:spPr/>
        <p:txBody>
          <a:bodyPr/>
          <a:lstStyle/>
          <a:p>
            <a:pPr>
              <a:spcBef>
                <a:spcPts val="0"/>
              </a:spcBef>
            </a:pPr>
            <a:r>
              <a:rPr lang="en-US" dirty="0"/>
              <a:t>The difference in charge density results in a partial negative charge, </a:t>
            </a:r>
            <a:r>
              <a:rPr lang="el-GR" dirty="0"/>
              <a:t>δ</a:t>
            </a:r>
            <a:r>
              <a:rPr lang="el-GR" baseline="30000" dirty="0"/>
              <a:t>–</a:t>
            </a:r>
            <a:r>
              <a:rPr lang="en-US" dirty="0"/>
              <a:t>, on the F atom and a partial positive charge, </a:t>
            </a:r>
            <a:r>
              <a:rPr lang="el-GR" dirty="0"/>
              <a:t>δ</a:t>
            </a:r>
            <a:r>
              <a:rPr lang="el-GR" baseline="30000" dirty="0"/>
              <a:t>+</a:t>
            </a:r>
            <a:r>
              <a:rPr lang="en-US" dirty="0"/>
              <a:t>, on the H atom.</a:t>
            </a:r>
          </a:p>
          <a:p>
            <a:pPr>
              <a:spcBef>
                <a:spcPts val="0"/>
              </a:spcBef>
            </a:pPr>
            <a:r>
              <a:rPr lang="en-US" dirty="0"/>
              <a:t>These positive and negative poles in HF indicate a charge </a:t>
            </a:r>
            <a:r>
              <a:rPr lang="en-US" dirty="0" smtClean="0"/>
              <a:t>separation and creates a polar bond.</a:t>
            </a:r>
            <a:endParaRPr lang="en-US" dirty="0"/>
          </a:p>
          <a:p>
            <a:pPr>
              <a:spcBef>
                <a:spcPts val="0"/>
              </a:spcBef>
            </a:pPr>
            <a:r>
              <a:rPr lang="en-US" dirty="0"/>
              <a:t>The completely evenly shared bonding electrons in F</a:t>
            </a:r>
            <a:r>
              <a:rPr lang="en-US" baseline="-25000" dirty="0"/>
              <a:t>2</a:t>
            </a:r>
            <a:r>
              <a:rPr lang="en-US" dirty="0"/>
              <a:t> </a:t>
            </a:r>
            <a:r>
              <a:rPr lang="en-US" dirty="0" smtClean="0"/>
              <a:t>creates a nonpolar bond.</a:t>
            </a:r>
            <a:endParaRPr lang="en-US" dirty="0"/>
          </a:p>
        </p:txBody>
      </p:sp>
    </p:spTree>
    <p:extLst>
      <p:ext uri="{BB962C8B-B14F-4D97-AF65-F5344CB8AC3E}">
        <p14:creationId xmlns:p14="http://schemas.microsoft.com/office/powerpoint/2010/main" val="3417453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Electronegativity</a:t>
            </a:r>
          </a:p>
        </p:txBody>
      </p:sp>
      <p:pic>
        <p:nvPicPr>
          <p:cNvPr id="24578" name="Picture 2"/>
          <p:cNvPicPr>
            <a:picLocks noChangeAspect="1" noChangeArrowheads="1"/>
          </p:cNvPicPr>
          <p:nvPr/>
        </p:nvPicPr>
        <p:blipFill>
          <a:blip r:embed="rId2" cstate="print"/>
          <a:srcRect/>
          <a:stretch>
            <a:fillRect/>
          </a:stretch>
        </p:blipFill>
        <p:spPr bwMode="auto">
          <a:xfrm>
            <a:off x="914400" y="2514602"/>
            <a:ext cx="7162800" cy="3142679"/>
          </a:xfrm>
          <a:prstGeom prst="rect">
            <a:avLst/>
          </a:prstGeom>
          <a:noFill/>
          <a:ln w="9525">
            <a:noFill/>
            <a:miter lim="800000"/>
            <a:headEnd/>
            <a:tailEnd/>
          </a:ln>
        </p:spPr>
      </p:pic>
    </p:spTree>
    <p:extLst>
      <p:ext uri="{BB962C8B-B14F-4D97-AF65-F5344CB8AC3E}">
        <p14:creationId xmlns:p14="http://schemas.microsoft.com/office/powerpoint/2010/main" val="1926925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B372D-26F7-4556-9BE6-FDED4CA7B703}"/>
              </a:ext>
            </a:extLst>
          </p:cNvPr>
          <p:cNvSpPr>
            <a:spLocks noGrp="1"/>
          </p:cNvSpPr>
          <p:nvPr>
            <p:ph type="title"/>
          </p:nvPr>
        </p:nvSpPr>
        <p:spPr/>
        <p:txBody>
          <a:bodyPr/>
          <a:lstStyle/>
          <a:p>
            <a:r>
              <a:rPr lang="en-US" dirty="0"/>
              <a:t>Differences in </a:t>
            </a:r>
            <a:r>
              <a:rPr lang="en-US" dirty="0" smtClean="0"/>
              <a:t>Electronegativity</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0F20364-18F1-4089-A1BC-E84A5EE87B27}"/>
                  </a:ext>
                </a:extLst>
              </p:cNvPr>
              <p:cNvSpPr>
                <a:spLocks noGrp="1"/>
              </p:cNvSpPr>
              <p:nvPr>
                <p:ph idx="1"/>
              </p:nvPr>
            </p:nvSpPr>
            <p:spPr/>
            <p:txBody>
              <a:bodyPr/>
              <a:lstStyle/>
              <a:p>
                <a:r>
                  <a:rPr lang="en-US" dirty="0" smtClean="0"/>
                  <a:t>Larger </a:t>
                </a:r>
                <a:r>
                  <a:rPr lang="en-US" dirty="0" smtClean="0"/>
                  <a:t>differences in electronegativity </a:t>
                </a:r>
                <a:r>
                  <a:rPr lang="en-US" dirty="0" smtClean="0"/>
                  <a:t>between bonded </a:t>
                </a:r>
                <a:r>
                  <a:rPr lang="en-US" dirty="0"/>
                  <a:t>atoms </a:t>
                </a:r>
                <a:r>
                  <a:rPr lang="en-US" dirty="0" smtClean="0"/>
                  <a:t>lead </a:t>
                </a:r>
                <a:r>
                  <a:rPr lang="en-US" dirty="0" smtClean="0"/>
                  <a:t>to </a:t>
                </a:r>
                <a:r>
                  <a:rPr lang="en-US" dirty="0" smtClean="0"/>
                  <a:t>larger bond polarities</a:t>
                </a:r>
                <a:endParaRPr lang="en-US" dirty="0"/>
              </a:p>
              <a:p>
                <a:r>
                  <a:rPr lang="en-US" dirty="0" smtClean="0"/>
                  <a:t>The </a:t>
                </a:r>
                <a:r>
                  <a:rPr lang="en-US" dirty="0"/>
                  <a:t>only truly nonpolar bond exists when the two atoms have exactly the same electronegativity. </a:t>
                </a:r>
              </a:p>
              <a:p>
                <a:r>
                  <a:rPr lang="en-US" dirty="0" smtClean="0"/>
                  <a:t>However, electronegativity </a:t>
                </a:r>
                <a:r>
                  <a:rPr lang="en-US" dirty="0"/>
                  <a:t>difference between carbon and hydrogen is so small that C-H bonds are generally considered </a:t>
                </a:r>
                <a:r>
                  <a:rPr lang="en-US" dirty="0" smtClean="0"/>
                  <a:t>nonpolar</a:t>
                </a:r>
              </a:p>
              <a:p>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sz="2800" b="0" i="0" smtClean="0">
                          <a:latin typeface="Cambria Math" panose="02040503050406030204" pitchFamily="18" charset="0"/>
                        </a:rPr>
                        <m:t>C</m:t>
                      </m:r>
                      <m:r>
                        <a:rPr lang="en-US" sz="2800">
                          <a:latin typeface="Cambria Math" panose="02040503050406030204" pitchFamily="18" charset="0"/>
                        </a:rPr>
                        <m:t>−</m:t>
                      </m:r>
                      <m:r>
                        <m:rPr>
                          <m:sty m:val="p"/>
                        </m:rPr>
                        <a:rPr lang="en-US" sz="2800">
                          <a:latin typeface="Cambria Math" panose="02040503050406030204" pitchFamily="18" charset="0"/>
                        </a:rPr>
                        <m:t>F</m:t>
                      </m:r>
                      <m:r>
                        <a:rPr lang="en-US" sz="2800">
                          <a:latin typeface="Cambria Math" panose="02040503050406030204" pitchFamily="18" charset="0"/>
                        </a:rPr>
                        <m:t>&gt;</m:t>
                      </m:r>
                      <m:r>
                        <m:rPr>
                          <m:sty m:val="p"/>
                        </m:rPr>
                        <a:rPr lang="en-US" sz="2800" b="0" i="0" smtClean="0">
                          <a:latin typeface="Cambria Math" panose="02040503050406030204" pitchFamily="18" charset="0"/>
                        </a:rPr>
                        <m:t>C</m:t>
                      </m:r>
                      <m:r>
                        <a:rPr lang="en-US" sz="2800">
                          <a:latin typeface="Cambria Math" panose="02040503050406030204" pitchFamily="18" charset="0"/>
                        </a:rPr>
                        <m:t>−</m:t>
                      </m:r>
                      <m:r>
                        <m:rPr>
                          <m:sty m:val="p"/>
                        </m:rPr>
                        <a:rPr lang="en-US" sz="2800">
                          <a:latin typeface="Cambria Math" panose="02040503050406030204" pitchFamily="18" charset="0"/>
                        </a:rPr>
                        <m:t>Cl</m:t>
                      </m:r>
                      <m:r>
                        <a:rPr lang="en-US" sz="2800">
                          <a:latin typeface="Cambria Math" panose="02040503050406030204" pitchFamily="18" charset="0"/>
                        </a:rPr>
                        <m:t>&gt;</m:t>
                      </m:r>
                      <m:r>
                        <m:rPr>
                          <m:sty m:val="p"/>
                        </m:rPr>
                        <a:rPr lang="en-US" sz="2800" b="0" i="0" smtClean="0">
                          <a:latin typeface="Cambria Math" panose="02040503050406030204" pitchFamily="18" charset="0"/>
                        </a:rPr>
                        <m:t>C</m:t>
                      </m:r>
                      <m:r>
                        <a:rPr lang="en-US" sz="2800">
                          <a:latin typeface="Cambria Math" panose="02040503050406030204" pitchFamily="18" charset="0"/>
                        </a:rPr>
                        <m:t>−</m:t>
                      </m:r>
                      <m:r>
                        <m:rPr>
                          <m:sty m:val="p"/>
                        </m:rPr>
                        <a:rPr lang="en-US" sz="2800">
                          <a:latin typeface="Cambria Math" panose="02040503050406030204" pitchFamily="18" charset="0"/>
                        </a:rPr>
                        <m:t>Br</m:t>
                      </m:r>
                      <m:r>
                        <a:rPr lang="en-US" sz="2800">
                          <a:latin typeface="Cambria Math" panose="02040503050406030204" pitchFamily="18" charset="0"/>
                        </a:rPr>
                        <m:t>&gt;</m:t>
                      </m:r>
                      <m:r>
                        <m:rPr>
                          <m:sty m:val="p"/>
                        </m:rPr>
                        <a:rPr lang="en-US" sz="2800" b="0" i="0" smtClean="0">
                          <a:latin typeface="Cambria Math" panose="02040503050406030204" pitchFamily="18" charset="0"/>
                        </a:rPr>
                        <m:t>C</m:t>
                      </m:r>
                      <m:r>
                        <a:rPr lang="en-US" sz="2800">
                          <a:latin typeface="Cambria Math" panose="02040503050406030204" pitchFamily="18" charset="0"/>
                        </a:rPr>
                        <m:t>−</m:t>
                      </m:r>
                      <m:r>
                        <m:rPr>
                          <m:sty m:val="p"/>
                        </m:rPr>
                        <a:rPr lang="en-US" sz="2800" b="0" i="0" smtClean="0">
                          <a:latin typeface="Cambria Math" panose="02040503050406030204" pitchFamily="18" charset="0"/>
                        </a:rPr>
                        <m:t>H</m:t>
                      </m:r>
                    </m:oMath>
                  </m:oMathPara>
                </a14:m>
                <a:endParaRPr lang="en-US" sz="2800" dirty="0"/>
              </a:p>
              <a:p>
                <a:pPr marL="0" indent="0">
                  <a:buNone/>
                </a:pPr>
                <a:endParaRPr lang="en-US" sz="2000" dirty="0"/>
              </a:p>
              <a:p>
                <a:pPr marL="0" indent="0">
                  <a:buNone/>
                </a:pPr>
                <a:r>
                  <a:rPr lang="en-US" sz="2400" dirty="0"/>
                  <a:t>Most Polar		</a:t>
                </a:r>
                <a:r>
                  <a:rPr lang="en-US" sz="2400" dirty="0" smtClean="0"/>
                  <a:t>         Less Polar</a:t>
                </a:r>
                <a:r>
                  <a:rPr lang="en-US" sz="2400" dirty="0"/>
                  <a:t>		</a:t>
                </a:r>
                <a:r>
                  <a:rPr lang="en-US" sz="2400" dirty="0" smtClean="0"/>
                  <a:t>Nonpolar</a:t>
                </a:r>
                <a:endParaRPr lang="en-US" sz="2400" dirty="0"/>
              </a:p>
              <a:p>
                <a:endParaRPr lang="en-US" dirty="0"/>
              </a:p>
            </p:txBody>
          </p:sp>
        </mc:Choice>
        <mc:Fallback>
          <p:sp>
            <p:nvSpPr>
              <p:cNvPr id="3" name="Content Placeholder 2">
                <a:extLst>
                  <a:ext uri="{FF2B5EF4-FFF2-40B4-BE49-F238E27FC236}">
                    <a16:creationId xmlns:a16="http://schemas.microsoft.com/office/drawing/2014/main" id="{50F20364-18F1-4089-A1BC-E84A5EE87B27}"/>
                  </a:ext>
                </a:extLst>
              </p:cNvPr>
              <p:cNvSpPr>
                <a:spLocks noGrp="1" noRot="1" noChangeAspect="1" noMove="1" noResize="1" noEditPoints="1" noAdjustHandles="1" noChangeArrowheads="1" noChangeShapeType="1" noTextEdit="1"/>
              </p:cNvSpPr>
              <p:nvPr>
                <p:ph idx="1"/>
              </p:nvPr>
            </p:nvSpPr>
            <p:spPr>
              <a:blipFill>
                <a:blip r:embed="rId2"/>
                <a:stretch>
                  <a:fillRect l="-1197" t="-950"/>
                </a:stretch>
              </a:blipFill>
            </p:spPr>
            <p:txBody>
              <a:bodyPr/>
              <a:lstStyle/>
              <a:p>
                <a:r>
                  <a:rPr lang="en-US">
                    <a:noFill/>
                  </a:rPr>
                  <a:t> </a:t>
                </a:r>
              </a:p>
            </p:txBody>
          </p:sp>
        </mc:Fallback>
      </mc:AlternateContent>
    </p:spTree>
    <p:extLst>
      <p:ext uri="{BB962C8B-B14F-4D97-AF65-F5344CB8AC3E}">
        <p14:creationId xmlns:p14="http://schemas.microsoft.com/office/powerpoint/2010/main" val="212458243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4925</TotalTime>
  <Words>631</Words>
  <Application>Microsoft Office PowerPoint</Application>
  <PresentationFormat>On-screen Show (4:3)</PresentationFormat>
  <Paragraphs>138</Paragraphs>
  <Slides>19</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7" baseType="lpstr">
      <vt:lpstr>Arial</vt:lpstr>
      <vt:lpstr>Calibri</vt:lpstr>
      <vt:lpstr>Cambria Math</vt:lpstr>
      <vt:lpstr>Times New Roman</vt:lpstr>
      <vt:lpstr>Wingdings</vt:lpstr>
      <vt:lpstr>Wingdings 2</vt:lpstr>
      <vt:lpstr>Median</vt:lpstr>
      <vt:lpstr>CS ChemDraw Drawing</vt:lpstr>
      <vt:lpstr>Chapter 7 Part 3</vt:lpstr>
      <vt:lpstr>Tug of war</vt:lpstr>
      <vt:lpstr>Tug of war</vt:lpstr>
      <vt:lpstr>Bond polarity</vt:lpstr>
      <vt:lpstr>Polar Bonds</vt:lpstr>
      <vt:lpstr>Nonpolar bonds</vt:lpstr>
      <vt:lpstr>Comparison of Bonding in HF and F2</vt:lpstr>
      <vt:lpstr>Electronegativity</vt:lpstr>
      <vt:lpstr>Differences in Electronegativity</vt:lpstr>
      <vt:lpstr>Bond Polarity</vt:lpstr>
      <vt:lpstr>Bond Order</vt:lpstr>
      <vt:lpstr>Bond Order &amp; Bond Length</vt:lpstr>
      <vt:lpstr>Bond Energy (Bond Enthalpy)</vt:lpstr>
      <vt:lpstr>Calculating Bond Order of a Resonance Structure</vt:lpstr>
      <vt:lpstr>Bond order</vt:lpstr>
      <vt:lpstr>Bond energy</vt:lpstr>
      <vt:lpstr>Enthalpy &amp; Average Bond Energy</vt:lpstr>
      <vt:lpstr>Enthalpy of Reaction from Bond Enthalpies</vt:lpstr>
      <vt:lpstr>Enthalpy of Reaction from Bond Enthalpies</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Part 2</dc:title>
  <dc:creator>Walter Turner</dc:creator>
  <cp:lastModifiedBy>Turner, Walter</cp:lastModifiedBy>
  <cp:revision>125</cp:revision>
  <dcterms:created xsi:type="dcterms:W3CDTF">2017-10-23T01:57:11Z</dcterms:created>
  <dcterms:modified xsi:type="dcterms:W3CDTF">2021-11-18T17:38:30Z</dcterms:modified>
</cp:coreProperties>
</file>