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82" r:id="rId5"/>
    <p:sldId id="257" r:id="rId6"/>
    <p:sldId id="285" r:id="rId7"/>
    <p:sldId id="286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28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74F1E7-C620-4EDA-BAA6-21B5FB2AEB5C}" v="7" dt="2022-01-04T21:44:56.100"/>
  </p1510:revLst>
</p1510:revInfo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31" autoAdjust="0"/>
  </p:normalViewPr>
  <p:slideViewPr>
    <p:cSldViewPr snapToGrid="0">
      <p:cViewPr varScale="1">
        <p:scale>
          <a:sx n="87" d="100"/>
          <a:sy n="87" d="100"/>
        </p:scale>
        <p:origin x="45" y="90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242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" userId="019bb3f8270b5e33" providerId="LiveId" clId="{12EEE5C7-3932-4E16-9682-06DD1C24789D}"/>
    <pc:docChg chg="delSld modSld">
      <pc:chgData name="Jason" userId="019bb3f8270b5e33" providerId="LiveId" clId="{12EEE5C7-3932-4E16-9682-06DD1C24789D}" dt="2021-07-15T18:06:20.113" v="12" actId="20577"/>
      <pc:docMkLst>
        <pc:docMk/>
      </pc:docMkLst>
      <pc:sldChg chg="del">
        <pc:chgData name="Jason" userId="019bb3f8270b5e33" providerId="LiveId" clId="{12EEE5C7-3932-4E16-9682-06DD1C24789D}" dt="2021-07-15T18:04:21.921" v="0" actId="47"/>
        <pc:sldMkLst>
          <pc:docMk/>
          <pc:sldMk cId="3271246189" sldId="283"/>
        </pc:sldMkLst>
      </pc:sldChg>
      <pc:sldChg chg="modSp">
        <pc:chgData name="Jason" userId="019bb3f8270b5e33" providerId="LiveId" clId="{12EEE5C7-3932-4E16-9682-06DD1C24789D}" dt="2021-07-15T18:06:20.113" v="12" actId="20577"/>
        <pc:sldMkLst>
          <pc:docMk/>
          <pc:sldMk cId="1163682580" sldId="298"/>
        </pc:sldMkLst>
        <pc:graphicFrameChg chg="mod">
          <ac:chgData name="Jason" userId="019bb3f8270b5e33" providerId="LiveId" clId="{12EEE5C7-3932-4E16-9682-06DD1C24789D}" dt="2021-07-15T18:06:20.113" v="12" actId="20577"/>
          <ac:graphicFrameMkLst>
            <pc:docMk/>
            <pc:sldMk cId="1163682580" sldId="298"/>
            <ac:graphicFrameMk id="22" creationId="{D3A6E5C0-39C2-4B00-A400-F9848C11204C}"/>
          </ac:graphicFrameMkLst>
        </pc:graphicFrameChg>
      </pc:sldChg>
    </pc:docChg>
  </pc:docChgLst>
  <pc:docChgLst>
    <pc:chgData name="Jason Heaton" userId="019bb3f8270b5e33" providerId="LiveId" clId="{3E74F1E7-C620-4EDA-BAA6-21B5FB2AEB5C}"/>
    <pc:docChg chg="modSld">
      <pc:chgData name="Jason Heaton" userId="019bb3f8270b5e33" providerId="LiveId" clId="{3E74F1E7-C620-4EDA-BAA6-21B5FB2AEB5C}" dt="2022-01-04T21:44:56.100" v="28"/>
      <pc:docMkLst>
        <pc:docMk/>
      </pc:docMkLst>
      <pc:sldChg chg="modSp mod">
        <pc:chgData name="Jason Heaton" userId="019bb3f8270b5e33" providerId="LiveId" clId="{3E74F1E7-C620-4EDA-BAA6-21B5FB2AEB5C}" dt="2022-01-04T21:41:23.438" v="21" actId="20577"/>
        <pc:sldMkLst>
          <pc:docMk/>
          <pc:sldMk cId="3899961691" sldId="282"/>
        </pc:sldMkLst>
        <pc:spChg chg="mod">
          <ac:chgData name="Jason Heaton" userId="019bb3f8270b5e33" providerId="LiveId" clId="{3E74F1E7-C620-4EDA-BAA6-21B5FB2AEB5C}" dt="2022-01-04T21:41:23.438" v="21" actId="20577"/>
          <ac:spMkLst>
            <pc:docMk/>
            <pc:sldMk cId="3899961691" sldId="282"/>
            <ac:spMk id="4" creationId="{4772945D-CA91-4CFE-8EB7-941C7618C994}"/>
          </ac:spMkLst>
        </pc:spChg>
      </pc:sldChg>
      <pc:sldChg chg="modAnim">
        <pc:chgData name="Jason Heaton" userId="019bb3f8270b5e33" providerId="LiveId" clId="{3E74F1E7-C620-4EDA-BAA6-21B5FB2AEB5C}" dt="2022-01-04T21:44:56.100" v="28"/>
        <pc:sldMkLst>
          <pc:docMk/>
          <pc:sldMk cId="1882065336" sldId="28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B19E8E-6BB2-4059-ABBB-34512C0F0A26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1B478A67-C47C-4BB5-9084-87E73F95EAE2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n-US" b="1" dirty="0"/>
            <a:t>Put</a:t>
          </a:r>
        </a:p>
      </dgm:t>
    </dgm:pt>
    <dgm:pt modelId="{6C23C2A9-8727-4A9A-9BD8-B260768696FC}" type="parTrans" cxnId="{94AB6443-BAF3-4AFF-B8D9-F2A7530119AA}">
      <dgm:prSet/>
      <dgm:spPr/>
      <dgm:t>
        <a:bodyPr/>
        <a:lstStyle/>
        <a:p>
          <a:endParaRPr lang="en-US"/>
        </a:p>
      </dgm:t>
    </dgm:pt>
    <dgm:pt modelId="{CC3611B4-87ED-472B-8CD2-FB32C634C116}" type="sibTrans" cxnId="{94AB6443-BAF3-4AFF-B8D9-F2A7530119AA}">
      <dgm:prSet/>
      <dgm:spPr/>
      <dgm:t>
        <a:bodyPr/>
        <a:lstStyle/>
        <a:p>
          <a:endParaRPr lang="en-US"/>
        </a:p>
      </dgm:t>
    </dgm:pt>
    <dgm:pt modelId="{CA6E67E4-18FB-4CCE-BB5A-177EA3BCCD64}">
      <dgm:prSet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800" dirty="0"/>
            <a:t>Education first unless you transitioning to job that:</a:t>
          </a:r>
        </a:p>
      </dgm:t>
    </dgm:pt>
    <dgm:pt modelId="{996AC35E-C8BA-4F1F-9469-C291FDBD1F11}" type="parTrans" cxnId="{A7D4064E-8713-430E-9AE6-ACE6EB990CBA}">
      <dgm:prSet/>
      <dgm:spPr/>
      <dgm:t>
        <a:bodyPr/>
        <a:lstStyle/>
        <a:p>
          <a:endParaRPr lang="en-US"/>
        </a:p>
      </dgm:t>
    </dgm:pt>
    <dgm:pt modelId="{AE8D3E52-E6D5-438B-A0F8-DA26C62A3BCD}" type="sibTrans" cxnId="{A7D4064E-8713-430E-9AE6-ACE6EB990CBA}">
      <dgm:prSet/>
      <dgm:spPr/>
      <dgm:t>
        <a:bodyPr/>
        <a:lstStyle/>
        <a:p>
          <a:endParaRPr lang="en-US"/>
        </a:p>
      </dgm:t>
    </dgm:pt>
    <dgm:pt modelId="{B690A580-4930-426F-9541-F8105D4E14B3}">
      <dgm:prSet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/>
            <a:t>Emphasizes past work experience</a:t>
          </a:r>
        </a:p>
      </dgm:t>
    </dgm:pt>
    <dgm:pt modelId="{642E1068-C2C0-450B-8675-B9DEF1769395}" type="parTrans" cxnId="{FA669A7A-7199-49EE-BD17-89C8905DF0E0}">
      <dgm:prSet/>
      <dgm:spPr/>
      <dgm:t>
        <a:bodyPr/>
        <a:lstStyle/>
        <a:p>
          <a:endParaRPr lang="en-US"/>
        </a:p>
      </dgm:t>
    </dgm:pt>
    <dgm:pt modelId="{F0987756-F7A4-420D-B4B4-6FEA01E522EE}" type="sibTrans" cxnId="{FA669A7A-7199-49EE-BD17-89C8905DF0E0}">
      <dgm:prSet/>
      <dgm:spPr/>
      <dgm:t>
        <a:bodyPr/>
        <a:lstStyle/>
        <a:p>
          <a:endParaRPr lang="en-US"/>
        </a:p>
      </dgm:t>
    </dgm:pt>
    <dgm:pt modelId="{006F7D9B-5BBD-4788-8437-D2FE5F584B2C}">
      <dgm:prSet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/>
            <a:t>De-emphasizes your education</a:t>
          </a:r>
        </a:p>
      </dgm:t>
    </dgm:pt>
    <dgm:pt modelId="{FFA130F8-EF2B-4C4D-ADD8-3DFB931E8A29}" type="parTrans" cxnId="{CA6B2530-746D-4EFE-ADFB-71DFD749ACDD}">
      <dgm:prSet/>
      <dgm:spPr/>
      <dgm:t>
        <a:bodyPr/>
        <a:lstStyle/>
        <a:p>
          <a:endParaRPr lang="en-US"/>
        </a:p>
      </dgm:t>
    </dgm:pt>
    <dgm:pt modelId="{06C12C7F-41A7-494F-A48E-8C771AF54284}" type="sibTrans" cxnId="{CA6B2530-746D-4EFE-ADFB-71DFD749ACDD}">
      <dgm:prSet/>
      <dgm:spPr/>
      <dgm:t>
        <a:bodyPr/>
        <a:lstStyle/>
        <a:p>
          <a:endParaRPr lang="en-US"/>
        </a:p>
      </dgm:t>
    </dgm:pt>
    <dgm:pt modelId="{623A21CB-BD9D-49B6-A089-C2A1EF72D214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n-US" b="1" dirty="0"/>
            <a:t>Feature</a:t>
          </a:r>
        </a:p>
      </dgm:t>
    </dgm:pt>
    <dgm:pt modelId="{6DA2D30B-5F43-42F7-B070-299C235CC885}" type="parTrans" cxnId="{70720465-5D87-4160-ADED-19FE9AD3D132}">
      <dgm:prSet/>
      <dgm:spPr/>
      <dgm:t>
        <a:bodyPr/>
        <a:lstStyle/>
        <a:p>
          <a:endParaRPr lang="en-US"/>
        </a:p>
      </dgm:t>
    </dgm:pt>
    <dgm:pt modelId="{19F6B46D-B5BF-48A3-83BC-1CA3C1F20AAF}" type="sibTrans" cxnId="{70720465-5D87-4160-ADED-19FE9AD3D132}">
      <dgm:prSet/>
      <dgm:spPr/>
      <dgm:t>
        <a:bodyPr/>
        <a:lstStyle/>
        <a:p>
          <a:endParaRPr lang="en-US"/>
        </a:p>
      </dgm:t>
    </dgm:pt>
    <dgm:pt modelId="{898312BA-7A2E-4510-B79F-EE613ED5B7D6}">
      <dgm:prSet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800" dirty="0"/>
            <a:t>Research project(s) prominently</a:t>
          </a:r>
        </a:p>
      </dgm:t>
    </dgm:pt>
    <dgm:pt modelId="{2F1D75E4-ED6C-4BEB-8D99-C3D2F93C3FD3}" type="parTrans" cxnId="{F6E18EED-2EFB-43A7-BE5F-2823866409B6}">
      <dgm:prSet/>
      <dgm:spPr/>
      <dgm:t>
        <a:bodyPr/>
        <a:lstStyle/>
        <a:p>
          <a:endParaRPr lang="en-US"/>
        </a:p>
      </dgm:t>
    </dgm:pt>
    <dgm:pt modelId="{BB7C7107-8FFD-40E6-97E5-73A11288F6B5}" type="sibTrans" cxnId="{F6E18EED-2EFB-43A7-BE5F-2823866409B6}">
      <dgm:prSet/>
      <dgm:spPr/>
      <dgm:t>
        <a:bodyPr/>
        <a:lstStyle/>
        <a:p>
          <a:endParaRPr lang="en-US"/>
        </a:p>
      </dgm:t>
    </dgm:pt>
    <dgm:pt modelId="{7BDD9497-BA30-41E1-9B06-2D5BEE0511F9}">
      <dgm:prSet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/>
            <a:t>Within or immediately following Education section</a:t>
          </a:r>
        </a:p>
      </dgm:t>
    </dgm:pt>
    <dgm:pt modelId="{6BC999ED-726F-45C1-BD03-A0B5811F9A33}" type="parTrans" cxnId="{D982850A-9D31-4EF3-BA43-958989E10D6F}">
      <dgm:prSet/>
      <dgm:spPr/>
      <dgm:t>
        <a:bodyPr/>
        <a:lstStyle/>
        <a:p>
          <a:endParaRPr lang="en-US"/>
        </a:p>
      </dgm:t>
    </dgm:pt>
    <dgm:pt modelId="{7EC1E36E-6652-4E6D-8BF3-3B16258F5B81}" type="sibTrans" cxnId="{D982850A-9D31-4EF3-BA43-958989E10D6F}">
      <dgm:prSet/>
      <dgm:spPr/>
      <dgm:t>
        <a:bodyPr/>
        <a:lstStyle/>
        <a:p>
          <a:endParaRPr lang="en-US"/>
        </a:p>
      </dgm:t>
    </dgm:pt>
    <dgm:pt modelId="{323506F4-50A1-4FDC-89B3-02FE58F037FA}">
      <dgm:prSet/>
      <dgm:spPr>
        <a:ln>
          <a:solidFill>
            <a:schemeClr val="tx1"/>
          </a:solidFill>
        </a:ln>
      </dgm:spPr>
      <dgm:t>
        <a:bodyPr/>
        <a:lstStyle/>
        <a:p>
          <a:r>
            <a:rPr lang="en-US" b="1" dirty="0"/>
            <a:t>De-emphasize</a:t>
          </a:r>
        </a:p>
      </dgm:t>
    </dgm:pt>
    <dgm:pt modelId="{220B207D-A975-4B6F-A4B5-A2AE12A26CB2}" type="parTrans" cxnId="{3B2454BD-95CE-4FAB-9D9A-56F547E1F396}">
      <dgm:prSet/>
      <dgm:spPr/>
      <dgm:t>
        <a:bodyPr/>
        <a:lstStyle/>
        <a:p>
          <a:endParaRPr lang="en-US"/>
        </a:p>
      </dgm:t>
    </dgm:pt>
    <dgm:pt modelId="{9D4130D4-655A-4E02-A103-AF8820B3AF1B}" type="sibTrans" cxnId="{3B2454BD-95CE-4FAB-9D9A-56F547E1F396}">
      <dgm:prSet/>
      <dgm:spPr/>
      <dgm:t>
        <a:bodyPr/>
        <a:lstStyle/>
        <a:p>
          <a:endParaRPr lang="en-US"/>
        </a:p>
      </dgm:t>
    </dgm:pt>
    <dgm:pt modelId="{09973B3C-303D-49B1-9DA8-78348D8B9929}">
      <dgm:prSet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800" dirty="0"/>
            <a:t>(or delete) high school items unless:</a:t>
          </a:r>
        </a:p>
      </dgm:t>
    </dgm:pt>
    <dgm:pt modelId="{17051CC0-FF1F-4602-8D34-7710B29F9D17}" type="parTrans" cxnId="{74398FCF-7572-460E-82F4-47EE85F2349E}">
      <dgm:prSet/>
      <dgm:spPr/>
      <dgm:t>
        <a:bodyPr/>
        <a:lstStyle/>
        <a:p>
          <a:endParaRPr lang="en-US"/>
        </a:p>
      </dgm:t>
    </dgm:pt>
    <dgm:pt modelId="{0D6FC9B6-60EA-4E0F-ADC6-D85240960CA2}" type="sibTrans" cxnId="{74398FCF-7572-460E-82F4-47EE85F2349E}">
      <dgm:prSet/>
      <dgm:spPr/>
      <dgm:t>
        <a:bodyPr/>
        <a:lstStyle/>
        <a:p>
          <a:endParaRPr lang="en-US"/>
        </a:p>
      </dgm:t>
    </dgm:pt>
    <dgm:pt modelId="{798B7052-D72D-4E87-8CA6-925428164226}">
      <dgm:prSet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/>
            <a:t>Highlights something outstanding</a:t>
          </a:r>
        </a:p>
      </dgm:t>
    </dgm:pt>
    <dgm:pt modelId="{A8F52F8A-11F7-4D87-A6D8-227274AD3F45}" type="parTrans" cxnId="{62E657DF-1B5B-4FCF-9153-63D184D3C4AE}">
      <dgm:prSet/>
      <dgm:spPr/>
      <dgm:t>
        <a:bodyPr/>
        <a:lstStyle/>
        <a:p>
          <a:endParaRPr lang="en-US"/>
        </a:p>
      </dgm:t>
    </dgm:pt>
    <dgm:pt modelId="{E175C332-88E7-4E11-A364-8C4F7BAAB784}" type="sibTrans" cxnId="{62E657DF-1B5B-4FCF-9153-63D184D3C4AE}">
      <dgm:prSet/>
      <dgm:spPr/>
      <dgm:t>
        <a:bodyPr/>
        <a:lstStyle/>
        <a:p>
          <a:endParaRPr lang="en-US"/>
        </a:p>
      </dgm:t>
    </dgm:pt>
    <dgm:pt modelId="{2CEBEC97-6C27-4FF6-81E5-A9E74F1CF816}">
      <dgm:prSet custT="1"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/>
            <a:t>Establishes trend that continued through college</a:t>
          </a:r>
        </a:p>
      </dgm:t>
    </dgm:pt>
    <dgm:pt modelId="{B530A2D0-D795-464F-B8DC-86FA2D3E9B9E}" type="parTrans" cxnId="{BE54CA0B-0B35-4D3A-A83F-464BF98C3A7F}">
      <dgm:prSet/>
      <dgm:spPr/>
      <dgm:t>
        <a:bodyPr/>
        <a:lstStyle/>
        <a:p>
          <a:endParaRPr lang="en-US"/>
        </a:p>
      </dgm:t>
    </dgm:pt>
    <dgm:pt modelId="{D1022BD3-A293-4750-B497-7BC24E65BCAA}" type="sibTrans" cxnId="{BE54CA0B-0B35-4D3A-A83F-464BF98C3A7F}">
      <dgm:prSet/>
      <dgm:spPr/>
      <dgm:t>
        <a:bodyPr/>
        <a:lstStyle/>
        <a:p>
          <a:endParaRPr lang="en-US"/>
        </a:p>
      </dgm:t>
    </dgm:pt>
    <dgm:pt modelId="{97B2776C-3546-45CB-AF83-6771DB7F7BA4}" type="pres">
      <dgm:prSet presAssocID="{87B19E8E-6BB2-4059-ABBB-34512C0F0A26}" presName="Name0" presStyleCnt="0">
        <dgm:presLayoutVars>
          <dgm:dir/>
          <dgm:animLvl val="lvl"/>
          <dgm:resizeHandles val="exact"/>
        </dgm:presLayoutVars>
      </dgm:prSet>
      <dgm:spPr/>
    </dgm:pt>
    <dgm:pt modelId="{8E56077D-41E4-46B2-B3AF-7D0E8A6753A3}" type="pres">
      <dgm:prSet presAssocID="{1B478A67-C47C-4BB5-9084-87E73F95EAE2}" presName="linNode" presStyleCnt="0"/>
      <dgm:spPr/>
    </dgm:pt>
    <dgm:pt modelId="{73828201-50F9-4C10-934A-455CE00886B3}" type="pres">
      <dgm:prSet presAssocID="{1B478A67-C47C-4BB5-9084-87E73F95EAE2}" presName="parentText" presStyleLbl="solidFgAcc1" presStyleIdx="0" presStyleCnt="3">
        <dgm:presLayoutVars>
          <dgm:chMax val="1"/>
          <dgm:bulletEnabled/>
        </dgm:presLayoutVars>
      </dgm:prSet>
      <dgm:spPr/>
    </dgm:pt>
    <dgm:pt modelId="{3A1949E4-2F45-4E0E-B6B8-1DA9C9C891E0}" type="pres">
      <dgm:prSet presAssocID="{1B478A67-C47C-4BB5-9084-87E73F95EAE2}" presName="descendantText" presStyleLbl="alignNode1" presStyleIdx="0" presStyleCnt="3">
        <dgm:presLayoutVars>
          <dgm:bulletEnabled/>
        </dgm:presLayoutVars>
      </dgm:prSet>
      <dgm:spPr/>
    </dgm:pt>
    <dgm:pt modelId="{56604FAC-4F46-4F72-BB24-681DA832B892}" type="pres">
      <dgm:prSet presAssocID="{CC3611B4-87ED-472B-8CD2-FB32C634C116}" presName="sp" presStyleCnt="0"/>
      <dgm:spPr/>
    </dgm:pt>
    <dgm:pt modelId="{1D4D73EA-53FA-41D9-B9A0-B50C406568FE}" type="pres">
      <dgm:prSet presAssocID="{623A21CB-BD9D-49B6-A089-C2A1EF72D214}" presName="linNode" presStyleCnt="0"/>
      <dgm:spPr/>
    </dgm:pt>
    <dgm:pt modelId="{28501972-608D-4559-929C-53090DA00CF2}" type="pres">
      <dgm:prSet presAssocID="{623A21CB-BD9D-49B6-A089-C2A1EF72D214}" presName="parentText" presStyleLbl="solidFgAcc1" presStyleIdx="1" presStyleCnt="3">
        <dgm:presLayoutVars>
          <dgm:chMax val="1"/>
          <dgm:bulletEnabled/>
        </dgm:presLayoutVars>
      </dgm:prSet>
      <dgm:spPr/>
    </dgm:pt>
    <dgm:pt modelId="{BAC8A8FF-5835-430E-8D86-8F708605F5EC}" type="pres">
      <dgm:prSet presAssocID="{623A21CB-BD9D-49B6-A089-C2A1EF72D214}" presName="descendantText" presStyleLbl="alignNode1" presStyleIdx="1" presStyleCnt="3">
        <dgm:presLayoutVars>
          <dgm:bulletEnabled/>
        </dgm:presLayoutVars>
      </dgm:prSet>
      <dgm:spPr/>
    </dgm:pt>
    <dgm:pt modelId="{09D3F841-4A26-4454-931E-B7C375DAE856}" type="pres">
      <dgm:prSet presAssocID="{19F6B46D-B5BF-48A3-83BC-1CA3C1F20AAF}" presName="sp" presStyleCnt="0"/>
      <dgm:spPr/>
    </dgm:pt>
    <dgm:pt modelId="{0F768177-CDC7-4E30-8FDE-D0D82327A148}" type="pres">
      <dgm:prSet presAssocID="{323506F4-50A1-4FDC-89B3-02FE58F037FA}" presName="linNode" presStyleCnt="0"/>
      <dgm:spPr/>
    </dgm:pt>
    <dgm:pt modelId="{004206FC-768A-4418-BEBF-9AF602AE8E7C}" type="pres">
      <dgm:prSet presAssocID="{323506F4-50A1-4FDC-89B3-02FE58F037FA}" presName="parentText" presStyleLbl="solidFgAcc1" presStyleIdx="2" presStyleCnt="3">
        <dgm:presLayoutVars>
          <dgm:chMax val="1"/>
          <dgm:bulletEnabled/>
        </dgm:presLayoutVars>
      </dgm:prSet>
      <dgm:spPr/>
    </dgm:pt>
    <dgm:pt modelId="{0A75BD65-4D9D-4605-AC0D-0A39D0E31D77}" type="pres">
      <dgm:prSet presAssocID="{323506F4-50A1-4FDC-89B3-02FE58F037FA}" presName="descendantText" presStyleLbl="alignNode1" presStyleIdx="2" presStyleCnt="3">
        <dgm:presLayoutVars>
          <dgm:bulletEnabled/>
        </dgm:presLayoutVars>
      </dgm:prSet>
      <dgm:spPr/>
    </dgm:pt>
  </dgm:ptLst>
  <dgm:cxnLst>
    <dgm:cxn modelId="{D982850A-9D31-4EF3-BA43-958989E10D6F}" srcId="{898312BA-7A2E-4510-B79F-EE613ED5B7D6}" destId="{7BDD9497-BA30-41E1-9B06-2D5BEE0511F9}" srcOrd="0" destOrd="0" parTransId="{6BC999ED-726F-45C1-BD03-A0B5811F9A33}" sibTransId="{7EC1E36E-6652-4E6D-8BF3-3B16258F5B81}"/>
    <dgm:cxn modelId="{BE54CA0B-0B35-4D3A-A83F-464BF98C3A7F}" srcId="{09973B3C-303D-49B1-9DA8-78348D8B9929}" destId="{2CEBEC97-6C27-4FF6-81E5-A9E74F1CF816}" srcOrd="1" destOrd="0" parTransId="{B530A2D0-D795-464F-B8DC-86FA2D3E9B9E}" sibTransId="{D1022BD3-A293-4750-B497-7BC24E65BCAA}"/>
    <dgm:cxn modelId="{BD717C12-ADF0-4FF1-A714-9645959DD07B}" type="presOf" srcId="{798B7052-D72D-4E87-8CA6-925428164226}" destId="{0A75BD65-4D9D-4605-AC0D-0A39D0E31D77}" srcOrd="0" destOrd="1" presId="urn:microsoft.com/office/officeart/2016/7/layout/VerticalHollowActionList"/>
    <dgm:cxn modelId="{AAB54F2F-F7B1-4EE5-B2DF-7D450A3A30A0}" type="presOf" srcId="{898312BA-7A2E-4510-B79F-EE613ED5B7D6}" destId="{BAC8A8FF-5835-430E-8D86-8F708605F5EC}" srcOrd="0" destOrd="0" presId="urn:microsoft.com/office/officeart/2016/7/layout/VerticalHollowActionList"/>
    <dgm:cxn modelId="{CA6B2530-746D-4EFE-ADFB-71DFD749ACDD}" srcId="{CA6E67E4-18FB-4CCE-BB5A-177EA3BCCD64}" destId="{006F7D9B-5BBD-4788-8437-D2FE5F584B2C}" srcOrd="1" destOrd="0" parTransId="{FFA130F8-EF2B-4C4D-ADD8-3DFB931E8A29}" sibTransId="{06C12C7F-41A7-494F-A48E-8C771AF54284}"/>
    <dgm:cxn modelId="{48F67E34-9BD9-4216-A6E0-6428D3419FB7}" type="presOf" srcId="{1B478A67-C47C-4BB5-9084-87E73F95EAE2}" destId="{73828201-50F9-4C10-934A-455CE00886B3}" srcOrd="0" destOrd="0" presId="urn:microsoft.com/office/officeart/2016/7/layout/VerticalHollowActionList"/>
    <dgm:cxn modelId="{541C3843-D265-41F1-B63E-07FBCCA2D38B}" type="presOf" srcId="{2CEBEC97-6C27-4FF6-81E5-A9E74F1CF816}" destId="{0A75BD65-4D9D-4605-AC0D-0A39D0E31D77}" srcOrd="0" destOrd="2" presId="urn:microsoft.com/office/officeart/2016/7/layout/VerticalHollowActionList"/>
    <dgm:cxn modelId="{94AB6443-BAF3-4AFF-B8D9-F2A7530119AA}" srcId="{87B19E8E-6BB2-4059-ABBB-34512C0F0A26}" destId="{1B478A67-C47C-4BB5-9084-87E73F95EAE2}" srcOrd="0" destOrd="0" parTransId="{6C23C2A9-8727-4A9A-9BD8-B260768696FC}" sibTransId="{CC3611B4-87ED-472B-8CD2-FB32C634C116}"/>
    <dgm:cxn modelId="{70720465-5D87-4160-ADED-19FE9AD3D132}" srcId="{87B19E8E-6BB2-4059-ABBB-34512C0F0A26}" destId="{623A21CB-BD9D-49B6-A089-C2A1EF72D214}" srcOrd="1" destOrd="0" parTransId="{6DA2D30B-5F43-42F7-B070-299C235CC885}" sibTransId="{19F6B46D-B5BF-48A3-83BC-1CA3C1F20AAF}"/>
    <dgm:cxn modelId="{98DDEC4A-385B-47CE-82B2-761B83CF73FE}" type="presOf" srcId="{B690A580-4930-426F-9541-F8105D4E14B3}" destId="{3A1949E4-2F45-4E0E-B6B8-1DA9C9C891E0}" srcOrd="0" destOrd="1" presId="urn:microsoft.com/office/officeart/2016/7/layout/VerticalHollowActionList"/>
    <dgm:cxn modelId="{A7D4064E-8713-430E-9AE6-ACE6EB990CBA}" srcId="{1B478A67-C47C-4BB5-9084-87E73F95EAE2}" destId="{CA6E67E4-18FB-4CCE-BB5A-177EA3BCCD64}" srcOrd="0" destOrd="0" parTransId="{996AC35E-C8BA-4F1F-9469-C291FDBD1F11}" sibTransId="{AE8D3E52-E6D5-438B-A0F8-DA26C62A3BCD}"/>
    <dgm:cxn modelId="{1D98A576-8C53-4E37-8904-2AC3CE0BBF77}" type="presOf" srcId="{623A21CB-BD9D-49B6-A089-C2A1EF72D214}" destId="{28501972-608D-4559-929C-53090DA00CF2}" srcOrd="0" destOrd="0" presId="urn:microsoft.com/office/officeart/2016/7/layout/VerticalHollowActionList"/>
    <dgm:cxn modelId="{FA669A7A-7199-49EE-BD17-89C8905DF0E0}" srcId="{CA6E67E4-18FB-4CCE-BB5A-177EA3BCCD64}" destId="{B690A580-4930-426F-9541-F8105D4E14B3}" srcOrd="0" destOrd="0" parTransId="{642E1068-C2C0-450B-8675-B9DEF1769395}" sibTransId="{F0987756-F7A4-420D-B4B4-6FEA01E522EE}"/>
    <dgm:cxn modelId="{41B233B1-65AD-4BF9-93B7-8690B74BDB85}" type="presOf" srcId="{09973B3C-303D-49B1-9DA8-78348D8B9929}" destId="{0A75BD65-4D9D-4605-AC0D-0A39D0E31D77}" srcOrd="0" destOrd="0" presId="urn:microsoft.com/office/officeart/2016/7/layout/VerticalHollowActionList"/>
    <dgm:cxn modelId="{2052C7B2-722D-47D7-8870-5F4ADE72B4EE}" type="presOf" srcId="{323506F4-50A1-4FDC-89B3-02FE58F037FA}" destId="{004206FC-768A-4418-BEBF-9AF602AE8E7C}" srcOrd="0" destOrd="0" presId="urn:microsoft.com/office/officeart/2016/7/layout/VerticalHollowActionList"/>
    <dgm:cxn modelId="{DFB2ADB9-F051-4539-BD4C-3AD259C02A19}" type="presOf" srcId="{006F7D9B-5BBD-4788-8437-D2FE5F584B2C}" destId="{3A1949E4-2F45-4E0E-B6B8-1DA9C9C891E0}" srcOrd="0" destOrd="2" presId="urn:microsoft.com/office/officeart/2016/7/layout/VerticalHollowActionList"/>
    <dgm:cxn modelId="{3B2454BD-95CE-4FAB-9D9A-56F547E1F396}" srcId="{87B19E8E-6BB2-4059-ABBB-34512C0F0A26}" destId="{323506F4-50A1-4FDC-89B3-02FE58F037FA}" srcOrd="2" destOrd="0" parTransId="{220B207D-A975-4B6F-A4B5-A2AE12A26CB2}" sibTransId="{9D4130D4-655A-4E02-A103-AF8820B3AF1B}"/>
    <dgm:cxn modelId="{C669C8BE-8B46-4DBB-8F14-687DD0282FD6}" type="presOf" srcId="{CA6E67E4-18FB-4CCE-BB5A-177EA3BCCD64}" destId="{3A1949E4-2F45-4E0E-B6B8-1DA9C9C891E0}" srcOrd="0" destOrd="0" presId="urn:microsoft.com/office/officeart/2016/7/layout/VerticalHollowActionList"/>
    <dgm:cxn modelId="{74398FCF-7572-460E-82F4-47EE85F2349E}" srcId="{323506F4-50A1-4FDC-89B3-02FE58F037FA}" destId="{09973B3C-303D-49B1-9DA8-78348D8B9929}" srcOrd="0" destOrd="0" parTransId="{17051CC0-FF1F-4602-8D34-7710B29F9D17}" sibTransId="{0D6FC9B6-60EA-4E0F-ADC6-D85240960CA2}"/>
    <dgm:cxn modelId="{FBB524D8-7068-4185-A19B-E9F41E1B30D7}" type="presOf" srcId="{87B19E8E-6BB2-4059-ABBB-34512C0F0A26}" destId="{97B2776C-3546-45CB-AF83-6771DB7F7BA4}" srcOrd="0" destOrd="0" presId="urn:microsoft.com/office/officeart/2016/7/layout/VerticalHollowActionList"/>
    <dgm:cxn modelId="{62E657DF-1B5B-4FCF-9153-63D184D3C4AE}" srcId="{09973B3C-303D-49B1-9DA8-78348D8B9929}" destId="{798B7052-D72D-4E87-8CA6-925428164226}" srcOrd="0" destOrd="0" parTransId="{A8F52F8A-11F7-4D87-A6D8-227274AD3F45}" sibTransId="{E175C332-88E7-4E11-A364-8C4F7BAAB784}"/>
    <dgm:cxn modelId="{88C237E3-1035-40E6-B734-6B715E32BE88}" type="presOf" srcId="{7BDD9497-BA30-41E1-9B06-2D5BEE0511F9}" destId="{BAC8A8FF-5835-430E-8D86-8F708605F5EC}" srcOrd="0" destOrd="1" presId="urn:microsoft.com/office/officeart/2016/7/layout/VerticalHollowActionList"/>
    <dgm:cxn modelId="{F6E18EED-2EFB-43A7-BE5F-2823866409B6}" srcId="{623A21CB-BD9D-49B6-A089-C2A1EF72D214}" destId="{898312BA-7A2E-4510-B79F-EE613ED5B7D6}" srcOrd="0" destOrd="0" parTransId="{2F1D75E4-ED6C-4BEB-8D99-C3D2F93C3FD3}" sibTransId="{BB7C7107-8FFD-40E6-97E5-73A11288F6B5}"/>
    <dgm:cxn modelId="{F69C8994-B9E1-40A3-86F1-9437F459A91E}" type="presParOf" srcId="{97B2776C-3546-45CB-AF83-6771DB7F7BA4}" destId="{8E56077D-41E4-46B2-B3AF-7D0E8A6753A3}" srcOrd="0" destOrd="0" presId="urn:microsoft.com/office/officeart/2016/7/layout/VerticalHollowActionList"/>
    <dgm:cxn modelId="{9A034630-8CC9-4024-958B-8ABC1D7A1DF1}" type="presParOf" srcId="{8E56077D-41E4-46B2-B3AF-7D0E8A6753A3}" destId="{73828201-50F9-4C10-934A-455CE00886B3}" srcOrd="0" destOrd="0" presId="urn:microsoft.com/office/officeart/2016/7/layout/VerticalHollowActionList"/>
    <dgm:cxn modelId="{1C307589-5DC0-4111-8079-663E572E6200}" type="presParOf" srcId="{8E56077D-41E4-46B2-B3AF-7D0E8A6753A3}" destId="{3A1949E4-2F45-4E0E-B6B8-1DA9C9C891E0}" srcOrd="1" destOrd="0" presId="urn:microsoft.com/office/officeart/2016/7/layout/VerticalHollowActionList"/>
    <dgm:cxn modelId="{B8BF89F2-ECC1-4241-A7F9-C69EBEE79748}" type="presParOf" srcId="{97B2776C-3546-45CB-AF83-6771DB7F7BA4}" destId="{56604FAC-4F46-4F72-BB24-681DA832B892}" srcOrd="1" destOrd="0" presId="urn:microsoft.com/office/officeart/2016/7/layout/VerticalHollowActionList"/>
    <dgm:cxn modelId="{D223D758-8796-406A-8299-C0A37F2FE243}" type="presParOf" srcId="{97B2776C-3546-45CB-AF83-6771DB7F7BA4}" destId="{1D4D73EA-53FA-41D9-B9A0-B50C406568FE}" srcOrd="2" destOrd="0" presId="urn:microsoft.com/office/officeart/2016/7/layout/VerticalHollowActionList"/>
    <dgm:cxn modelId="{5767EACA-686D-42F0-BDD1-D6AEA128484D}" type="presParOf" srcId="{1D4D73EA-53FA-41D9-B9A0-B50C406568FE}" destId="{28501972-608D-4559-929C-53090DA00CF2}" srcOrd="0" destOrd="0" presId="urn:microsoft.com/office/officeart/2016/7/layout/VerticalHollowActionList"/>
    <dgm:cxn modelId="{C9695FB0-DCEB-4D1B-A67A-DD948D69BA49}" type="presParOf" srcId="{1D4D73EA-53FA-41D9-B9A0-B50C406568FE}" destId="{BAC8A8FF-5835-430E-8D86-8F708605F5EC}" srcOrd="1" destOrd="0" presId="urn:microsoft.com/office/officeart/2016/7/layout/VerticalHollowActionList"/>
    <dgm:cxn modelId="{6F83FC9F-A17B-4D75-839B-AF54DEF70146}" type="presParOf" srcId="{97B2776C-3546-45CB-AF83-6771DB7F7BA4}" destId="{09D3F841-4A26-4454-931E-B7C375DAE856}" srcOrd="3" destOrd="0" presId="urn:microsoft.com/office/officeart/2016/7/layout/VerticalHollowActionList"/>
    <dgm:cxn modelId="{D099D38C-23F7-4ABB-9F8C-ACD874217063}" type="presParOf" srcId="{97B2776C-3546-45CB-AF83-6771DB7F7BA4}" destId="{0F768177-CDC7-4E30-8FDE-D0D82327A148}" srcOrd="4" destOrd="0" presId="urn:microsoft.com/office/officeart/2016/7/layout/VerticalHollowActionList"/>
    <dgm:cxn modelId="{B9AE050E-2660-4D11-9E68-FC23B3A6412B}" type="presParOf" srcId="{0F768177-CDC7-4E30-8FDE-D0D82327A148}" destId="{004206FC-768A-4418-BEBF-9AF602AE8E7C}" srcOrd="0" destOrd="0" presId="urn:microsoft.com/office/officeart/2016/7/layout/VerticalHollowActionList"/>
    <dgm:cxn modelId="{C9280460-FF7F-4B91-BCA8-4F11D7C41C92}" type="presParOf" srcId="{0F768177-CDC7-4E30-8FDE-D0D82327A148}" destId="{0A75BD65-4D9D-4605-AC0D-0A39D0E31D77}" srcOrd="1" destOrd="0" presId="urn:microsoft.com/office/officeart/2016/7/layout/VerticalHollowActionList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1949E4-2F45-4E0E-B6B8-1DA9C9C891E0}">
      <dsp:nvSpPr>
        <dsp:cNvPr id="0" name=""/>
        <dsp:cNvSpPr/>
      </dsp:nvSpPr>
      <dsp:spPr>
        <a:xfrm>
          <a:off x="1455969" y="1974"/>
          <a:ext cx="5823879" cy="2023814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999" tIns="514049" rIns="112999" bIns="514049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Education first unless you transitioning to job that: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Emphasizes past work experience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De-emphasizes your education</a:t>
          </a:r>
        </a:p>
      </dsp:txBody>
      <dsp:txXfrm>
        <a:off x="1455969" y="1974"/>
        <a:ext cx="5823879" cy="2023814"/>
      </dsp:txXfrm>
    </dsp:sp>
    <dsp:sp modelId="{73828201-50F9-4C10-934A-455CE00886B3}">
      <dsp:nvSpPr>
        <dsp:cNvPr id="0" name=""/>
        <dsp:cNvSpPr/>
      </dsp:nvSpPr>
      <dsp:spPr>
        <a:xfrm>
          <a:off x="0" y="1974"/>
          <a:ext cx="1455969" cy="20238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045" tIns="199908" rIns="77045" bIns="199908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Put</a:t>
          </a:r>
        </a:p>
      </dsp:txBody>
      <dsp:txXfrm>
        <a:off x="0" y="1974"/>
        <a:ext cx="1455969" cy="2023814"/>
      </dsp:txXfrm>
    </dsp:sp>
    <dsp:sp modelId="{BAC8A8FF-5835-430E-8D86-8F708605F5EC}">
      <dsp:nvSpPr>
        <dsp:cNvPr id="0" name=""/>
        <dsp:cNvSpPr/>
      </dsp:nvSpPr>
      <dsp:spPr>
        <a:xfrm>
          <a:off x="1455969" y="2147217"/>
          <a:ext cx="5823879" cy="2023814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999" tIns="514049" rIns="112999" bIns="514049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Research project(s) prominently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Within or immediately following Education section</a:t>
          </a:r>
        </a:p>
      </dsp:txBody>
      <dsp:txXfrm>
        <a:off x="1455969" y="2147217"/>
        <a:ext cx="5823879" cy="2023814"/>
      </dsp:txXfrm>
    </dsp:sp>
    <dsp:sp modelId="{28501972-608D-4559-929C-53090DA00CF2}">
      <dsp:nvSpPr>
        <dsp:cNvPr id="0" name=""/>
        <dsp:cNvSpPr/>
      </dsp:nvSpPr>
      <dsp:spPr>
        <a:xfrm>
          <a:off x="0" y="2147217"/>
          <a:ext cx="1455969" cy="20238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045" tIns="199908" rIns="77045" bIns="199908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Feature</a:t>
          </a:r>
        </a:p>
      </dsp:txBody>
      <dsp:txXfrm>
        <a:off x="0" y="2147217"/>
        <a:ext cx="1455969" cy="2023814"/>
      </dsp:txXfrm>
    </dsp:sp>
    <dsp:sp modelId="{0A75BD65-4D9D-4605-AC0D-0A39D0E31D77}">
      <dsp:nvSpPr>
        <dsp:cNvPr id="0" name=""/>
        <dsp:cNvSpPr/>
      </dsp:nvSpPr>
      <dsp:spPr>
        <a:xfrm>
          <a:off x="1455969" y="4292461"/>
          <a:ext cx="5823879" cy="2023814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999" tIns="514049" rIns="112999" bIns="514049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(or delete) high school items unless: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Highlights something outstanding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Establishes trend that continued through college</a:t>
          </a:r>
        </a:p>
      </dsp:txBody>
      <dsp:txXfrm>
        <a:off x="1455969" y="4292461"/>
        <a:ext cx="5823879" cy="2023814"/>
      </dsp:txXfrm>
    </dsp:sp>
    <dsp:sp modelId="{004206FC-768A-4418-BEBF-9AF602AE8E7C}">
      <dsp:nvSpPr>
        <dsp:cNvPr id="0" name=""/>
        <dsp:cNvSpPr/>
      </dsp:nvSpPr>
      <dsp:spPr>
        <a:xfrm>
          <a:off x="0" y="4292461"/>
          <a:ext cx="1455969" cy="20238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045" tIns="199908" rIns="77045" bIns="199908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De-emphasize</a:t>
          </a:r>
        </a:p>
      </dsp:txBody>
      <dsp:txXfrm>
        <a:off x="0" y="4292461"/>
        <a:ext cx="1455969" cy="2023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077DB-935E-4A0A-947A-D283B9F9F452}" type="datetimeFigureOut">
              <a:rPr lang="en-US" smtClean="0"/>
              <a:t>1/4/2022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C0B10-7CAE-41E4-AB02-7E8B1FF2B8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C30E-1A71-4188-9BE7-E2A64929A436}" type="datetimeFigureOut">
              <a:rPr lang="en-US" noProof="0" smtClean="0"/>
              <a:t>1/4/2022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0193B-564F-4854-8A52-728F3FB19C85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30193B-564F-4854-8A52-728F3FB19C85}" type="slidenum">
              <a:rPr lang="en-US" noProof="0" smtClean="0"/>
              <a:t>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6151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1904" y="4650539"/>
            <a:ext cx="3401478" cy="1192038"/>
          </a:xfrm>
          <a:solidFill>
            <a:schemeClr val="tx1"/>
          </a:solidFill>
        </p:spPr>
        <p:txBody>
          <a:bodyPr lIns="252000" tIns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2916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72900" y="1511476"/>
            <a:ext cx="2916000" cy="4679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13800" y="1511475"/>
            <a:ext cx="2916000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1764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0450" y="1512000"/>
            <a:ext cx="1764000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48900" y="1512000"/>
            <a:ext cx="1764000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07350" y="1507535"/>
            <a:ext cx="1764000" cy="467925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865800" y="1507535"/>
            <a:ext cx="1764000" cy="4683715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8293F-A5B5-4FCC-BF27-A25B1BAFF2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EDF756E-F310-4229-ACDD-055D299A95FB}"/>
              </a:ext>
            </a:extLst>
          </p:cNvPr>
          <p:cNvSpPr/>
          <p:nvPr userDrawn="1"/>
        </p:nvSpPr>
        <p:spPr>
          <a:xfrm>
            <a:off x="6297105" y="424206"/>
            <a:ext cx="5505254" cy="57314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7666241-4AF6-458A-A571-6C6C291D7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2775" y="3639199"/>
            <a:ext cx="5053936" cy="1192038"/>
          </a:xfrm>
          <a:solidFill>
            <a:schemeClr val="bg1"/>
          </a:solidFill>
        </p:spPr>
        <p:txBody>
          <a:bodyPr lIns="252000" tIns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4F2BBF-F210-4954-9C73-A0030AACDD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2775" y="993303"/>
            <a:ext cx="5053936" cy="2513468"/>
          </a:xfrm>
        </p:spPr>
        <p:txBody>
          <a:bodyPr/>
          <a:lstStyle>
            <a:lvl1pPr>
              <a:defRPr sz="5400" cap="none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7779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D1EE834-4B70-4715-8346-1C0298347EE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046375"/>
            <a:ext cx="9198000" cy="5130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0088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AE43F4C-1A64-4197-A44B-E6EB874E243B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046376"/>
            <a:ext cx="4435831" cy="5130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7B3F5B8-DC28-4878-AC9F-D434D7542D8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194169" y="1046376"/>
            <a:ext cx="4435831" cy="513058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439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B97B01E-88B2-448F-BD96-A1AAFA39AC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068420"/>
            <a:ext cx="4434840" cy="823912"/>
          </a:xfrm>
          <a:solidFill>
            <a:schemeClr val="tx1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0BADDE2-4EE6-41B4-804C-EBF680128B4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195160" y="1068420"/>
            <a:ext cx="4434840" cy="823912"/>
          </a:xfrm>
          <a:solidFill>
            <a:schemeClr val="tx1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B0A14E0-899D-4594-BC9E-AE89BF0D3AB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1" y="2096752"/>
            <a:ext cx="4434840" cy="409291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2C699014-D902-4E9A-80CD-8D2BCFE6709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5195160" y="2096752"/>
            <a:ext cx="4434840" cy="409291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3468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B6B7795-36CC-459B-AE8B-7FB2F40AF3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32001" y="2057400"/>
            <a:ext cx="3159612" cy="412658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9F53EF1-D412-467C-B7CE-30536F140A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70722" y="457201"/>
            <a:ext cx="6023727" cy="572678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72000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0B6B7795-36CC-459B-AE8B-7FB2F40AF3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32001" y="2057400"/>
            <a:ext cx="3159612" cy="4126584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0319378-269C-406E-9B84-FCF22DA02E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88021" y="457201"/>
            <a:ext cx="5949868" cy="57267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2147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77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54ED587-2D2F-4D3F-B55B-C64465AB4EC5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8115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10D190-B83D-438A-91BC-470C41B22A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arg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9473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501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23393" y="1343906"/>
            <a:ext cx="3736800" cy="3933645"/>
          </a:xfrm>
          <a:solidFill>
            <a:schemeClr val="bg1"/>
          </a:solidFill>
        </p:spPr>
        <p:txBody>
          <a:bodyPr lIns="180000" tIns="180000" rIns="18000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60193" y="1344803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31100" cy="43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6895900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47197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mparison Left Placeholder 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4500000" cy="4168332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mparison Left Placeholder 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29800" y="2020359"/>
            <a:ext cx="4500000" cy="4170891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&amp; Drop your photo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Enter your caption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6EFF903-F1F3-440A-B12C-9FD51606B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/>
          <a:lstStyle>
            <a:lvl1pPr marL="0" indent="0" algn="r">
              <a:buNone/>
              <a:defRPr sz="2400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Full Name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Phone Number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Email or Social Media Handle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Company Website</a:t>
            </a:r>
          </a:p>
        </p:txBody>
      </p:sp>
    </p:spTree>
    <p:extLst>
      <p:ext uri="{BB962C8B-B14F-4D97-AF65-F5344CB8AC3E}">
        <p14:creationId xmlns:p14="http://schemas.microsoft.com/office/powerpoint/2010/main" val="318901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42953D-28FC-41B5-A1BB-BB3BA7CA40B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2C8D0EF-1DB6-4ADC-8F31-5AE53BF5EAF4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F208ED-79A0-4B2C-A5EE-9D27466BCA3F}"/>
              </a:ext>
            </a:extLst>
          </p:cNvPr>
          <p:cNvSpPr/>
          <p:nvPr userDrawn="1"/>
        </p:nvSpPr>
        <p:spPr>
          <a:xfrm>
            <a:off x="11407775" y="6356350"/>
            <a:ext cx="784225" cy="3651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9198116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noProof="0"/>
              <a:t>Click to edit page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9198116" cy="46792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7502" y="6401750"/>
            <a:ext cx="278418" cy="2743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i="1">
                <a:solidFill>
                  <a:schemeClr val="bg1"/>
                </a:solidFill>
              </a:defRPr>
            </a:lvl1pPr>
          </a:lstStyle>
          <a:p>
            <a:fld id="{19B51A1E-902D-48AF-9020-955120F399B6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FDC6F9-37F9-4E25-AECA-D307B8421C73}"/>
              </a:ext>
            </a:extLst>
          </p:cNvPr>
          <p:cNvSpPr txBox="1"/>
          <p:nvPr userDrawn="1"/>
        </p:nvSpPr>
        <p:spPr>
          <a:xfrm>
            <a:off x="9630116" y="6346108"/>
            <a:ext cx="1662546" cy="225121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1600" b="1" spc="-10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BI 475</a:t>
            </a:r>
            <a:endParaRPr lang="en-US" sz="1600" b="1" spc="-100" baseline="0" noProof="0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322F68-670D-45A0-A54F-7E70BCEAED3F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9B5F15-353A-4344-8D61-F4E25AA9FB6C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A0C0AA-FCE8-4A7F-928A-54C96BBA9053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5" r:id="rId5"/>
    <p:sldLayoutId id="2147483659" r:id="rId6"/>
    <p:sldLayoutId id="2147483660" r:id="rId7"/>
    <p:sldLayoutId id="2147483664" r:id="rId8"/>
    <p:sldLayoutId id="2147483650" r:id="rId9"/>
    <p:sldLayoutId id="2147483656" r:id="rId10"/>
    <p:sldLayoutId id="2147483657" r:id="rId11"/>
    <p:sldLayoutId id="2147483654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55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spc="-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muse.com/advice/185-powerful-verbs-that-will-make-your-resume-awesome" TargetMode="Externa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2F2BFDF-E9F2-4569-A9F2-E1FFCB7FB82D}"/>
              </a:ext>
            </a:extLst>
          </p:cNvPr>
          <p:cNvSpPr txBox="1"/>
          <p:nvPr/>
        </p:nvSpPr>
        <p:spPr>
          <a:xfrm>
            <a:off x="6372115" y="4403690"/>
            <a:ext cx="1879577" cy="225121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sz="1600" b="1" spc="-100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Biology 475</a:t>
            </a:r>
            <a:endParaRPr lang="en-US" sz="1600" b="1" spc="-100" baseline="0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9251" y="4650539"/>
            <a:ext cx="4757376" cy="1304928"/>
          </a:xfrm>
        </p:spPr>
        <p:txBody>
          <a:bodyPr anchor="t"/>
          <a:lstStyle/>
          <a:p>
            <a:r>
              <a:rPr lang="en-US" dirty="0"/>
              <a:t>Resume Workshop</a:t>
            </a:r>
          </a:p>
        </p:txBody>
      </p:sp>
      <p:pic>
        <p:nvPicPr>
          <p:cNvPr id="7" name="Picture Placeholder 6" descr="Wood piece cut through the middle">
            <a:extLst>
              <a:ext uri="{FF2B5EF4-FFF2-40B4-BE49-F238E27FC236}">
                <a16:creationId xmlns:a16="http://schemas.microsoft.com/office/drawing/2014/main" id="{C0BA96B3-F713-41B0-A2E3-15E9039E47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80476" y="0"/>
            <a:ext cx="2211524" cy="6858000"/>
          </a:xfr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E-Term 2022</a:t>
            </a:r>
          </a:p>
        </p:txBody>
      </p:sp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F01AB7-1584-445E-908F-6B5A538E0B3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Education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89733-025E-4008-ADA6-A8306BB969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/>
              <a:t>Reverse chronological order</a:t>
            </a:r>
          </a:p>
          <a:p>
            <a:endParaRPr lang="en-US" sz="2800" dirty="0"/>
          </a:p>
          <a:p>
            <a:r>
              <a:rPr lang="en-US" sz="2800" dirty="0"/>
              <a:t>Required:</a:t>
            </a:r>
          </a:p>
          <a:p>
            <a:pPr lvl="1"/>
            <a:r>
              <a:rPr lang="en-US" sz="2400" dirty="0"/>
              <a:t>Degree</a:t>
            </a:r>
          </a:p>
          <a:p>
            <a:pPr lvl="1"/>
            <a:r>
              <a:rPr lang="en-US" sz="2400" dirty="0"/>
              <a:t>Major</a:t>
            </a:r>
          </a:p>
          <a:p>
            <a:pPr lvl="1"/>
            <a:r>
              <a:rPr lang="en-US" sz="2400" dirty="0"/>
              <a:t>School</a:t>
            </a:r>
          </a:p>
          <a:p>
            <a:pPr lvl="1"/>
            <a:r>
              <a:rPr lang="en-US" sz="2400" dirty="0"/>
              <a:t>Graduation Year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DE5448-AA13-4923-A1D3-2EB71FAF95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Extra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143D7E-9FF0-4E02-B6C4-302DABBE3A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en-US" sz="2400" dirty="0"/>
              <a:t>GPA (if over 3.0)</a:t>
            </a:r>
          </a:p>
          <a:p>
            <a:pPr lvl="1"/>
            <a:r>
              <a:rPr lang="en-US" sz="2400" dirty="0"/>
              <a:t>Minors</a:t>
            </a:r>
          </a:p>
          <a:p>
            <a:pPr lvl="1"/>
            <a:r>
              <a:rPr lang="en-US" sz="2400" dirty="0"/>
              <a:t>Honors</a:t>
            </a:r>
          </a:p>
          <a:p>
            <a:pPr lvl="1"/>
            <a:r>
              <a:rPr lang="en-US" sz="2400" dirty="0"/>
              <a:t>Specific related courses</a:t>
            </a:r>
          </a:p>
          <a:p>
            <a:pPr lvl="1"/>
            <a:r>
              <a:rPr lang="en-US" sz="2400" dirty="0"/>
              <a:t>Professional training listed either as:</a:t>
            </a:r>
          </a:p>
          <a:p>
            <a:pPr lvl="2"/>
            <a:r>
              <a:rPr lang="en-US" sz="2000" dirty="0"/>
              <a:t>Education</a:t>
            </a:r>
          </a:p>
          <a:p>
            <a:pPr lvl="2"/>
            <a:r>
              <a:rPr lang="en-US" sz="2000" dirty="0"/>
              <a:t>Training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803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618142-6536-4844-A4EE-6336A09EE8A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Skills and Abilities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89733-025E-4008-ADA6-A8306BB969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May be listed as a separate section</a:t>
            </a:r>
          </a:p>
          <a:p>
            <a:endParaRPr lang="en-US" sz="2400" dirty="0"/>
          </a:p>
          <a:p>
            <a:r>
              <a:rPr lang="en-US" sz="2400" dirty="0"/>
              <a:t>Divide into categories</a:t>
            </a:r>
          </a:p>
          <a:p>
            <a:endParaRPr lang="en-US" sz="22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6800E09-133A-43FA-9B64-E95EF4B1D3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188C606-9B1C-4DED-A12D-274B6A50A0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800" dirty="0"/>
              <a:t>Examples:</a:t>
            </a:r>
          </a:p>
          <a:p>
            <a:pPr lvl="1"/>
            <a:r>
              <a:rPr lang="en-US" sz="2400" dirty="0"/>
              <a:t>Computer Skills</a:t>
            </a:r>
          </a:p>
          <a:p>
            <a:pPr lvl="1"/>
            <a:r>
              <a:rPr lang="en-US" sz="2400" dirty="0"/>
              <a:t>Leadership Skills</a:t>
            </a:r>
          </a:p>
          <a:p>
            <a:pPr lvl="1"/>
            <a:r>
              <a:rPr lang="en-US" sz="2400" dirty="0"/>
              <a:t>Customer Service</a:t>
            </a:r>
          </a:p>
          <a:p>
            <a:pPr lvl="1"/>
            <a:r>
              <a:rPr lang="en-US" sz="2400" dirty="0"/>
              <a:t>Patient Care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36096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618142-6536-4844-A4EE-6336A09EE8A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Additional Components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z="22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B84032-50BB-4CD1-B71A-4438A5A73F0E}"/>
              </a:ext>
            </a:extLst>
          </p:cNvPr>
          <p:cNvSpPr txBox="1"/>
          <p:nvPr/>
        </p:nvSpPr>
        <p:spPr>
          <a:xfrm>
            <a:off x="431800" y="1744316"/>
            <a:ext cx="609460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Activities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Honors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Certifications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Achievements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Awards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Licenses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Professional Affiliations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252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618142-6536-4844-A4EE-6336A09EE8A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Layout and Appearance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z="22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E268AF-2525-4438-97C0-6EA38BC782AF}"/>
              </a:ext>
            </a:extLst>
          </p:cNvPr>
          <p:cNvSpPr txBox="1"/>
          <p:nvPr/>
        </p:nvSpPr>
        <p:spPr>
          <a:xfrm>
            <a:off x="312489" y="1428223"/>
            <a:ext cx="5590769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White or off-white paper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Usually 1 page (1-2)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Font at 12 pt. (no &lt;11 </a:t>
            </a:r>
            <a:r>
              <a:rPr lang="en-US" sz="3200" dirty="0" err="1"/>
              <a:t>pt</a:t>
            </a:r>
            <a:r>
              <a:rPr lang="en-US" sz="3200" dirty="0"/>
              <a:t>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/>
              <a:t>Be consistent with: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/>
              <a:t>Layout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/>
              <a:t>Underlining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/>
              <a:t>Capitalizing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/>
              <a:t>Bold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70F812-C9F0-4461-AF36-075AA33DF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7450" y="148736"/>
            <a:ext cx="4695859" cy="61436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45023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618142-6536-4844-A4EE-6336A09EE8A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Layout and Appearance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z="22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E268AF-2525-4438-97C0-6EA38BC782AF}"/>
              </a:ext>
            </a:extLst>
          </p:cNvPr>
          <p:cNvSpPr txBox="1"/>
          <p:nvPr/>
        </p:nvSpPr>
        <p:spPr>
          <a:xfrm>
            <a:off x="312490" y="1609767"/>
            <a:ext cx="8697286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/>
              <a:t>Use: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White space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Good margins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Tabs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Bullets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/>
              <a:t>Spell and grammar check!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D56EB0-2160-40BA-821D-0CF61F8BB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4801" y="594317"/>
            <a:ext cx="4291044" cy="608175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74C875-17E7-4765-BF9F-B6A963FD3C5E}"/>
              </a:ext>
            </a:extLst>
          </p:cNvPr>
          <p:cNvSpPr txBox="1"/>
          <p:nvPr/>
        </p:nvSpPr>
        <p:spPr>
          <a:xfrm>
            <a:off x="8506817" y="247334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like this…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D8EA5D-D144-407F-8083-E2ADDDCB2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110" y="594316"/>
            <a:ext cx="4775577" cy="608175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FE91A15-6E04-4958-AEFA-CD5045241FD2}"/>
              </a:ext>
            </a:extLst>
          </p:cNvPr>
          <p:cNvSpPr txBox="1"/>
          <p:nvPr/>
        </p:nvSpPr>
        <p:spPr>
          <a:xfrm>
            <a:off x="5805878" y="224984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Less like this…</a:t>
            </a:r>
          </a:p>
        </p:txBody>
      </p:sp>
    </p:spTree>
    <p:extLst>
      <p:ext uri="{BB962C8B-B14F-4D97-AF65-F5344CB8AC3E}">
        <p14:creationId xmlns:p14="http://schemas.microsoft.com/office/powerpoint/2010/main" val="240893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59EB4BD-1BC1-4FFE-ACBF-F3A0EBB28D8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>
          <a:xfrm>
            <a:off x="11447502" y="6401750"/>
            <a:ext cx="278418" cy="27432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9B51A1E-902D-48AF-9020-955120F399B6}" type="slidenum">
              <a:rPr lang="en-US" noProof="0" smtClean="0"/>
              <a:pPr>
                <a:spcAft>
                  <a:spcPts val="600"/>
                </a:spcAft>
              </a:pPr>
              <a:t>15</a:t>
            </a:fld>
            <a:endParaRPr lang="en-US" noProof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81FF30BC-A5EF-4494-B1B5-5AF5CAFF8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86563"/>
            <a:ext cx="1853999" cy="1164437"/>
          </a:xfrm>
        </p:spPr>
        <p:txBody>
          <a:bodyPr anchor="b">
            <a:normAutofit/>
          </a:bodyPr>
          <a:lstStyle/>
          <a:p>
            <a:r>
              <a:rPr lang="en-US" dirty="0"/>
              <a:t>Common Issues</a:t>
            </a:r>
          </a:p>
        </p:txBody>
      </p:sp>
      <p:graphicFrame>
        <p:nvGraphicFramePr>
          <p:cNvPr id="22" name="Content Placeholder 9">
            <a:extLst>
              <a:ext uri="{FF2B5EF4-FFF2-40B4-BE49-F238E27FC236}">
                <a16:creationId xmlns:a16="http://schemas.microsoft.com/office/drawing/2014/main" id="{D3A6E5C0-39C2-4B00-A400-F9848C112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2894490"/>
              </p:ext>
            </p:extLst>
          </p:nvPr>
        </p:nvGraphicFramePr>
        <p:xfrm>
          <a:off x="2514600" y="241300"/>
          <a:ext cx="7279849" cy="631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3682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81FF30BC-A5EF-4494-B1B5-5AF5CAFF8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Issues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59EB4BD-1BC1-4FFE-ACBF-F3A0EBB28D8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7230800-2CBF-4962-BEF9-91D43BE2A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Associations with Greek life are important, </a:t>
            </a:r>
            <a:r>
              <a:rPr lang="en-US" sz="3200" u="sng" dirty="0"/>
              <a:t>but</a:t>
            </a:r>
            <a:r>
              <a:rPr lang="en-US" sz="3200" dirty="0"/>
              <a:t>:</a:t>
            </a:r>
          </a:p>
          <a:p>
            <a:pPr lvl="1"/>
            <a:r>
              <a:rPr lang="en-US" sz="2800" dirty="0"/>
              <a:t>Put them in context of ‘soft’ skills or responsibilities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Don’t list off lots of detailed tasks</a:t>
            </a:r>
          </a:p>
          <a:p>
            <a:pPr lvl="1"/>
            <a:endParaRPr lang="en-US" sz="2800" dirty="0"/>
          </a:p>
          <a:p>
            <a:r>
              <a:rPr lang="en-US" sz="3200" dirty="0"/>
              <a:t>Use lots of action verbs to demonstrate ‘soft skills’</a:t>
            </a:r>
          </a:p>
          <a:p>
            <a:pPr lvl="1"/>
            <a:r>
              <a:rPr lang="en-US" sz="2800" dirty="0">
                <a:hlinkClick r:id="rId2"/>
              </a:rPr>
              <a:t>This website </a:t>
            </a:r>
            <a:r>
              <a:rPr lang="en-US" sz="2800" dirty="0"/>
              <a:t>helps tie skills to best verbs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For example, ‘managing people’ = ‘mentored’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938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BD2FEAC-E02A-452B-B20F-94717593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5BBB71-1BED-4214-88BB-AAAB20C547A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D68499C-FBE0-46C4-8A46-20E3AA6FE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333499"/>
            <a:ext cx="4775000" cy="4843463"/>
          </a:xfrm>
        </p:spPr>
        <p:txBody>
          <a:bodyPr/>
          <a:lstStyle/>
          <a:p>
            <a:r>
              <a:rPr lang="en-US" sz="2800" dirty="0"/>
              <a:t>Prepare copies of draft resumes</a:t>
            </a:r>
          </a:p>
          <a:p>
            <a:pPr lvl="1"/>
            <a:r>
              <a:rPr lang="en-US" sz="2400" dirty="0"/>
              <a:t>Chronological</a:t>
            </a:r>
          </a:p>
          <a:p>
            <a:pPr lvl="1"/>
            <a:r>
              <a:rPr lang="en-US" sz="2400" dirty="0"/>
              <a:t>Skills-Based</a:t>
            </a:r>
          </a:p>
          <a:p>
            <a:pPr lvl="1"/>
            <a:endParaRPr lang="en-US" sz="2400" dirty="0"/>
          </a:p>
          <a:p>
            <a:r>
              <a:rPr lang="en-US" sz="2800" dirty="0"/>
              <a:t>Gear towards your chosen profession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DFC414-2F8E-4309-8AC1-5B6C23056798}"/>
              </a:ext>
            </a:extLst>
          </p:cNvPr>
          <p:cNvSpPr txBox="1"/>
          <p:nvPr/>
        </p:nvSpPr>
        <p:spPr>
          <a:xfrm>
            <a:off x="346275" y="91408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Resumes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90F63F-11F1-4F96-8785-3F83B085E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596" y="216000"/>
            <a:ext cx="4823796" cy="64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92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resume?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Ad for yourself</a:t>
            </a:r>
          </a:p>
          <a:p>
            <a:pPr lvl="1"/>
            <a:r>
              <a:rPr lang="en-US" sz="3400" dirty="0"/>
              <a:t>If appropriate could be </a:t>
            </a:r>
            <a:br>
              <a:rPr lang="en-US" sz="3400" dirty="0"/>
            </a:br>
            <a:r>
              <a:rPr lang="en-US" sz="3400" dirty="0"/>
              <a:t>infographic</a:t>
            </a:r>
          </a:p>
          <a:p>
            <a:endParaRPr lang="en-US" sz="3600" dirty="0"/>
          </a:p>
          <a:p>
            <a:r>
              <a:rPr lang="en-US" sz="3600" dirty="0"/>
              <a:t>Your qualifications:</a:t>
            </a:r>
          </a:p>
          <a:p>
            <a:pPr lvl="1"/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Educational</a:t>
            </a:r>
          </a:p>
          <a:p>
            <a:pPr lvl="1"/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Professional</a:t>
            </a:r>
          </a:p>
          <a:p>
            <a:pPr lvl="1"/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Personal</a:t>
            </a:r>
          </a:p>
          <a:p>
            <a:pPr lvl="1"/>
            <a:endParaRPr lang="en-US" sz="3200" dirty="0"/>
          </a:p>
          <a:p>
            <a:r>
              <a:rPr lang="en-US" sz="3600" dirty="0"/>
              <a:t>Focus on future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9A98AA-3B28-4B2F-89A4-0E2000F6D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79400"/>
            <a:ext cx="4475698" cy="59436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D925752-D0D2-4CFC-A5A9-7D632BFEDA96}"/>
              </a:ext>
            </a:extLst>
          </p:cNvPr>
          <p:cNvCxnSpPr>
            <a:cxnSpLocks/>
          </p:cNvCxnSpPr>
          <p:nvPr/>
        </p:nvCxnSpPr>
        <p:spPr>
          <a:xfrm flipV="1">
            <a:off x="3569277" y="1823605"/>
            <a:ext cx="2608118" cy="31172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7F8B5-DF63-44D0-A5FF-8C29FA54B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Resumes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DF98D2-1E6B-4AE9-B3EC-E7197683499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5F88A4-59C6-4F36-AB17-91BA1F1D56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Chronological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AFF32D-1F9C-4819-BE24-B51CDF858B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/>
              <a:t>Most traditional</a:t>
            </a:r>
          </a:p>
          <a:p>
            <a:endParaRPr lang="en-US" sz="2800" dirty="0"/>
          </a:p>
          <a:p>
            <a:r>
              <a:rPr lang="en-US" sz="2800" dirty="0"/>
              <a:t>Lists work experiences </a:t>
            </a:r>
          </a:p>
          <a:p>
            <a:pPr lvl="1"/>
            <a:r>
              <a:rPr lang="en-US" sz="2400" dirty="0"/>
              <a:t>Reverse chronological order</a:t>
            </a:r>
          </a:p>
          <a:p>
            <a:pPr lvl="1"/>
            <a:endParaRPr lang="en-US" sz="2400" dirty="0"/>
          </a:p>
          <a:p>
            <a:r>
              <a:rPr lang="en-US" sz="2800" dirty="0"/>
              <a:t>Does not highlight skills or qualifications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FBC64D-D24D-47AE-8103-176A495F0F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/>
              <a:t>Skills-Based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E74DA7E-6B28-43E8-8C15-C50818BFFFA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800" dirty="0"/>
              <a:t>Groups qualifications around skill headings</a:t>
            </a:r>
          </a:p>
          <a:p>
            <a:endParaRPr lang="en-US" sz="2800" dirty="0"/>
          </a:p>
          <a:p>
            <a:r>
              <a:rPr lang="en-US" sz="2800" dirty="0"/>
              <a:t>Highlights major areas of importance:</a:t>
            </a:r>
          </a:p>
          <a:p>
            <a:pPr lvl="1"/>
            <a:r>
              <a:rPr lang="en-US" sz="2400" dirty="0"/>
              <a:t>Accomplishments</a:t>
            </a:r>
          </a:p>
          <a:p>
            <a:pPr lvl="1"/>
            <a:r>
              <a:rPr lang="en-US" sz="2400" dirty="0"/>
              <a:t>Strengths</a:t>
            </a:r>
          </a:p>
          <a:p>
            <a:pPr lvl="1"/>
            <a:r>
              <a:rPr lang="en-US" sz="2400" dirty="0"/>
              <a:t>Abilities</a:t>
            </a:r>
          </a:p>
          <a:p>
            <a:pPr lvl="1"/>
            <a:endParaRPr lang="en-US" sz="2400" dirty="0"/>
          </a:p>
          <a:p>
            <a:r>
              <a:rPr lang="en-US" sz="2800" dirty="0"/>
              <a:t>Work history minimized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9F4412-80BD-494D-A8C8-81171B6E2FE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8206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7F8B5-DF63-44D0-A5FF-8C29FA54B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Resumes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ADF98D2-1E6B-4AE9-B3EC-E7197683499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When to Use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5F88A4-59C6-4F36-AB17-91BA1F1D56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Chronological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AFF32D-1F9C-4819-BE24-B51CDF858B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/>
              <a:t>Have consistent work history with:</a:t>
            </a:r>
          </a:p>
          <a:p>
            <a:pPr lvl="1"/>
            <a:r>
              <a:rPr lang="en-US" sz="2400" dirty="0"/>
              <a:t>Growth</a:t>
            </a:r>
          </a:p>
          <a:p>
            <a:pPr lvl="1"/>
            <a:r>
              <a:rPr lang="en-US" sz="2400" dirty="0"/>
              <a:t>Achievements</a:t>
            </a:r>
          </a:p>
          <a:p>
            <a:pPr lvl="1"/>
            <a:endParaRPr lang="en-US" sz="2400" dirty="0"/>
          </a:p>
          <a:p>
            <a:r>
              <a:rPr lang="en-US" sz="2800" dirty="0"/>
              <a:t>No gaps in employment</a:t>
            </a:r>
          </a:p>
          <a:p>
            <a:endParaRPr lang="en-US" sz="2800" dirty="0"/>
          </a:p>
          <a:p>
            <a:r>
              <a:rPr lang="en-US" sz="2800" dirty="0"/>
              <a:t>Staying in same field</a:t>
            </a:r>
          </a:p>
          <a:p>
            <a:pPr lvl="1"/>
            <a:r>
              <a:rPr lang="en-US" sz="2400" dirty="0"/>
              <a:t>For grad/professional school</a:t>
            </a:r>
          </a:p>
          <a:p>
            <a:pPr lvl="1"/>
            <a:r>
              <a:rPr lang="en-US" sz="2400" dirty="0"/>
              <a:t>Lab Tech</a:t>
            </a:r>
          </a:p>
          <a:p>
            <a:pPr lvl="1"/>
            <a:r>
              <a:rPr lang="en-US" sz="2400" dirty="0"/>
              <a:t>Academia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FBC64D-D24D-47AE-8103-176A495F0F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/>
              <a:t>Skills-Based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E74DA7E-6B28-43E8-8C15-C50818BFFFA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3200" dirty="0"/>
              <a:t>Changing careers or re-entering job market</a:t>
            </a:r>
          </a:p>
          <a:p>
            <a:endParaRPr lang="en-US" sz="3200" dirty="0"/>
          </a:p>
          <a:p>
            <a:r>
              <a:rPr lang="en-US" sz="3200" dirty="0"/>
              <a:t>Gaps in employment</a:t>
            </a:r>
          </a:p>
          <a:p>
            <a:endParaRPr lang="en-US" sz="3200" dirty="0"/>
          </a:p>
          <a:p>
            <a:r>
              <a:rPr lang="en-US" sz="3200" dirty="0"/>
              <a:t>Variety of different jobs</a:t>
            </a:r>
          </a:p>
          <a:p>
            <a:pPr lvl="1"/>
            <a:r>
              <a:rPr lang="en-US" sz="2800" dirty="0"/>
              <a:t>Highlighting why you’re qualified</a:t>
            </a:r>
          </a:p>
          <a:p>
            <a:pPr lvl="2"/>
            <a:r>
              <a:rPr lang="en-US" sz="2400" dirty="0"/>
              <a:t>If you seem like mismatch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9F4412-80BD-494D-A8C8-81171B6E2FE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420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89733-025E-4008-ADA6-A8306BB96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999" y="861844"/>
            <a:ext cx="9198000" cy="527076"/>
          </a:xfrm>
        </p:spPr>
        <p:txBody>
          <a:bodyPr/>
          <a:lstStyle/>
          <a:p>
            <a:r>
              <a:rPr lang="en-US" dirty="0"/>
              <a:t>Heading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1661020"/>
            <a:ext cx="9197998" cy="4530980"/>
          </a:xfrm>
        </p:spPr>
        <p:txBody>
          <a:bodyPr/>
          <a:lstStyle/>
          <a:p>
            <a:r>
              <a:rPr lang="en-US" sz="2800" dirty="0"/>
              <a:t>Name</a:t>
            </a:r>
          </a:p>
          <a:p>
            <a:r>
              <a:rPr lang="en-US" sz="2800" dirty="0"/>
              <a:t>Address</a:t>
            </a:r>
          </a:p>
          <a:p>
            <a:r>
              <a:rPr lang="en-US" sz="2800" dirty="0"/>
              <a:t>Phone Number(s)</a:t>
            </a:r>
          </a:p>
          <a:p>
            <a:r>
              <a:rPr lang="en-US" sz="2800" dirty="0"/>
              <a:t>E-mail Address</a:t>
            </a:r>
          </a:p>
          <a:p>
            <a:endParaRPr lang="en-US" sz="2800" dirty="0"/>
          </a:p>
          <a:p>
            <a:pPr marL="0" indent="0">
              <a:buNone/>
            </a:pPr>
            <a:endParaRPr lang="en-US" sz="2800" i="1" dirty="0"/>
          </a:p>
          <a:p>
            <a:pPr marL="0" indent="0">
              <a:buNone/>
            </a:pPr>
            <a:r>
              <a:rPr lang="en-US" sz="2800" i="1" dirty="0"/>
              <a:t>Make sure and check your phone and emails, periodically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2213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89733-025E-4008-ADA6-A8306BB96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999" y="861844"/>
            <a:ext cx="9198000" cy="527076"/>
          </a:xfrm>
        </p:spPr>
        <p:txBody>
          <a:bodyPr/>
          <a:lstStyle/>
          <a:p>
            <a:r>
              <a:rPr lang="en-US" dirty="0"/>
              <a:t>Job Objective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1661020"/>
            <a:ext cx="9197998" cy="4530980"/>
          </a:xfrm>
        </p:spPr>
        <p:txBody>
          <a:bodyPr/>
          <a:lstStyle/>
          <a:p>
            <a:r>
              <a:rPr lang="en-US" sz="2800" dirty="0"/>
              <a:t>Statement that reflects on specific position</a:t>
            </a:r>
          </a:p>
          <a:p>
            <a:endParaRPr lang="en-US" sz="2800" dirty="0"/>
          </a:p>
          <a:p>
            <a:r>
              <a:rPr lang="en-US" sz="2800" dirty="0"/>
              <a:t>Should be concise and specific</a:t>
            </a:r>
            <a:endParaRPr lang="en-US" sz="26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131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89733-025E-4008-ADA6-A8306BB96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999" y="861844"/>
            <a:ext cx="9198000" cy="527076"/>
          </a:xfrm>
        </p:spPr>
        <p:txBody>
          <a:bodyPr/>
          <a:lstStyle/>
          <a:p>
            <a:r>
              <a:rPr lang="en-US" dirty="0"/>
              <a:t>Summary of Qualifications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1661020"/>
            <a:ext cx="9197998" cy="4530980"/>
          </a:xfrm>
        </p:spPr>
        <p:txBody>
          <a:bodyPr/>
          <a:lstStyle/>
          <a:p>
            <a:r>
              <a:rPr lang="en-US" sz="2800" dirty="0"/>
              <a:t>Why are you best candidate?</a:t>
            </a:r>
          </a:p>
          <a:p>
            <a:pPr lvl="1"/>
            <a:r>
              <a:rPr lang="en-US" sz="2400" dirty="0"/>
              <a:t>Qualifications</a:t>
            </a:r>
          </a:p>
          <a:p>
            <a:pPr lvl="1"/>
            <a:r>
              <a:rPr lang="en-US" sz="2400" dirty="0"/>
              <a:t>Skills</a:t>
            </a:r>
          </a:p>
          <a:p>
            <a:pPr lvl="1"/>
            <a:r>
              <a:rPr lang="en-US" sz="2400" dirty="0"/>
              <a:t>Abilities</a:t>
            </a:r>
          </a:p>
          <a:p>
            <a:pPr lvl="1"/>
            <a:r>
              <a:rPr lang="en-US" sz="2400" dirty="0"/>
              <a:t>Years of experience</a:t>
            </a:r>
          </a:p>
          <a:p>
            <a:pPr lvl="1"/>
            <a:r>
              <a:rPr lang="en-US" sz="2400" dirty="0"/>
              <a:t>Work ethic</a:t>
            </a:r>
          </a:p>
          <a:p>
            <a:pPr lvl="1"/>
            <a:r>
              <a:rPr lang="en-US" sz="2400" dirty="0"/>
              <a:t>Values</a:t>
            </a:r>
          </a:p>
          <a:p>
            <a:pPr lvl="1"/>
            <a:r>
              <a:rPr lang="en-US" sz="2400" dirty="0"/>
              <a:t>Accomplishments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82953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89733-025E-4008-ADA6-A8306BB96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999" y="861844"/>
            <a:ext cx="9198000" cy="527076"/>
          </a:xfrm>
        </p:spPr>
        <p:txBody>
          <a:bodyPr/>
          <a:lstStyle/>
          <a:p>
            <a:r>
              <a:rPr lang="en-US" dirty="0"/>
              <a:t>Summary of Qualifications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1661020"/>
            <a:ext cx="9197998" cy="4530980"/>
          </a:xfrm>
        </p:spPr>
        <p:txBody>
          <a:bodyPr/>
          <a:lstStyle/>
          <a:p>
            <a:r>
              <a:rPr lang="en-US" sz="2800" dirty="0"/>
              <a:t>Reflect job description</a:t>
            </a:r>
          </a:p>
          <a:p>
            <a:endParaRPr lang="en-US" sz="2800" dirty="0"/>
          </a:p>
          <a:p>
            <a:r>
              <a:rPr lang="en-US" sz="2800" dirty="0"/>
              <a:t>One paragraph or 3-5 bulleted statements</a:t>
            </a:r>
          </a:p>
          <a:p>
            <a:endParaRPr lang="en-US" sz="2800" dirty="0"/>
          </a:p>
          <a:p>
            <a:r>
              <a:rPr lang="en-US" sz="2800" dirty="0"/>
              <a:t>Most important part</a:t>
            </a:r>
          </a:p>
          <a:p>
            <a:pPr lvl="1"/>
            <a:r>
              <a:rPr lang="en-US" sz="2200" dirty="0"/>
              <a:t>Catches and keeps attention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20526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F888-7D11-4DFE-8C5B-C46D83FD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Resume Components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174CF85-3CE0-4783-A4CF-80A4B01EADB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/>
              <a:t>Work Experience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89733-025E-4008-ADA6-A8306BB969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D9CEBF-4E92-461E-8066-D28035FB17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/>
              <a:t>Reverse chronological order </a:t>
            </a:r>
            <a:r>
              <a:rPr lang="en-US" sz="2400" i="1" dirty="0"/>
              <a:t>(~10 years)</a:t>
            </a:r>
          </a:p>
          <a:p>
            <a:endParaRPr lang="en-US" sz="2800" dirty="0"/>
          </a:p>
          <a:p>
            <a:r>
              <a:rPr lang="en-US" sz="2800" dirty="0"/>
              <a:t>Required:</a:t>
            </a:r>
          </a:p>
          <a:p>
            <a:pPr lvl="1"/>
            <a:r>
              <a:rPr lang="en-US" sz="2000" dirty="0"/>
              <a:t>Position title</a:t>
            </a:r>
          </a:p>
          <a:p>
            <a:pPr lvl="1"/>
            <a:r>
              <a:rPr lang="en-US" sz="2000" dirty="0"/>
              <a:t>Company</a:t>
            </a:r>
          </a:p>
          <a:p>
            <a:pPr lvl="1"/>
            <a:r>
              <a:rPr lang="en-US" sz="2000" dirty="0"/>
              <a:t>Employment dates (month and year)</a:t>
            </a:r>
          </a:p>
          <a:p>
            <a:pPr marL="266700" lvl="1" indent="0">
              <a:buNone/>
            </a:pPr>
            <a:endParaRPr lang="en-US" sz="20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5A2233-A6FA-41CF-BAD4-1C0EBAA0D2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Extra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6CFB2C-C2A5-4876-9D65-71973556C9A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800" dirty="0"/>
              <a:t>City</a:t>
            </a:r>
          </a:p>
          <a:p>
            <a:r>
              <a:rPr lang="en-US" sz="2800" dirty="0"/>
              <a:t>State</a:t>
            </a:r>
          </a:p>
          <a:p>
            <a:r>
              <a:rPr lang="en-US" sz="2800" dirty="0"/>
              <a:t>Specific responsibilities</a:t>
            </a:r>
          </a:p>
          <a:p>
            <a:r>
              <a:rPr lang="en-US" sz="2800" dirty="0"/>
              <a:t>Description of job</a:t>
            </a:r>
          </a:p>
          <a:p>
            <a:r>
              <a:rPr lang="en-US" sz="2800" dirty="0"/>
              <a:t>Accomplishments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2D09DB-46C2-4C58-B380-D2FA4DBF0163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19B51A1E-902D-48AF-9020-955120F399B6}" type="slidenum">
              <a:rPr lang="en-US" noProof="0" smtClean="0"/>
              <a:pPr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62129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4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5CB8B3"/>
      </a:accent1>
      <a:accent2>
        <a:srgbClr val="F5D66E"/>
      </a:accent2>
      <a:accent3>
        <a:srgbClr val="D78189"/>
      </a:accent3>
      <a:accent4>
        <a:srgbClr val="7030A0"/>
      </a:accent4>
      <a:accent5>
        <a:srgbClr val="0070C0"/>
      </a:accent5>
      <a:accent6>
        <a:srgbClr val="C4D36D"/>
      </a:accent6>
      <a:hlink>
        <a:srgbClr val="54C3BD"/>
      </a:hlink>
      <a:folHlink>
        <a:srgbClr val="54C3BD"/>
      </a:folHlink>
    </a:clrScheme>
    <a:fontScheme name="Custom 154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67328976_Minimalist presentation_RVA_v4" id="{DA616D2A-CFEC-48D2-90FC-DF66CF8D2F8A}" vid="{8F2838F8-33B8-457C-9B19-1E5863B0E0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100F67-BC3D-46B4-8D39-802DC9D7F2E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853D8350-BC36-420E-83B3-2CFFF4E97F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7323504-CBC8-4A2F-BF86-8DF0D94D4A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{5B4EE45C-71A4-4837-87C2-685402F1EF5A}tf67328976_win32</Template>
  <TotalTime>395</TotalTime>
  <Words>505</Words>
  <Application>Microsoft Office PowerPoint</Application>
  <PresentationFormat>Widescreen</PresentationFormat>
  <Paragraphs>207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Wingdings</vt:lpstr>
      <vt:lpstr>Office Theme</vt:lpstr>
      <vt:lpstr>Resume Workshop</vt:lpstr>
      <vt:lpstr>What is a resume?</vt:lpstr>
      <vt:lpstr>Types of Resumes</vt:lpstr>
      <vt:lpstr>Types of Resumes</vt:lpstr>
      <vt:lpstr>Resume Components</vt:lpstr>
      <vt:lpstr>Resume Components</vt:lpstr>
      <vt:lpstr>Resume Components</vt:lpstr>
      <vt:lpstr>Resume Components</vt:lpstr>
      <vt:lpstr>Resume Components</vt:lpstr>
      <vt:lpstr>Resume Components</vt:lpstr>
      <vt:lpstr>Resume Components</vt:lpstr>
      <vt:lpstr>Resume Components</vt:lpstr>
      <vt:lpstr>Resume Components</vt:lpstr>
      <vt:lpstr>Resume Components</vt:lpstr>
      <vt:lpstr>Common Issues</vt:lpstr>
      <vt:lpstr>Common Issues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 Seminar</dc:title>
  <dc:creator>Jason</dc:creator>
  <cp:lastModifiedBy>Jason Heaton</cp:lastModifiedBy>
  <cp:revision>10</cp:revision>
  <dcterms:created xsi:type="dcterms:W3CDTF">2021-02-02T21:44:00Z</dcterms:created>
  <dcterms:modified xsi:type="dcterms:W3CDTF">2022-01-04T21:45:22Z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