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82" r:id="rId5"/>
    <p:sldId id="283" r:id="rId6"/>
    <p:sldId id="291" r:id="rId7"/>
    <p:sldId id="284" r:id="rId8"/>
    <p:sldId id="297" r:id="rId9"/>
    <p:sldId id="298" r:id="rId10"/>
    <p:sldId id="295" r:id="rId11"/>
    <p:sldId id="299" r:id="rId12"/>
    <p:sldId id="301" r:id="rId13"/>
    <p:sldId id="293" r:id="rId14"/>
    <p:sldId id="302" r:id="rId15"/>
    <p:sldId id="29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CBE3C6-585E-4E63-8FBC-E32A3B9DA7A4}" v="61" dt="2021-02-03T02:07:39.293"/>
  </p1510:revLst>
</p1510:revInfo>
</file>

<file path=ppt/tableStyles.xml><?xml version="1.0" encoding="utf-8"?>
<a:tblStyleLst xmlns:a="http://schemas.openxmlformats.org/drawingml/2006/main" def="{073A0DAA-6AF3-43AB-8588-CEC1D06C72B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31" autoAdjust="0"/>
  </p:normalViewPr>
  <p:slideViewPr>
    <p:cSldViewPr snapToGrid="0">
      <p:cViewPr varScale="1">
        <p:scale>
          <a:sx n="100" d="100"/>
          <a:sy n="100" d="100"/>
        </p:scale>
        <p:origin x="72" y="61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2424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77DB-935E-4A0A-947A-D283B9F9F452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C0B10-7CAE-41E4-AB02-7E8B1FF2B8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EC30E-1A71-4188-9BE7-E2A64929A436}" type="datetimeFigureOut">
              <a:rPr lang="en-US" noProof="0" smtClean="0"/>
              <a:t>1/3/2022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0193B-564F-4854-8A52-728F3FB19C85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US" noProof="0" smtClean="0"/>
              <a:t>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6151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US" noProof="0" smtClean="0"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96249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US" noProof="0" smtClean="0"/>
              <a:t>3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07157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US" noProof="0" smtClean="0"/>
              <a:t>4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589358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US" noProof="0" smtClean="0"/>
              <a:t>7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22272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US" noProof="0" smtClean="0"/>
              <a:t>10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46845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US" noProof="0" smtClean="0"/>
              <a:t>12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57486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80476" y="0"/>
            <a:ext cx="2211524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6990" y="4346296"/>
            <a:ext cx="6798250" cy="1674470"/>
          </a:xfrm>
        </p:spPr>
        <p:txBody>
          <a:bodyPr anchor="b"/>
          <a:lstStyle>
            <a:lvl1pPr algn="r">
              <a:lnSpc>
                <a:spcPts val="5000"/>
              </a:lnSpc>
              <a:defRPr sz="6000" b="1" cap="all" spc="-3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1904" y="4650539"/>
            <a:ext cx="3401478" cy="1192038"/>
          </a:xfrm>
          <a:solidFill>
            <a:schemeClr val="tx1"/>
          </a:solidFill>
        </p:spPr>
        <p:txBody>
          <a:bodyPr lIns="252000" tIns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9198000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2916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72900" y="1511476"/>
            <a:ext cx="2916000" cy="4679249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13800" y="1511475"/>
            <a:ext cx="2916000" cy="467925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9198000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1764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0450" y="1512000"/>
            <a:ext cx="1764000" cy="467925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48900" y="1512000"/>
            <a:ext cx="1764000" cy="467925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07350" y="1507535"/>
            <a:ext cx="1764000" cy="467925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65800" y="1507535"/>
            <a:ext cx="1764000" cy="4683715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8293F-A5B5-4FCC-BF27-A25B1BAFF24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9198116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CCB8C2-B6A2-4C69-8D3A-57420A034B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801980-CBAE-4A50-886D-54D7BB2E19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EDF756E-F310-4229-ACDD-055D299A95FB}"/>
              </a:ext>
            </a:extLst>
          </p:cNvPr>
          <p:cNvSpPr/>
          <p:nvPr userDrawn="1"/>
        </p:nvSpPr>
        <p:spPr>
          <a:xfrm>
            <a:off x="6297105" y="424206"/>
            <a:ext cx="5505254" cy="57314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5951D2-91DB-40E7-95D5-4B372602DE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7666241-4AF6-458A-A571-6C6C291D72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32775" y="3639199"/>
            <a:ext cx="5053936" cy="1192038"/>
          </a:xfrm>
          <a:solidFill>
            <a:schemeClr val="bg1"/>
          </a:solidFill>
        </p:spPr>
        <p:txBody>
          <a:bodyPr lIns="252000" tIns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4F2BBF-F210-4954-9C73-A0030AACDD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32775" y="993303"/>
            <a:ext cx="5053936" cy="2513468"/>
          </a:xfrm>
        </p:spPr>
        <p:txBody>
          <a:bodyPr/>
          <a:lstStyle>
            <a:lvl1pPr>
              <a:defRPr sz="5400" cap="none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7779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1EE834-4B70-4715-8346-1C0298347EE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046375"/>
            <a:ext cx="9198000" cy="513058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0088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AE43F4C-1A64-4197-A44B-E6EB874E24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046376"/>
            <a:ext cx="4435831" cy="513058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D7B3F5B8-DC28-4878-AC9F-D434D7542D8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194169" y="1046376"/>
            <a:ext cx="4435831" cy="513058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439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B97B01E-88B2-448F-BD96-A1AAFA39AC1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000" y="1068420"/>
            <a:ext cx="4434840" cy="823912"/>
          </a:xfrm>
          <a:solidFill>
            <a:schemeClr val="tx1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0BADDE2-4EE6-41B4-804C-EBF680128B4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195160" y="1068420"/>
            <a:ext cx="4434840" cy="823912"/>
          </a:xfrm>
          <a:solidFill>
            <a:schemeClr val="tx1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BB0A14E0-899D-4594-BC9E-AE89BF0D3AB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32001" y="2096752"/>
            <a:ext cx="4434840" cy="4092911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2C699014-D902-4E9A-80CD-8D2BCFE6709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5195160" y="2096752"/>
            <a:ext cx="4434840" cy="4092911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34682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2000" y="6356350"/>
            <a:ext cx="411480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C67C685-BABE-4B77-8C5E-B39B093D3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1" y="457200"/>
            <a:ext cx="3159612" cy="1600200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B6B7795-36CC-459B-AE8B-7FB2F40AF37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32001" y="2057400"/>
            <a:ext cx="3159612" cy="4126584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9F53EF1-D412-467C-B7CE-30536F140A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722" y="457201"/>
            <a:ext cx="6023727" cy="572678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2000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2000" y="6356350"/>
            <a:ext cx="411480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C67C685-BABE-4B77-8C5E-B39B093D3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1" y="457200"/>
            <a:ext cx="3159612" cy="1600200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B6B7795-36CC-459B-AE8B-7FB2F40AF37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32001" y="2057400"/>
            <a:ext cx="3159612" cy="4126584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0319378-269C-406E-9B84-FCF22DA02E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88021" y="457201"/>
            <a:ext cx="5949868" cy="572678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21472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377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54ED587-2D2F-4D3F-B55B-C64465AB4EC5}"/>
              </a:ext>
            </a:extLst>
          </p:cNvPr>
          <p:cNvSpPr/>
          <p:nvPr userDrawn="1"/>
        </p:nvSpPr>
        <p:spPr>
          <a:xfrm>
            <a:off x="69274" y="66963"/>
            <a:ext cx="9911201" cy="67273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6990" y="4346296"/>
            <a:ext cx="6798250" cy="1674470"/>
          </a:xfrm>
        </p:spPr>
        <p:txBody>
          <a:bodyPr anchor="b"/>
          <a:lstStyle>
            <a:lvl1pPr algn="r">
              <a:lnSpc>
                <a:spcPts val="5000"/>
              </a:lnSpc>
              <a:defRPr sz="6000" b="1" cap="all" spc="-3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26418" y="4650539"/>
            <a:ext cx="2456210" cy="1192038"/>
          </a:xfrm>
          <a:solidFill>
            <a:schemeClr val="bg1"/>
          </a:solidFill>
        </p:spPr>
        <p:txBody>
          <a:bodyPr lIns="252000" tIns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98A99C-9485-48F0-8E1E-227AD1348A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181155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310D190-B83D-438A-91BC-470C41B22A2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Larg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">
            <a:extLst>
              <a:ext uri="{FF2B5EF4-FFF2-40B4-BE49-F238E27FC236}">
                <a16:creationId xmlns:a16="http://schemas.microsoft.com/office/drawing/2014/main" id="{069FFAE5-B16E-4571-88F7-52FA5354B1A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273" y="63691"/>
            <a:ext cx="9911201" cy="6727346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6990" y="4346296"/>
            <a:ext cx="6798250" cy="1674470"/>
          </a:xfrm>
        </p:spPr>
        <p:txBody>
          <a:bodyPr anchor="b"/>
          <a:lstStyle>
            <a:lvl1pPr algn="r">
              <a:lnSpc>
                <a:spcPts val="5000"/>
              </a:lnSpc>
              <a:defRPr sz="6000" b="1" cap="all" spc="-3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26418" y="4650539"/>
            <a:ext cx="2456210" cy="1192038"/>
          </a:xfrm>
          <a:solidFill>
            <a:schemeClr val="bg1"/>
          </a:solidFill>
        </p:spPr>
        <p:txBody>
          <a:bodyPr lIns="252000" tIns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98A99C-9485-48F0-8E1E-227AD1348A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9473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">
            <a:extLst>
              <a:ext uri="{FF2B5EF4-FFF2-40B4-BE49-F238E27FC236}">
                <a16:creationId xmlns:a16="http://schemas.microsoft.com/office/drawing/2014/main" id="{1599E2D7-24B3-4D66-9AFB-83C1AEC4DBBB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9980476" y="0"/>
            <a:ext cx="2211524" cy="619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5086" y="1807950"/>
            <a:ext cx="5184913" cy="432000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44886" y="2383950"/>
            <a:ext cx="5184913" cy="360000"/>
          </a:xfrm>
        </p:spPr>
        <p:txBody>
          <a:bodyPr/>
          <a:lstStyle>
            <a:lvl1pPr marL="0" indent="0" algn="r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445000" y="2908300"/>
            <a:ext cx="5184800" cy="3283700"/>
          </a:xfrm>
          <a:solidFill>
            <a:schemeClr val="bg1"/>
          </a:solidFill>
        </p:spPr>
        <p:txBody>
          <a:bodyPr lIns="180000" tIns="252000" rIns="252000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DA1E79-BA17-41C5-98B7-CFBC5859A51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5010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23393" y="1343906"/>
            <a:ext cx="3736800" cy="3933645"/>
          </a:xfrm>
          <a:solidFill>
            <a:schemeClr val="bg1"/>
          </a:solidFill>
        </p:spPr>
        <p:txBody>
          <a:bodyPr lIns="180000" tIns="180000" rIns="18000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DA1E79-BA17-41C5-98B7-CFBC5859A51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92C2A1D-F7BD-46B6-BC01-15D365ACD50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60193" y="1344803"/>
            <a:ext cx="3737526" cy="3933645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F4F1543-153D-4F77-A4A9-C9BBA1C20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9131100" cy="432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FAA210E-391A-499A-89D5-F222045FD1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6895900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347197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9198000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mparison Left Placeholder 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000" y="1432296"/>
            <a:ext cx="4500000" cy="527076"/>
          </a:xfrm>
          <a:solidFill>
            <a:schemeClr val="tx1"/>
          </a:solidFill>
        </p:spPr>
        <p:txBody>
          <a:bodyPr lIns="180000" tIns="36000" anchor="ctr"/>
          <a:lstStyle>
            <a:lvl1pPr marL="0" indent="0">
              <a:buNone/>
              <a:defRPr sz="2400" b="1" spc="-15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32000" y="2023668"/>
            <a:ext cx="4500000" cy="4168332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Comparison Left Placeholder 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29800" y="1433105"/>
            <a:ext cx="4500000" cy="525283"/>
          </a:xfrm>
          <a:solidFill>
            <a:schemeClr val="tx1"/>
          </a:solidFill>
        </p:spPr>
        <p:txBody>
          <a:bodyPr lIns="180000" tIns="36000" anchor="ctr"/>
          <a:lstStyle>
            <a:lvl1pPr marL="0" indent="0">
              <a:buNone/>
              <a:defRPr sz="2400" b="1" spc="-15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29800" y="2020359"/>
            <a:ext cx="4500000" cy="4170891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99200" y="432000"/>
            <a:ext cx="5472113" cy="575925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75314" y="5096632"/>
            <a:ext cx="2028686" cy="1094618"/>
          </a:xfrm>
        </p:spPr>
        <p:txBody>
          <a:bodyPr anchor="b"/>
          <a:lstStyle>
            <a:lvl1pPr marL="0" indent="0" algn="r">
              <a:buNone/>
              <a:defRPr 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Enter your caption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5951D2-91DB-40E7-95D5-4B372602DE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6EFF903-F1F3-440A-B12C-9FD51606B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4360" y="2112793"/>
            <a:ext cx="6798250" cy="1674470"/>
          </a:xfrm>
        </p:spPr>
        <p:txBody>
          <a:bodyPr anchor="ctr"/>
          <a:lstStyle>
            <a:lvl1pPr algn="ctr">
              <a:lnSpc>
                <a:spcPct val="100000"/>
              </a:lnSpc>
              <a:defRPr sz="6000" b="1" cap="all" spc="-3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A3EFDD3-A9D2-4EB6-BB2A-F6999D9F7E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74361" y="4035727"/>
            <a:ext cx="3329850" cy="382887"/>
          </a:xfrm>
        </p:spPr>
        <p:txBody>
          <a:bodyPr/>
          <a:lstStyle>
            <a:lvl1pPr marL="0" indent="0" algn="r">
              <a:buNone/>
              <a:defRPr sz="2400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61ED1F7-B623-43D9-9BDA-8808C5CFAFF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2268" y="4150118"/>
            <a:ext cx="2910342" cy="238016"/>
          </a:xfrm>
        </p:spPr>
        <p:txBody>
          <a:bodyPr/>
          <a:lstStyle>
            <a:lvl1pPr marL="0" indent="0" algn="l">
              <a:buNone/>
              <a:defRPr sz="1400" i="1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Phone Number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E27366FC-4115-4122-9CE2-5FA9D424AD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62268" y="4540691"/>
            <a:ext cx="2910342" cy="238016"/>
          </a:xfrm>
        </p:spPr>
        <p:txBody>
          <a:bodyPr/>
          <a:lstStyle>
            <a:lvl1pPr marL="0" indent="0" algn="l">
              <a:buNone/>
              <a:defRPr sz="1400" i="1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Email or Social Media Handle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DEB36829-2F8B-4E22-AB6D-4111D18AF8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2268" y="4931263"/>
            <a:ext cx="2910342" cy="238016"/>
          </a:xfrm>
        </p:spPr>
        <p:txBody>
          <a:bodyPr/>
          <a:lstStyle>
            <a:lvl1pPr marL="0" indent="0" algn="l">
              <a:buNone/>
              <a:defRPr sz="1400" i="1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Company Website</a:t>
            </a:r>
          </a:p>
        </p:txBody>
      </p:sp>
    </p:spTree>
    <p:extLst>
      <p:ext uri="{BB962C8B-B14F-4D97-AF65-F5344CB8AC3E}">
        <p14:creationId xmlns:p14="http://schemas.microsoft.com/office/powerpoint/2010/main" val="318901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97A9A62-1AA6-47A9-A1A0-5419682374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9198116" cy="360000"/>
          </a:xfrm>
        </p:spPr>
        <p:txBody>
          <a:bodyPr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42953D-28FC-41B5-A1BB-BB3BA7CA40B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2C8D0EF-1DB6-4ADC-8F31-5AE53BF5EAF4}"/>
              </a:ext>
            </a:extLst>
          </p:cNvPr>
          <p:cNvSpPr/>
          <p:nvPr userDrawn="1"/>
        </p:nvSpPr>
        <p:spPr>
          <a:xfrm>
            <a:off x="69274" y="66963"/>
            <a:ext cx="9911201" cy="67273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F208ED-79A0-4B2C-A5EE-9D27466BCA3F}"/>
              </a:ext>
            </a:extLst>
          </p:cNvPr>
          <p:cNvSpPr/>
          <p:nvPr userDrawn="1"/>
        </p:nvSpPr>
        <p:spPr>
          <a:xfrm>
            <a:off x="11407775" y="6356350"/>
            <a:ext cx="784225" cy="3651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9198116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/>
              <a:t>Click to edit page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9198116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47502" y="6401750"/>
            <a:ext cx="278418" cy="2743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i="1">
                <a:solidFill>
                  <a:schemeClr val="bg1"/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FDC6F9-37F9-4E25-AECA-D307B8421C73}"/>
              </a:ext>
            </a:extLst>
          </p:cNvPr>
          <p:cNvSpPr txBox="1"/>
          <p:nvPr userDrawn="1"/>
        </p:nvSpPr>
        <p:spPr>
          <a:xfrm>
            <a:off x="9630116" y="6346108"/>
            <a:ext cx="1662546" cy="225121"/>
          </a:xfrm>
          <a:prstGeom prst="rect">
            <a:avLst/>
          </a:prstGeom>
          <a:noFill/>
        </p:spPr>
        <p:txBody>
          <a:bodyPr wrap="square" lIns="0" tIns="36000" rIns="0" bIns="0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sz="1600" b="1" spc="-10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Corbel" panose="020B0503020204020204" pitchFamily="34" charset="0"/>
              </a:rPr>
              <a:t>BI 475</a:t>
            </a:r>
            <a:endParaRPr lang="en-US" sz="1600" b="1" spc="-100" baseline="0" noProof="0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322F68-670D-45A0-A54F-7E70BCEAED3F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9B5F15-353A-4344-8D61-F4E25AA9FB6C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A0C0AA-FCE8-4A7F-928A-54C96BBA9053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8" r:id="rId4"/>
    <p:sldLayoutId id="2147483665" r:id="rId5"/>
    <p:sldLayoutId id="2147483659" r:id="rId6"/>
    <p:sldLayoutId id="2147483660" r:id="rId7"/>
    <p:sldLayoutId id="2147483664" r:id="rId8"/>
    <p:sldLayoutId id="2147483650" r:id="rId9"/>
    <p:sldLayoutId id="2147483656" r:id="rId10"/>
    <p:sldLayoutId id="2147483657" r:id="rId11"/>
    <p:sldLayoutId id="2147483654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55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spc="-1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E2F2BFDF-E9F2-4569-A9F2-E1FFCB7FB82D}"/>
              </a:ext>
            </a:extLst>
          </p:cNvPr>
          <p:cNvSpPr txBox="1"/>
          <p:nvPr/>
        </p:nvSpPr>
        <p:spPr>
          <a:xfrm>
            <a:off x="7133066" y="4342098"/>
            <a:ext cx="1879577" cy="225121"/>
          </a:xfrm>
          <a:prstGeom prst="rect">
            <a:avLst/>
          </a:prstGeom>
          <a:noFill/>
        </p:spPr>
        <p:txBody>
          <a:bodyPr wrap="square" lIns="0" tIns="36000" rIns="0" bIns="0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sz="1600" b="1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Corbel" panose="020B0503020204020204" pitchFamily="34" charset="0"/>
              </a:rPr>
              <a:t>Biology 475/499</a:t>
            </a:r>
            <a:endParaRPr lang="en-US" sz="1600" b="1" spc="-100" baseline="0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8377" y="4650539"/>
            <a:ext cx="6798250" cy="1304928"/>
          </a:xfrm>
        </p:spPr>
        <p:txBody>
          <a:bodyPr anchor="t"/>
          <a:lstStyle/>
          <a:p>
            <a:r>
              <a:rPr lang="en-US" dirty="0"/>
              <a:t>Senior Capstone Seminar</a:t>
            </a:r>
          </a:p>
        </p:txBody>
      </p:sp>
      <p:pic>
        <p:nvPicPr>
          <p:cNvPr id="7" name="Picture Placeholder 6" descr="Wood piece cut through the middle">
            <a:extLst>
              <a:ext uri="{FF2B5EF4-FFF2-40B4-BE49-F238E27FC236}">
                <a16:creationId xmlns:a16="http://schemas.microsoft.com/office/drawing/2014/main" id="{C0BA96B3-F713-41B0-A2E3-15E9039E474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0476" y="0"/>
            <a:ext cx="2211524" cy="6858000"/>
          </a:xfr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E-Term 2022</a:t>
            </a:r>
          </a:p>
        </p:txBody>
      </p:sp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Running track">
            <a:extLst>
              <a:ext uri="{FF2B5EF4-FFF2-40B4-BE49-F238E27FC236}">
                <a16:creationId xmlns:a16="http://schemas.microsoft.com/office/drawing/2014/main" id="{510AF14D-268D-4B93-96C4-26C9387AA4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 bwMode="ltGray"/>
        <p:txBody>
          <a:bodyPr anchor="ctr"/>
          <a:lstStyle/>
          <a:p>
            <a:r>
              <a:rPr lang="en-US" dirty="0"/>
              <a:t>Before we go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Charrette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64141-6F81-4947-A236-746D94ED3F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695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E69AD3E-196E-470A-BE22-E8AD35598E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66015" y="1462177"/>
            <a:ext cx="3736800" cy="349342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Topics might include:</a:t>
            </a:r>
          </a:p>
          <a:p>
            <a:pPr lvl="1"/>
            <a:r>
              <a:rPr lang="en-US" sz="2400" b="1" dirty="0"/>
              <a:t>Work/Life Balance</a:t>
            </a:r>
          </a:p>
          <a:p>
            <a:pPr lvl="2"/>
            <a:endParaRPr lang="en-US" sz="2000" dirty="0"/>
          </a:p>
          <a:p>
            <a:pPr lvl="1"/>
            <a:r>
              <a:rPr lang="en-US" sz="2400" b="1" dirty="0"/>
              <a:t>Money</a:t>
            </a:r>
          </a:p>
          <a:p>
            <a:pPr lvl="1"/>
            <a:endParaRPr lang="en-US" sz="2400" dirty="0"/>
          </a:p>
          <a:p>
            <a:pPr lvl="1"/>
            <a:r>
              <a:rPr lang="en-US" sz="2400" b="1" dirty="0"/>
              <a:t>Professional Life</a:t>
            </a:r>
          </a:p>
          <a:p>
            <a:pPr lvl="1"/>
            <a:endParaRPr lang="en-US" sz="2400" dirty="0"/>
          </a:p>
          <a:p>
            <a:pPr lvl="1"/>
            <a:r>
              <a:rPr lang="en-US" sz="2400" b="1" dirty="0"/>
              <a:t>What do I do know?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86B95A-C7AB-4816-9EAB-178372504229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11</a:t>
            </a:fld>
            <a:endParaRPr lang="en-US" noProof="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82D31D0-D64A-4BDC-9696-904D1D88E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Charrette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AC9FE57-35EE-427D-B37A-7BB2987B7E8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Planning</a:t>
            </a:r>
          </a:p>
        </p:txBody>
      </p:sp>
      <p:pic>
        <p:nvPicPr>
          <p:cNvPr id="4098" name="Picture 2" descr="See the source image">
            <a:extLst>
              <a:ext uri="{FF2B5EF4-FFF2-40B4-BE49-F238E27FC236}">
                <a16:creationId xmlns:a16="http://schemas.microsoft.com/office/drawing/2014/main" id="{217BA3BE-3702-417E-BC46-31A495A3CE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3" t="11283" r="8035" b="4012"/>
          <a:stretch/>
        </p:blipFill>
        <p:spPr bwMode="auto">
          <a:xfrm>
            <a:off x="6170135" y="1395502"/>
            <a:ext cx="6063241" cy="3619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268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6990" y="4731390"/>
            <a:ext cx="6798250" cy="1289375"/>
          </a:xfrm>
        </p:spPr>
        <p:txBody>
          <a:bodyPr anchor="t"/>
          <a:lstStyle/>
          <a:p>
            <a:r>
              <a:rPr lang="en-US" dirty="0"/>
              <a:t>Next Week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Order of Capstone Presentations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D5A594-D852-43BB-B591-E9D9027253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674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86" y="1985777"/>
            <a:ext cx="5184913" cy="432000"/>
          </a:xfrm>
        </p:spPr>
        <p:txBody>
          <a:bodyPr/>
          <a:lstStyle/>
          <a:p>
            <a:r>
              <a:rPr lang="en-US" dirty="0"/>
              <a:t>Course Logistics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3A5F7-C1E7-4A1C-9107-29AA2D3408C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444886" y="2393475"/>
            <a:ext cx="5184913" cy="360000"/>
          </a:xfrm>
        </p:spPr>
        <p:txBody>
          <a:bodyPr/>
          <a:lstStyle/>
          <a:p>
            <a:r>
              <a:rPr lang="en-US" dirty="0"/>
              <a:t>Who, What, When and Where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A8B0B8-55FB-40BE-9CEB-28A13F7792C7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D9DDD16-5AD0-4314-AF60-B84BA4DD13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0" t="3621" r="33167" b="17529"/>
          <a:stretch/>
        </p:blipFill>
        <p:spPr bwMode="auto">
          <a:xfrm>
            <a:off x="9980276" y="19048"/>
            <a:ext cx="2211725" cy="604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70FA53-A514-44DF-A01A-14FA0CC9D8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1728" y="2825475"/>
            <a:ext cx="6393933" cy="384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46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F11D9C92-A0A6-44EE-A68A-118A89431F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62251" y="1133475"/>
            <a:ext cx="4295774" cy="5505449"/>
          </a:xfrm>
        </p:spPr>
        <p:txBody>
          <a:bodyPr/>
          <a:lstStyle/>
          <a:p>
            <a:r>
              <a:rPr lang="en-US" sz="2800" b="1" dirty="0"/>
              <a:t>Senior capstone </a:t>
            </a:r>
            <a:r>
              <a:rPr lang="en-US" sz="2800" dirty="0"/>
              <a:t>(</a:t>
            </a:r>
            <a:r>
              <a:rPr lang="en-US" sz="2400" dirty="0"/>
              <a:t>2</a:t>
            </a:r>
            <a:r>
              <a:rPr lang="en-US" sz="2400" baseline="30000" dirty="0"/>
              <a:t>nd</a:t>
            </a:r>
            <a:r>
              <a:rPr lang="en-US" sz="2400" dirty="0"/>
              <a:t> half</a:t>
            </a:r>
            <a:r>
              <a:rPr lang="en-US" sz="2800" dirty="0"/>
              <a:t>)</a:t>
            </a:r>
          </a:p>
          <a:p>
            <a:endParaRPr lang="en-US" sz="2800" dirty="0"/>
          </a:p>
          <a:p>
            <a:r>
              <a:rPr lang="en-US" sz="2800" b="1" dirty="0"/>
              <a:t>Exploring literature</a:t>
            </a:r>
          </a:p>
          <a:p>
            <a:endParaRPr lang="en-US" sz="2800" dirty="0"/>
          </a:p>
          <a:p>
            <a:r>
              <a:rPr lang="en-US" sz="2800" b="1" dirty="0"/>
              <a:t>Communicate findings</a:t>
            </a:r>
          </a:p>
          <a:p>
            <a:pPr lvl="1"/>
            <a:r>
              <a:rPr lang="en-US" sz="2400" dirty="0"/>
              <a:t>Interpret</a:t>
            </a:r>
          </a:p>
          <a:p>
            <a:pPr lvl="1"/>
            <a:r>
              <a:rPr lang="en-US" sz="2400" dirty="0"/>
              <a:t>Analyze</a:t>
            </a:r>
          </a:p>
          <a:p>
            <a:pPr lvl="1"/>
            <a:r>
              <a:rPr lang="en-US" sz="2400" dirty="0"/>
              <a:t>Summarize</a:t>
            </a:r>
          </a:p>
          <a:p>
            <a:pPr lvl="1"/>
            <a:endParaRPr lang="en-US" sz="2400" dirty="0"/>
          </a:p>
          <a:p>
            <a:r>
              <a:rPr lang="en-US" sz="2800" b="1" dirty="0"/>
              <a:t>Reflect on growth as a</a:t>
            </a:r>
            <a:r>
              <a:rPr lang="en-US" sz="2800" dirty="0"/>
              <a:t>:</a:t>
            </a:r>
          </a:p>
          <a:p>
            <a:pPr lvl="1"/>
            <a:r>
              <a:rPr lang="en-US" sz="2400" dirty="0"/>
              <a:t>Student</a:t>
            </a:r>
          </a:p>
          <a:p>
            <a:pPr lvl="1"/>
            <a:r>
              <a:rPr lang="en-US" sz="2400" dirty="0"/>
              <a:t>Scientist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D051DA-5DAD-43A7-A238-51C63BA59FE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91C8F234-E7B9-4A6B-B731-CCB642DBD050}"/>
              </a:ext>
            </a:extLst>
          </p:cNvPr>
          <p:cNvPicPr>
            <a:picLocks noGrp="1" noChangeAspect="1" noChangeArrowheads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7" r="15757"/>
          <a:stretch/>
        </p:blipFill>
        <p:spPr bwMode="auto">
          <a:xfrm>
            <a:off x="7726920" y="1462177"/>
            <a:ext cx="3752850" cy="393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A5083B-CC27-4F1C-AD03-E3DBEC1C9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this course about?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D376580-60DD-4139-95FA-2796213C8E7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Course Description</a:t>
            </a:r>
          </a:p>
        </p:txBody>
      </p:sp>
    </p:spTree>
    <p:extLst>
      <p:ext uri="{BB962C8B-B14F-4D97-AF65-F5344CB8AC3E}">
        <p14:creationId xmlns:p14="http://schemas.microsoft.com/office/powerpoint/2010/main" val="3640701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Communicating Effectively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42D59-EAD6-4F95-84F1-32A30F05785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31800" y="1144920"/>
            <a:ext cx="9198000" cy="360000"/>
          </a:xfrm>
        </p:spPr>
        <p:txBody>
          <a:bodyPr/>
          <a:lstStyle/>
          <a:p>
            <a:r>
              <a:rPr lang="en-US" sz="2000" dirty="0"/>
              <a:t>Sometimes, people will have misconceptions of your work!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2119626"/>
            <a:ext cx="4500000" cy="498616"/>
          </a:xfrm>
        </p:spPr>
        <p:txBody>
          <a:bodyPr/>
          <a:lstStyle/>
          <a:p>
            <a:r>
              <a:rPr lang="en-US" dirty="0"/>
              <a:t>This is NOT Evolution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29800" y="2120386"/>
            <a:ext cx="4500000" cy="496920"/>
          </a:xfrm>
        </p:spPr>
        <p:txBody>
          <a:bodyPr/>
          <a:lstStyle/>
          <a:p>
            <a:r>
              <a:rPr lang="en-US" dirty="0"/>
              <a:t>This is Evolution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447502" y="6401750"/>
            <a:ext cx="278418" cy="274324"/>
          </a:xfrm>
        </p:spPr>
        <p:txBody>
          <a:bodyPr/>
          <a:lstStyle/>
          <a:p>
            <a:fld id="{19B51A1E-902D-48AF-9020-955120F399B6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40F46122-BD04-4E03-9CED-A5114CF76082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19" t="6630" r="-413" b="65837"/>
          <a:stretch/>
        </p:blipFill>
        <p:spPr bwMode="auto">
          <a:xfrm>
            <a:off x="431800" y="2861472"/>
            <a:ext cx="4500000" cy="15105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Content Placeholder 10">
            <a:extLst>
              <a:ext uri="{FF2B5EF4-FFF2-40B4-BE49-F238E27FC236}">
                <a16:creationId xmlns:a16="http://schemas.microsoft.com/office/drawing/2014/main" id="{B290AB38-CBEA-4C0B-920D-4BA050AD141F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6" t="41854"/>
          <a:stretch/>
        </p:blipFill>
        <p:spPr bwMode="auto">
          <a:xfrm>
            <a:off x="5129800" y="2852215"/>
            <a:ext cx="4500000" cy="3549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4C94E81-7B27-467E-8253-8B8E68E94155}"/>
              </a:ext>
            </a:extLst>
          </p:cNvPr>
          <p:cNvSpPr txBox="1"/>
          <p:nvPr/>
        </p:nvSpPr>
        <p:spPr>
          <a:xfrm>
            <a:off x="762177" y="5008543"/>
            <a:ext cx="39943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Use your knowledge to help people understand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5DB301F-56B1-432A-B8E7-1FF3FC713E0D}"/>
              </a:ext>
            </a:extLst>
          </p:cNvPr>
          <p:cNvCxnSpPr/>
          <p:nvPr/>
        </p:nvCxnSpPr>
        <p:spPr>
          <a:xfrm flipV="1">
            <a:off x="4200525" y="4857750"/>
            <a:ext cx="1295400" cy="6191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8837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D247F-E6CF-4095-8014-39FD1F4F1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will we do?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3E3353-7777-44CC-8235-4F37F44F72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5</a:t>
            </a:fld>
            <a:endParaRPr lang="en-US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3721C8-3ADC-4C90-B20D-C80197595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079" y="1885274"/>
            <a:ext cx="7144395" cy="3248701"/>
          </a:xfrm>
        </p:spPr>
        <p:txBody>
          <a:bodyPr/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part of the course, you will: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19125" lvl="1" indent="-342900" algn="just">
              <a:lnSpc>
                <a:spcPct val="107000"/>
              </a:lnSpc>
              <a:spcBef>
                <a:spcPts val="0"/>
              </a:spcBef>
              <a:buFont typeface="+mj-lt"/>
              <a:buAutoNum type="alphaLcPeriod"/>
              <a:tabLst>
                <a:tab pos="182880" algn="l"/>
              </a:tabLst>
            </a:pP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Present/Lead discussion 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focused on research article</a:t>
            </a:r>
          </a:p>
          <a:p>
            <a:pPr marL="619125" lvl="1" indent="-342900" algn="just">
              <a:lnSpc>
                <a:spcPct val="107000"/>
              </a:lnSpc>
              <a:spcBef>
                <a:spcPts val="0"/>
              </a:spcBef>
              <a:buFont typeface="+mj-lt"/>
              <a:buAutoNum type="alphaLcPeriod"/>
              <a:tabLst>
                <a:tab pos="182880" algn="l"/>
              </a:tabLst>
            </a:pP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19125" lvl="1" indent="-342900" algn="just">
              <a:lnSpc>
                <a:spcPct val="107000"/>
              </a:lnSpc>
              <a:spcBef>
                <a:spcPts val="0"/>
              </a:spcBef>
              <a:buFont typeface="+mj-lt"/>
              <a:buAutoNum type="alphaLcPeriod"/>
              <a:tabLst>
                <a:tab pos="182880" algn="l"/>
              </a:tabLst>
            </a:pP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Actively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participate in class discussions</a:t>
            </a:r>
          </a:p>
          <a:p>
            <a:pPr marL="619125" lvl="1" indent="-342900" algn="just">
              <a:lnSpc>
                <a:spcPct val="107000"/>
              </a:lnSpc>
              <a:spcBef>
                <a:spcPts val="0"/>
              </a:spcBef>
              <a:buFont typeface="+mj-lt"/>
              <a:buAutoNum type="alphaLcPeriod"/>
              <a:tabLst>
                <a:tab pos="182880" algn="l"/>
              </a:tabLst>
            </a:pP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19125" lvl="1" indent="-342900" algn="just">
              <a:lnSpc>
                <a:spcPct val="107000"/>
              </a:lnSpc>
              <a:spcBef>
                <a:spcPts val="0"/>
              </a:spcBef>
              <a:buFont typeface="+mj-lt"/>
              <a:buAutoNum type="alphaLcPeriod"/>
              <a:tabLst>
                <a:tab pos="182880" algn="l"/>
              </a:tabLst>
            </a:pP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 and present a seminar</a:t>
            </a:r>
          </a:p>
          <a:p>
            <a:pPr lvl="2" algn="just">
              <a:lnSpc>
                <a:spcPct val="107000"/>
              </a:lnSpc>
              <a:spcBef>
                <a:spcPts val="0"/>
              </a:spcBef>
              <a:tabLst>
                <a:tab pos="182880" algn="l"/>
              </a:tabLst>
            </a:pP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2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apstone project overview</a:t>
            </a:r>
            <a:endParaRPr lang="en-US" sz="2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0" name="Picture 2" descr="See the source image">
            <a:extLst>
              <a:ext uri="{FF2B5EF4-FFF2-40B4-BE49-F238E27FC236}">
                <a16:creationId xmlns:a16="http://schemas.microsoft.com/office/drawing/2014/main" id="{EECC99F5-27ED-47A1-93DC-FEC5585D0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643" y="864000"/>
            <a:ext cx="3317068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641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D247F-E6CF-4095-8014-39FD1F4F1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will we do?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3E3353-7777-44CC-8235-4F37F44F72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3721C8-3ADC-4C90-B20D-C80197595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1" y="1924049"/>
            <a:ext cx="5391150" cy="3833813"/>
          </a:xfrm>
        </p:spPr>
        <p:txBody>
          <a:bodyPr/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part of course, you will: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33425" lvl="1" indent="-457200" algn="just">
              <a:lnSpc>
                <a:spcPct val="107000"/>
              </a:lnSpc>
              <a:spcBef>
                <a:spcPts val="0"/>
              </a:spcBef>
              <a:buFont typeface="+mj-lt"/>
              <a:buAutoNum type="alphaLcPeriod" startAt="4"/>
              <a:tabLst>
                <a:tab pos="182880" algn="l"/>
              </a:tabLst>
            </a:pP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Research and reflect 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 importance of science to society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3425" lvl="1" indent="-457200" algn="just">
              <a:lnSpc>
                <a:spcPct val="107000"/>
              </a:lnSpc>
              <a:spcBef>
                <a:spcPts val="0"/>
              </a:spcBef>
              <a:buFont typeface="+mj-lt"/>
              <a:buAutoNum type="alphaLcPeriod" startAt="4"/>
              <a:tabLst>
                <a:tab pos="182880" algn="l"/>
              </a:tabLst>
            </a:pP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33425" lvl="1" indent="-457200" algn="just">
              <a:lnSpc>
                <a:spcPct val="107000"/>
              </a:lnSpc>
              <a:spcBef>
                <a:spcPts val="0"/>
              </a:spcBef>
              <a:buFont typeface="+mj-lt"/>
              <a:buAutoNum type="alphaLcPeriod" startAt="4"/>
              <a:tabLst>
                <a:tab pos="182880" algn="l"/>
              </a:tabLst>
            </a:pP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Reflect on your growth 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throughout your college experience</a:t>
            </a:r>
          </a:p>
          <a:p>
            <a:pPr marL="733425" lvl="1" indent="-457200" algn="just">
              <a:lnSpc>
                <a:spcPct val="107000"/>
              </a:lnSpc>
              <a:spcBef>
                <a:spcPts val="0"/>
              </a:spcBef>
              <a:buFont typeface="+mj-lt"/>
              <a:buAutoNum type="alphaLcPeriod" startAt="4"/>
              <a:tabLst>
                <a:tab pos="182880" algn="l"/>
              </a:tabLst>
            </a:pP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3425" lvl="1" indent="-457200" algn="just">
              <a:lnSpc>
                <a:spcPct val="107000"/>
              </a:lnSpc>
              <a:spcBef>
                <a:spcPts val="0"/>
              </a:spcBef>
              <a:buFont typeface="+mj-lt"/>
              <a:buAutoNum type="alphaLcPeriod" startAt="4"/>
              <a:tabLst>
                <a:tab pos="182880" algn="l"/>
              </a:tabLst>
            </a:pP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Take concept inventory exam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3074" name="Picture 2" descr="See the source image">
            <a:extLst>
              <a:ext uri="{FF2B5EF4-FFF2-40B4-BE49-F238E27FC236}">
                <a16:creationId xmlns:a16="http://schemas.microsoft.com/office/drawing/2014/main" id="{F4D5057F-828C-4F12-8CC0-35163C134A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7" r="24115"/>
          <a:stretch/>
        </p:blipFill>
        <p:spPr bwMode="auto">
          <a:xfrm>
            <a:off x="6817714" y="1495425"/>
            <a:ext cx="5164737" cy="4464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179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67129-D582-495A-8F4B-6B9075899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3963831" cy="576000"/>
          </a:xfrm>
        </p:spPr>
        <p:txBody>
          <a:bodyPr/>
          <a:lstStyle/>
          <a:p>
            <a:r>
              <a:rPr lang="en-US" dirty="0"/>
              <a:t>How am I Being Graded?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04AFD2-303D-4B48-AA3E-C96B74D8127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32000" y="1404000"/>
            <a:ext cx="9198116" cy="360000"/>
          </a:xfrm>
        </p:spPr>
        <p:txBody>
          <a:bodyPr/>
          <a:lstStyle/>
          <a:p>
            <a:r>
              <a:rPr lang="en-US" dirty="0"/>
              <a:t>Point Breakdown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79698-AB4C-493D-BF95-F5781FDF2AC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447502" y="6401750"/>
            <a:ext cx="278418" cy="274324"/>
          </a:xfrm>
        </p:spPr>
        <p:txBody>
          <a:bodyPr/>
          <a:lstStyle/>
          <a:p>
            <a:fld id="{19B51A1E-902D-48AF-9020-955120F399B6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3D33F8-305E-4B15-9920-468E7E39E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1884" y="837063"/>
            <a:ext cx="6772294" cy="583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21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CCE6E-E0CA-4150-BDDC-DA9628AB4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the Hell?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3A719-1805-4497-9188-2C9D9BCD648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582803" y="918458"/>
            <a:ext cx="9198116" cy="360000"/>
          </a:xfrm>
        </p:spPr>
        <p:txBody>
          <a:bodyPr/>
          <a:lstStyle/>
          <a:p>
            <a:r>
              <a:rPr lang="en-US" dirty="0"/>
              <a:t>That’s a bunch of assignments!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46ACB-D225-46BC-9C03-D4BB7FF5F2D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8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65157A8-4E34-49FE-98BB-7397124918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3137" y="714675"/>
            <a:ext cx="6055571" cy="6042025"/>
          </a:xfrm>
        </p:spPr>
      </p:pic>
    </p:spTree>
    <p:extLst>
      <p:ext uri="{BB962C8B-B14F-4D97-AF65-F5344CB8AC3E}">
        <p14:creationId xmlns:p14="http://schemas.microsoft.com/office/powerpoint/2010/main" val="592561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CA5A3-F7BB-4401-934B-5B8F1C078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we doing?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71E5A6-689F-47A3-BB0F-280C9BB65DF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9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B2EE56-7367-4622-B062-FF603DEF3A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 to do today (or soon)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5A96D9-0FF0-4892-B3DD-8AF8FA9289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Need to do before next class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867941-9FF7-44BB-83B3-F3DF41A803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5325" y="2096752"/>
            <a:ext cx="4520999" cy="4092911"/>
          </a:xfrm>
        </p:spPr>
        <p:txBody>
          <a:bodyPr/>
          <a:lstStyle/>
          <a:p>
            <a:r>
              <a:rPr lang="en-US" sz="2400" b="1" dirty="0"/>
              <a:t>Decide:</a:t>
            </a:r>
          </a:p>
          <a:p>
            <a:pPr lvl="1"/>
            <a:r>
              <a:rPr lang="en-US" sz="2000" dirty="0"/>
              <a:t>JC Teams (today)</a:t>
            </a:r>
          </a:p>
          <a:p>
            <a:pPr lvl="1"/>
            <a:r>
              <a:rPr lang="en-US" sz="2000" dirty="0"/>
              <a:t>Order of JC</a:t>
            </a:r>
          </a:p>
          <a:p>
            <a:pPr lvl="2"/>
            <a:r>
              <a:rPr lang="en-US" sz="1800" dirty="0"/>
              <a:t>Jan. 11 (1 &amp;2)</a:t>
            </a:r>
          </a:p>
          <a:p>
            <a:pPr lvl="2"/>
            <a:r>
              <a:rPr lang="en-US" sz="1800" dirty="0"/>
              <a:t>Jan. 12 (3 &amp; 4)</a:t>
            </a:r>
          </a:p>
          <a:p>
            <a:pPr lvl="2"/>
            <a:endParaRPr lang="en-US" sz="18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b="1" dirty="0"/>
              <a:t>Upload potential papers </a:t>
            </a:r>
            <a:r>
              <a:rPr lang="en-US" sz="2400" dirty="0"/>
              <a:t>to Moodle</a:t>
            </a:r>
          </a:p>
          <a:p>
            <a:pPr lvl="1"/>
            <a:r>
              <a:rPr lang="en-US" sz="2000" dirty="0"/>
              <a:t>by Wednesday, 11:59 PM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F489D67-BD77-4016-97AB-500B2D9079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9434" y="2096752"/>
            <a:ext cx="4606065" cy="4092911"/>
          </a:xfrm>
        </p:spPr>
        <p:txBody>
          <a:bodyPr/>
          <a:lstStyle/>
          <a:p>
            <a:r>
              <a:rPr lang="en-US" sz="2400" b="1" dirty="0"/>
              <a:t>Read JC Paper</a:t>
            </a:r>
          </a:p>
          <a:p>
            <a:r>
              <a:rPr lang="en-US" sz="2400" dirty="0"/>
              <a:t>Fill out, print bring </a:t>
            </a:r>
            <a:r>
              <a:rPr lang="en-US" sz="2400" b="1" dirty="0"/>
              <a:t>JC Worksheet</a:t>
            </a:r>
          </a:p>
          <a:p>
            <a:endParaRPr lang="en-US" sz="2400" dirty="0"/>
          </a:p>
          <a:p>
            <a:r>
              <a:rPr lang="en-US" sz="2400" dirty="0"/>
              <a:t>Bring (virtually) possible papers for JC</a:t>
            </a:r>
          </a:p>
          <a:p>
            <a:pPr lvl="1"/>
            <a:r>
              <a:rPr lang="en-US" sz="2000" dirty="0"/>
              <a:t>Submit bibliography three papers</a:t>
            </a:r>
          </a:p>
          <a:p>
            <a:pPr lvl="1"/>
            <a:endParaRPr lang="en-US" sz="2000" dirty="0"/>
          </a:p>
          <a:p>
            <a:r>
              <a:rPr lang="en-US" sz="2400" b="1" dirty="0"/>
              <a:t>Read resume materials </a:t>
            </a:r>
            <a:r>
              <a:rPr lang="en-US" sz="2400" dirty="0"/>
              <a:t>on Moodle</a:t>
            </a:r>
          </a:p>
        </p:txBody>
      </p:sp>
    </p:spTree>
    <p:extLst>
      <p:ext uri="{BB962C8B-B14F-4D97-AF65-F5344CB8AC3E}">
        <p14:creationId xmlns:p14="http://schemas.microsoft.com/office/powerpoint/2010/main" val="333023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3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5CB8B3"/>
      </a:accent1>
      <a:accent2>
        <a:srgbClr val="F5D66E"/>
      </a:accent2>
      <a:accent3>
        <a:srgbClr val="D78189"/>
      </a:accent3>
      <a:accent4>
        <a:srgbClr val="7030A0"/>
      </a:accent4>
      <a:accent5>
        <a:srgbClr val="0070C0"/>
      </a:accent5>
      <a:accent6>
        <a:srgbClr val="C4D36D"/>
      </a:accent6>
      <a:hlink>
        <a:srgbClr val="54C3BD"/>
      </a:hlink>
      <a:folHlink>
        <a:srgbClr val="54C3BD"/>
      </a:folHlink>
    </a:clrScheme>
    <a:fontScheme name="Custom 154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67328976_Minimalist presentation_RVA_v4" id="{DA616D2A-CFEC-48D2-90FC-DF66CF8D2F8A}" vid="{8F2838F8-33B8-457C-9B19-1E5863B0E0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853D8350-BC36-420E-83B3-2CFFF4E97F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7323504-CBC8-4A2F-BF86-8DF0D94D4A3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6100F67-BC3D-46B4-8D39-802DC9D7F2EB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{5B4EE45C-71A4-4837-87C2-685402F1EF5A}tf67328976_win32</Template>
  <TotalTime>273</TotalTime>
  <Words>287</Words>
  <Application>Microsoft Office PowerPoint</Application>
  <PresentationFormat>Widescreen</PresentationFormat>
  <Paragraphs>95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Corbel</vt:lpstr>
      <vt:lpstr>Times New Roman</vt:lpstr>
      <vt:lpstr>Office Theme</vt:lpstr>
      <vt:lpstr>Senior Capstone Seminar</vt:lpstr>
      <vt:lpstr>Course Logistics</vt:lpstr>
      <vt:lpstr>What is this course about?</vt:lpstr>
      <vt:lpstr>Communicating Effectively</vt:lpstr>
      <vt:lpstr>What will we do?</vt:lpstr>
      <vt:lpstr>What will we do?</vt:lpstr>
      <vt:lpstr>How am I Being Graded?</vt:lpstr>
      <vt:lpstr>What the Hell?</vt:lpstr>
      <vt:lpstr>What are we doing?</vt:lpstr>
      <vt:lpstr>Before we go</vt:lpstr>
      <vt:lpstr>Charrette</vt:lpstr>
      <vt:lpstr>Next Week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Senior Seminar</dc:title>
  <dc:creator>Jason</dc:creator>
  <cp:lastModifiedBy>Jason Heaton</cp:lastModifiedBy>
  <cp:revision>10</cp:revision>
  <dcterms:created xsi:type="dcterms:W3CDTF">2021-02-02T21:44:00Z</dcterms:created>
  <dcterms:modified xsi:type="dcterms:W3CDTF">2022-01-04T03:23:12Z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