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82" r:id="rId5"/>
    <p:sldId id="256" r:id="rId6"/>
    <p:sldId id="350" r:id="rId7"/>
    <p:sldId id="286" r:id="rId8"/>
    <p:sldId id="396" r:id="rId9"/>
    <p:sldId id="259" r:id="rId10"/>
    <p:sldId id="292" r:id="rId11"/>
    <p:sldId id="386" r:id="rId12"/>
    <p:sldId id="383" r:id="rId13"/>
    <p:sldId id="293" r:id="rId14"/>
    <p:sldId id="288" r:id="rId15"/>
    <p:sldId id="385" r:id="rId16"/>
    <p:sldId id="382" r:id="rId17"/>
    <p:sldId id="387" r:id="rId18"/>
    <p:sldId id="388" r:id="rId19"/>
    <p:sldId id="384" r:id="rId20"/>
    <p:sldId id="281" r:id="rId21"/>
    <p:sldId id="398" r:id="rId22"/>
    <p:sldId id="399" r:id="rId23"/>
    <p:sldId id="400" r:id="rId24"/>
    <p:sldId id="397" r:id="rId25"/>
    <p:sldId id="271" r:id="rId26"/>
    <p:sldId id="40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BB91A2-ABE4-4E68-8292-8CE08A201288}" v="16" dt="2022-01-04T21:56:38.811"/>
  </p1510:revLst>
</p1510:revInfo>
</file>

<file path=ppt/tableStyles.xml><?xml version="1.0" encoding="utf-8"?>
<a:tblStyleLst xmlns:a="http://schemas.openxmlformats.org/drawingml/2006/main" def="{073A0DAA-6AF3-43AB-8588-CEC1D06C72B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31" autoAdjust="0"/>
  </p:normalViewPr>
  <p:slideViewPr>
    <p:cSldViewPr snapToGrid="0">
      <p:cViewPr varScale="1">
        <p:scale>
          <a:sx n="101" d="100"/>
          <a:sy n="101" d="100"/>
        </p:scale>
        <p:origin x="99" y="5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424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Heaton" userId="019bb3f8270b5e33" providerId="LiveId" clId="{0EBB91A2-ABE4-4E68-8292-8CE08A201288}"/>
    <pc:docChg chg="undo redo custSel delSld modSld">
      <pc:chgData name="Jason Heaton" userId="019bb3f8270b5e33" providerId="LiveId" clId="{0EBB91A2-ABE4-4E68-8292-8CE08A201288}" dt="2022-01-06T03:50:07.040" v="70" actId="47"/>
      <pc:docMkLst>
        <pc:docMk/>
      </pc:docMkLst>
      <pc:sldChg chg="addSp delSp modSp mod setBg modClrScheme chgLayout">
        <pc:chgData name="Jason Heaton" userId="019bb3f8270b5e33" providerId="LiveId" clId="{0EBB91A2-ABE4-4E68-8292-8CE08A201288}" dt="2022-01-04T21:58:04.995" v="63" actId="14100"/>
        <pc:sldMkLst>
          <pc:docMk/>
          <pc:sldMk cId="3629831609" sldId="256"/>
        </pc:sldMkLst>
        <pc:spChg chg="add del mod ord">
          <ac:chgData name="Jason Heaton" userId="019bb3f8270b5e33" providerId="LiveId" clId="{0EBB91A2-ABE4-4E68-8292-8CE08A201288}" dt="2022-01-04T21:57:13.093" v="53" actId="700"/>
          <ac:spMkLst>
            <pc:docMk/>
            <pc:sldMk cId="3629831609" sldId="256"/>
            <ac:spMk id="2" creationId="{26DD38EB-5616-4D21-908D-B52CA1B3CA94}"/>
          </ac:spMkLst>
        </pc:spChg>
        <pc:spChg chg="mod ord">
          <ac:chgData name="Jason Heaton" userId="019bb3f8270b5e33" providerId="LiveId" clId="{0EBB91A2-ABE4-4E68-8292-8CE08A201288}" dt="2022-01-04T21:57:39.920" v="60" actId="27636"/>
          <ac:spMkLst>
            <pc:docMk/>
            <pc:sldMk cId="3629831609" sldId="256"/>
            <ac:spMk id="3" creationId="{00000000-0000-0000-0000-000000000000}"/>
          </ac:spMkLst>
        </pc:spChg>
        <pc:spChg chg="add del mod ord">
          <ac:chgData name="Jason Heaton" userId="019bb3f8270b5e33" providerId="LiveId" clId="{0EBB91A2-ABE4-4E68-8292-8CE08A201288}" dt="2022-01-04T21:57:13.093" v="53" actId="700"/>
          <ac:spMkLst>
            <pc:docMk/>
            <pc:sldMk cId="3629831609" sldId="256"/>
            <ac:spMk id="4" creationId="{E7715D6A-EB42-4E5D-902D-8BE9AE49FDC6}"/>
          </ac:spMkLst>
        </pc:spChg>
        <pc:picChg chg="mod">
          <ac:chgData name="Jason Heaton" userId="019bb3f8270b5e33" providerId="LiveId" clId="{0EBB91A2-ABE4-4E68-8292-8CE08A201288}" dt="2022-01-04T21:58:04.995" v="63" actId="14100"/>
          <ac:picMkLst>
            <pc:docMk/>
            <pc:sldMk cId="3629831609" sldId="256"/>
            <ac:picMk id="5" creationId="{902F2230-0D3E-4CCF-92B2-62D4EDAB7E34}"/>
          </ac:picMkLst>
        </pc:picChg>
      </pc:sldChg>
      <pc:sldChg chg="modSp mod">
        <pc:chgData name="Jason Heaton" userId="019bb3f8270b5e33" providerId="LiveId" clId="{0EBB91A2-ABE4-4E68-8292-8CE08A201288}" dt="2022-01-04T21:49:35.665" v="28" actId="14100"/>
        <pc:sldMkLst>
          <pc:docMk/>
          <pc:sldMk cId="2472808638" sldId="259"/>
        </pc:sldMkLst>
        <pc:spChg chg="mod">
          <ac:chgData name="Jason Heaton" userId="019bb3f8270b5e33" providerId="LiveId" clId="{0EBB91A2-ABE4-4E68-8292-8CE08A201288}" dt="2022-01-04T21:49:35.665" v="28" actId="14100"/>
          <ac:spMkLst>
            <pc:docMk/>
            <pc:sldMk cId="2472808638" sldId="259"/>
            <ac:spMk id="8194" creationId="{00000000-0000-0000-0000-000000000000}"/>
          </ac:spMkLst>
        </pc:spChg>
      </pc:sldChg>
      <pc:sldChg chg="modSp mod">
        <pc:chgData name="Jason Heaton" userId="019bb3f8270b5e33" providerId="LiveId" clId="{0EBB91A2-ABE4-4E68-8292-8CE08A201288}" dt="2022-01-04T21:48:32.513" v="25" actId="20577"/>
        <pc:sldMkLst>
          <pc:docMk/>
          <pc:sldMk cId="3899961691" sldId="282"/>
        </pc:sldMkLst>
        <pc:spChg chg="mod">
          <ac:chgData name="Jason Heaton" userId="019bb3f8270b5e33" providerId="LiveId" clId="{0EBB91A2-ABE4-4E68-8292-8CE08A201288}" dt="2022-01-04T21:48:32.513" v="25" actId="20577"/>
          <ac:spMkLst>
            <pc:docMk/>
            <pc:sldMk cId="3899961691" sldId="282"/>
            <ac:spMk id="4" creationId="{4772945D-CA91-4CFE-8EB7-941C7618C994}"/>
          </ac:spMkLst>
        </pc:spChg>
        <pc:spChg chg="mod">
          <ac:chgData name="Jason Heaton" userId="019bb3f8270b5e33" providerId="LiveId" clId="{0EBB91A2-ABE4-4E68-8292-8CE08A201288}" dt="2022-01-04T21:48:18.040" v="3" actId="20577"/>
          <ac:spMkLst>
            <pc:docMk/>
            <pc:sldMk cId="3899961691" sldId="282"/>
            <ac:spMk id="16" creationId="{E2F2BFDF-E9F2-4569-A9F2-E1FFCB7FB82D}"/>
          </ac:spMkLst>
        </pc:spChg>
      </pc:sldChg>
      <pc:sldChg chg="del">
        <pc:chgData name="Jason Heaton" userId="019bb3f8270b5e33" providerId="LiveId" clId="{0EBB91A2-ABE4-4E68-8292-8CE08A201288}" dt="2022-01-04T21:51:52.332" v="46" actId="47"/>
        <pc:sldMkLst>
          <pc:docMk/>
          <pc:sldMk cId="0" sldId="312"/>
        </pc:sldMkLst>
      </pc:sldChg>
      <pc:sldChg chg="addSp modSp mod">
        <pc:chgData name="Jason Heaton" userId="019bb3f8270b5e33" providerId="LiveId" clId="{0EBB91A2-ABE4-4E68-8292-8CE08A201288}" dt="2022-01-04T21:51:47.518" v="45" actId="166"/>
        <pc:sldMkLst>
          <pc:docMk/>
          <pc:sldMk cId="3366411342" sldId="350"/>
        </pc:sldMkLst>
        <pc:spChg chg="mod">
          <ac:chgData name="Jason Heaton" userId="019bb3f8270b5e33" providerId="LiveId" clId="{0EBB91A2-ABE4-4E68-8292-8CE08A201288}" dt="2022-01-04T21:50:24.317" v="30" actId="1076"/>
          <ac:spMkLst>
            <pc:docMk/>
            <pc:sldMk cId="3366411342" sldId="350"/>
            <ac:spMk id="3" creationId="{ED582B2D-C377-406C-840E-668FFC059972}"/>
          </ac:spMkLst>
        </pc:spChg>
        <pc:picChg chg="add mod">
          <ac:chgData name="Jason Heaton" userId="019bb3f8270b5e33" providerId="LiveId" clId="{0EBB91A2-ABE4-4E68-8292-8CE08A201288}" dt="2022-01-04T21:51:34.140" v="43" actId="1076"/>
          <ac:picMkLst>
            <pc:docMk/>
            <pc:sldMk cId="3366411342" sldId="350"/>
            <ac:picMk id="5" creationId="{B3406054-D300-4908-A997-1B70EB2BF540}"/>
          </ac:picMkLst>
        </pc:picChg>
        <pc:picChg chg="add mod">
          <ac:chgData name="Jason Heaton" userId="019bb3f8270b5e33" providerId="LiveId" clId="{0EBB91A2-ABE4-4E68-8292-8CE08A201288}" dt="2022-01-04T21:50:45.604" v="35" actId="1076"/>
          <ac:picMkLst>
            <pc:docMk/>
            <pc:sldMk cId="3366411342" sldId="350"/>
            <ac:picMk id="6" creationId="{1346708A-CA74-4CB7-95F8-E50B2C79CC13}"/>
          </ac:picMkLst>
        </pc:picChg>
        <pc:picChg chg="add mod">
          <ac:chgData name="Jason Heaton" userId="019bb3f8270b5e33" providerId="LiveId" clId="{0EBB91A2-ABE4-4E68-8292-8CE08A201288}" dt="2022-01-04T21:51:47.518" v="45" actId="166"/>
          <ac:picMkLst>
            <pc:docMk/>
            <pc:sldMk cId="3366411342" sldId="350"/>
            <ac:picMk id="7" creationId="{47754DAC-E6EF-4768-8A64-8998D63A7475}"/>
          </ac:picMkLst>
        </pc:picChg>
        <pc:picChg chg="add mod">
          <ac:chgData name="Jason Heaton" userId="019bb3f8270b5e33" providerId="LiveId" clId="{0EBB91A2-ABE4-4E68-8292-8CE08A201288}" dt="2022-01-04T21:50:34.059" v="33" actId="1076"/>
          <ac:picMkLst>
            <pc:docMk/>
            <pc:sldMk cId="3366411342" sldId="350"/>
            <ac:picMk id="9" creationId="{51BBE1DB-3FBB-4DD5-B0D8-F3DBBDBC1DE9}"/>
          </ac:picMkLst>
        </pc:picChg>
        <pc:picChg chg="add mod">
          <ac:chgData name="Jason Heaton" userId="019bb3f8270b5e33" providerId="LiveId" clId="{0EBB91A2-ABE4-4E68-8292-8CE08A201288}" dt="2022-01-04T21:51:27.537" v="42" actId="14100"/>
          <ac:picMkLst>
            <pc:docMk/>
            <pc:sldMk cId="3366411342" sldId="350"/>
            <ac:picMk id="10" creationId="{AA2D0F2B-C4DF-4E70-BBC6-2751C26E72BF}"/>
          </ac:picMkLst>
        </pc:picChg>
      </pc:sldChg>
      <pc:sldChg chg="del">
        <pc:chgData name="Jason Heaton" userId="019bb3f8270b5e33" providerId="LiveId" clId="{0EBB91A2-ABE4-4E68-8292-8CE08A201288}" dt="2022-01-04T21:48:53.216" v="26" actId="47"/>
        <pc:sldMkLst>
          <pc:docMk/>
          <pc:sldMk cId="49078707" sldId="353"/>
        </pc:sldMkLst>
      </pc:sldChg>
      <pc:sldChg chg="del">
        <pc:chgData name="Jason Heaton" userId="019bb3f8270b5e33" providerId="LiveId" clId="{0EBB91A2-ABE4-4E68-8292-8CE08A201288}" dt="2022-01-04T21:48:54.130" v="27" actId="47"/>
        <pc:sldMkLst>
          <pc:docMk/>
          <pc:sldMk cId="360351928" sldId="354"/>
        </pc:sldMkLst>
      </pc:sldChg>
      <pc:sldChg chg="modSp">
        <pc:chgData name="Jason Heaton" userId="019bb3f8270b5e33" providerId="LiveId" clId="{0EBB91A2-ABE4-4E68-8292-8CE08A201288}" dt="2022-01-04T21:53:26.456" v="47" actId="1076"/>
        <pc:sldMkLst>
          <pc:docMk/>
          <pc:sldMk cId="4041194550" sldId="385"/>
        </pc:sldMkLst>
        <pc:picChg chg="mod">
          <ac:chgData name="Jason Heaton" userId="019bb3f8270b5e33" providerId="LiveId" clId="{0EBB91A2-ABE4-4E68-8292-8CE08A201288}" dt="2022-01-04T21:53:26.456" v="47" actId="1076"/>
          <ac:picMkLst>
            <pc:docMk/>
            <pc:sldMk cId="4041194550" sldId="385"/>
            <ac:picMk id="3074" creationId="{25591E5E-8F61-4E8C-978C-029511D212F9}"/>
          </ac:picMkLst>
        </pc:picChg>
      </pc:sldChg>
      <pc:sldChg chg="del">
        <pc:chgData name="Jason Heaton" userId="019bb3f8270b5e33" providerId="LiveId" clId="{0EBB91A2-ABE4-4E68-8292-8CE08A201288}" dt="2022-01-06T03:50:04.943" v="64" actId="47"/>
        <pc:sldMkLst>
          <pc:docMk/>
          <pc:sldMk cId="1896420738" sldId="389"/>
        </pc:sldMkLst>
      </pc:sldChg>
      <pc:sldChg chg="del">
        <pc:chgData name="Jason Heaton" userId="019bb3f8270b5e33" providerId="LiveId" clId="{0EBB91A2-ABE4-4E68-8292-8CE08A201288}" dt="2022-01-06T03:50:05.872" v="65" actId="47"/>
        <pc:sldMkLst>
          <pc:docMk/>
          <pc:sldMk cId="399431452" sldId="390"/>
        </pc:sldMkLst>
      </pc:sldChg>
      <pc:sldChg chg="del">
        <pc:chgData name="Jason Heaton" userId="019bb3f8270b5e33" providerId="LiveId" clId="{0EBB91A2-ABE4-4E68-8292-8CE08A201288}" dt="2022-01-06T03:50:06.119" v="66" actId="47"/>
        <pc:sldMkLst>
          <pc:docMk/>
          <pc:sldMk cId="1849135825" sldId="391"/>
        </pc:sldMkLst>
      </pc:sldChg>
      <pc:sldChg chg="del">
        <pc:chgData name="Jason Heaton" userId="019bb3f8270b5e33" providerId="LiveId" clId="{0EBB91A2-ABE4-4E68-8292-8CE08A201288}" dt="2022-01-06T03:50:06.361" v="67" actId="47"/>
        <pc:sldMkLst>
          <pc:docMk/>
          <pc:sldMk cId="4117177614" sldId="392"/>
        </pc:sldMkLst>
      </pc:sldChg>
      <pc:sldChg chg="del">
        <pc:chgData name="Jason Heaton" userId="019bb3f8270b5e33" providerId="LiveId" clId="{0EBB91A2-ABE4-4E68-8292-8CE08A201288}" dt="2022-01-06T03:50:06.597" v="68" actId="47"/>
        <pc:sldMkLst>
          <pc:docMk/>
          <pc:sldMk cId="2481881147" sldId="393"/>
        </pc:sldMkLst>
      </pc:sldChg>
      <pc:sldChg chg="del">
        <pc:chgData name="Jason Heaton" userId="019bb3f8270b5e33" providerId="LiveId" clId="{0EBB91A2-ABE4-4E68-8292-8CE08A201288}" dt="2022-01-06T03:50:06.793" v="69" actId="47"/>
        <pc:sldMkLst>
          <pc:docMk/>
          <pc:sldMk cId="3789990999" sldId="394"/>
        </pc:sldMkLst>
      </pc:sldChg>
      <pc:sldChg chg="del">
        <pc:chgData name="Jason Heaton" userId="019bb3f8270b5e33" providerId="LiveId" clId="{0EBB91A2-ABE4-4E68-8292-8CE08A201288}" dt="2022-01-06T03:50:07.040" v="70" actId="47"/>
        <pc:sldMkLst>
          <pc:docMk/>
          <pc:sldMk cId="2423489194" sldId="39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1/5/2022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EC30E-1A71-4188-9BE7-E2A64929A436}" type="datetimeFigureOut">
              <a:rPr lang="en-US" noProof="0" smtClean="0"/>
              <a:t>1/5/2022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0193B-564F-4854-8A52-728F3FB19C85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6151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334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C08DA36-EA88-4F3E-B167-EA1B1669303B}" type="slidenum">
              <a:rPr lang="en-US"/>
              <a:pPr/>
              <a:t>3</a:t>
            </a:fld>
            <a:endParaRPr lang="en-US"/>
          </a:p>
        </p:txBody>
      </p:sp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907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0150" cy="4114800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764EE2-E3C6-461F-BF8A-2D62A1EDC8E9}" type="slidenum">
              <a:rPr lang="en-US"/>
              <a:pPr/>
              <a:t>6</a:t>
            </a:fld>
            <a:endParaRPr lang="en-US"/>
          </a:p>
        </p:txBody>
      </p:sp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73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80476" y="0"/>
            <a:ext cx="2211524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1904" y="4650539"/>
            <a:ext cx="3401478" cy="1192038"/>
          </a:xfrm>
          <a:solidFill>
            <a:schemeClr val="tx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2916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72900" y="1511476"/>
            <a:ext cx="2916000" cy="4679249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13800" y="1511475"/>
            <a:ext cx="2916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1764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0450" y="1512000"/>
            <a:ext cx="1764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900" y="1512000"/>
            <a:ext cx="1764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07350" y="1507535"/>
            <a:ext cx="1764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65800" y="1507535"/>
            <a:ext cx="1764000" cy="4683715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8293F-A5B5-4FCC-BF27-A25B1BAFF24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9198116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801980-CBAE-4A50-886D-54D7BB2E19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EDF756E-F310-4229-ACDD-055D299A95FB}"/>
              </a:ext>
            </a:extLst>
          </p:cNvPr>
          <p:cNvSpPr/>
          <p:nvPr userDrawn="1"/>
        </p:nvSpPr>
        <p:spPr>
          <a:xfrm>
            <a:off x="6297105" y="424206"/>
            <a:ext cx="5505254" cy="57314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5951D2-91DB-40E7-95D5-4B372602DE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7666241-4AF6-458A-A571-6C6C291D7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2775" y="3639199"/>
            <a:ext cx="5053936" cy="1192038"/>
          </a:xfrm>
          <a:solidFill>
            <a:schemeClr val="bg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4F2BBF-F210-4954-9C73-A0030AACDD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2775" y="993303"/>
            <a:ext cx="5053936" cy="2513468"/>
          </a:xfrm>
        </p:spPr>
        <p:txBody>
          <a:bodyPr/>
          <a:lstStyle>
            <a:lvl1pPr>
              <a:defRPr sz="5400" cap="none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7779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1EE834-4B70-4715-8346-1C0298347EE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046375"/>
            <a:ext cx="9198000" cy="5130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0088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AE43F4C-1A64-4197-A44B-E6EB874E24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046376"/>
            <a:ext cx="4435831" cy="5130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7B3F5B8-DC28-4878-AC9F-D434D7542D8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194169" y="1046376"/>
            <a:ext cx="4435831" cy="5130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439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B97B01E-88B2-448F-BD96-A1AAFA39AC1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068420"/>
            <a:ext cx="4434840" cy="823912"/>
          </a:xfrm>
          <a:solidFill>
            <a:schemeClr val="tx1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0BADDE2-4EE6-41B4-804C-EBF680128B4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195160" y="1068420"/>
            <a:ext cx="4434840" cy="823912"/>
          </a:xfrm>
          <a:solidFill>
            <a:schemeClr val="tx1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BB0A14E0-899D-4594-BC9E-AE89BF0D3A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1" y="2096752"/>
            <a:ext cx="4434840" cy="4092911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C699014-D902-4E9A-80CD-8D2BCFE6709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195160" y="2096752"/>
            <a:ext cx="4434840" cy="4092911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3468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2000" y="6356350"/>
            <a:ext cx="411480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67C685-BABE-4B77-8C5E-B39B093D3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1" y="457200"/>
            <a:ext cx="3159612" cy="1600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B6B7795-36CC-459B-AE8B-7FB2F40AF37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32001" y="2057400"/>
            <a:ext cx="3159612" cy="412658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9F53EF1-D412-467C-B7CE-30536F140A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722" y="457201"/>
            <a:ext cx="6023727" cy="572678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2000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2000" y="6356350"/>
            <a:ext cx="411480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67C685-BABE-4B77-8C5E-B39B093D3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1" y="457200"/>
            <a:ext cx="3159612" cy="1600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B6B7795-36CC-459B-AE8B-7FB2F40AF37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32001" y="2057400"/>
            <a:ext cx="3159612" cy="412658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0319378-269C-406E-9B84-FCF22DA02E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88021" y="457201"/>
            <a:ext cx="5949868" cy="572678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1472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377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54ED587-2D2F-4D3F-B55B-C64465AB4EC5}"/>
              </a:ext>
            </a:extLst>
          </p:cNvPr>
          <p:cNvSpPr/>
          <p:nvPr userDrawn="1"/>
        </p:nvSpPr>
        <p:spPr>
          <a:xfrm>
            <a:off x="69274" y="66963"/>
            <a:ext cx="9911201" cy="67273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6418" y="4650539"/>
            <a:ext cx="2456210" cy="1192038"/>
          </a:xfrm>
          <a:solidFill>
            <a:schemeClr val="bg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98A99C-9485-48F0-8E1E-227AD1348A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181155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10D190-B83D-438A-91BC-470C41B22A2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Lar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>
            <a:extLst>
              <a:ext uri="{FF2B5EF4-FFF2-40B4-BE49-F238E27FC236}">
                <a16:creationId xmlns:a16="http://schemas.microsoft.com/office/drawing/2014/main" id="{069FFAE5-B16E-4571-88F7-52FA5354B1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273" y="63691"/>
            <a:ext cx="9911201" cy="6727346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6418" y="4650539"/>
            <a:ext cx="2456210" cy="1192038"/>
          </a:xfrm>
          <a:solidFill>
            <a:schemeClr val="bg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98A99C-9485-48F0-8E1E-227AD1348A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9473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">
            <a:extLst>
              <a:ext uri="{FF2B5EF4-FFF2-40B4-BE49-F238E27FC236}">
                <a16:creationId xmlns:a16="http://schemas.microsoft.com/office/drawing/2014/main" id="{1599E2D7-24B3-4D66-9AFB-83C1AEC4DBB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9980476" y="0"/>
            <a:ext cx="2211524" cy="619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086" y="1807950"/>
            <a:ext cx="5184913" cy="432000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44886" y="2383950"/>
            <a:ext cx="5184913" cy="360000"/>
          </a:xfrm>
        </p:spPr>
        <p:txBody>
          <a:bodyPr/>
          <a:lstStyle>
            <a:lvl1pPr marL="0" indent="0" algn="r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445000" y="2908300"/>
            <a:ext cx="5184800" cy="3283700"/>
          </a:xfrm>
          <a:solidFill>
            <a:schemeClr val="bg1"/>
          </a:solidFill>
        </p:spPr>
        <p:txBody>
          <a:bodyPr lIns="180000" tIns="252000" rIns="252000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DA1E79-BA17-41C5-98B7-CFBC5859A51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23393" y="1343906"/>
            <a:ext cx="3736800" cy="3933645"/>
          </a:xfrm>
          <a:solidFill>
            <a:schemeClr val="bg1"/>
          </a:solidFill>
        </p:spPr>
        <p:txBody>
          <a:bodyPr lIns="180000" tIns="180000" rIns="18000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DA1E79-BA17-41C5-98B7-CFBC5859A51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92C2A1D-F7BD-46B6-BC01-15D365ACD50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60193" y="1344803"/>
            <a:ext cx="3737526" cy="3933645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F4F1543-153D-4F77-A4A9-C9BBA1C20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91311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FAA210E-391A-499A-89D5-F222045FD1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68959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4719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mparison Left Placeholder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432296"/>
            <a:ext cx="4500000" cy="527076"/>
          </a:xfrm>
          <a:solidFill>
            <a:schemeClr val="tx1"/>
          </a:solidFill>
        </p:spPr>
        <p:txBody>
          <a:bodyPr lIns="180000" tIns="36000" anchor="ctr"/>
          <a:lstStyle>
            <a:lvl1pPr marL="0" indent="0">
              <a:buNone/>
              <a:defRPr sz="2400" b="1" spc="-15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0" y="2023668"/>
            <a:ext cx="4500000" cy="416833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Comparison Left Placeholder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29800" y="1433105"/>
            <a:ext cx="4500000" cy="525283"/>
          </a:xfrm>
          <a:solidFill>
            <a:schemeClr val="tx1"/>
          </a:solidFill>
        </p:spPr>
        <p:txBody>
          <a:bodyPr lIns="180000" tIns="36000" anchor="ctr"/>
          <a:lstStyle>
            <a:lvl1pPr marL="0" indent="0">
              <a:buNone/>
              <a:defRPr sz="24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29800" y="2020359"/>
            <a:ext cx="4500000" cy="4170891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99200" y="432000"/>
            <a:ext cx="5472113" cy="575925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75314" y="5096632"/>
            <a:ext cx="2028686" cy="1094618"/>
          </a:xfrm>
        </p:spPr>
        <p:txBody>
          <a:bodyPr anchor="b"/>
          <a:lstStyle>
            <a:lvl1pPr marL="0" indent="0" algn="r">
              <a:buNone/>
              <a:defRPr 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Enter your caption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5951D2-91DB-40E7-95D5-4B372602DE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6EFF903-F1F3-440A-B12C-9FD51606B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4360" y="2112793"/>
            <a:ext cx="6798250" cy="1674470"/>
          </a:xfrm>
        </p:spPr>
        <p:txBody>
          <a:bodyPr anchor="ctr"/>
          <a:lstStyle>
            <a:lvl1pPr algn="ctr">
              <a:lnSpc>
                <a:spcPct val="100000"/>
              </a:lnSpc>
              <a:defRPr sz="6000" b="1" cap="all" spc="-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A3EFDD3-A9D2-4EB6-BB2A-F6999D9F7E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74361" y="4035727"/>
            <a:ext cx="3329850" cy="382887"/>
          </a:xfrm>
        </p:spPr>
        <p:txBody>
          <a:bodyPr/>
          <a:lstStyle>
            <a:lvl1pPr marL="0" indent="0" algn="r">
              <a:buNone/>
              <a:defRPr sz="2400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61ED1F7-B623-43D9-9BDA-8808C5CFAF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2268" y="4150118"/>
            <a:ext cx="2910342" cy="238016"/>
          </a:xfrm>
        </p:spPr>
        <p:txBody>
          <a:bodyPr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Phone Number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27366FC-4115-4122-9CE2-5FA9D424AD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62268" y="4540691"/>
            <a:ext cx="2910342" cy="238016"/>
          </a:xfrm>
        </p:spPr>
        <p:txBody>
          <a:bodyPr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DEB36829-2F8B-4E22-AB6D-4111D18AF8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2268" y="4931263"/>
            <a:ext cx="2910342" cy="238016"/>
          </a:xfrm>
        </p:spPr>
        <p:txBody>
          <a:bodyPr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Company Website</a:t>
            </a:r>
          </a:p>
        </p:txBody>
      </p:sp>
    </p:spTree>
    <p:extLst>
      <p:ext uri="{BB962C8B-B14F-4D97-AF65-F5344CB8AC3E}">
        <p14:creationId xmlns:p14="http://schemas.microsoft.com/office/powerpoint/2010/main" val="318901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9198116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42953D-28FC-41B5-A1BB-BB3BA7CA40B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2C8D0EF-1DB6-4ADC-8F31-5AE53BF5EAF4}"/>
              </a:ext>
            </a:extLst>
          </p:cNvPr>
          <p:cNvSpPr/>
          <p:nvPr userDrawn="1"/>
        </p:nvSpPr>
        <p:spPr>
          <a:xfrm>
            <a:off x="69274" y="66963"/>
            <a:ext cx="9911201" cy="67273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F208ED-79A0-4B2C-A5EE-9D27466BCA3F}"/>
              </a:ext>
            </a:extLst>
          </p:cNvPr>
          <p:cNvSpPr/>
          <p:nvPr userDrawn="1"/>
        </p:nvSpPr>
        <p:spPr>
          <a:xfrm>
            <a:off x="11407775" y="6356350"/>
            <a:ext cx="784225" cy="365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9198116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page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9198116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47502" y="6401750"/>
            <a:ext cx="278418" cy="2743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bg1"/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DC6F9-37F9-4E25-AECA-D307B8421C73}"/>
              </a:ext>
            </a:extLst>
          </p:cNvPr>
          <p:cNvSpPr txBox="1"/>
          <p:nvPr userDrawn="1"/>
        </p:nvSpPr>
        <p:spPr>
          <a:xfrm>
            <a:off x="9630116" y="6346108"/>
            <a:ext cx="1662546" cy="225121"/>
          </a:xfrm>
          <a:prstGeom prst="rect">
            <a:avLst/>
          </a:prstGeom>
          <a:noFill/>
        </p:spPr>
        <p:txBody>
          <a:bodyPr wrap="square" lIns="0" tIns="36000" rIns="0" bIns="0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1600" b="1" spc="-1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Corbel" panose="020B0503020204020204" pitchFamily="34" charset="0"/>
              </a:rPr>
              <a:t>BI 475</a:t>
            </a:r>
            <a:endParaRPr lang="en-US" sz="1600" b="1" spc="-100" baseline="0" noProof="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322F68-670D-45A0-A54F-7E70BCEAED3F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9B5F15-353A-4344-8D61-F4E25AA9FB6C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A0C0AA-FCE8-4A7F-928A-54C96BBA9053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8" r:id="rId4"/>
    <p:sldLayoutId id="2147483665" r:id="rId5"/>
    <p:sldLayoutId id="2147483659" r:id="rId6"/>
    <p:sldLayoutId id="2147483660" r:id="rId7"/>
    <p:sldLayoutId id="2147483664" r:id="rId8"/>
    <p:sldLayoutId id="2147483650" r:id="rId9"/>
    <p:sldLayoutId id="2147483656" r:id="rId10"/>
    <p:sldLayoutId id="2147483657" r:id="rId11"/>
    <p:sldLayoutId id="2147483654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55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spc="-1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2F2BFDF-E9F2-4569-A9F2-E1FFCB7FB82D}"/>
              </a:ext>
            </a:extLst>
          </p:cNvPr>
          <p:cNvSpPr txBox="1"/>
          <p:nvPr/>
        </p:nvSpPr>
        <p:spPr>
          <a:xfrm>
            <a:off x="6372115" y="4403690"/>
            <a:ext cx="1879577" cy="225121"/>
          </a:xfrm>
          <a:prstGeom prst="rect">
            <a:avLst/>
          </a:prstGeom>
          <a:noFill/>
        </p:spPr>
        <p:txBody>
          <a:bodyPr wrap="square" lIns="0" tIns="36000" rIns="0" bIns="0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1600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Corbel" panose="020B0503020204020204" pitchFamily="34" charset="0"/>
              </a:rPr>
              <a:t>Biology 499</a:t>
            </a:r>
            <a:endParaRPr lang="en-US" sz="1600" b="1" spc="-100" baseline="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9251" y="4650539"/>
            <a:ext cx="4757376" cy="1304928"/>
          </a:xfrm>
        </p:spPr>
        <p:txBody>
          <a:bodyPr anchor="t"/>
          <a:lstStyle/>
          <a:p>
            <a:r>
              <a:rPr lang="en-US" dirty="0"/>
              <a:t>JC Discussion</a:t>
            </a:r>
          </a:p>
        </p:txBody>
      </p:sp>
      <p:pic>
        <p:nvPicPr>
          <p:cNvPr id="7" name="Picture Placeholder 6" descr="Wood piece cut through the middle">
            <a:extLst>
              <a:ext uri="{FF2B5EF4-FFF2-40B4-BE49-F238E27FC236}">
                <a16:creationId xmlns:a16="http://schemas.microsoft.com/office/drawing/2014/main" id="{C0BA96B3-F713-41B0-A2E3-15E9039E47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0476" y="0"/>
            <a:ext cx="2211524" cy="6858000"/>
          </a:xfr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E-Term 2022</a:t>
            </a:r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1640731"/>
            <a:ext cx="9385499" cy="970450"/>
          </a:xfrm>
        </p:spPr>
        <p:txBody>
          <a:bodyPr>
            <a:noAutofit/>
          </a:bodyPr>
          <a:lstStyle/>
          <a:p>
            <a:r>
              <a:rPr lang="en-US" dirty="0"/>
              <a:t>NOTE: we do NOT state hypothesis directly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1AF29CF-02CF-48C2-9CE8-33CE82D287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7591" y="3326860"/>
            <a:ext cx="8242008" cy="3219017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84592A3-520B-4A07-A111-D37B7C6E7498}"/>
              </a:ext>
            </a:extLst>
          </p:cNvPr>
          <p:cNvSpPr/>
          <p:nvPr/>
        </p:nvSpPr>
        <p:spPr>
          <a:xfrm>
            <a:off x="966503" y="3336587"/>
            <a:ext cx="1031132" cy="321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068-DACF-4FB0-9C8D-126B22B237F7}"/>
              </a:ext>
            </a:extLst>
          </p:cNvPr>
          <p:cNvSpPr txBox="1">
            <a:spLocks/>
          </p:cNvSpPr>
          <p:nvPr/>
        </p:nvSpPr>
        <p:spPr>
          <a:xfrm>
            <a:off x="2004603" y="180192"/>
            <a:ext cx="776532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The Study</a:t>
            </a:r>
            <a:endParaRPr lang="en-US" dirty="0"/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C79FBCDF-77FD-404A-B472-B16216088DF6}"/>
              </a:ext>
            </a:extLst>
          </p:cNvPr>
          <p:cNvSpPr/>
          <p:nvPr/>
        </p:nvSpPr>
        <p:spPr>
          <a:xfrm rot="10800000">
            <a:off x="9227927" y="5963055"/>
            <a:ext cx="385482" cy="58282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10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ee the source image">
            <a:extLst>
              <a:ext uri="{FF2B5EF4-FFF2-40B4-BE49-F238E27FC236}">
                <a16:creationId xmlns:a16="http://schemas.microsoft.com/office/drawing/2014/main" id="{BD9A781B-29BF-4BB7-BC57-CBB3E21FBE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" r="13185"/>
          <a:stretch/>
        </p:blipFill>
        <p:spPr bwMode="auto">
          <a:xfrm>
            <a:off x="0" y="10"/>
            <a:ext cx="457199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2747" y="203200"/>
            <a:ext cx="4105072" cy="970450"/>
          </a:xfrm>
        </p:spPr>
        <p:txBody>
          <a:bodyPr anchor="b">
            <a:noAutofit/>
          </a:bodyPr>
          <a:lstStyle/>
          <a:p>
            <a:pPr algn="l"/>
            <a:r>
              <a:rPr lang="en-US" b="1" dirty="0"/>
              <a:t>Predictions </a:t>
            </a:r>
            <a:r>
              <a:rPr lang="en-US" dirty="0"/>
              <a:t>(implicit)</a:t>
            </a:r>
            <a:endParaRPr lang="en-US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4398" y="2012255"/>
            <a:ext cx="5389402" cy="4515545"/>
          </a:xfrm>
        </p:spPr>
        <p:txBody>
          <a:bodyPr anchor="t">
            <a:normAutofit/>
          </a:bodyPr>
          <a:lstStyle/>
          <a:p>
            <a:r>
              <a:rPr lang="en-US" sz="3200" dirty="0"/>
              <a:t>Intentional burials exhibit pattern of preservation</a:t>
            </a:r>
          </a:p>
          <a:p>
            <a:pPr lvl="1"/>
            <a:r>
              <a:rPr lang="en-US" sz="3200" dirty="0"/>
              <a:t>E.g., broader range of bones present</a:t>
            </a:r>
          </a:p>
          <a:p>
            <a:pPr lvl="1"/>
            <a:endParaRPr lang="en-US" sz="3200" dirty="0"/>
          </a:p>
          <a:p>
            <a:r>
              <a:rPr lang="en-US" sz="3200" dirty="0"/>
              <a:t>Which bones more likely to survive fossilization?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89003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37718-272C-40BE-ACC9-3D17BB28E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0319" y="4726157"/>
            <a:ext cx="7080026" cy="76871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dirty="0"/>
              <a:t>Predictions (implicit)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8753D-6EBF-49E9-80C1-5E7E93ACF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2019" y="5494872"/>
            <a:ext cx="7080026" cy="62161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Non-intentional burials should be distinguishable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9F8EE386-5B49-4138-8C67-4F49D4481C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2" r="4895"/>
          <a:stretch/>
        </p:blipFill>
        <p:spPr bwMode="auto">
          <a:xfrm>
            <a:off x="679448" y="92930"/>
            <a:ext cx="4571999" cy="422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ee the source image">
            <a:extLst>
              <a:ext uri="{FF2B5EF4-FFF2-40B4-BE49-F238E27FC236}">
                <a16:creationId xmlns:a16="http://schemas.microsoft.com/office/drawing/2014/main" id="{25591E5E-8F61-4E8C-978C-029511D212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" r="18090" b="1"/>
          <a:stretch/>
        </p:blipFill>
        <p:spPr bwMode="auto">
          <a:xfrm>
            <a:off x="5339442" y="43707"/>
            <a:ext cx="4660903" cy="426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194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E1516-16F1-4680-BB17-3B58BC181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2070" y="415046"/>
            <a:ext cx="2309062" cy="59663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dirty="0"/>
              <a:t>Patterns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97E10E-AFC8-4B20-8FFF-302838360D1F}"/>
              </a:ext>
            </a:extLst>
          </p:cNvPr>
          <p:cNvSpPr txBox="1"/>
          <p:nvPr/>
        </p:nvSpPr>
        <p:spPr>
          <a:xfrm>
            <a:off x="1098550" y="1580051"/>
            <a:ext cx="3840163" cy="49763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</a:pPr>
            <a:r>
              <a:rPr lang="en-US" sz="24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Elements separating groups: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</a:pPr>
            <a:r>
              <a:rPr lang="en-US" sz="2800" b="1" cap="small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TR = Tarsals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</a:pPr>
            <a:r>
              <a:rPr lang="en-US" sz="2800" b="1" cap="small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HD = Hand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</a:pPr>
            <a:r>
              <a:rPr lang="en-US" sz="2800" b="1" cap="small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CP = Carpals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</a:pPr>
            <a:r>
              <a:rPr lang="en-US" sz="2800" b="1" cap="small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FM = Femur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</a:pPr>
            <a:r>
              <a:rPr lang="en-US" sz="2800" b="1" cap="small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FB = Fibula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</a:pPr>
            <a:r>
              <a:rPr lang="en-US" sz="2800" b="1" cap="small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RD =Radius</a:t>
            </a:r>
          </a:p>
          <a:p>
            <a:pPr marL="342900" indent="-3429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</a:pPr>
            <a:r>
              <a:rPr lang="en-US" sz="2800" b="1" cap="small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UL = Ulna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E0E5634-4218-4A72-A92E-4C913188F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88" t="13476" r="50536" b="19149"/>
          <a:stretch/>
        </p:blipFill>
        <p:spPr>
          <a:xfrm>
            <a:off x="5109477" y="214009"/>
            <a:ext cx="5441795" cy="642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071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38845-BD2E-437F-A417-CC5CE2383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66928"/>
            <a:ext cx="3985008" cy="1113122"/>
          </a:xfrm>
        </p:spPr>
        <p:txBody>
          <a:bodyPr anchor="b">
            <a:normAutofit/>
          </a:bodyPr>
          <a:lstStyle/>
          <a:p>
            <a:pPr algn="l"/>
            <a:r>
              <a:rPr lang="en-US" sz="3600" dirty="0">
                <a:ln>
                  <a:solidFill>
                    <a:srgbClr val="404040">
                      <a:alpha val="10000"/>
                    </a:srgbClr>
                  </a:solidFill>
                </a:ln>
              </a:rPr>
              <a:t>Similarities of Assemblages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1604815-1941-447D-811C-9A3EA08846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950" y="1935804"/>
            <a:ext cx="4703762" cy="4717915"/>
          </a:xfrm>
        </p:spPr>
        <p:txBody>
          <a:bodyPr anchor="t">
            <a:normAutofit/>
          </a:bodyPr>
          <a:lstStyle/>
          <a:p>
            <a:r>
              <a:rPr lang="en-US" sz="3200" dirty="0">
                <a:ln>
                  <a:solidFill>
                    <a:srgbClr val="404040">
                      <a:alpha val="10000"/>
                    </a:srgbClr>
                  </a:solidFill>
                </a:ln>
              </a:rPr>
              <a:t>Cluster analysis reinforces similarity of SH and DC to:</a:t>
            </a:r>
          </a:p>
          <a:p>
            <a:pPr lvl="1"/>
            <a:r>
              <a:rPr lang="en-US" sz="2800" b="1" dirty="0">
                <a:ln>
                  <a:solidFill>
                    <a:srgbClr val="404040">
                      <a:alpha val="10000"/>
                    </a:srgb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Modern cave baboons</a:t>
            </a:r>
          </a:p>
          <a:p>
            <a:pPr lvl="1"/>
            <a:r>
              <a:rPr lang="en-US" sz="2800" b="1" dirty="0">
                <a:ln>
                  <a:solidFill>
                    <a:srgbClr val="404040">
                      <a:alpha val="10000"/>
                    </a:srgb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Scavenged modern human corpses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89E541-02AF-4EE1-AB81-52313083A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72"/>
          <a:stretch/>
        </p:blipFill>
        <p:spPr>
          <a:xfrm>
            <a:off x="5014722" y="10"/>
            <a:ext cx="565327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64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E79F6-41EA-4E3F-8EAC-E70ABB804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4424" y="209550"/>
            <a:ext cx="2959794" cy="1078062"/>
          </a:xfrm>
        </p:spPr>
        <p:txBody>
          <a:bodyPr anchor="ctr">
            <a:normAutofit/>
          </a:bodyPr>
          <a:lstStyle/>
          <a:p>
            <a:pPr algn="l"/>
            <a:r>
              <a:rPr lang="en-US" sz="3100" dirty="0"/>
              <a:t>Further Support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8469C6D-56DF-48EC-ADD2-16C660643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59089"/>
            <a:ext cx="9744546" cy="1178983"/>
          </a:xfrm>
        </p:spPr>
        <p:txBody>
          <a:bodyPr anchor="ctr">
            <a:normAutofit/>
          </a:bodyPr>
          <a:lstStyle/>
          <a:p>
            <a:pPr>
              <a:buClr>
                <a:srgbClr val="FB9E46"/>
              </a:buClr>
            </a:pPr>
            <a:r>
              <a:rPr lang="en-US" sz="3200" dirty="0"/>
              <a:t>Unsupervised (five-group) classification</a:t>
            </a:r>
          </a:p>
          <a:p>
            <a:pPr lvl="1">
              <a:buClr>
                <a:srgbClr val="FB9E46"/>
              </a:buClr>
            </a:pPr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SH and DC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cluster with natural accumulation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D9FB8E-D908-4276-A899-4AE2979D8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815"/>
          <a:stretch/>
        </p:blipFill>
        <p:spPr>
          <a:xfrm>
            <a:off x="179100" y="2032000"/>
            <a:ext cx="9669750" cy="439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70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1E37B-EFC1-4841-8BBA-80E4CE9A9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can claims of intentionality be taken seriously?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CB47146-0C7E-41A4-A0BC-9FFAFCDCCA1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32" y="2264898"/>
            <a:ext cx="9692004" cy="437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85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D136E-F31C-4833-A09D-815D29976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2F319-BE71-4BC2-99CF-222A00B04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2097741"/>
            <a:ext cx="9198000" cy="407922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Machine-learning successful </a:t>
            </a:r>
            <a:r>
              <a:rPr lang="en-US" sz="2800" dirty="0"/>
              <a:t>at separating modern samples</a:t>
            </a:r>
          </a:p>
          <a:p>
            <a:pPr lvl="1"/>
            <a:r>
              <a:rPr lang="en-US" sz="2400" b="1" dirty="0">
                <a:solidFill>
                  <a:srgbClr val="C00000"/>
                </a:solidFill>
              </a:rPr>
              <a:t>Six limb (or related) elements </a:t>
            </a:r>
            <a:r>
              <a:rPr lang="en-US" sz="2400" dirty="0"/>
              <a:t>best at group assignment</a:t>
            </a:r>
          </a:p>
          <a:p>
            <a:endParaRPr lang="en-US" sz="2800" dirty="0"/>
          </a:p>
          <a:p>
            <a:r>
              <a:rPr lang="en-US" sz="2800" dirty="0"/>
              <a:t>Early sites (&gt;100ka) </a:t>
            </a:r>
            <a:r>
              <a:rPr lang="en-US" sz="2800" b="1" dirty="0">
                <a:solidFill>
                  <a:srgbClr val="C00000"/>
                </a:solidFill>
              </a:rPr>
              <a:t>do not unequivocally </a:t>
            </a:r>
            <a:r>
              <a:rPr lang="en-US" sz="2800" dirty="0"/>
              <a:t>show burial intentionality</a:t>
            </a:r>
          </a:p>
          <a:p>
            <a:endParaRPr lang="en-US" sz="2800" dirty="0"/>
          </a:p>
          <a:p>
            <a:r>
              <a:rPr lang="en-US" sz="2800" b="1" dirty="0">
                <a:solidFill>
                  <a:srgbClr val="C00000"/>
                </a:solidFill>
              </a:rPr>
              <a:t>More parsimonious that SH and DC natural burials</a:t>
            </a:r>
          </a:p>
          <a:p>
            <a:pPr lvl="1"/>
            <a:r>
              <a:rPr lang="en-US" sz="2400" dirty="0"/>
              <a:t>But, data fail to unequivocally</a:t>
            </a:r>
          </a:p>
        </p:txBody>
      </p:sp>
    </p:spTree>
    <p:extLst>
      <p:ext uri="{BB962C8B-B14F-4D97-AF65-F5344CB8AC3E}">
        <p14:creationId xmlns:p14="http://schemas.microsoft.com/office/powerpoint/2010/main" val="722368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ee the source image">
            <a:extLst>
              <a:ext uri="{FF2B5EF4-FFF2-40B4-BE49-F238E27FC236}">
                <a16:creationId xmlns:a16="http://schemas.microsoft.com/office/drawing/2014/main" id="{29D7D937-8446-4A88-85D0-C14E37364E08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r="4553"/>
          <a:stretch>
            <a:fillRect/>
          </a:stretch>
        </p:blipFill>
        <p:spPr bwMode="auto">
          <a:xfrm>
            <a:off x="98095" y="65327"/>
            <a:ext cx="9911201" cy="672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DADA0AA-6C25-40B0-8CB9-6A9E8E0A0F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095" y="4273236"/>
            <a:ext cx="10377992" cy="2402838"/>
          </a:xfrm>
          <a:noFill/>
        </p:spPr>
        <p:txBody>
          <a:bodyPr/>
          <a:lstStyle/>
          <a:p>
            <a:pPr algn="l"/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Wait, Aren’t skeletons Rare in fossil record?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5882A3-B13E-4FA3-9EED-932561C4C3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02663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E35A8C41-BECF-4831-8267-7A6D93952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9559" y="5884847"/>
            <a:ext cx="5420139" cy="438487"/>
          </a:xfrm>
        </p:spPr>
        <p:txBody>
          <a:bodyPr/>
          <a:lstStyle/>
          <a:p>
            <a:r>
              <a:rPr lang="en-US" dirty="0"/>
              <a:t>Little </a:t>
            </a:r>
            <a:r>
              <a:rPr lang="en-US" dirty="0" err="1"/>
              <a:t>FOot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D19EA0-04A0-4B76-A8C0-2E505DC4ACF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447502" y="6401750"/>
            <a:ext cx="278418" cy="27432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19</a:t>
            </a:fld>
            <a:endParaRPr lang="en-US" noProof="0"/>
          </a:p>
        </p:txBody>
      </p:sp>
      <p:pic>
        <p:nvPicPr>
          <p:cNvPr id="13" name="Content Placeholder 12" descr="Aerial view of a forest&#10;&#10;Description automatically generated with medium confidence">
            <a:extLst>
              <a:ext uri="{FF2B5EF4-FFF2-40B4-BE49-F238E27FC236}">
                <a16:creationId xmlns:a16="http://schemas.microsoft.com/office/drawing/2014/main" id="{4377E7DA-3A5C-42FC-A83C-663C3C7AA08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28281"/>
          <a:stretch/>
        </p:blipFill>
        <p:spPr>
          <a:xfrm>
            <a:off x="0" y="-49127"/>
            <a:ext cx="6353735" cy="6835230"/>
          </a:xfrm>
        </p:spPr>
      </p:pic>
      <p:pic>
        <p:nvPicPr>
          <p:cNvPr id="11" name="Picture Placeholder 10" descr="A picture containing indoor, person, ceiling, building&#10;&#10;Description automatically generated">
            <a:extLst>
              <a:ext uri="{FF2B5EF4-FFF2-40B4-BE49-F238E27FC236}">
                <a16:creationId xmlns:a16="http://schemas.microsoft.com/office/drawing/2014/main" id="{EEC6CCDB-284C-4A39-AFDC-A3C876E022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13066" r="-1" b="187"/>
          <a:stretch/>
        </p:blipFill>
        <p:spPr>
          <a:xfrm>
            <a:off x="6526351" y="-49127"/>
            <a:ext cx="5130427" cy="5933974"/>
          </a:xfrm>
          <a:noFill/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9BEF180D-7F1C-4437-8BFB-6710C0825BB9}"/>
              </a:ext>
            </a:extLst>
          </p:cNvPr>
          <p:cNvSpPr txBox="1">
            <a:spLocks/>
          </p:cNvSpPr>
          <p:nvPr/>
        </p:nvSpPr>
        <p:spPr>
          <a:xfrm>
            <a:off x="2846183" y="110033"/>
            <a:ext cx="5420139" cy="43848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spc="-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Sterkfontein</a:t>
            </a:r>
          </a:p>
        </p:txBody>
      </p:sp>
    </p:spTree>
    <p:extLst>
      <p:ext uri="{BB962C8B-B14F-4D97-AF65-F5344CB8AC3E}">
        <p14:creationId xmlns:p14="http://schemas.microsoft.com/office/powerpoint/2010/main" val="2685628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6955902" y="5555737"/>
            <a:ext cx="2895600" cy="104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Presented by:</a:t>
            </a:r>
          </a:p>
          <a:p>
            <a:pPr marL="0" indent="0">
              <a:buNone/>
            </a:pPr>
            <a:r>
              <a:rPr lang="en-US" sz="2300" b="1" dirty="0"/>
              <a:t>Dr. Jason L. Heaton</a:t>
            </a:r>
          </a:p>
          <a:p>
            <a:pPr marL="0" indent="0">
              <a:buNone/>
            </a:pPr>
            <a:r>
              <a:rPr lang="en-US" dirty="0"/>
              <a:t>Birmingham-Southern College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2F2230-0D3E-4CCF-92B2-62D4EDAB7E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468"/>
          <a:stretch/>
        </p:blipFill>
        <p:spPr>
          <a:xfrm>
            <a:off x="54710" y="732340"/>
            <a:ext cx="9959503" cy="292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316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rock, stone&#10;&#10;Description automatically generated">
            <a:extLst>
              <a:ext uri="{FF2B5EF4-FFF2-40B4-BE49-F238E27FC236}">
                <a16:creationId xmlns:a16="http://schemas.microsoft.com/office/drawing/2014/main" id="{D2048B59-C851-4A24-A0AF-27D8C37478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904"/>
          <a:stretch/>
        </p:blipFill>
        <p:spPr>
          <a:xfrm rot="5400000">
            <a:off x="-1428936" y="1372664"/>
            <a:ext cx="6857999" cy="3982016"/>
          </a:xfrm>
          <a:prstGeom prst="rect">
            <a:avLst/>
          </a:prstGeom>
        </p:spPr>
      </p:pic>
      <p:pic>
        <p:nvPicPr>
          <p:cNvPr id="7" name="Content Placeholder 6" descr="A picture containing nature, cave, dark&#10;&#10;Description automatically generated">
            <a:extLst>
              <a:ext uri="{FF2B5EF4-FFF2-40B4-BE49-F238E27FC236}">
                <a16:creationId xmlns:a16="http://schemas.microsoft.com/office/drawing/2014/main" id="{D0DDE207-00CE-468E-9906-408CDD13EF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tretch/>
        </p:blipFill>
        <p:spPr>
          <a:xfrm rot="5400000">
            <a:off x="2892476" y="840918"/>
            <a:ext cx="6727346" cy="5045509"/>
          </a:xfr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0FF3A4-C07F-4C3B-A888-459C0CA9D6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07554" y="4346296"/>
            <a:ext cx="4764844" cy="2329778"/>
          </a:xfrm>
        </p:spPr>
        <p:txBody>
          <a:bodyPr anchor="b">
            <a:normAutofit/>
          </a:bodyPr>
          <a:lstStyle/>
          <a:p>
            <a:pPr algn="l"/>
            <a:r>
              <a:rPr lang="en-US" dirty="0"/>
              <a:t>Misgrot Cave</a:t>
            </a:r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id="{A7F79D1E-37FC-4DDB-BA48-FE1C1FCF1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68765" y="4408492"/>
            <a:ext cx="2456210" cy="119203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A17E35-B0AB-4500-8E37-CE8BBBEA97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47502" y="6401750"/>
            <a:ext cx="278418" cy="27432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20</a:t>
            </a:fld>
            <a:endParaRPr lang="en-US" noProof="0"/>
          </a:p>
        </p:txBody>
      </p:sp>
      <p:pic>
        <p:nvPicPr>
          <p:cNvPr id="11" name="Picture 10" descr="A picture containing rock, ground, outdoor, wall&#10;&#10;Description automatically generated">
            <a:extLst>
              <a:ext uri="{FF2B5EF4-FFF2-40B4-BE49-F238E27FC236}">
                <a16:creationId xmlns:a16="http://schemas.microsoft.com/office/drawing/2014/main" id="{E57E8CAF-DDC1-4F03-9F4F-514A8EE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039826" y="1077671"/>
            <a:ext cx="6857999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04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D81AB-B4B5-44C9-8F3B-B75B3A510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44" y="142530"/>
            <a:ext cx="7765322" cy="800911"/>
          </a:xfrm>
        </p:spPr>
        <p:txBody>
          <a:bodyPr/>
          <a:lstStyle/>
          <a:p>
            <a:r>
              <a:rPr lang="en-US" dirty="0"/>
              <a:t>Critique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8FC14-267E-4D91-8B31-E16CE8C7D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038" y="1230426"/>
            <a:ext cx="9062116" cy="466835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Clarity</a:t>
            </a:r>
          </a:p>
          <a:p>
            <a:pPr lvl="1"/>
            <a:r>
              <a:rPr lang="en-US" sz="2800" dirty="0"/>
              <a:t>Can always critique clarity, but don’t dwell</a:t>
            </a:r>
          </a:p>
          <a:p>
            <a:endParaRPr lang="en-US" sz="3200" dirty="0"/>
          </a:p>
          <a:p>
            <a:r>
              <a:rPr lang="en-US" sz="3200" dirty="0"/>
              <a:t>Study establishes </a:t>
            </a:r>
            <a:r>
              <a:rPr lang="en-US" sz="3200" b="1" dirty="0">
                <a:solidFill>
                  <a:srgbClr val="C00000"/>
                </a:solidFill>
              </a:rPr>
              <a:t>pattern</a:t>
            </a:r>
            <a:r>
              <a:rPr lang="en-US" sz="3200" dirty="0"/>
              <a:t>, but cannot reject hypothesis of intentional burial</a:t>
            </a:r>
            <a:endParaRPr lang="en-US" sz="3200" dirty="0">
              <a:solidFill>
                <a:schemeClr val="accent2"/>
              </a:solidFill>
            </a:endParaRPr>
          </a:p>
          <a:p>
            <a:pPr lvl="1"/>
            <a:r>
              <a:rPr lang="en-US" sz="3200" dirty="0"/>
              <a:t>Need further data/comparisons</a:t>
            </a:r>
          </a:p>
          <a:p>
            <a:pPr lvl="2"/>
            <a:r>
              <a:rPr lang="en-US" sz="2800" dirty="0"/>
              <a:t>e.g., bone surface from </a:t>
            </a:r>
            <a:r>
              <a:rPr lang="en-US" sz="2800" i="1" dirty="0"/>
              <a:t>H. naledi</a:t>
            </a:r>
          </a:p>
          <a:p>
            <a:pPr lvl="2"/>
            <a:endParaRPr lang="en-US" sz="2800" i="1" dirty="0"/>
          </a:p>
          <a:p>
            <a:r>
              <a:rPr lang="en-US" sz="3200" dirty="0"/>
              <a:t>Methods unclear?</a:t>
            </a:r>
          </a:p>
        </p:txBody>
      </p:sp>
    </p:spTree>
    <p:extLst>
      <p:ext uri="{BB962C8B-B14F-4D97-AF65-F5344CB8AC3E}">
        <p14:creationId xmlns:p14="http://schemas.microsoft.com/office/powerpoint/2010/main" val="249425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970" y="970235"/>
            <a:ext cx="1629789" cy="4827693"/>
          </a:xfrm>
        </p:spPr>
        <p:txBody>
          <a:bodyPr>
            <a:normAutofit/>
          </a:bodyPr>
          <a:lstStyle/>
          <a:p>
            <a:r>
              <a:rPr lang="en-US" sz="3600" dirty="0"/>
              <a:t>FLAWS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4188" y="1015153"/>
            <a:ext cx="6259605" cy="4827694"/>
          </a:xfrm>
          <a:effectLst/>
        </p:spPr>
        <p:txBody>
          <a:bodyPr anchor="ctr">
            <a:normAutofit/>
          </a:bodyPr>
          <a:lstStyle/>
          <a:p>
            <a:r>
              <a:rPr lang="en-US" sz="4000" dirty="0"/>
              <a:t>Look at grading rubric</a:t>
            </a:r>
          </a:p>
          <a:p>
            <a:pPr lvl="1"/>
            <a:r>
              <a:rPr lang="en-US" sz="3600" dirty="0">
                <a:solidFill>
                  <a:schemeClr val="tx1"/>
                </a:solidFill>
              </a:rPr>
              <a:t>Limited time on my part</a:t>
            </a:r>
          </a:p>
          <a:p>
            <a:pPr lvl="1"/>
            <a:r>
              <a:rPr lang="en-US" sz="3600" dirty="0">
                <a:solidFill>
                  <a:schemeClr val="tx1"/>
                </a:solidFill>
              </a:rPr>
              <a:t>Not a lot of Lit Cited</a:t>
            </a:r>
          </a:p>
          <a:p>
            <a:pPr lvl="1"/>
            <a:r>
              <a:rPr lang="en-US" sz="3600" dirty="0">
                <a:solidFill>
                  <a:schemeClr val="tx1"/>
                </a:solidFill>
              </a:rPr>
              <a:t>Other issues?</a:t>
            </a:r>
          </a:p>
        </p:txBody>
      </p:sp>
    </p:spTree>
    <p:extLst>
      <p:ext uri="{BB962C8B-B14F-4D97-AF65-F5344CB8AC3E}">
        <p14:creationId xmlns:p14="http://schemas.microsoft.com/office/powerpoint/2010/main" val="1451376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F2F4215-397B-45CE-B231-FB2FF7EA5D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897" r="89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FE05EF9-2957-4E8B-B36C-479929575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723345" y="5450525"/>
            <a:ext cx="6798250" cy="9512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AC4939-FD4B-40C1-9E32-CD24A8BCA4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04261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D582B2D-C377-406C-840E-668FFC059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29" y="62247"/>
            <a:ext cx="3436832" cy="100611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l"/>
            <a:r>
              <a:rPr lang="en-US" dirty="0"/>
              <a:t>What makes humans unique?</a:t>
            </a:r>
          </a:p>
        </p:txBody>
      </p:sp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2209346" y="6248401"/>
            <a:ext cx="2309062" cy="8592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4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</a:rPr>
              <a:t>The Place of Humans in Linnaeus’s Taxonomy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C8EF4234-BCEC-4084-B7B7-C63A0A65A3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4" t="1" r="1" b="1"/>
          <a:stretch/>
        </p:blipFill>
        <p:spPr bwMode="auto">
          <a:xfrm>
            <a:off x="4617397" y="10"/>
            <a:ext cx="605060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 descr="http://sharon-taxonomy2009-p3.wikispaces.com/file/view/primates/100611013/primates">
            <a:extLst>
              <a:ext uri="{FF2B5EF4-FFF2-40B4-BE49-F238E27FC236}">
                <a16:creationId xmlns:a16="http://schemas.microsoft.com/office/drawing/2014/main" id="{B3406054-D300-4908-A997-1B70EB2BF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775" y="1273225"/>
            <a:ext cx="2228447" cy="1543050"/>
          </a:xfrm>
          <a:prstGeom prst="rect">
            <a:avLst/>
          </a:prstGeom>
          <a:noFill/>
        </p:spPr>
      </p:pic>
      <p:pic>
        <p:nvPicPr>
          <p:cNvPr id="6" name="Picture 8" descr="http://www.blogodisea.com/wp-content/uploads/2011/04/animales-graciosos-bonitos-simios-monos-1.jpg">
            <a:extLst>
              <a:ext uri="{FF2B5EF4-FFF2-40B4-BE49-F238E27FC236}">
                <a16:creationId xmlns:a16="http://schemas.microsoft.com/office/drawing/2014/main" id="{1346708A-CA74-4CB7-95F8-E50B2C79CC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75" y="2816275"/>
            <a:ext cx="2827361" cy="188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http://www.durrell.org/library/animals/Ring-Tailed-Lemur2.jpg">
            <a:extLst>
              <a:ext uri="{FF2B5EF4-FFF2-40B4-BE49-F238E27FC236}">
                <a16:creationId xmlns:a16="http://schemas.microsoft.com/office/drawing/2014/main" id="{51BBE1DB-3FBB-4DD5-B0D8-F3DBBDBC1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669" y="1729305"/>
            <a:ext cx="1655908" cy="1655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ttp://www.wallsave.com/wallpapers/1024x768/primates/117162/primates-de-animales-fondo-escritorio-117162.jpg">
            <a:extLst>
              <a:ext uri="{FF2B5EF4-FFF2-40B4-BE49-F238E27FC236}">
                <a16:creationId xmlns:a16="http://schemas.microsoft.com/office/drawing/2014/main" id="{AA2D0F2B-C4DF-4E70-BBC6-2751C26E7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76" y="4609904"/>
            <a:ext cx="2451691" cy="183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http://2.bp.blogspot.com/-f_8yKJ01sME/TynaL9l7t1I/AAAAAAAAAzQ/evfSeCU_Bcg/s1600/BaboonMandrillMouthOpen.jpg">
            <a:extLst>
              <a:ext uri="{FF2B5EF4-FFF2-40B4-BE49-F238E27FC236}">
                <a16:creationId xmlns:a16="http://schemas.microsoft.com/office/drawing/2014/main" id="{47754DAC-E6EF-4768-8A64-8998D63A7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807" y="3472788"/>
            <a:ext cx="1692140" cy="25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4113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3339" y="117506"/>
            <a:ext cx="7765322" cy="970450"/>
          </a:xfrm>
        </p:spPr>
        <p:txBody>
          <a:bodyPr/>
          <a:lstStyle/>
          <a:p>
            <a:r>
              <a:rPr lang="en-US" dirty="0"/>
              <a:t>Gap in knowledge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3671" y="6248400"/>
            <a:ext cx="1061197" cy="4036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Abstract</a:t>
            </a:r>
          </a:p>
        </p:txBody>
      </p:sp>
      <p:sp>
        <p:nvSpPr>
          <p:cNvPr id="5" name="Rectangle 4"/>
          <p:cNvSpPr/>
          <p:nvPr/>
        </p:nvSpPr>
        <p:spPr>
          <a:xfrm>
            <a:off x="257756" y="1198414"/>
            <a:ext cx="804223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= </a:t>
            </a:r>
            <a:r>
              <a:rPr lang="en-US" sz="2800" b="1" dirty="0"/>
              <a:t>what’s unanswered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Tied to what study addresses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May/may not be </a:t>
            </a:r>
            <a:br>
              <a:rPr lang="en-US" sz="2800" dirty="0"/>
            </a:br>
            <a:r>
              <a:rPr lang="en-US" sz="2800" dirty="0"/>
              <a:t>directly tied to </a:t>
            </a:r>
            <a:br>
              <a:rPr lang="en-US" sz="2800" dirty="0"/>
            </a:br>
            <a:r>
              <a:rPr lang="en-US" sz="2800" dirty="0"/>
              <a:t>hypothesis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4023D2-19B2-4557-89F7-7A2C55F2B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974" y="2726313"/>
            <a:ext cx="5791220" cy="392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329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624E-7BC6-499D-9412-E16A8FB9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about humans intrigues us!</a:t>
            </a:r>
          </a:p>
        </p:txBody>
      </p:sp>
      <p:pic>
        <p:nvPicPr>
          <p:cNvPr id="4098" name="Picture 2" descr="See the source image">
            <a:extLst>
              <a:ext uri="{FF2B5EF4-FFF2-40B4-BE49-F238E27FC236}">
                <a16:creationId xmlns:a16="http://schemas.microsoft.com/office/drawing/2014/main" id="{1CEC3DA1-BDD2-41D3-A014-723CE8E2BE0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1" y="1327150"/>
            <a:ext cx="9569409" cy="536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19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330199" y="1316038"/>
            <a:ext cx="6757585" cy="4724400"/>
          </a:xfrm>
          <a:ln/>
        </p:spPr>
        <p:txBody>
          <a:bodyPr/>
          <a:lstStyle/>
          <a:p>
            <a:pPr marL="235358" indent="-338138">
              <a:buFont typeface="Wingdings" pitchFamily="2" charset="2"/>
              <a:buChar char=""/>
              <a:tabLst>
                <a:tab pos="338138" algn="l"/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</a:pPr>
            <a:r>
              <a:rPr lang="en-US" sz="3200" dirty="0"/>
              <a:t>What happens to remains after death</a:t>
            </a:r>
          </a:p>
          <a:p>
            <a:pPr marL="338138" indent="-338138">
              <a:buFont typeface="Wingdings" pitchFamily="2" charset="2"/>
              <a:buChar char=""/>
              <a:tabLst>
                <a:tab pos="338138" algn="l"/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</a:pPr>
            <a:endParaRPr lang="en-US" sz="3200" dirty="0"/>
          </a:p>
          <a:p>
            <a:pPr marL="235358" indent="-338138">
              <a:buFont typeface="Wingdings" pitchFamily="2" charset="2"/>
              <a:buChar char=""/>
              <a:tabLst>
                <a:tab pos="338138" algn="l"/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</a:pPr>
            <a:r>
              <a:rPr lang="en-US" sz="3200" dirty="0"/>
              <a:t>Circumstances necessary for fossilization </a:t>
            </a:r>
          </a:p>
          <a:p>
            <a:pPr marL="338138" indent="-338138">
              <a:buFont typeface="Wingdings" pitchFamily="2" charset="2"/>
              <a:buChar char=""/>
              <a:tabLst>
                <a:tab pos="338138" algn="l"/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</a:pPr>
            <a:endParaRPr lang="en-US" sz="3200" dirty="0"/>
          </a:p>
          <a:p>
            <a:pPr marL="338138" indent="-338138">
              <a:buFont typeface="Wingdings" pitchFamily="2" charset="2"/>
              <a:buChar char=""/>
              <a:tabLst>
                <a:tab pos="338138" algn="l"/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</a:pPr>
            <a:r>
              <a:rPr lang="en-US" sz="3200" dirty="0"/>
              <a:t>Fossilization needs anoxic environment</a:t>
            </a:r>
          </a:p>
          <a:p>
            <a:pPr marL="612458" lvl="1" indent="-338138">
              <a:buFont typeface="Wingdings" pitchFamily="2" charset="2"/>
              <a:buChar char=""/>
              <a:tabLst>
                <a:tab pos="338138" algn="l"/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</a:pPr>
            <a:r>
              <a:rPr lang="en-US" sz="2800" dirty="0"/>
              <a:t>Decomposition is limited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38138" indent="-338138">
              <a:tabLst>
                <a:tab pos="338138" algn="l"/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</a:pPr>
            <a:r>
              <a:rPr lang="en-US" dirty="0"/>
              <a:t>Taphonomy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B14A06-4D2A-4723-B000-753103B15F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66"/>
          <a:stretch/>
        </p:blipFill>
        <p:spPr>
          <a:xfrm>
            <a:off x="7416137" y="201445"/>
            <a:ext cx="2938459" cy="62245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285C2D-85E3-4D99-BCA0-0F44488F6D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7"/>
          <a:stretch/>
        </p:blipFill>
        <p:spPr bwMode="auto">
          <a:xfrm>
            <a:off x="7398818" y="205540"/>
            <a:ext cx="2938458" cy="622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8086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Clarifying pattern of human interment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Bone preservation patterns</a:t>
            </a:r>
          </a:p>
          <a:p>
            <a:pPr lvl="1"/>
            <a:r>
              <a:rPr lang="en-US" sz="2800" dirty="0"/>
              <a:t>Which bones?</a:t>
            </a:r>
          </a:p>
          <a:p>
            <a:endParaRPr lang="en-US" sz="3200" dirty="0"/>
          </a:p>
          <a:p>
            <a:r>
              <a:rPr lang="en-US" sz="3200" dirty="0"/>
              <a:t>Other possibilities?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02AFAE-DF1A-49EE-A065-665C1C153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311" y="3304470"/>
            <a:ext cx="6311378" cy="325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75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81510-3194-472C-851F-8A8567652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Comparative Samples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3539B-F2D9-47DD-A584-9952F245B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067" y="1123950"/>
            <a:ext cx="9519866" cy="5588000"/>
          </a:xfrm>
        </p:spPr>
        <p:txBody>
          <a:bodyPr>
            <a:normAutofit/>
          </a:bodyPr>
          <a:lstStyle/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(i)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primary hominin interment </a:t>
            </a:r>
            <a:r>
              <a:rPr lang="en-US" sz="2800" dirty="0"/>
              <a:t>(</a:t>
            </a:r>
            <a:r>
              <a:rPr lang="en-US" sz="2800" i="1" dirty="0"/>
              <a:t>prehistoric</a:t>
            </a:r>
            <a:r>
              <a:rPr lang="en-US" sz="2800" dirty="0"/>
              <a:t>)</a:t>
            </a:r>
          </a:p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(ii)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possible primary hominin interment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800" dirty="0"/>
              <a:t>(</a:t>
            </a:r>
            <a:r>
              <a:rPr lang="en-US" sz="2800" i="1" dirty="0"/>
              <a:t>prehistoric</a:t>
            </a:r>
            <a:r>
              <a:rPr lang="en-US" sz="2800" dirty="0"/>
              <a:t>)</a:t>
            </a:r>
          </a:p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(iii)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hominin cannibalized/secondary interment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800" dirty="0"/>
              <a:t>(</a:t>
            </a:r>
            <a:r>
              <a:rPr lang="en-US" sz="2800" i="1" dirty="0"/>
              <a:t>prehistoric</a:t>
            </a:r>
            <a:r>
              <a:rPr lang="en-US" sz="2800" dirty="0"/>
              <a:t>)</a:t>
            </a:r>
          </a:p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(iv)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hominin non-anthropogenically accumulated </a:t>
            </a:r>
            <a:r>
              <a:rPr lang="en-US" sz="2800" dirty="0"/>
              <a:t>(</a:t>
            </a:r>
            <a:r>
              <a:rPr lang="en-US" sz="2800" i="1" dirty="0"/>
              <a:t>prehistoric</a:t>
            </a:r>
            <a:r>
              <a:rPr lang="en-US" sz="2800" dirty="0"/>
              <a:t>)</a:t>
            </a:r>
          </a:p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(v)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undisturbed human corpses </a:t>
            </a:r>
            <a:r>
              <a:rPr lang="en-US" sz="2800" dirty="0"/>
              <a:t>(</a:t>
            </a:r>
            <a:r>
              <a:rPr lang="en-US" sz="2800" i="1" dirty="0"/>
              <a:t>modern</a:t>
            </a:r>
            <a:r>
              <a:rPr lang="en-US" sz="2800" dirty="0"/>
              <a:t>)</a:t>
            </a:r>
          </a:p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(vi)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scavenged human corpses </a:t>
            </a:r>
            <a:r>
              <a:rPr lang="en-US" sz="2800" dirty="0"/>
              <a:t>(</a:t>
            </a:r>
            <a:r>
              <a:rPr lang="en-US" sz="2800" i="1" dirty="0"/>
              <a:t>modern</a:t>
            </a:r>
            <a:r>
              <a:rPr lang="en-US" sz="2800" dirty="0"/>
              <a:t>)</a:t>
            </a:r>
          </a:p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(vii)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leopard-consumed  baboon carcasses </a:t>
            </a:r>
            <a:r>
              <a:rPr lang="en-US" sz="2800" dirty="0"/>
              <a:t>(</a:t>
            </a:r>
            <a:r>
              <a:rPr lang="en-US" sz="2800" i="1" dirty="0"/>
              <a:t>modern</a:t>
            </a:r>
            <a:r>
              <a:rPr lang="en-US" sz="2800" dirty="0"/>
              <a:t>)</a:t>
            </a:r>
          </a:p>
          <a:p>
            <a:pPr marL="369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/>
              <a:t>(viii ) 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baboon natural deaths </a:t>
            </a:r>
            <a:r>
              <a:rPr lang="en-US" sz="2800" dirty="0"/>
              <a:t>(</a:t>
            </a:r>
            <a:r>
              <a:rPr lang="en-US" sz="2800" i="1" dirty="0"/>
              <a:t>modern</a:t>
            </a:r>
            <a:r>
              <a:rPr lang="en-US" sz="2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50870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B1CAC-DC4D-4D6F-817D-D65C5116C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are SH and DC controversial?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7F5D20C-2538-4C2F-AC59-BFC61022C4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296" y="1323071"/>
            <a:ext cx="7338811" cy="122066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FBD179-4CE0-4EC1-B490-8F3CF1706A95}"/>
              </a:ext>
            </a:extLst>
          </p:cNvPr>
          <p:cNvSpPr txBox="1"/>
          <p:nvPr/>
        </p:nvSpPr>
        <p:spPr>
          <a:xfrm>
            <a:off x="511395" y="2967335"/>
            <a:ext cx="71818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There must be </a:t>
            </a:r>
            <a:r>
              <a:rPr lang="en-US" sz="2400" b="1" u="sng" dirty="0"/>
              <a:t>some</a:t>
            </a:r>
            <a:r>
              <a:rPr lang="en-US" sz="2400" b="1" dirty="0"/>
              <a:t> evidence to support their claims!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715D5D-BC21-4737-9977-24F2716EA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96" y="4348011"/>
            <a:ext cx="7338811" cy="2077989"/>
          </a:xfrm>
          <a:prstGeom prst="rect">
            <a:avLst/>
          </a:prstGeom>
        </p:spPr>
      </p:pic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A6A8CD3E-1ACC-450A-8B32-5926BC4D6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795" y="490818"/>
            <a:ext cx="4393205" cy="516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4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Custom 13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5CB8B3"/>
      </a:accent1>
      <a:accent2>
        <a:srgbClr val="F5D66E"/>
      </a:accent2>
      <a:accent3>
        <a:srgbClr val="D78189"/>
      </a:accent3>
      <a:accent4>
        <a:srgbClr val="7030A0"/>
      </a:accent4>
      <a:accent5>
        <a:srgbClr val="0070C0"/>
      </a:accent5>
      <a:accent6>
        <a:srgbClr val="C4D36D"/>
      </a:accent6>
      <a:hlink>
        <a:srgbClr val="54C3BD"/>
      </a:hlink>
      <a:folHlink>
        <a:srgbClr val="54C3BD"/>
      </a:folHlink>
    </a:clrScheme>
    <a:fontScheme name="Custom 154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67328976_Minimalist presentation_RVA_v4" id="{DA616D2A-CFEC-48D2-90FC-DF66CF8D2F8A}" vid="{8F2838F8-33B8-457C-9B19-1E5863B0E0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323504-CBC8-4A2F-BF86-8DF0D94D4A3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6100F67-BC3D-46B4-8D39-802DC9D7F2E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853D8350-BC36-420E-83B3-2CFFF4E97F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{5B4EE45C-71A4-4837-87C2-685402F1EF5A}tf67328976_win32</Template>
  <TotalTime>496</TotalTime>
  <Words>425</Words>
  <Application>Microsoft Office PowerPoint</Application>
  <PresentationFormat>Widescreen</PresentationFormat>
  <Paragraphs>100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Corbel</vt:lpstr>
      <vt:lpstr>Times New Roman</vt:lpstr>
      <vt:lpstr>Wingdings</vt:lpstr>
      <vt:lpstr>Wingdings 2</vt:lpstr>
      <vt:lpstr>Office Theme</vt:lpstr>
      <vt:lpstr>JC Discussion</vt:lpstr>
      <vt:lpstr>PowerPoint Presentation</vt:lpstr>
      <vt:lpstr>What makes humans unique?</vt:lpstr>
      <vt:lpstr>Gap in knowledge</vt:lpstr>
      <vt:lpstr>Science about humans intrigues us!</vt:lpstr>
      <vt:lpstr>Taphonomy</vt:lpstr>
      <vt:lpstr>Clarifying pattern of human interment</vt:lpstr>
      <vt:lpstr>Comparative Samples</vt:lpstr>
      <vt:lpstr>Why are SH and DC controversial?</vt:lpstr>
      <vt:lpstr>NOTE: we do NOT state hypothesis directly</vt:lpstr>
      <vt:lpstr>Predictions (implicit)</vt:lpstr>
      <vt:lpstr>Predictions (implicit)</vt:lpstr>
      <vt:lpstr>Patterns</vt:lpstr>
      <vt:lpstr>Similarities of Assemblages</vt:lpstr>
      <vt:lpstr>Further Support</vt:lpstr>
      <vt:lpstr>How can claims of intentionality be taken seriously?</vt:lpstr>
      <vt:lpstr>Conclusions: </vt:lpstr>
      <vt:lpstr>Wait, Aren’t skeletons Rare in fossil record?</vt:lpstr>
      <vt:lpstr>Little FOot</vt:lpstr>
      <vt:lpstr>Misgrot Cave</vt:lpstr>
      <vt:lpstr>Critique</vt:lpstr>
      <vt:lpstr>FLAWS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Seminar</dc:title>
  <dc:creator>Jason</dc:creator>
  <cp:lastModifiedBy>Jason Heaton</cp:lastModifiedBy>
  <cp:revision>11</cp:revision>
  <dcterms:created xsi:type="dcterms:W3CDTF">2021-02-02T21:44:00Z</dcterms:created>
  <dcterms:modified xsi:type="dcterms:W3CDTF">2022-01-06T03:50:11Z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