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4" r:id="rId8"/>
    <p:sldId id="267" r:id="rId9"/>
    <p:sldId id="270"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50" autoAdjust="0"/>
    <p:restoredTop sz="94660"/>
  </p:normalViewPr>
  <p:slideViewPr>
    <p:cSldViewPr snapToGrid="0">
      <p:cViewPr varScale="1">
        <p:scale>
          <a:sx n="83" d="100"/>
          <a:sy n="83" d="100"/>
        </p:scale>
        <p:origin x="57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1/11/2022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dirty="0"/>
          </a:p>
        </p:txBody>
      </p:sp>
    </p:spTree>
    <p:extLst>
      <p:ext uri="{BB962C8B-B14F-4D97-AF65-F5344CB8AC3E}">
        <p14:creationId xmlns:p14="http://schemas.microsoft.com/office/powerpoint/2010/main" val="2075794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79997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918131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17218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69127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0383705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9642270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491141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7536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55200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13974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AC24A9-CCB6-4F8D-B8DB-C2F3692CFA5A}" type="datetimeFigureOut">
              <a:rPr lang="en-US" smtClean="0"/>
              <a:t>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62217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AC24A9-CCB6-4F8D-B8DB-C2F3692CFA5A}" type="datetimeFigureOut">
              <a:rPr lang="en-US" smtClean="0"/>
              <a:t>1/11/2022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4627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491130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2AC24A9-CCB6-4F8D-B8DB-C2F3692CFA5A}" type="datetimeFigureOut">
              <a:rPr lang="en-US" smtClean="0"/>
              <a:t>1/11/2022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68284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02AC24A9-CCB6-4F8D-B8DB-C2F3692CFA5A}" type="datetimeFigureOut">
              <a:rPr lang="en-US" smtClean="0"/>
              <a:t>1/11/2022</a:t>
            </a:fld>
            <a:endParaRPr lang="en-US" dirty="0"/>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714958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57251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2AC24A9-CCB6-4F8D-B8DB-C2F3692CFA5A}" type="datetimeFigureOut">
              <a:rPr lang="en-US" smtClean="0"/>
              <a:t>1/11/2022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591966866"/>
      </p:ext>
    </p:extLst>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9hBfnXACsOI&amp;t=216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2BB58-81F1-4CAF-AD3F-0DC558B887C8}"/>
              </a:ext>
            </a:extLst>
          </p:cNvPr>
          <p:cNvSpPr>
            <a:spLocks noGrp="1"/>
          </p:cNvSpPr>
          <p:nvPr>
            <p:ph type="ctrTitle"/>
          </p:nvPr>
        </p:nvSpPr>
        <p:spPr>
          <a:xfrm>
            <a:off x="647701" y="1454964"/>
            <a:ext cx="4799009" cy="3308840"/>
          </a:xfrm>
        </p:spPr>
        <p:txBody>
          <a:bodyPr>
            <a:normAutofit/>
          </a:bodyPr>
          <a:lstStyle/>
          <a:p>
            <a:r>
              <a:rPr lang="en-US" sz="4400" dirty="0"/>
              <a:t>Stimulus Control</a:t>
            </a:r>
          </a:p>
        </p:txBody>
      </p:sp>
      <p:sp>
        <p:nvSpPr>
          <p:cNvPr id="3" name="Subtitle 2">
            <a:extLst>
              <a:ext uri="{FF2B5EF4-FFF2-40B4-BE49-F238E27FC236}">
                <a16:creationId xmlns:a16="http://schemas.microsoft.com/office/drawing/2014/main" id="{918AA372-17C5-4F87-9FE5-05DEE2DF898F}"/>
              </a:ext>
            </a:extLst>
          </p:cNvPr>
          <p:cNvSpPr>
            <a:spLocks noGrp="1"/>
          </p:cNvSpPr>
          <p:nvPr>
            <p:ph type="subTitle" idx="1"/>
          </p:nvPr>
        </p:nvSpPr>
        <p:spPr>
          <a:xfrm>
            <a:off x="647701" y="4763803"/>
            <a:ext cx="4799009" cy="1464378"/>
          </a:xfrm>
        </p:spPr>
        <p:txBody>
          <a:bodyPr>
            <a:normAutofit/>
          </a:bodyPr>
          <a:lstStyle/>
          <a:p>
            <a:r>
              <a:rPr lang="en-US" dirty="0"/>
              <a:t>Chapter 7</a:t>
            </a:r>
          </a:p>
        </p:txBody>
      </p:sp>
      <p:pic>
        <p:nvPicPr>
          <p:cNvPr id="4" name="Picture 3">
            <a:extLst>
              <a:ext uri="{FF2B5EF4-FFF2-40B4-BE49-F238E27FC236}">
                <a16:creationId xmlns:a16="http://schemas.microsoft.com/office/drawing/2014/main" id="{594FD47C-9779-4FDB-B6A4-AF8F0BC7A6CD}"/>
              </a:ext>
            </a:extLst>
          </p:cNvPr>
          <p:cNvPicPr>
            <a:picLocks noChangeAspect="1"/>
          </p:cNvPicPr>
          <p:nvPr/>
        </p:nvPicPr>
        <p:blipFill rotWithShape="1">
          <a:blip r:embed="rId3"/>
          <a:srcRect l="8385" r="32488"/>
          <a:stretch/>
        </p:blipFill>
        <p:spPr>
          <a:xfrm>
            <a:off x="6094411" y="10"/>
            <a:ext cx="6097590" cy="6857990"/>
          </a:xfrm>
          <a:prstGeom prst="rect">
            <a:avLst/>
          </a:prstGeom>
        </p:spPr>
      </p:pic>
    </p:spTree>
    <p:extLst>
      <p:ext uri="{BB962C8B-B14F-4D97-AF65-F5344CB8AC3E}">
        <p14:creationId xmlns:p14="http://schemas.microsoft.com/office/powerpoint/2010/main" val="1117518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dirty="0"/>
              <a:t>What do you need to do for tomorrow?</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lstStyle/>
          <a:p>
            <a:r>
              <a:rPr lang="en-US" dirty="0"/>
              <a:t>Take quiz on chapters 7 and 23</a:t>
            </a:r>
          </a:p>
          <a:p>
            <a:r>
              <a:rPr lang="en-US" dirty="0"/>
              <a:t>keep implementing your strategies to change your bxs</a:t>
            </a:r>
          </a:p>
          <a:p>
            <a:r>
              <a:rPr lang="en-US" dirty="0"/>
              <a:t>Keep monitoring bxs</a:t>
            </a:r>
          </a:p>
          <a:p>
            <a:r>
              <a:rPr lang="en-US" dirty="0"/>
              <a:t>If something isn’t working out as well as you hoped, please talk to me so we can trouble shoot</a:t>
            </a:r>
          </a:p>
          <a:p>
            <a:r>
              <a:rPr lang="en-US" dirty="0"/>
              <a:t>Over the weekend, I will grade the presentation you gave on Tuesday.  If you get it to me by Friday morning at 10, you can revise your presentation.  Remember to include baseline values, and at least 5 strategies to </a:t>
            </a:r>
            <a:r>
              <a:rPr lang="en-US"/>
              <a:t>change each </a:t>
            </a:r>
            <a:r>
              <a:rPr lang="en-US" dirty="0"/>
              <a:t>behavior.  </a:t>
            </a:r>
          </a:p>
        </p:txBody>
      </p:sp>
    </p:spTree>
    <p:extLst>
      <p:ext uri="{BB962C8B-B14F-4D97-AF65-F5344CB8AC3E}">
        <p14:creationId xmlns:p14="http://schemas.microsoft.com/office/powerpoint/2010/main" val="1674862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6ABEC-542D-4462-8E8C-46C4C7AC00D3}"/>
              </a:ext>
            </a:extLst>
          </p:cNvPr>
          <p:cNvSpPr>
            <a:spLocks noGrp="1"/>
          </p:cNvSpPr>
          <p:nvPr>
            <p:ph type="title"/>
          </p:nvPr>
        </p:nvSpPr>
        <p:spPr/>
        <p:txBody>
          <a:bodyPr/>
          <a:lstStyle/>
          <a:p>
            <a:pPr algn="ctr"/>
            <a:r>
              <a:rPr lang="en-US" dirty="0"/>
              <a:t>Ch. 7 - Antecedents of Behavior</a:t>
            </a:r>
          </a:p>
        </p:txBody>
      </p:sp>
      <p:sp>
        <p:nvSpPr>
          <p:cNvPr id="3" name="Content Placeholder 2">
            <a:extLst>
              <a:ext uri="{FF2B5EF4-FFF2-40B4-BE49-F238E27FC236}">
                <a16:creationId xmlns:a16="http://schemas.microsoft.com/office/drawing/2014/main" id="{EB2729CE-E4DE-4666-B01F-82C678334F9F}"/>
              </a:ext>
            </a:extLst>
          </p:cNvPr>
          <p:cNvSpPr>
            <a:spLocks noGrp="1"/>
          </p:cNvSpPr>
          <p:nvPr>
            <p:ph idx="1"/>
          </p:nvPr>
        </p:nvSpPr>
        <p:spPr/>
        <p:txBody>
          <a:bodyPr/>
          <a:lstStyle/>
          <a:p>
            <a:r>
              <a:rPr lang="en-US" dirty="0"/>
              <a:t>Stimuli or events that precede an operant response or bx.</a:t>
            </a:r>
          </a:p>
          <a:p>
            <a:r>
              <a:rPr lang="en-US" dirty="0"/>
              <a:t>The antecedents of a bx are the stimuli, events, situations, or circumstances that are present when it occurs or were present immediately before the bx.</a:t>
            </a:r>
          </a:p>
          <a:p>
            <a:r>
              <a:rPr lang="en-US" dirty="0"/>
              <a:t>To modify bx, it is important to analyze the antecedents and consequences of a bx.  The antecedents, behavior, and consequences are the ABCs of operant bx.</a:t>
            </a:r>
          </a:p>
          <a:p>
            <a:r>
              <a:rPr lang="en-US" dirty="0"/>
              <a:t>The effects of reinforcement, extinction, and punishment are situation specific.  A bx will occur in a situation where it has been reinforced in the past.  A bx will not occur in a situation in which it has not been reinforced or it has been punished in the past.</a:t>
            </a:r>
          </a:p>
        </p:txBody>
      </p:sp>
    </p:spTree>
    <p:extLst>
      <p:ext uri="{BB962C8B-B14F-4D97-AF65-F5344CB8AC3E}">
        <p14:creationId xmlns:p14="http://schemas.microsoft.com/office/powerpoint/2010/main" val="3178843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6ABEC-542D-4462-8E8C-46C4C7AC00D3}"/>
              </a:ext>
            </a:extLst>
          </p:cNvPr>
          <p:cNvSpPr>
            <a:spLocks noGrp="1"/>
          </p:cNvSpPr>
          <p:nvPr>
            <p:ph type="title"/>
          </p:nvPr>
        </p:nvSpPr>
        <p:spPr/>
        <p:txBody>
          <a:bodyPr/>
          <a:lstStyle/>
          <a:p>
            <a:pPr algn="ctr"/>
            <a:r>
              <a:rPr lang="en-US" dirty="0"/>
              <a:t>Definition of Stimulus Control</a:t>
            </a:r>
          </a:p>
        </p:txBody>
      </p:sp>
      <p:sp>
        <p:nvSpPr>
          <p:cNvPr id="3" name="Content Placeholder 2">
            <a:extLst>
              <a:ext uri="{FF2B5EF4-FFF2-40B4-BE49-F238E27FC236}">
                <a16:creationId xmlns:a16="http://schemas.microsoft.com/office/drawing/2014/main" id="{EB2729CE-E4DE-4666-B01F-82C678334F9F}"/>
              </a:ext>
            </a:extLst>
          </p:cNvPr>
          <p:cNvSpPr>
            <a:spLocks noGrp="1"/>
          </p:cNvSpPr>
          <p:nvPr>
            <p:ph idx="1"/>
          </p:nvPr>
        </p:nvSpPr>
        <p:spPr/>
        <p:txBody>
          <a:bodyPr/>
          <a:lstStyle/>
          <a:p>
            <a:r>
              <a:rPr lang="en-US" dirty="0"/>
              <a:t>A bx is more likely to occur when a specific antecedent stimulus is present.  </a:t>
            </a:r>
          </a:p>
          <a:p>
            <a:r>
              <a:rPr lang="en-US" dirty="0"/>
              <a:t>A bx is said to be under stimulus control when there is </a:t>
            </a:r>
            <a:r>
              <a:rPr lang="en-US" b="1" dirty="0"/>
              <a:t>increased probability that the bx will occur in the presence of a specific antecedent stimulus.</a:t>
            </a:r>
          </a:p>
          <a:p>
            <a:r>
              <a:rPr lang="en-US" dirty="0"/>
              <a:t>Bxs usually aren’t random, they occur in the specific situations or circumstances in which they were reinforced in the past.</a:t>
            </a:r>
          </a:p>
          <a:p>
            <a:r>
              <a:rPr lang="en-US" dirty="0"/>
              <a:t>Examples: </a:t>
            </a:r>
          </a:p>
          <a:p>
            <a:pPr lvl="1"/>
            <a:r>
              <a:rPr lang="en-US" dirty="0"/>
              <a:t>Stop light</a:t>
            </a:r>
          </a:p>
          <a:p>
            <a:pPr lvl="1"/>
            <a:r>
              <a:rPr lang="en-US" dirty="0"/>
              <a:t>Look at two examples at beginning of chapter 7.</a:t>
            </a:r>
          </a:p>
          <a:p>
            <a:pPr lvl="1"/>
            <a:r>
              <a:rPr lang="en-US" dirty="0"/>
              <a:t>What other examples can you think of?</a:t>
            </a:r>
          </a:p>
        </p:txBody>
      </p:sp>
    </p:spTree>
    <p:extLst>
      <p:ext uri="{BB962C8B-B14F-4D97-AF65-F5344CB8AC3E}">
        <p14:creationId xmlns:p14="http://schemas.microsoft.com/office/powerpoint/2010/main" val="2430241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6ABEC-542D-4462-8E8C-46C4C7AC00D3}"/>
              </a:ext>
            </a:extLst>
          </p:cNvPr>
          <p:cNvSpPr>
            <a:spLocks noGrp="1"/>
          </p:cNvSpPr>
          <p:nvPr>
            <p:ph type="title"/>
          </p:nvPr>
        </p:nvSpPr>
        <p:spPr/>
        <p:txBody>
          <a:bodyPr/>
          <a:lstStyle/>
          <a:p>
            <a:pPr algn="ctr"/>
            <a:r>
              <a:rPr lang="en-US" dirty="0"/>
              <a:t>Developing Stimulus Control</a:t>
            </a:r>
          </a:p>
        </p:txBody>
      </p:sp>
      <p:sp>
        <p:nvSpPr>
          <p:cNvPr id="3" name="Content Placeholder 2">
            <a:extLst>
              <a:ext uri="{FF2B5EF4-FFF2-40B4-BE49-F238E27FC236}">
                <a16:creationId xmlns:a16="http://schemas.microsoft.com/office/drawing/2014/main" id="{EB2729CE-E4DE-4666-B01F-82C678334F9F}"/>
              </a:ext>
            </a:extLst>
          </p:cNvPr>
          <p:cNvSpPr>
            <a:spLocks noGrp="1"/>
          </p:cNvSpPr>
          <p:nvPr>
            <p:ph idx="1"/>
          </p:nvPr>
        </p:nvSpPr>
        <p:spPr/>
        <p:txBody>
          <a:bodyPr/>
          <a:lstStyle/>
          <a:p>
            <a:r>
              <a:rPr lang="en-US" dirty="0"/>
              <a:t>The antecedent stim that is present when a bx is reinforced is called the discriminative stimulus or S+ or S</a:t>
            </a:r>
            <a:r>
              <a:rPr lang="en-US" baseline="30000" dirty="0"/>
              <a:t>D </a:t>
            </a:r>
          </a:p>
          <a:p>
            <a:r>
              <a:rPr lang="en-US" dirty="0"/>
              <a:t>In Discrimination training, the behavior is reinforced in the presence of the S+</a:t>
            </a:r>
          </a:p>
          <a:p>
            <a:r>
              <a:rPr lang="en-US" dirty="0"/>
              <a:t>When any other stimulus is present the bx is not reinforced.  Any antecedent stimulus that is present when the bx is not reinforced is the S- or S</a:t>
            </a:r>
            <a:r>
              <a:rPr lang="en-US" baseline="30000" dirty="0"/>
              <a:t> delta</a:t>
            </a:r>
            <a:endParaRPr lang="en-US" dirty="0"/>
          </a:p>
          <a:p>
            <a:r>
              <a:rPr lang="en-US" dirty="0"/>
              <a:t>Therefore, the bx is more likely to occur in the presence of the S+ but less likely to occur in the presence of the S-.</a:t>
            </a:r>
          </a:p>
          <a:p>
            <a:r>
              <a:rPr lang="en-US" dirty="0"/>
              <a:t>Stimulus control training in the laboratory</a:t>
            </a:r>
          </a:p>
        </p:txBody>
      </p:sp>
    </p:spTree>
    <p:extLst>
      <p:ext uri="{BB962C8B-B14F-4D97-AF65-F5344CB8AC3E}">
        <p14:creationId xmlns:p14="http://schemas.microsoft.com/office/powerpoint/2010/main" val="716999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5F48-309E-4B5D-AF54-A2980E477480}"/>
              </a:ext>
            </a:extLst>
          </p:cNvPr>
          <p:cNvSpPr>
            <a:spLocks noGrp="1"/>
          </p:cNvSpPr>
          <p:nvPr>
            <p:ph type="title"/>
          </p:nvPr>
        </p:nvSpPr>
        <p:spPr/>
        <p:txBody>
          <a:bodyPr/>
          <a:lstStyle/>
          <a:p>
            <a:pPr algn="ctr"/>
            <a:r>
              <a:rPr lang="en-US" dirty="0"/>
              <a:t>What about Stimulus discrimination training and punishment?</a:t>
            </a:r>
          </a:p>
        </p:txBody>
      </p:sp>
      <p:sp>
        <p:nvSpPr>
          <p:cNvPr id="3" name="Content Placeholder 2">
            <a:extLst>
              <a:ext uri="{FF2B5EF4-FFF2-40B4-BE49-F238E27FC236}">
                <a16:creationId xmlns:a16="http://schemas.microsoft.com/office/drawing/2014/main" id="{2C5ADEED-9591-4271-9627-1F82BFB48E37}"/>
              </a:ext>
            </a:extLst>
          </p:cNvPr>
          <p:cNvSpPr>
            <a:spLocks noGrp="1"/>
          </p:cNvSpPr>
          <p:nvPr>
            <p:ph idx="1"/>
          </p:nvPr>
        </p:nvSpPr>
        <p:spPr/>
        <p:txBody>
          <a:bodyPr/>
          <a:lstStyle/>
          <a:p>
            <a:r>
              <a:rPr lang="en-US" dirty="0"/>
              <a:t>If bx is punished in presence of an antecedent stimulus, the bx will stop occurring in the future when that stimulus is present.</a:t>
            </a:r>
          </a:p>
          <a:p>
            <a:r>
              <a:rPr lang="en-US" dirty="0"/>
              <a:t>What situation would be a S+ for </a:t>
            </a:r>
            <a:r>
              <a:rPr lang="en-US" b="1" dirty="0"/>
              <a:t>punishment</a:t>
            </a:r>
            <a:r>
              <a:rPr lang="en-US" dirty="0"/>
              <a:t> for the bx of talking and laughing loudly?  </a:t>
            </a:r>
          </a:p>
          <a:p>
            <a:r>
              <a:rPr lang="en-US" dirty="0"/>
              <a:t>What situation would be an S+ for </a:t>
            </a:r>
            <a:r>
              <a:rPr lang="en-US" b="1" dirty="0"/>
              <a:t>reinforcement</a:t>
            </a:r>
            <a:r>
              <a:rPr lang="en-US" dirty="0"/>
              <a:t> for the bx of talking and laughing loudly?</a:t>
            </a:r>
          </a:p>
          <a:p>
            <a:r>
              <a:rPr lang="en-US" dirty="0"/>
              <a:t>Is one of your parents an S+ for punishment?</a:t>
            </a:r>
          </a:p>
        </p:txBody>
      </p:sp>
    </p:spTree>
    <p:extLst>
      <p:ext uri="{BB962C8B-B14F-4D97-AF65-F5344CB8AC3E}">
        <p14:creationId xmlns:p14="http://schemas.microsoft.com/office/powerpoint/2010/main" val="463172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1723E-5DEC-4582-82EC-0755846E4656}"/>
              </a:ext>
            </a:extLst>
          </p:cNvPr>
          <p:cNvSpPr>
            <a:spLocks noGrp="1"/>
          </p:cNvSpPr>
          <p:nvPr>
            <p:ph type="title"/>
          </p:nvPr>
        </p:nvSpPr>
        <p:spPr/>
        <p:txBody>
          <a:bodyPr/>
          <a:lstStyle/>
          <a:p>
            <a:pPr algn="ctr"/>
            <a:r>
              <a:rPr lang="en-US" dirty="0"/>
              <a:t>Generalization</a:t>
            </a:r>
          </a:p>
        </p:txBody>
      </p:sp>
      <p:sp>
        <p:nvSpPr>
          <p:cNvPr id="3" name="Content Placeholder 2">
            <a:extLst>
              <a:ext uri="{FF2B5EF4-FFF2-40B4-BE49-F238E27FC236}">
                <a16:creationId xmlns:a16="http://schemas.microsoft.com/office/drawing/2014/main" id="{F846D04F-2369-4D9B-A430-5E417F6548AE}"/>
              </a:ext>
            </a:extLst>
          </p:cNvPr>
          <p:cNvSpPr>
            <a:spLocks noGrp="1"/>
          </p:cNvSpPr>
          <p:nvPr>
            <p:ph idx="1"/>
          </p:nvPr>
        </p:nvSpPr>
        <p:spPr/>
        <p:txBody>
          <a:bodyPr>
            <a:normAutofit lnSpcReduction="10000"/>
          </a:bodyPr>
          <a:lstStyle/>
          <a:p>
            <a:r>
              <a:rPr lang="en-US" dirty="0"/>
              <a:t>Definition: Generalization takes place when a behavior occurs in the presence of stimuli that are similar in some ways to the discriminative stimulus that was present during stimulus discrimination training.</a:t>
            </a:r>
          </a:p>
          <a:p>
            <a:r>
              <a:rPr lang="en-US" dirty="0"/>
              <a:t>The more similar a stimulus is to the discriminative stimulus, the more likely it is that the bx will occur in the presence of that stimulus.</a:t>
            </a:r>
          </a:p>
          <a:p>
            <a:r>
              <a:rPr lang="en-US" dirty="0"/>
              <a:t>As stimuli are less similar to the S+ the bx will be less likely to occur.</a:t>
            </a:r>
          </a:p>
          <a:p>
            <a:r>
              <a:rPr lang="en-US" dirty="0"/>
              <a:t>Stimulus generalization has occurred when a response occurs in different circumstances – diff context, diff time, with different people</a:t>
            </a:r>
          </a:p>
          <a:p>
            <a:r>
              <a:rPr lang="en-US" dirty="0"/>
              <a:t>Example – Stop lights are often different, the color of green may vary, the height of the light may vary, the distance from the car to the light may vary, but we know that green = go and we behave similarly in the presence of green lights.  </a:t>
            </a:r>
          </a:p>
          <a:p>
            <a:endParaRPr lang="en-US" dirty="0"/>
          </a:p>
        </p:txBody>
      </p:sp>
    </p:spTree>
    <p:extLst>
      <p:ext uri="{BB962C8B-B14F-4D97-AF65-F5344CB8AC3E}">
        <p14:creationId xmlns:p14="http://schemas.microsoft.com/office/powerpoint/2010/main" val="3300014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dirty="0"/>
              <a:t>What are some other examples of generalization?</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lstStyle/>
          <a:p>
            <a:r>
              <a:rPr lang="en-US" dirty="0"/>
              <a:t>Sale signs</a:t>
            </a:r>
          </a:p>
        </p:txBody>
      </p:sp>
    </p:spTree>
    <p:extLst>
      <p:ext uri="{BB962C8B-B14F-4D97-AF65-F5344CB8AC3E}">
        <p14:creationId xmlns:p14="http://schemas.microsoft.com/office/powerpoint/2010/main" val="2350131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dirty="0"/>
              <a:t>What is Discrimination?</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lstStyle/>
          <a:p>
            <a:r>
              <a:rPr lang="en-US" dirty="0"/>
              <a:t>Responding differently to different stimuli.</a:t>
            </a:r>
          </a:p>
          <a:p>
            <a:r>
              <a:rPr lang="en-US" dirty="0"/>
              <a:t>When I see a green light, I keep going, when I see a red light, I stop.</a:t>
            </a:r>
          </a:p>
          <a:p>
            <a:r>
              <a:rPr lang="en-US" dirty="0"/>
              <a:t>When Jake sees his Mom, he asks for money.  When Jake sees his Dad, he won’t ask for money.</a:t>
            </a:r>
          </a:p>
          <a:p>
            <a:r>
              <a:rPr lang="en-US" dirty="0"/>
              <a:t>You discriminate between different contexts (classroom, party) and behave differently in each.</a:t>
            </a:r>
          </a:p>
          <a:p>
            <a:r>
              <a:rPr lang="en-US" dirty="0"/>
              <a:t>What are some examples of discrimination?</a:t>
            </a:r>
          </a:p>
          <a:p>
            <a:r>
              <a:rPr lang="en-US" dirty="0"/>
              <a:t>Can you think of any discriminations that are hard to teach or take a long time to develop?</a:t>
            </a:r>
          </a:p>
          <a:p>
            <a:pPr lvl="1"/>
            <a:r>
              <a:rPr lang="en-US" dirty="0"/>
              <a:t>Telling twins apart</a:t>
            </a:r>
          </a:p>
        </p:txBody>
      </p:sp>
    </p:spTree>
    <p:extLst>
      <p:ext uri="{BB962C8B-B14F-4D97-AF65-F5344CB8AC3E}">
        <p14:creationId xmlns:p14="http://schemas.microsoft.com/office/powerpoint/2010/main" val="357160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sz="3600" dirty="0"/>
              <a:t>Role of Generalization and Discrimination in Respondent Conditioning</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normAutofit/>
          </a:bodyPr>
          <a:lstStyle/>
          <a:p>
            <a:r>
              <a:rPr lang="en-US" dirty="0"/>
              <a:t>If you have a fear of a specific pit bull, but not of other pit bulls, this is _________________</a:t>
            </a:r>
          </a:p>
          <a:p>
            <a:r>
              <a:rPr lang="en-US" dirty="0"/>
              <a:t>If your fear of a specific pit bull leads to a fear of all pit bulls this is _________________</a:t>
            </a:r>
          </a:p>
          <a:p>
            <a:endParaRPr lang="en-US" dirty="0"/>
          </a:p>
          <a:p>
            <a:r>
              <a:rPr lang="en-US" dirty="0"/>
              <a:t>What about Watson’s Little Albert study?  </a:t>
            </a:r>
          </a:p>
          <a:p>
            <a:r>
              <a:rPr lang="en-US">
                <a:hlinkClick r:id="rId2"/>
              </a:rPr>
              <a:t>https://www.youtube.com/watch?v=9hBfnXACsOI&amp;t=216s</a:t>
            </a:r>
            <a:endParaRPr lang="en-US" dirty="0"/>
          </a:p>
        </p:txBody>
      </p:sp>
    </p:spTree>
    <p:extLst>
      <p:ext uri="{BB962C8B-B14F-4D97-AF65-F5344CB8AC3E}">
        <p14:creationId xmlns:p14="http://schemas.microsoft.com/office/powerpoint/2010/main" val="30355763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1955</TotalTime>
  <Words>837</Words>
  <Application>Microsoft Office PowerPoint</Application>
  <PresentationFormat>Widescreen</PresentationFormat>
  <Paragraphs>54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Century Gothic</vt:lpstr>
      <vt:lpstr>Wingdings 3</vt:lpstr>
      <vt:lpstr>Ion</vt:lpstr>
      <vt:lpstr>Stimulus Control</vt:lpstr>
      <vt:lpstr>Ch. 7 - Antecedents of Behavior</vt:lpstr>
      <vt:lpstr>Definition of Stimulus Control</vt:lpstr>
      <vt:lpstr>Developing Stimulus Control</vt:lpstr>
      <vt:lpstr>What about Stimulus discrimination training and punishment?</vt:lpstr>
      <vt:lpstr>Generalization</vt:lpstr>
      <vt:lpstr>What are some other examples of generalization?</vt:lpstr>
      <vt:lpstr>What is Discrimination?</vt:lpstr>
      <vt:lpstr>Role of Generalization and Discrimination in Respondent Conditioning</vt:lpstr>
      <vt:lpstr>What do you need to do for tomorrow?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Shaping</dc:title>
  <dc:creator>Lynne Trench</dc:creator>
  <cp:lastModifiedBy>Trench, Lynne S.</cp:lastModifiedBy>
  <cp:revision>37</cp:revision>
  <dcterms:created xsi:type="dcterms:W3CDTF">2020-01-09T18:41:53Z</dcterms:created>
  <dcterms:modified xsi:type="dcterms:W3CDTF">2022-01-11T19:47:43Z</dcterms:modified>
</cp:coreProperties>
</file>