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63" r:id="rId2"/>
    <p:sldId id="256" r:id="rId3"/>
    <p:sldId id="268" r:id="rId4"/>
    <p:sldId id="269" r:id="rId5"/>
    <p:sldId id="278" r:id="rId6"/>
    <p:sldId id="279" r:id="rId7"/>
    <p:sldId id="280" r:id="rId8"/>
    <p:sldId id="270" r:id="rId9"/>
    <p:sldId id="271" r:id="rId10"/>
    <p:sldId id="257" r:id="rId11"/>
    <p:sldId id="276" r:id="rId12"/>
    <p:sldId id="258" r:id="rId13"/>
    <p:sldId id="277" r:id="rId14"/>
    <p:sldId id="260" r:id="rId15"/>
    <p:sldId id="261" r:id="rId16"/>
    <p:sldId id="264" r:id="rId17"/>
    <p:sldId id="272" r:id="rId18"/>
    <p:sldId id="26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41" autoAdjust="0"/>
    <p:restoredTop sz="94660"/>
  </p:normalViewPr>
  <p:slideViewPr>
    <p:cSldViewPr snapToGrid="0">
      <p:cViewPr varScale="1">
        <p:scale>
          <a:sx n="83" d="100"/>
          <a:sy n="83" d="100"/>
        </p:scale>
        <p:origin x="58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dirty="0"/>
          </a:p>
        </p:txBody>
      </p:sp>
    </p:spTree>
    <p:extLst>
      <p:ext uri="{BB962C8B-B14F-4D97-AF65-F5344CB8AC3E}">
        <p14:creationId xmlns:p14="http://schemas.microsoft.com/office/powerpoint/2010/main" val="2075794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79997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918131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17218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0691273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2AC24A9-CCB6-4F8D-B8DB-C2F3692CFA5A}" type="datetimeFigureOut">
              <a:rPr lang="en-US" smtClean="0"/>
              <a:t>1/12/2022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0383705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2AC24A9-CCB6-4F8D-B8DB-C2F3692CFA5A}" type="datetimeFigureOut">
              <a:rPr lang="en-US" smtClean="0"/>
              <a:t>1/12/2022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9642270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491141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77536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02AC24A9-CCB6-4F8D-B8DB-C2F3692CFA5A}"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55200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139748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AC24A9-CCB6-4F8D-B8DB-C2F3692CFA5A}"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62217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AC24A9-CCB6-4F8D-B8DB-C2F3692CFA5A}"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4627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02AC24A9-CCB6-4F8D-B8DB-C2F3692CFA5A}" type="datetimeFigureOut">
              <a:rPr lang="en-US" smtClean="0"/>
              <a:t>1/12/2022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491130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2AC24A9-CCB6-4F8D-B8DB-C2F3692CFA5A}" type="datetimeFigureOut">
              <a:rPr lang="en-US" smtClean="0"/>
              <a:t>1/12/2022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68284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02AC24A9-CCB6-4F8D-B8DB-C2F3692CFA5A}" type="datetimeFigureOut">
              <a:rPr lang="en-US" smtClean="0"/>
              <a:t>1/12/2022</a:t>
            </a:fld>
            <a:endParaRPr lang="en-US" dirty="0"/>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714958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57251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2AC24A9-CCB6-4F8D-B8DB-C2F3692CFA5A}" type="datetimeFigureOut">
              <a:rPr lang="en-US" smtClean="0"/>
              <a:t>1/12/2022</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1591966866"/>
      </p:ext>
    </p:extLst>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IwaqAkwbd_w"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TDijJjKHMVQ"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7GrDoEvG4t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27FF7-3F34-4540-BCAA-BD4E53979043}"/>
              </a:ext>
            </a:extLst>
          </p:cNvPr>
          <p:cNvSpPr>
            <a:spLocks noGrp="1"/>
          </p:cNvSpPr>
          <p:nvPr>
            <p:ph type="title"/>
          </p:nvPr>
        </p:nvSpPr>
        <p:spPr/>
        <p:txBody>
          <a:bodyPr/>
          <a:lstStyle/>
          <a:p>
            <a:pPr algn="ctr"/>
            <a:r>
              <a:rPr lang="en-US" sz="2800" dirty="0"/>
              <a:t>Some things to think about if your strategies are not changing your bx in the expected direction</a:t>
            </a:r>
          </a:p>
        </p:txBody>
      </p:sp>
      <p:sp>
        <p:nvSpPr>
          <p:cNvPr id="3" name="Content Placeholder 2">
            <a:extLst>
              <a:ext uri="{FF2B5EF4-FFF2-40B4-BE49-F238E27FC236}">
                <a16:creationId xmlns:a16="http://schemas.microsoft.com/office/drawing/2014/main" id="{0F211C62-1CA8-4B08-BCAA-EDD015217D6C}"/>
              </a:ext>
            </a:extLst>
          </p:cNvPr>
          <p:cNvSpPr>
            <a:spLocks noGrp="1"/>
          </p:cNvSpPr>
          <p:nvPr>
            <p:ph idx="1"/>
          </p:nvPr>
        </p:nvSpPr>
        <p:spPr/>
        <p:txBody>
          <a:bodyPr/>
          <a:lstStyle/>
          <a:p>
            <a:r>
              <a:rPr lang="en-US" dirty="0"/>
              <a:t>What circumstances does your bx (or lack of it) occur in? (what is the time, place, people present, environmental events?)</a:t>
            </a:r>
          </a:p>
          <a:p>
            <a:r>
              <a:rPr lang="en-US" dirty="0"/>
              <a:t>What happens right before you engage in the bx (or competing bx)?</a:t>
            </a:r>
          </a:p>
          <a:p>
            <a:r>
              <a:rPr lang="en-US" dirty="0"/>
              <a:t>What happens right after you engage in the bx (or competing bx)?</a:t>
            </a:r>
          </a:p>
          <a:p>
            <a:r>
              <a:rPr lang="en-US" dirty="0"/>
              <a:t>What serves to reinforce or punish the bx?</a:t>
            </a:r>
          </a:p>
          <a:p>
            <a:r>
              <a:rPr lang="en-US" dirty="0"/>
              <a:t>Should you implement stronger reinforcements for the desired bx?</a:t>
            </a:r>
          </a:p>
          <a:p>
            <a:r>
              <a:rPr lang="en-US" dirty="0"/>
              <a:t>Should you make more realistic/gradual goals?</a:t>
            </a:r>
          </a:p>
          <a:p>
            <a:r>
              <a:rPr lang="en-US" dirty="0"/>
              <a:t>What is the function of the competing bxs?</a:t>
            </a:r>
          </a:p>
          <a:p>
            <a:r>
              <a:rPr lang="en-US" dirty="0"/>
              <a:t>See list of questions to ask on p. 250 in Chapter 13</a:t>
            </a:r>
          </a:p>
          <a:p>
            <a:endParaRPr lang="en-US" dirty="0"/>
          </a:p>
        </p:txBody>
      </p:sp>
    </p:spTree>
    <p:extLst>
      <p:ext uri="{BB962C8B-B14F-4D97-AF65-F5344CB8AC3E}">
        <p14:creationId xmlns:p14="http://schemas.microsoft.com/office/powerpoint/2010/main" val="4133098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6ABEC-542D-4462-8E8C-46C4C7AC00D3}"/>
              </a:ext>
            </a:extLst>
          </p:cNvPr>
          <p:cNvSpPr>
            <a:spLocks noGrp="1"/>
          </p:cNvSpPr>
          <p:nvPr>
            <p:ph type="title"/>
          </p:nvPr>
        </p:nvSpPr>
        <p:spPr/>
        <p:txBody>
          <a:bodyPr/>
          <a:lstStyle/>
          <a:p>
            <a:pPr algn="ctr"/>
            <a:r>
              <a:rPr lang="en-US" dirty="0"/>
              <a:t>Ch. 10 – Prompts</a:t>
            </a:r>
          </a:p>
        </p:txBody>
      </p:sp>
      <p:sp>
        <p:nvSpPr>
          <p:cNvPr id="3" name="Content Placeholder 2">
            <a:extLst>
              <a:ext uri="{FF2B5EF4-FFF2-40B4-BE49-F238E27FC236}">
                <a16:creationId xmlns:a16="http://schemas.microsoft.com/office/drawing/2014/main" id="{EB2729CE-E4DE-4666-B01F-82C678334F9F}"/>
              </a:ext>
            </a:extLst>
          </p:cNvPr>
          <p:cNvSpPr>
            <a:spLocks noGrp="1"/>
          </p:cNvSpPr>
          <p:nvPr>
            <p:ph idx="1"/>
          </p:nvPr>
        </p:nvSpPr>
        <p:spPr/>
        <p:txBody>
          <a:bodyPr>
            <a:normAutofit/>
          </a:bodyPr>
          <a:lstStyle/>
          <a:p>
            <a:r>
              <a:rPr lang="en-US" sz="2400" dirty="0"/>
              <a:t>Prompt = antecedent event or stim used to evoke appropriate bx in a particular situation</a:t>
            </a:r>
          </a:p>
          <a:p>
            <a:r>
              <a:rPr lang="en-US" sz="2400" dirty="0"/>
              <a:t>Prompts are used to increase the likelihood that a person will engage in the correct bx at the correct time.</a:t>
            </a:r>
          </a:p>
          <a:p>
            <a:r>
              <a:rPr lang="en-US" sz="2400" dirty="0"/>
              <a:t>They are used during discrimination training to help the person engage in the correct bx in the presence of the discriminative stimulus so the bx can be reinforced.</a:t>
            </a:r>
          </a:p>
          <a:p>
            <a:r>
              <a:rPr lang="en-US" sz="2400" dirty="0"/>
              <a:t>The function of prompts is to produce an instance of the correct bx so it can be reinforced.</a:t>
            </a:r>
          </a:p>
        </p:txBody>
      </p:sp>
    </p:spTree>
    <p:extLst>
      <p:ext uri="{BB962C8B-B14F-4D97-AF65-F5344CB8AC3E}">
        <p14:creationId xmlns:p14="http://schemas.microsoft.com/office/powerpoint/2010/main" val="3178843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6ABEC-542D-4462-8E8C-46C4C7AC00D3}"/>
              </a:ext>
            </a:extLst>
          </p:cNvPr>
          <p:cNvSpPr>
            <a:spLocks noGrp="1"/>
          </p:cNvSpPr>
          <p:nvPr>
            <p:ph type="title"/>
          </p:nvPr>
        </p:nvSpPr>
        <p:spPr/>
        <p:txBody>
          <a:bodyPr/>
          <a:lstStyle/>
          <a:p>
            <a:pPr algn="ctr"/>
            <a:r>
              <a:rPr lang="en-US" dirty="0"/>
              <a:t>Ch. 10 – Prompts</a:t>
            </a:r>
          </a:p>
        </p:txBody>
      </p:sp>
      <p:sp>
        <p:nvSpPr>
          <p:cNvPr id="3" name="Content Placeholder 2">
            <a:extLst>
              <a:ext uri="{FF2B5EF4-FFF2-40B4-BE49-F238E27FC236}">
                <a16:creationId xmlns:a16="http://schemas.microsoft.com/office/drawing/2014/main" id="{EB2729CE-E4DE-4666-B01F-82C678334F9F}"/>
              </a:ext>
            </a:extLst>
          </p:cNvPr>
          <p:cNvSpPr>
            <a:spLocks noGrp="1"/>
          </p:cNvSpPr>
          <p:nvPr>
            <p:ph idx="1"/>
          </p:nvPr>
        </p:nvSpPr>
        <p:spPr/>
        <p:txBody>
          <a:bodyPr>
            <a:normAutofit/>
          </a:bodyPr>
          <a:lstStyle/>
          <a:p>
            <a:r>
              <a:rPr lang="en-US" sz="2800" dirty="0"/>
              <a:t>In example at beginning of chapter, the S+ is the ball approaching the batter.  The correct response is swinging the bat to connect with the ball, and the reinforcer is hitting the ball and getting praise from the coach.</a:t>
            </a:r>
          </a:p>
          <a:p>
            <a:r>
              <a:rPr lang="en-US" sz="2800" dirty="0"/>
              <a:t>Read over the baseball example at the beginning of the chapter p. 182-183.</a:t>
            </a:r>
          </a:p>
        </p:txBody>
      </p:sp>
    </p:spTree>
    <p:extLst>
      <p:ext uri="{BB962C8B-B14F-4D97-AF65-F5344CB8AC3E}">
        <p14:creationId xmlns:p14="http://schemas.microsoft.com/office/powerpoint/2010/main" val="4109199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6ABEC-542D-4462-8E8C-46C4C7AC00D3}"/>
              </a:ext>
            </a:extLst>
          </p:cNvPr>
          <p:cNvSpPr>
            <a:spLocks noGrp="1"/>
          </p:cNvSpPr>
          <p:nvPr>
            <p:ph type="title"/>
          </p:nvPr>
        </p:nvSpPr>
        <p:spPr/>
        <p:txBody>
          <a:bodyPr/>
          <a:lstStyle/>
          <a:p>
            <a:pPr algn="ctr"/>
            <a:r>
              <a:rPr lang="en-US" dirty="0"/>
              <a:t>Fading</a:t>
            </a:r>
          </a:p>
        </p:txBody>
      </p:sp>
      <p:sp>
        <p:nvSpPr>
          <p:cNvPr id="3" name="Content Placeholder 2">
            <a:extLst>
              <a:ext uri="{FF2B5EF4-FFF2-40B4-BE49-F238E27FC236}">
                <a16:creationId xmlns:a16="http://schemas.microsoft.com/office/drawing/2014/main" id="{EB2729CE-E4DE-4666-B01F-82C678334F9F}"/>
              </a:ext>
            </a:extLst>
          </p:cNvPr>
          <p:cNvSpPr>
            <a:spLocks noGrp="1"/>
          </p:cNvSpPr>
          <p:nvPr>
            <p:ph idx="1"/>
          </p:nvPr>
        </p:nvSpPr>
        <p:spPr/>
        <p:txBody>
          <a:bodyPr>
            <a:normAutofit lnSpcReduction="10000"/>
          </a:bodyPr>
          <a:lstStyle/>
          <a:p>
            <a:r>
              <a:rPr lang="en-US" sz="2400" dirty="0"/>
              <a:t>Fading is the gradual elimination of the prompt as the bx continues to occur in the presence of the S+.</a:t>
            </a:r>
          </a:p>
          <a:p>
            <a:r>
              <a:rPr lang="en-US" sz="2400" dirty="0"/>
              <a:t>Fading is a way to transfer stimulus control from the prompts to the S+.</a:t>
            </a:r>
          </a:p>
          <a:p>
            <a:r>
              <a:rPr lang="en-US" sz="2400" dirty="0"/>
              <a:t>Teaching is not complete until prompts are completely faded (help is removed and the bx is under the stimulus control of the natural S+).</a:t>
            </a:r>
          </a:p>
          <a:p>
            <a:r>
              <a:rPr lang="en-US" sz="2400" dirty="0"/>
              <a:t>How does the coach fade the prompts in the batting example? See p. 184.</a:t>
            </a:r>
          </a:p>
          <a:p>
            <a:r>
              <a:rPr lang="en-US" sz="2400" dirty="0">
                <a:hlinkClick r:id="rId2"/>
              </a:rPr>
              <a:t>https://www.youtube.com/watch?v=IwaqAkwbd_w</a:t>
            </a:r>
            <a:endParaRPr lang="en-US" sz="2400" dirty="0"/>
          </a:p>
        </p:txBody>
      </p:sp>
    </p:spTree>
    <p:extLst>
      <p:ext uri="{BB962C8B-B14F-4D97-AF65-F5344CB8AC3E}">
        <p14:creationId xmlns:p14="http://schemas.microsoft.com/office/powerpoint/2010/main" val="2430241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6ABEC-542D-4462-8E8C-46C4C7AC00D3}"/>
              </a:ext>
            </a:extLst>
          </p:cNvPr>
          <p:cNvSpPr>
            <a:spLocks noGrp="1"/>
          </p:cNvSpPr>
          <p:nvPr>
            <p:ph type="title"/>
          </p:nvPr>
        </p:nvSpPr>
        <p:spPr/>
        <p:txBody>
          <a:bodyPr/>
          <a:lstStyle/>
          <a:p>
            <a:pPr algn="ctr"/>
            <a:r>
              <a:rPr lang="en-US" dirty="0"/>
              <a:t>Different Types of Prompts</a:t>
            </a:r>
          </a:p>
        </p:txBody>
      </p:sp>
      <p:sp>
        <p:nvSpPr>
          <p:cNvPr id="3" name="Content Placeholder 2">
            <a:extLst>
              <a:ext uri="{FF2B5EF4-FFF2-40B4-BE49-F238E27FC236}">
                <a16:creationId xmlns:a16="http://schemas.microsoft.com/office/drawing/2014/main" id="{EB2729CE-E4DE-4666-B01F-82C678334F9F}"/>
              </a:ext>
            </a:extLst>
          </p:cNvPr>
          <p:cNvSpPr>
            <a:spLocks noGrp="1"/>
          </p:cNvSpPr>
          <p:nvPr>
            <p:ph idx="1"/>
          </p:nvPr>
        </p:nvSpPr>
        <p:spPr/>
        <p:txBody>
          <a:bodyPr>
            <a:normAutofit fontScale="92500"/>
          </a:bodyPr>
          <a:lstStyle/>
          <a:p>
            <a:r>
              <a:rPr lang="en-US" dirty="0"/>
              <a:t>Response Prompts – bx of another person that evokes the desired response in the presence of the S+</a:t>
            </a:r>
          </a:p>
          <a:p>
            <a:pPr lvl="1"/>
            <a:r>
              <a:rPr lang="en-US" dirty="0"/>
              <a:t>Verbal prompts – any verbal statement from another person may act as a verbal prompt if it makes the correct bx more likely to occur  at the right time.</a:t>
            </a:r>
          </a:p>
          <a:p>
            <a:pPr lvl="1"/>
            <a:r>
              <a:rPr lang="en-US" dirty="0"/>
              <a:t>Gestural prompts – any physical movement or gesture of another person that leads to the correct bx in the presence of the S+</a:t>
            </a:r>
          </a:p>
          <a:p>
            <a:pPr lvl="1"/>
            <a:r>
              <a:rPr lang="en-US" dirty="0"/>
              <a:t>Modeling prompts – any demonstration of the correct bx by another person that makes it more likely the correct bx will occur at the right time</a:t>
            </a:r>
          </a:p>
          <a:p>
            <a:pPr lvl="1"/>
            <a:r>
              <a:rPr lang="en-US" dirty="0"/>
              <a:t>Physical prompts – another person physically helps a person engage in the correct bx at the right time. This may involve hand over hand guidance.</a:t>
            </a:r>
          </a:p>
          <a:p>
            <a:pPr lvl="1"/>
            <a:r>
              <a:rPr lang="en-US" b="1" dirty="0"/>
              <a:t>Come up with an example of a task to be taught and discuss how you might use the 4 types of prompts above.</a:t>
            </a:r>
          </a:p>
        </p:txBody>
      </p:sp>
    </p:spTree>
    <p:extLst>
      <p:ext uri="{BB962C8B-B14F-4D97-AF65-F5344CB8AC3E}">
        <p14:creationId xmlns:p14="http://schemas.microsoft.com/office/powerpoint/2010/main" val="2025930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65F48-309E-4B5D-AF54-A2980E477480}"/>
              </a:ext>
            </a:extLst>
          </p:cNvPr>
          <p:cNvSpPr>
            <a:spLocks noGrp="1"/>
          </p:cNvSpPr>
          <p:nvPr>
            <p:ph type="title"/>
          </p:nvPr>
        </p:nvSpPr>
        <p:spPr/>
        <p:txBody>
          <a:bodyPr/>
          <a:lstStyle/>
          <a:p>
            <a:pPr algn="ctr"/>
            <a:r>
              <a:rPr lang="en-US" dirty="0"/>
              <a:t>Stimulus Prompts </a:t>
            </a:r>
          </a:p>
        </p:txBody>
      </p:sp>
      <p:sp>
        <p:nvSpPr>
          <p:cNvPr id="3" name="Content Placeholder 2">
            <a:extLst>
              <a:ext uri="{FF2B5EF4-FFF2-40B4-BE49-F238E27FC236}">
                <a16:creationId xmlns:a16="http://schemas.microsoft.com/office/drawing/2014/main" id="{2C5ADEED-9591-4271-9627-1F82BFB48E37}"/>
              </a:ext>
            </a:extLst>
          </p:cNvPr>
          <p:cNvSpPr>
            <a:spLocks noGrp="1"/>
          </p:cNvSpPr>
          <p:nvPr>
            <p:ph idx="1"/>
          </p:nvPr>
        </p:nvSpPr>
        <p:spPr/>
        <p:txBody>
          <a:bodyPr/>
          <a:lstStyle/>
          <a:p>
            <a:r>
              <a:rPr lang="en-US" dirty="0"/>
              <a:t>This involves some change in the stimulus or the addition or removal of a stimulus to make a correct response more likely</a:t>
            </a:r>
          </a:p>
          <a:p>
            <a:r>
              <a:rPr lang="en-US" dirty="0"/>
              <a:t>Within-stimulus prompts involve a change in the S+ that makes it more likely a correct response will occur.  The change might be in the position, size, shape, color, or intensity.  In the baseball example, this would be the ball approaching the batter at a slow speed from a  close distance (easy pitches).</a:t>
            </a:r>
          </a:p>
          <a:p>
            <a:r>
              <a:rPr lang="en-US" dirty="0"/>
              <a:t>Extra-stimulus prompts – adding a stimulus to help a person make the correct discrimination.  For instance, a line in the dirt to show batter where to stand.  An x on the back of the right hand to help students know difference between right and left.</a:t>
            </a:r>
          </a:p>
        </p:txBody>
      </p:sp>
    </p:spTree>
    <p:extLst>
      <p:ext uri="{BB962C8B-B14F-4D97-AF65-F5344CB8AC3E}">
        <p14:creationId xmlns:p14="http://schemas.microsoft.com/office/powerpoint/2010/main" val="463172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1723E-5DEC-4582-82EC-0755846E4656}"/>
              </a:ext>
            </a:extLst>
          </p:cNvPr>
          <p:cNvSpPr>
            <a:spLocks noGrp="1"/>
          </p:cNvSpPr>
          <p:nvPr>
            <p:ph type="title"/>
          </p:nvPr>
        </p:nvSpPr>
        <p:spPr/>
        <p:txBody>
          <a:bodyPr/>
          <a:lstStyle/>
          <a:p>
            <a:pPr algn="ctr"/>
            <a:r>
              <a:rPr lang="en-US" dirty="0"/>
              <a:t>Transfer of Stimulus Control</a:t>
            </a:r>
          </a:p>
        </p:txBody>
      </p:sp>
      <p:sp>
        <p:nvSpPr>
          <p:cNvPr id="3" name="Content Placeholder 2">
            <a:extLst>
              <a:ext uri="{FF2B5EF4-FFF2-40B4-BE49-F238E27FC236}">
                <a16:creationId xmlns:a16="http://schemas.microsoft.com/office/drawing/2014/main" id="{F846D04F-2369-4D9B-A430-5E417F6548AE}"/>
              </a:ext>
            </a:extLst>
          </p:cNvPr>
          <p:cNvSpPr>
            <a:spLocks noGrp="1"/>
          </p:cNvSpPr>
          <p:nvPr>
            <p:ph idx="1"/>
          </p:nvPr>
        </p:nvSpPr>
        <p:spPr/>
        <p:txBody>
          <a:bodyPr>
            <a:normAutofit fontScale="92500" lnSpcReduction="20000"/>
          </a:bodyPr>
          <a:lstStyle/>
          <a:p>
            <a:r>
              <a:rPr lang="en-US" dirty="0"/>
              <a:t>The goal is for the transfer of stimulus control from the prompt to the S+</a:t>
            </a:r>
          </a:p>
          <a:p>
            <a:r>
              <a:rPr lang="en-US" dirty="0"/>
              <a:t>Therefore, the correct bx occurs without any prompts</a:t>
            </a:r>
          </a:p>
          <a:p>
            <a:r>
              <a:rPr lang="en-US" dirty="0"/>
              <a:t>How to do this?  Prompt fading</a:t>
            </a:r>
          </a:p>
          <a:p>
            <a:r>
              <a:rPr lang="en-US" dirty="0"/>
              <a:t>Prompt fading = a response prompt is removed gradually across learning trials until the prompt is no longer provided.</a:t>
            </a:r>
          </a:p>
          <a:p>
            <a:r>
              <a:rPr lang="en-US" dirty="0"/>
              <a:t>Prompt delay = present the S+, wait a certain number of seconds, and then if correct response is not made, provide the prompt</a:t>
            </a:r>
          </a:p>
          <a:p>
            <a:r>
              <a:rPr lang="en-US" dirty="0"/>
              <a:t>How would you fade the prompts in the example you came up with?</a:t>
            </a:r>
          </a:p>
          <a:p>
            <a:r>
              <a:rPr lang="en-US" dirty="0"/>
              <a:t>Stimulus fading = stimulus prompts are removed through a process of fading to transfer control to the S+.  This is used if you want to help a person make a correct discrimination (e.g. between enter and exit sign for instance.) Another example - the pitches would increase in distance and speed.</a:t>
            </a:r>
          </a:p>
          <a:p>
            <a:endParaRPr lang="en-US" dirty="0"/>
          </a:p>
        </p:txBody>
      </p:sp>
    </p:spTree>
    <p:extLst>
      <p:ext uri="{BB962C8B-B14F-4D97-AF65-F5344CB8AC3E}">
        <p14:creationId xmlns:p14="http://schemas.microsoft.com/office/powerpoint/2010/main" val="3300014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0C88-B20D-4DB1-A9BE-713CFC53F7D7}"/>
              </a:ext>
            </a:extLst>
          </p:cNvPr>
          <p:cNvSpPr>
            <a:spLocks noGrp="1"/>
          </p:cNvSpPr>
          <p:nvPr>
            <p:ph type="title"/>
          </p:nvPr>
        </p:nvSpPr>
        <p:spPr/>
        <p:txBody>
          <a:bodyPr/>
          <a:lstStyle/>
          <a:p>
            <a:pPr algn="ctr"/>
            <a:r>
              <a:rPr lang="en-US" dirty="0"/>
              <a:t>How to use prompting and transfer of stimulus control</a:t>
            </a:r>
          </a:p>
        </p:txBody>
      </p:sp>
      <p:sp>
        <p:nvSpPr>
          <p:cNvPr id="3" name="Content Placeholder 2">
            <a:extLst>
              <a:ext uri="{FF2B5EF4-FFF2-40B4-BE49-F238E27FC236}">
                <a16:creationId xmlns:a16="http://schemas.microsoft.com/office/drawing/2014/main" id="{F6C18A37-0B1B-4372-AB50-FA7EAE80E512}"/>
              </a:ext>
            </a:extLst>
          </p:cNvPr>
          <p:cNvSpPr>
            <a:spLocks noGrp="1"/>
          </p:cNvSpPr>
          <p:nvPr>
            <p:ph idx="1"/>
          </p:nvPr>
        </p:nvSpPr>
        <p:spPr/>
        <p:txBody>
          <a:bodyPr>
            <a:normAutofit fontScale="92500" lnSpcReduction="20000"/>
          </a:bodyPr>
          <a:lstStyle/>
          <a:p>
            <a:r>
              <a:rPr lang="en-US" dirty="0"/>
              <a:t>1. choose the most appropriate prompting strategy (the one that best fits the learner and the learning task).</a:t>
            </a:r>
          </a:p>
          <a:p>
            <a:r>
              <a:rPr lang="en-US" dirty="0"/>
              <a:t>2. Get the learner’s attention</a:t>
            </a:r>
          </a:p>
          <a:p>
            <a:r>
              <a:rPr lang="en-US" dirty="0"/>
              <a:t>3. Present the S+</a:t>
            </a:r>
          </a:p>
          <a:p>
            <a:r>
              <a:rPr lang="en-US" dirty="0"/>
              <a:t>4. Prompt the correct response</a:t>
            </a:r>
          </a:p>
          <a:p>
            <a:r>
              <a:rPr lang="en-US" dirty="0"/>
              <a:t>5. Reinforce the correct bx</a:t>
            </a:r>
          </a:p>
          <a:p>
            <a:r>
              <a:rPr lang="en-US" dirty="0"/>
              <a:t>6. Transfer stimulus control by fading prompts</a:t>
            </a:r>
          </a:p>
          <a:p>
            <a:r>
              <a:rPr lang="en-US" dirty="0"/>
              <a:t>7. Continue to reinforce unprompted responses (go from continuous to intermittent reinforcement)</a:t>
            </a:r>
          </a:p>
          <a:p>
            <a:r>
              <a:rPr lang="en-US" dirty="0"/>
              <a:t>8. The goal is for the bx to come under the control of natural contingencies of reinforcement.  What does this mean?</a:t>
            </a:r>
          </a:p>
          <a:p>
            <a:r>
              <a:rPr lang="en-US" dirty="0">
                <a:hlinkClick r:id="rId2"/>
              </a:rPr>
              <a:t>https://www.youtube.com/watch?v=TDijJjKHMVQ</a:t>
            </a:r>
            <a:endParaRPr lang="en-US" dirty="0"/>
          </a:p>
        </p:txBody>
      </p:sp>
    </p:spTree>
    <p:extLst>
      <p:ext uri="{BB962C8B-B14F-4D97-AF65-F5344CB8AC3E}">
        <p14:creationId xmlns:p14="http://schemas.microsoft.com/office/powerpoint/2010/main" val="2350131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FA4F4-31A5-45C3-92D5-41052A10A28B}"/>
              </a:ext>
            </a:extLst>
          </p:cNvPr>
          <p:cNvSpPr>
            <a:spLocks noGrp="1"/>
          </p:cNvSpPr>
          <p:nvPr>
            <p:ph type="title"/>
          </p:nvPr>
        </p:nvSpPr>
        <p:spPr/>
        <p:txBody>
          <a:bodyPr/>
          <a:lstStyle/>
          <a:p>
            <a:pPr algn="ctr"/>
            <a:r>
              <a:rPr lang="en-US" dirty="0"/>
              <a:t>Discuss Chapter Summaries</a:t>
            </a:r>
          </a:p>
        </p:txBody>
      </p:sp>
      <p:sp>
        <p:nvSpPr>
          <p:cNvPr id="3" name="Content Placeholder 2">
            <a:extLst>
              <a:ext uri="{FF2B5EF4-FFF2-40B4-BE49-F238E27FC236}">
                <a16:creationId xmlns:a16="http://schemas.microsoft.com/office/drawing/2014/main" id="{9390AF68-656D-404B-B6C0-95C2FEC32155}"/>
              </a:ext>
            </a:extLst>
          </p:cNvPr>
          <p:cNvSpPr>
            <a:spLocks noGrp="1"/>
          </p:cNvSpPr>
          <p:nvPr>
            <p:ph idx="1"/>
          </p:nvPr>
        </p:nvSpPr>
        <p:spPr/>
        <p:txBody>
          <a:bodyPr>
            <a:normAutofit fontScale="70000" lnSpcReduction="20000"/>
          </a:bodyPr>
          <a:lstStyle/>
          <a:p>
            <a:r>
              <a:rPr lang="en-US" sz="2100" dirty="0"/>
              <a:t>Due next Thursday</a:t>
            </a:r>
          </a:p>
          <a:p>
            <a:r>
              <a:rPr lang="en-US" sz="2100" dirty="0"/>
              <a:t>Send in an email to Dr. Trench</a:t>
            </a:r>
          </a:p>
          <a:p>
            <a:endParaRPr lang="en-US" sz="2100" dirty="0"/>
          </a:p>
          <a:p>
            <a:pPr marL="0" marR="0">
              <a:lnSpc>
                <a:spcPct val="107000"/>
              </a:lnSpc>
              <a:spcBef>
                <a:spcPts val="0"/>
              </a:spcBef>
              <a:spcAft>
                <a:spcPts val="800"/>
              </a:spcAft>
            </a:pPr>
            <a:r>
              <a:rPr lang="en-US" sz="2100" dirty="0">
                <a:effectLst/>
                <a:latin typeface="Calibri" panose="020F0502020204030204" pitchFamily="34" charset="0"/>
                <a:ea typeface="Calibri" panose="020F0502020204030204" pitchFamily="34" charset="0"/>
                <a:cs typeface="Times New Roman" panose="02020603050405020304" pitchFamily="18" charset="0"/>
              </a:rPr>
              <a:t>Everyone must read Chapter 22 The Token Economy for your First Chapter</a:t>
            </a:r>
          </a:p>
          <a:p>
            <a:pPr marL="0" marR="0">
              <a:lnSpc>
                <a:spcPct val="107000"/>
              </a:lnSpc>
              <a:spcBef>
                <a:spcPts val="0"/>
              </a:spcBef>
              <a:spcAft>
                <a:spcPts val="800"/>
              </a:spcAft>
            </a:pPr>
            <a:r>
              <a:rPr lang="en-US" sz="2100" dirty="0">
                <a:effectLst/>
                <a:latin typeface="Calibri" panose="020F0502020204030204" pitchFamily="34" charset="0"/>
                <a:ea typeface="Calibri" panose="020F0502020204030204" pitchFamily="34" charset="0"/>
                <a:cs typeface="Times New Roman" panose="02020603050405020304" pitchFamily="18" charset="0"/>
              </a:rPr>
              <a:t>For the second chapter, here are the chapters you can choose from:</a:t>
            </a:r>
          </a:p>
          <a:p>
            <a:pPr marL="0" marR="0">
              <a:lnSpc>
                <a:spcPct val="107000"/>
              </a:lnSpc>
              <a:spcBef>
                <a:spcPts val="0"/>
              </a:spcBef>
              <a:spcAft>
                <a:spcPts val="800"/>
              </a:spcAft>
            </a:pPr>
            <a:r>
              <a:rPr lang="en-US" sz="2100" dirty="0">
                <a:effectLst/>
                <a:latin typeface="Calibri" panose="020F0502020204030204" pitchFamily="34" charset="0"/>
                <a:ea typeface="Calibri" panose="020F0502020204030204" pitchFamily="34" charset="0"/>
                <a:cs typeface="Times New Roman" panose="02020603050405020304" pitchFamily="18" charset="0"/>
              </a:rPr>
              <a:t>11 – Chaining</a:t>
            </a:r>
          </a:p>
          <a:p>
            <a:pPr marL="0" marR="0">
              <a:lnSpc>
                <a:spcPct val="107000"/>
              </a:lnSpc>
              <a:spcBef>
                <a:spcPts val="0"/>
              </a:spcBef>
              <a:spcAft>
                <a:spcPts val="800"/>
              </a:spcAft>
            </a:pPr>
            <a:r>
              <a:rPr lang="en-US" sz="2100" dirty="0">
                <a:effectLst/>
                <a:latin typeface="Calibri" panose="020F0502020204030204" pitchFamily="34" charset="0"/>
                <a:ea typeface="Calibri" panose="020F0502020204030204" pitchFamily="34" charset="0"/>
                <a:cs typeface="Times New Roman" panose="02020603050405020304" pitchFamily="18" charset="0"/>
              </a:rPr>
              <a:t>17 – Using Punishment: Time Out and Response Cost</a:t>
            </a:r>
          </a:p>
          <a:p>
            <a:pPr marL="0" marR="0">
              <a:lnSpc>
                <a:spcPct val="107000"/>
              </a:lnSpc>
              <a:spcBef>
                <a:spcPts val="0"/>
              </a:spcBef>
              <a:spcAft>
                <a:spcPts val="800"/>
              </a:spcAft>
            </a:pPr>
            <a:r>
              <a:rPr lang="en-US" sz="2100" dirty="0">
                <a:effectLst/>
                <a:latin typeface="Calibri" panose="020F0502020204030204" pitchFamily="34" charset="0"/>
                <a:ea typeface="Calibri" panose="020F0502020204030204" pitchFamily="34" charset="0"/>
                <a:cs typeface="Times New Roman" panose="02020603050405020304" pitchFamily="18" charset="0"/>
              </a:rPr>
              <a:t>18 – Positive Punishment and Ethics</a:t>
            </a:r>
          </a:p>
          <a:p>
            <a:pPr marL="0" marR="0" indent="0">
              <a:lnSpc>
                <a:spcPct val="107000"/>
              </a:lnSpc>
              <a:spcBef>
                <a:spcPts val="0"/>
              </a:spcBef>
              <a:spcAft>
                <a:spcPts val="800"/>
              </a:spcAft>
              <a:buNone/>
            </a:pPr>
            <a:r>
              <a:rPr lang="en-US" sz="2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2100" dirty="0">
                <a:effectLst/>
                <a:latin typeface="Calibri" panose="020F0502020204030204" pitchFamily="34" charset="0"/>
                <a:ea typeface="Calibri" panose="020F0502020204030204" pitchFamily="34" charset="0"/>
                <a:cs typeface="Times New Roman" panose="02020603050405020304" pitchFamily="18" charset="0"/>
              </a:rPr>
              <a:t>For each chapter (In 1-2 typed, double-spaced pages):</a:t>
            </a:r>
          </a:p>
          <a:p>
            <a:pPr marL="0" marR="0">
              <a:lnSpc>
                <a:spcPct val="107000"/>
              </a:lnSpc>
              <a:spcBef>
                <a:spcPts val="0"/>
              </a:spcBef>
              <a:spcAft>
                <a:spcPts val="800"/>
              </a:spcAft>
            </a:pPr>
            <a:r>
              <a:rPr lang="en-US" sz="2100" dirty="0">
                <a:effectLst/>
                <a:latin typeface="Calibri" panose="020F0502020204030204" pitchFamily="34" charset="0"/>
                <a:ea typeface="Calibri" panose="020F0502020204030204" pitchFamily="34" charset="0"/>
                <a:cs typeface="Times New Roman" panose="02020603050405020304" pitchFamily="18" charset="0"/>
              </a:rPr>
              <a:t>Write a one paragraph summary of the chapter.</a:t>
            </a:r>
          </a:p>
          <a:p>
            <a:pPr marL="0" marR="0">
              <a:lnSpc>
                <a:spcPct val="107000"/>
              </a:lnSpc>
              <a:spcBef>
                <a:spcPts val="0"/>
              </a:spcBef>
              <a:spcAft>
                <a:spcPts val="800"/>
              </a:spcAft>
            </a:pPr>
            <a:r>
              <a:rPr lang="en-US" sz="2100" dirty="0">
                <a:effectLst/>
                <a:latin typeface="Calibri" panose="020F0502020204030204" pitchFamily="34" charset="0"/>
                <a:ea typeface="Calibri" panose="020F0502020204030204" pitchFamily="34" charset="0"/>
                <a:cs typeface="Times New Roman" panose="02020603050405020304" pitchFamily="18" charset="0"/>
              </a:rPr>
              <a:t>What are 5 “Take-home Points” or Practical applications of this chapter?</a:t>
            </a:r>
          </a:p>
          <a:p>
            <a:pPr marL="0" marR="0">
              <a:lnSpc>
                <a:spcPct val="107000"/>
              </a:lnSpc>
              <a:spcBef>
                <a:spcPts val="0"/>
              </a:spcBef>
              <a:spcAft>
                <a:spcPts val="800"/>
              </a:spcAft>
            </a:pPr>
            <a:r>
              <a:rPr lang="en-US" sz="2100" dirty="0">
                <a:effectLst/>
                <a:latin typeface="Calibri" panose="020F0502020204030204" pitchFamily="34" charset="0"/>
                <a:ea typeface="Calibri" panose="020F0502020204030204" pitchFamily="34" charset="0"/>
                <a:cs typeface="Times New Roman" panose="02020603050405020304" pitchFamily="18" charset="0"/>
              </a:rPr>
              <a:t>How could you use the information in this chapter to help you in your project (try to discuss 2-3 things)?</a:t>
            </a:r>
          </a:p>
          <a:p>
            <a:endParaRPr lang="en-US" dirty="0"/>
          </a:p>
          <a:p>
            <a:endParaRPr lang="en-US" dirty="0"/>
          </a:p>
          <a:p>
            <a:pPr lvl="1"/>
            <a:endParaRPr lang="en-US" dirty="0"/>
          </a:p>
        </p:txBody>
      </p:sp>
    </p:spTree>
    <p:extLst>
      <p:ext uri="{BB962C8B-B14F-4D97-AF65-F5344CB8AC3E}">
        <p14:creationId xmlns:p14="http://schemas.microsoft.com/office/powerpoint/2010/main" val="16917995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0C88-B20D-4DB1-A9BE-713CFC53F7D7}"/>
              </a:ext>
            </a:extLst>
          </p:cNvPr>
          <p:cNvSpPr>
            <a:spLocks noGrp="1"/>
          </p:cNvSpPr>
          <p:nvPr>
            <p:ph type="title"/>
          </p:nvPr>
        </p:nvSpPr>
        <p:spPr/>
        <p:txBody>
          <a:bodyPr/>
          <a:lstStyle/>
          <a:p>
            <a:pPr algn="ctr"/>
            <a:r>
              <a:rPr lang="en-US" dirty="0"/>
              <a:t>What do you need to do for tomorrow and next week?</a:t>
            </a:r>
          </a:p>
        </p:txBody>
      </p:sp>
      <p:sp>
        <p:nvSpPr>
          <p:cNvPr id="3" name="Content Placeholder 2">
            <a:extLst>
              <a:ext uri="{FF2B5EF4-FFF2-40B4-BE49-F238E27FC236}">
                <a16:creationId xmlns:a16="http://schemas.microsoft.com/office/drawing/2014/main" id="{F6C18A37-0B1B-4372-AB50-FA7EAE80E512}"/>
              </a:ext>
            </a:extLst>
          </p:cNvPr>
          <p:cNvSpPr>
            <a:spLocks noGrp="1"/>
          </p:cNvSpPr>
          <p:nvPr>
            <p:ph idx="1"/>
          </p:nvPr>
        </p:nvSpPr>
        <p:spPr/>
        <p:txBody>
          <a:bodyPr/>
          <a:lstStyle/>
          <a:p>
            <a:r>
              <a:rPr lang="en-US" dirty="0"/>
              <a:t>Take quiz on chapters 8 and 10</a:t>
            </a:r>
          </a:p>
          <a:p>
            <a:r>
              <a:rPr lang="en-US" dirty="0"/>
              <a:t>If you are going to revise your presentation, do that and email it to Dr. Trench.  The presentations will be graded over the weekend.</a:t>
            </a:r>
          </a:p>
          <a:p>
            <a:r>
              <a:rPr lang="en-US" dirty="0"/>
              <a:t>keep implementing your strategies to change your bxs</a:t>
            </a:r>
          </a:p>
          <a:p>
            <a:r>
              <a:rPr lang="en-US" dirty="0"/>
              <a:t>Keep monitoring bxs</a:t>
            </a:r>
          </a:p>
          <a:p>
            <a:r>
              <a:rPr lang="en-US" dirty="0"/>
              <a:t>If something isn’t working out as well as you hoped, please talk to Dr. Trench so we can trouble shoot</a:t>
            </a:r>
          </a:p>
          <a:p>
            <a:r>
              <a:rPr lang="en-US" dirty="0"/>
              <a:t>For next Tuesday, bring in data (both baseline and since the 11</a:t>
            </a:r>
            <a:r>
              <a:rPr lang="en-US" baseline="30000" dirty="0"/>
              <a:t>th</a:t>
            </a:r>
            <a:r>
              <a:rPr lang="en-US" dirty="0"/>
              <a:t>).  We will discuss your progress in groups.  Read chapter 12.</a:t>
            </a:r>
          </a:p>
          <a:p>
            <a:r>
              <a:rPr lang="en-US" dirty="0"/>
              <a:t>Start working on your chapter summaries</a:t>
            </a:r>
          </a:p>
        </p:txBody>
      </p:sp>
    </p:spTree>
    <p:extLst>
      <p:ext uri="{BB962C8B-B14F-4D97-AF65-F5344CB8AC3E}">
        <p14:creationId xmlns:p14="http://schemas.microsoft.com/office/powerpoint/2010/main" val="1674862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2BB58-81F1-4CAF-AD3F-0DC558B887C8}"/>
              </a:ext>
            </a:extLst>
          </p:cNvPr>
          <p:cNvSpPr>
            <a:spLocks noGrp="1"/>
          </p:cNvSpPr>
          <p:nvPr>
            <p:ph type="ctrTitle"/>
          </p:nvPr>
        </p:nvSpPr>
        <p:spPr>
          <a:xfrm>
            <a:off x="647701" y="1454964"/>
            <a:ext cx="4799009" cy="3308840"/>
          </a:xfrm>
        </p:spPr>
        <p:txBody>
          <a:bodyPr>
            <a:normAutofit/>
          </a:bodyPr>
          <a:lstStyle/>
          <a:p>
            <a:r>
              <a:rPr lang="en-US" sz="4400" dirty="0"/>
              <a:t>Classical Conditioning </a:t>
            </a:r>
          </a:p>
        </p:txBody>
      </p:sp>
      <p:sp>
        <p:nvSpPr>
          <p:cNvPr id="3" name="Subtitle 2">
            <a:extLst>
              <a:ext uri="{FF2B5EF4-FFF2-40B4-BE49-F238E27FC236}">
                <a16:creationId xmlns:a16="http://schemas.microsoft.com/office/drawing/2014/main" id="{918AA372-17C5-4F87-9FE5-05DEE2DF898F}"/>
              </a:ext>
            </a:extLst>
          </p:cNvPr>
          <p:cNvSpPr>
            <a:spLocks noGrp="1"/>
          </p:cNvSpPr>
          <p:nvPr>
            <p:ph type="subTitle" idx="1"/>
          </p:nvPr>
        </p:nvSpPr>
        <p:spPr>
          <a:xfrm>
            <a:off x="647701" y="4763803"/>
            <a:ext cx="4799009" cy="1464378"/>
          </a:xfrm>
        </p:spPr>
        <p:txBody>
          <a:bodyPr>
            <a:normAutofit/>
          </a:bodyPr>
          <a:lstStyle/>
          <a:p>
            <a:r>
              <a:rPr lang="en-US" dirty="0"/>
              <a:t>Chapter 8</a:t>
            </a:r>
          </a:p>
        </p:txBody>
      </p:sp>
      <p:pic>
        <p:nvPicPr>
          <p:cNvPr id="4" name="Picture 3">
            <a:extLst>
              <a:ext uri="{FF2B5EF4-FFF2-40B4-BE49-F238E27FC236}">
                <a16:creationId xmlns:a16="http://schemas.microsoft.com/office/drawing/2014/main" id="{594FD47C-9779-4FDB-B6A4-AF8F0BC7A6CD}"/>
              </a:ext>
            </a:extLst>
          </p:cNvPr>
          <p:cNvPicPr>
            <a:picLocks noChangeAspect="1"/>
          </p:cNvPicPr>
          <p:nvPr/>
        </p:nvPicPr>
        <p:blipFill rotWithShape="1">
          <a:blip r:embed="rId3"/>
          <a:srcRect l="8385" r="32488"/>
          <a:stretch/>
        </p:blipFill>
        <p:spPr>
          <a:xfrm>
            <a:off x="6094411" y="10"/>
            <a:ext cx="6097590" cy="6857990"/>
          </a:xfrm>
          <a:prstGeom prst="rect">
            <a:avLst/>
          </a:prstGeom>
        </p:spPr>
      </p:pic>
    </p:spTree>
    <p:extLst>
      <p:ext uri="{BB962C8B-B14F-4D97-AF65-F5344CB8AC3E}">
        <p14:creationId xmlns:p14="http://schemas.microsoft.com/office/powerpoint/2010/main" val="1117518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0C88-B20D-4DB1-A9BE-713CFC53F7D7}"/>
              </a:ext>
            </a:extLst>
          </p:cNvPr>
          <p:cNvSpPr>
            <a:spLocks noGrp="1"/>
          </p:cNvSpPr>
          <p:nvPr>
            <p:ph type="title"/>
          </p:nvPr>
        </p:nvSpPr>
        <p:spPr/>
        <p:txBody>
          <a:bodyPr/>
          <a:lstStyle/>
          <a:p>
            <a:pPr algn="ctr"/>
            <a:r>
              <a:rPr lang="en-US" dirty="0"/>
              <a:t>CH. 8 – Respondent or Classical/Pavlovian Conditioning</a:t>
            </a:r>
          </a:p>
        </p:txBody>
      </p:sp>
      <p:sp>
        <p:nvSpPr>
          <p:cNvPr id="3" name="Content Placeholder 2">
            <a:extLst>
              <a:ext uri="{FF2B5EF4-FFF2-40B4-BE49-F238E27FC236}">
                <a16:creationId xmlns:a16="http://schemas.microsoft.com/office/drawing/2014/main" id="{F6C18A37-0B1B-4372-AB50-FA7EAE80E512}"/>
              </a:ext>
            </a:extLst>
          </p:cNvPr>
          <p:cNvSpPr>
            <a:spLocks noGrp="1"/>
          </p:cNvSpPr>
          <p:nvPr>
            <p:ph idx="1"/>
          </p:nvPr>
        </p:nvSpPr>
        <p:spPr/>
        <p:txBody>
          <a:bodyPr>
            <a:normAutofit/>
          </a:bodyPr>
          <a:lstStyle/>
          <a:p>
            <a:r>
              <a:rPr lang="en-US" dirty="0"/>
              <a:t>In Respondent conditioning bx is controlled by antecedent stimuli.  Respondent conditioning involves the manipulation of antecedent stimuli.</a:t>
            </a:r>
          </a:p>
          <a:p>
            <a:r>
              <a:rPr lang="en-US" dirty="0"/>
              <a:t>Unconditioned Responses (UR)s are brought about or elicited by Unconditioned Stimuli (US)s.  These responses don’t have to be learned, they happen the first time.</a:t>
            </a:r>
          </a:p>
          <a:p>
            <a:r>
              <a:rPr lang="en-US" dirty="0"/>
              <a:t>Conditioned Responses (CR)s are elicited by Conditioned Stimuli (CS)s.  These are learned over time and after the CS has been repeatedly paired with the US.</a:t>
            </a:r>
          </a:p>
          <a:p>
            <a:r>
              <a:rPr lang="en-US" dirty="0"/>
              <a:t>After a conditioned stimulus has been repeatedly associated with an unconditioned stimulus, the CS will start eliciting a CR.</a:t>
            </a:r>
          </a:p>
          <a:p>
            <a:endParaRPr lang="en-US" dirty="0"/>
          </a:p>
        </p:txBody>
      </p:sp>
    </p:spTree>
    <p:extLst>
      <p:ext uri="{BB962C8B-B14F-4D97-AF65-F5344CB8AC3E}">
        <p14:creationId xmlns:p14="http://schemas.microsoft.com/office/powerpoint/2010/main" val="256577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0C88-B20D-4DB1-A9BE-713CFC53F7D7}"/>
              </a:ext>
            </a:extLst>
          </p:cNvPr>
          <p:cNvSpPr>
            <a:spLocks noGrp="1"/>
          </p:cNvSpPr>
          <p:nvPr>
            <p:ph type="title"/>
          </p:nvPr>
        </p:nvSpPr>
        <p:spPr/>
        <p:txBody>
          <a:bodyPr/>
          <a:lstStyle/>
          <a:p>
            <a:pPr algn="ctr"/>
            <a:r>
              <a:rPr lang="en-US" dirty="0"/>
              <a:t>CH. 8 – Respondent or Classical/Pavlovian Conditioning</a:t>
            </a:r>
          </a:p>
        </p:txBody>
      </p:sp>
      <p:sp>
        <p:nvSpPr>
          <p:cNvPr id="3" name="Content Placeholder 2">
            <a:extLst>
              <a:ext uri="{FF2B5EF4-FFF2-40B4-BE49-F238E27FC236}">
                <a16:creationId xmlns:a16="http://schemas.microsoft.com/office/drawing/2014/main" id="{F6C18A37-0B1B-4372-AB50-FA7EAE80E512}"/>
              </a:ext>
            </a:extLst>
          </p:cNvPr>
          <p:cNvSpPr>
            <a:spLocks noGrp="1"/>
          </p:cNvSpPr>
          <p:nvPr>
            <p:ph idx="1"/>
          </p:nvPr>
        </p:nvSpPr>
        <p:spPr/>
        <p:txBody>
          <a:bodyPr>
            <a:normAutofit/>
          </a:bodyPr>
          <a:lstStyle/>
          <a:p>
            <a:r>
              <a:rPr lang="en-US" dirty="0"/>
              <a:t>Respondent conditioning occurs when a previously neutral stimulus is paired with a US.  As a result of this (usually repeated) pairing, the neutral stimulus becomes a conditioned stimulus (CS) and brings about a Conditioned Response (CR) that is often similar to the UR.</a:t>
            </a:r>
          </a:p>
          <a:p>
            <a:r>
              <a:rPr lang="en-US" dirty="0"/>
              <a:t>Pavlov’s dogs presented with a metronome and meat powder.  </a:t>
            </a:r>
          </a:p>
          <a:p>
            <a:r>
              <a:rPr lang="en-US" dirty="0"/>
              <a:t>What is the US, UR, CS, and CR?</a:t>
            </a:r>
          </a:p>
          <a:p>
            <a:r>
              <a:rPr lang="en-US" dirty="0"/>
              <a:t>What are some other examples?</a:t>
            </a:r>
          </a:p>
          <a:p>
            <a:pPr lvl="1"/>
            <a:r>
              <a:rPr lang="en-US" dirty="0"/>
              <a:t>Can opener</a:t>
            </a:r>
          </a:p>
          <a:p>
            <a:pPr lvl="1"/>
            <a:r>
              <a:rPr lang="en-US" dirty="0"/>
              <a:t>Office clip </a:t>
            </a:r>
            <a:r>
              <a:rPr lang="en-US" dirty="0">
                <a:hlinkClick r:id="rId2"/>
              </a:rPr>
              <a:t>https://www.youtube.com/watch?v=7GrDoEvG4t4</a:t>
            </a:r>
            <a:endParaRPr lang="en-US" dirty="0"/>
          </a:p>
          <a:p>
            <a:r>
              <a:rPr lang="en-US" dirty="0"/>
              <a:t>This can explain taste aversions and many fear responses.</a:t>
            </a:r>
          </a:p>
        </p:txBody>
      </p:sp>
    </p:spTree>
    <p:extLst>
      <p:ext uri="{BB962C8B-B14F-4D97-AF65-F5344CB8AC3E}">
        <p14:creationId xmlns:p14="http://schemas.microsoft.com/office/powerpoint/2010/main" val="1734930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DF051-39B4-4BEB-BEF8-947E84A4A4D4}"/>
              </a:ext>
            </a:extLst>
          </p:cNvPr>
          <p:cNvSpPr>
            <a:spLocks noGrp="1"/>
          </p:cNvSpPr>
          <p:nvPr>
            <p:ph type="title"/>
          </p:nvPr>
        </p:nvSpPr>
        <p:spPr/>
        <p:txBody>
          <a:bodyPr/>
          <a:lstStyle/>
          <a:p>
            <a:pPr algn="ctr"/>
            <a:r>
              <a:rPr lang="en-US" dirty="0"/>
              <a:t>Pavlov’s Dog Example</a:t>
            </a:r>
          </a:p>
        </p:txBody>
      </p:sp>
      <p:sp>
        <p:nvSpPr>
          <p:cNvPr id="3" name="Content Placeholder 2">
            <a:extLst>
              <a:ext uri="{FF2B5EF4-FFF2-40B4-BE49-F238E27FC236}">
                <a16:creationId xmlns:a16="http://schemas.microsoft.com/office/drawing/2014/main" id="{C4F29553-7D3A-4767-8A23-7E5D99625117}"/>
              </a:ext>
            </a:extLst>
          </p:cNvPr>
          <p:cNvSpPr>
            <a:spLocks noGrp="1"/>
          </p:cNvSpPr>
          <p:nvPr>
            <p:ph idx="1"/>
          </p:nvPr>
        </p:nvSpPr>
        <p:spPr/>
        <p:txBody>
          <a:bodyPr/>
          <a:lstStyle/>
          <a:p>
            <a:r>
              <a:rPr lang="en-US" dirty="0"/>
              <a:t>CS = metronome</a:t>
            </a:r>
          </a:p>
          <a:p>
            <a:r>
              <a:rPr lang="en-US" dirty="0"/>
              <a:t>US = meat powder</a:t>
            </a:r>
          </a:p>
          <a:p>
            <a:r>
              <a:rPr lang="en-US" dirty="0"/>
              <a:t>Metronome and meat powder paired many times (first metronome, then meat powder placed on tongue)</a:t>
            </a:r>
          </a:p>
          <a:p>
            <a:r>
              <a:rPr lang="en-US" dirty="0"/>
              <a:t>UR = salivation to meat powder</a:t>
            </a:r>
          </a:p>
          <a:p>
            <a:r>
              <a:rPr lang="en-US" dirty="0"/>
              <a:t>Eventually, after several pairings of the CS and US</a:t>
            </a:r>
          </a:p>
          <a:p>
            <a:r>
              <a:rPr lang="en-US" dirty="0"/>
              <a:t>CR = salivation to metronome</a:t>
            </a:r>
          </a:p>
        </p:txBody>
      </p:sp>
    </p:spTree>
    <p:extLst>
      <p:ext uri="{BB962C8B-B14F-4D97-AF65-F5344CB8AC3E}">
        <p14:creationId xmlns:p14="http://schemas.microsoft.com/office/powerpoint/2010/main" val="1651961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DF051-39B4-4BEB-BEF8-947E84A4A4D4}"/>
              </a:ext>
            </a:extLst>
          </p:cNvPr>
          <p:cNvSpPr>
            <a:spLocks noGrp="1"/>
          </p:cNvSpPr>
          <p:nvPr>
            <p:ph type="title"/>
          </p:nvPr>
        </p:nvSpPr>
        <p:spPr/>
        <p:txBody>
          <a:bodyPr/>
          <a:lstStyle/>
          <a:p>
            <a:pPr algn="ctr"/>
            <a:r>
              <a:rPr lang="en-US" dirty="0"/>
              <a:t>Can Opener Example</a:t>
            </a:r>
          </a:p>
        </p:txBody>
      </p:sp>
      <p:sp>
        <p:nvSpPr>
          <p:cNvPr id="3" name="Content Placeholder 2">
            <a:extLst>
              <a:ext uri="{FF2B5EF4-FFF2-40B4-BE49-F238E27FC236}">
                <a16:creationId xmlns:a16="http://schemas.microsoft.com/office/drawing/2014/main" id="{C4F29553-7D3A-4767-8A23-7E5D99625117}"/>
              </a:ext>
            </a:extLst>
          </p:cNvPr>
          <p:cNvSpPr>
            <a:spLocks noGrp="1"/>
          </p:cNvSpPr>
          <p:nvPr>
            <p:ph idx="1"/>
          </p:nvPr>
        </p:nvSpPr>
        <p:spPr/>
        <p:txBody>
          <a:bodyPr/>
          <a:lstStyle/>
          <a:p>
            <a:r>
              <a:rPr lang="en-US" dirty="0"/>
              <a:t>CS = sound of can opener</a:t>
            </a:r>
          </a:p>
          <a:p>
            <a:r>
              <a:rPr lang="en-US" dirty="0"/>
              <a:t>US = food</a:t>
            </a:r>
          </a:p>
          <a:p>
            <a:r>
              <a:rPr lang="en-US" dirty="0"/>
              <a:t>Can opener sound and food paired many times (first can opener, then food)</a:t>
            </a:r>
          </a:p>
          <a:p>
            <a:r>
              <a:rPr lang="en-US" dirty="0"/>
              <a:t>UR = salivation to food</a:t>
            </a:r>
          </a:p>
          <a:p>
            <a:r>
              <a:rPr lang="en-US" dirty="0"/>
              <a:t>Eventually, after several pairings of the CS and US</a:t>
            </a:r>
          </a:p>
          <a:p>
            <a:r>
              <a:rPr lang="en-US" dirty="0"/>
              <a:t>CR = salivation to can opener sound</a:t>
            </a:r>
          </a:p>
        </p:txBody>
      </p:sp>
    </p:spTree>
    <p:extLst>
      <p:ext uri="{BB962C8B-B14F-4D97-AF65-F5344CB8AC3E}">
        <p14:creationId xmlns:p14="http://schemas.microsoft.com/office/powerpoint/2010/main" val="216049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DF051-39B4-4BEB-BEF8-947E84A4A4D4}"/>
              </a:ext>
            </a:extLst>
          </p:cNvPr>
          <p:cNvSpPr>
            <a:spLocks noGrp="1"/>
          </p:cNvSpPr>
          <p:nvPr>
            <p:ph type="title"/>
          </p:nvPr>
        </p:nvSpPr>
        <p:spPr/>
        <p:txBody>
          <a:bodyPr/>
          <a:lstStyle/>
          <a:p>
            <a:pPr algn="ctr"/>
            <a:r>
              <a:rPr lang="en-US" dirty="0"/>
              <a:t>Office Example</a:t>
            </a:r>
          </a:p>
        </p:txBody>
      </p:sp>
      <p:sp>
        <p:nvSpPr>
          <p:cNvPr id="3" name="Content Placeholder 2">
            <a:extLst>
              <a:ext uri="{FF2B5EF4-FFF2-40B4-BE49-F238E27FC236}">
                <a16:creationId xmlns:a16="http://schemas.microsoft.com/office/drawing/2014/main" id="{C4F29553-7D3A-4767-8A23-7E5D99625117}"/>
              </a:ext>
            </a:extLst>
          </p:cNvPr>
          <p:cNvSpPr>
            <a:spLocks noGrp="1"/>
          </p:cNvSpPr>
          <p:nvPr>
            <p:ph idx="1"/>
          </p:nvPr>
        </p:nvSpPr>
        <p:spPr/>
        <p:txBody>
          <a:bodyPr/>
          <a:lstStyle/>
          <a:p>
            <a:r>
              <a:rPr lang="en-US" dirty="0"/>
              <a:t>CS = computer boot up sound</a:t>
            </a:r>
          </a:p>
          <a:p>
            <a:r>
              <a:rPr lang="en-US" dirty="0"/>
              <a:t>US = </a:t>
            </a:r>
            <a:r>
              <a:rPr lang="en-US" dirty="0" err="1"/>
              <a:t>altoid</a:t>
            </a:r>
            <a:endParaRPr lang="en-US" dirty="0"/>
          </a:p>
          <a:p>
            <a:r>
              <a:rPr lang="en-US" dirty="0"/>
              <a:t>Computer boot up sound and </a:t>
            </a:r>
            <a:r>
              <a:rPr lang="en-US" dirty="0" err="1"/>
              <a:t>altoid</a:t>
            </a:r>
            <a:r>
              <a:rPr lang="en-US" dirty="0"/>
              <a:t> paired many times)</a:t>
            </a:r>
          </a:p>
          <a:p>
            <a:r>
              <a:rPr lang="en-US" dirty="0"/>
              <a:t>UR = salivation to </a:t>
            </a:r>
            <a:r>
              <a:rPr lang="en-US" dirty="0" err="1"/>
              <a:t>altoid</a:t>
            </a:r>
            <a:endParaRPr lang="en-US" dirty="0"/>
          </a:p>
          <a:p>
            <a:r>
              <a:rPr lang="en-US" dirty="0"/>
              <a:t>Eventually, after several pairings of the CS and US</a:t>
            </a:r>
          </a:p>
          <a:p>
            <a:r>
              <a:rPr lang="en-US" dirty="0"/>
              <a:t>CR = salivation to boot up sound, or at least expecting </a:t>
            </a:r>
            <a:r>
              <a:rPr lang="en-US" dirty="0" err="1"/>
              <a:t>altoid</a:t>
            </a:r>
            <a:r>
              <a:rPr lang="en-US" dirty="0"/>
              <a:t> when hear that sound</a:t>
            </a:r>
          </a:p>
        </p:txBody>
      </p:sp>
    </p:spTree>
    <p:extLst>
      <p:ext uri="{BB962C8B-B14F-4D97-AF65-F5344CB8AC3E}">
        <p14:creationId xmlns:p14="http://schemas.microsoft.com/office/powerpoint/2010/main" val="992080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0C88-B20D-4DB1-A9BE-713CFC53F7D7}"/>
              </a:ext>
            </a:extLst>
          </p:cNvPr>
          <p:cNvSpPr>
            <a:spLocks noGrp="1"/>
          </p:cNvSpPr>
          <p:nvPr>
            <p:ph type="title"/>
          </p:nvPr>
        </p:nvSpPr>
        <p:spPr/>
        <p:txBody>
          <a:bodyPr/>
          <a:lstStyle/>
          <a:p>
            <a:pPr algn="ctr"/>
            <a:r>
              <a:rPr lang="en-US" sz="3600" dirty="0"/>
              <a:t>Role of Generalization and Discrimination in Respondent Conditioning</a:t>
            </a:r>
          </a:p>
        </p:txBody>
      </p:sp>
      <p:sp>
        <p:nvSpPr>
          <p:cNvPr id="3" name="Content Placeholder 2">
            <a:extLst>
              <a:ext uri="{FF2B5EF4-FFF2-40B4-BE49-F238E27FC236}">
                <a16:creationId xmlns:a16="http://schemas.microsoft.com/office/drawing/2014/main" id="{F6C18A37-0B1B-4372-AB50-FA7EAE80E512}"/>
              </a:ext>
            </a:extLst>
          </p:cNvPr>
          <p:cNvSpPr>
            <a:spLocks noGrp="1"/>
          </p:cNvSpPr>
          <p:nvPr>
            <p:ph idx="1"/>
          </p:nvPr>
        </p:nvSpPr>
        <p:spPr/>
        <p:txBody>
          <a:bodyPr>
            <a:normAutofit/>
          </a:bodyPr>
          <a:lstStyle/>
          <a:p>
            <a:r>
              <a:rPr lang="en-US" dirty="0"/>
              <a:t>If  Pavlov’s dog salivates to other sounds besides the metronome (a bell) it has shown _________________</a:t>
            </a:r>
          </a:p>
          <a:p>
            <a:r>
              <a:rPr lang="en-US" dirty="0"/>
              <a:t>If  Pavlov’s dog salivates to a metronome, but not a bell, it has shown _________________</a:t>
            </a:r>
          </a:p>
          <a:p>
            <a:endParaRPr lang="en-US" dirty="0"/>
          </a:p>
          <a:p>
            <a:r>
              <a:rPr lang="en-US" dirty="0"/>
              <a:t>What about Watson’s Little Albert study?  </a:t>
            </a:r>
          </a:p>
          <a:p>
            <a:r>
              <a:rPr lang="en-US" dirty="0"/>
              <a:t>CS = white rat</a:t>
            </a:r>
          </a:p>
          <a:p>
            <a:r>
              <a:rPr lang="en-US" dirty="0"/>
              <a:t>US = loud clanging sound</a:t>
            </a:r>
          </a:p>
          <a:p>
            <a:r>
              <a:rPr lang="en-US" dirty="0"/>
              <a:t>UR = fear of noise</a:t>
            </a:r>
          </a:p>
          <a:p>
            <a:r>
              <a:rPr lang="en-US" dirty="0"/>
              <a:t>CR = fear of white rat</a:t>
            </a:r>
          </a:p>
        </p:txBody>
      </p:sp>
    </p:spTree>
    <p:extLst>
      <p:ext uri="{BB962C8B-B14F-4D97-AF65-F5344CB8AC3E}">
        <p14:creationId xmlns:p14="http://schemas.microsoft.com/office/powerpoint/2010/main" val="3035576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0C88-B20D-4DB1-A9BE-713CFC53F7D7}"/>
              </a:ext>
            </a:extLst>
          </p:cNvPr>
          <p:cNvSpPr>
            <a:spLocks noGrp="1"/>
          </p:cNvSpPr>
          <p:nvPr>
            <p:ph type="title"/>
          </p:nvPr>
        </p:nvSpPr>
        <p:spPr/>
        <p:txBody>
          <a:bodyPr/>
          <a:lstStyle/>
          <a:p>
            <a:pPr algn="ctr"/>
            <a:r>
              <a:rPr lang="en-US" sz="3600" dirty="0"/>
              <a:t>How is Respondent conditioning different than Operant conditioning?</a:t>
            </a:r>
          </a:p>
        </p:txBody>
      </p:sp>
      <p:sp>
        <p:nvSpPr>
          <p:cNvPr id="3" name="Content Placeholder 2">
            <a:extLst>
              <a:ext uri="{FF2B5EF4-FFF2-40B4-BE49-F238E27FC236}">
                <a16:creationId xmlns:a16="http://schemas.microsoft.com/office/drawing/2014/main" id="{F6C18A37-0B1B-4372-AB50-FA7EAE80E512}"/>
              </a:ext>
            </a:extLst>
          </p:cNvPr>
          <p:cNvSpPr>
            <a:spLocks noGrp="1"/>
          </p:cNvSpPr>
          <p:nvPr>
            <p:ph idx="1"/>
          </p:nvPr>
        </p:nvSpPr>
        <p:spPr/>
        <p:txBody>
          <a:bodyPr>
            <a:normAutofit lnSpcReduction="10000"/>
          </a:bodyPr>
          <a:lstStyle/>
          <a:p>
            <a:r>
              <a:rPr lang="en-US" dirty="0"/>
              <a:t>In respondent conditioning the responses are reflex responses that occur without thought.</a:t>
            </a:r>
          </a:p>
          <a:p>
            <a:r>
              <a:rPr lang="en-US" dirty="0"/>
              <a:t>In Operant conditioning the responses are voluntary.</a:t>
            </a:r>
          </a:p>
          <a:p>
            <a:r>
              <a:rPr lang="en-US" dirty="0"/>
              <a:t>But often both classical and operant conditioning are occurring together.  In the can opener example what is the CR and what is the operant bx?</a:t>
            </a:r>
          </a:p>
          <a:p>
            <a:r>
              <a:rPr lang="en-US" dirty="0"/>
              <a:t>How does all this relate to behavior modification?  Sometimes the bxs we want to change involve autonomic arousal (fear and anxiety).  Chapter 24 discusses behavior modification procedures to help people alter fear and anxiety bxs.</a:t>
            </a:r>
          </a:p>
          <a:p>
            <a:r>
              <a:rPr lang="en-US" dirty="0"/>
              <a:t>Think about if respondent conditioning is involved with the bxs you are trying to change.</a:t>
            </a:r>
          </a:p>
        </p:txBody>
      </p:sp>
    </p:spTree>
    <p:extLst>
      <p:ext uri="{BB962C8B-B14F-4D97-AF65-F5344CB8AC3E}">
        <p14:creationId xmlns:p14="http://schemas.microsoft.com/office/powerpoint/2010/main" val="36230997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1942</TotalTime>
  <Words>1728</Words>
  <Application>Microsoft Office PowerPoint</Application>
  <PresentationFormat>Widescreen</PresentationFormat>
  <Paragraphs>126</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Century Gothic</vt:lpstr>
      <vt:lpstr>Wingdings 3</vt:lpstr>
      <vt:lpstr>Ion</vt:lpstr>
      <vt:lpstr>Some things to think about if your strategies are not changing your bx in the expected direction</vt:lpstr>
      <vt:lpstr>Classical Conditioning </vt:lpstr>
      <vt:lpstr>CH. 8 – Respondent or Classical/Pavlovian Conditioning</vt:lpstr>
      <vt:lpstr>CH. 8 – Respondent or Classical/Pavlovian Conditioning</vt:lpstr>
      <vt:lpstr>Pavlov’s Dog Example</vt:lpstr>
      <vt:lpstr>Can Opener Example</vt:lpstr>
      <vt:lpstr>Office Example</vt:lpstr>
      <vt:lpstr>Role of Generalization and Discrimination in Respondent Conditioning</vt:lpstr>
      <vt:lpstr>How is Respondent conditioning different than Operant conditioning?</vt:lpstr>
      <vt:lpstr>Ch. 10 – Prompts</vt:lpstr>
      <vt:lpstr>Ch. 10 – Prompts</vt:lpstr>
      <vt:lpstr>Fading</vt:lpstr>
      <vt:lpstr>Different Types of Prompts</vt:lpstr>
      <vt:lpstr>Stimulus Prompts </vt:lpstr>
      <vt:lpstr>Transfer of Stimulus Control</vt:lpstr>
      <vt:lpstr>How to use prompting and transfer of stimulus control</vt:lpstr>
      <vt:lpstr>Discuss Chapter Summaries</vt:lpstr>
      <vt:lpstr>What do you need to do for tomorrow and next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Shaping</dc:title>
  <dc:creator>Lynne Trench</dc:creator>
  <cp:lastModifiedBy>Trench, Lynne S.</cp:lastModifiedBy>
  <cp:revision>37</cp:revision>
  <dcterms:created xsi:type="dcterms:W3CDTF">2020-01-09T18:41:53Z</dcterms:created>
  <dcterms:modified xsi:type="dcterms:W3CDTF">2022-01-12T19:13:59Z</dcterms:modified>
</cp:coreProperties>
</file>