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72" r:id="rId1"/>
  </p:sldMasterIdLst>
  <p:notesMasterIdLst>
    <p:notesMasterId r:id="rId49"/>
  </p:notesMasterIdLst>
  <p:handoutMasterIdLst>
    <p:handoutMasterId r:id="rId50"/>
  </p:handoutMasterIdLst>
  <p:sldIdLst>
    <p:sldId id="312" r:id="rId2"/>
    <p:sldId id="266" r:id="rId3"/>
    <p:sldId id="267" r:id="rId4"/>
    <p:sldId id="268" r:id="rId5"/>
    <p:sldId id="269" r:id="rId6"/>
    <p:sldId id="270" r:id="rId7"/>
    <p:sldId id="314" r:id="rId8"/>
    <p:sldId id="271" r:id="rId9"/>
    <p:sldId id="272" r:id="rId10"/>
    <p:sldId id="274" r:id="rId11"/>
    <p:sldId id="325" r:id="rId12"/>
    <p:sldId id="275" r:id="rId13"/>
    <p:sldId id="276" r:id="rId14"/>
    <p:sldId id="277" r:id="rId15"/>
    <p:sldId id="278" r:id="rId16"/>
    <p:sldId id="311" r:id="rId17"/>
    <p:sldId id="279" r:id="rId18"/>
    <p:sldId id="281" r:id="rId19"/>
    <p:sldId id="282" r:id="rId20"/>
    <p:sldId id="283" r:id="rId21"/>
    <p:sldId id="284" r:id="rId22"/>
    <p:sldId id="285" r:id="rId23"/>
    <p:sldId id="315" r:id="rId24"/>
    <p:sldId id="329" r:id="rId25"/>
    <p:sldId id="330" r:id="rId26"/>
    <p:sldId id="331" r:id="rId27"/>
    <p:sldId id="332" r:id="rId28"/>
    <p:sldId id="316" r:id="rId29"/>
    <p:sldId id="293" r:id="rId30"/>
    <p:sldId id="317" r:id="rId31"/>
    <p:sldId id="326" r:id="rId32"/>
    <p:sldId id="318" r:id="rId33"/>
    <p:sldId id="321" r:id="rId34"/>
    <p:sldId id="320" r:id="rId35"/>
    <p:sldId id="298" r:id="rId36"/>
    <p:sldId id="299" r:id="rId37"/>
    <p:sldId id="300" r:id="rId38"/>
    <p:sldId id="301" r:id="rId39"/>
    <p:sldId id="302" r:id="rId40"/>
    <p:sldId id="303" r:id="rId41"/>
    <p:sldId id="322" r:id="rId42"/>
    <p:sldId id="304" r:id="rId43"/>
    <p:sldId id="323" r:id="rId44"/>
    <p:sldId id="324" r:id="rId45"/>
    <p:sldId id="305" r:id="rId46"/>
    <p:sldId id="306" r:id="rId47"/>
    <p:sldId id="313" r:id="rId4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lan Wood" initials="AW" lastIdx="1" clrIdx="0"/>
  <p:cmAuthor id="2" name="Weaver, Connie" initials="WC" lastIdx="1"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F6343"/>
    <a:srgbClr val="481851"/>
    <a:srgbClr val="8B0307"/>
    <a:srgbClr val="77315D"/>
    <a:srgbClr val="2C2974"/>
    <a:srgbClr val="562926"/>
    <a:srgbClr val="48413B"/>
    <a:srgbClr val="575336"/>
    <a:srgbClr val="829EA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590" autoAdjust="0"/>
    <p:restoredTop sz="94630" autoAdjust="0"/>
  </p:normalViewPr>
  <p:slideViewPr>
    <p:cSldViewPr>
      <p:cViewPr varScale="1">
        <p:scale>
          <a:sx n="63" d="100"/>
          <a:sy n="63" d="100"/>
        </p:scale>
        <p:origin x="1264" y="48"/>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varScale="1">
      <p:scale>
        <a:sx n="1" d="1"/>
        <a:sy n="1" d="1"/>
      </p:scale>
      <p:origin x="0" y="-5592"/>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handoutMaster" Target="handoutMasters/handoutMaster1.xml"/><Relationship Id="rId55"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commentAuthors" Target="commentAuthor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18288D7C-2EAB-6E4F-B9F6-718E8EC65487}" type="datetimeFigureOut">
              <a:rPr lang="en-US" smtClean="0"/>
              <a:t>1/18/2022</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3968658D-1FC3-5744-8E22-12840DD41F87}" type="slidenum">
              <a:rPr lang="en-US" smtClean="0"/>
              <a:t>‹#›</a:t>
            </a:fld>
            <a:endParaRPr lang="en-US" dirty="0"/>
          </a:p>
        </p:txBody>
      </p:sp>
    </p:spTree>
    <p:extLst>
      <p:ext uri="{BB962C8B-B14F-4D97-AF65-F5344CB8AC3E}">
        <p14:creationId xmlns:p14="http://schemas.microsoft.com/office/powerpoint/2010/main" val="333590069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C219CAD-59EE-4241-8D6A-A3375477CF28}" type="datetimeFigureOut">
              <a:rPr lang="en-US" smtClean="0"/>
              <a:t>1/18/2022</a:t>
            </a:fld>
            <a:endParaRPr lang="en-US" dirty="0"/>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564F886-2E30-4321-A17E-05E1D1E4C4A4}" type="slidenum">
              <a:rPr lang="en-US" smtClean="0"/>
              <a:t>‹#›</a:t>
            </a:fld>
            <a:endParaRPr lang="en-US" dirty="0"/>
          </a:p>
        </p:txBody>
      </p:sp>
    </p:spTree>
    <p:extLst>
      <p:ext uri="{BB962C8B-B14F-4D97-AF65-F5344CB8AC3E}">
        <p14:creationId xmlns:p14="http://schemas.microsoft.com/office/powerpoint/2010/main" val="125811375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4E6FA0-CE2C-4C6D-BDCD-5EF14C211AC0}"/>
              </a:ext>
            </a:extLst>
          </p:cNvPr>
          <p:cNvSpPr>
            <a:spLocks noGrp="1"/>
          </p:cNvSpPr>
          <p:nvPr>
            <p:ph type="ctrTitle"/>
          </p:nvPr>
        </p:nvSpPr>
        <p:spPr>
          <a:xfrm>
            <a:off x="152400" y="128551"/>
            <a:ext cx="8839200" cy="1076025"/>
          </a:xfrm>
        </p:spPr>
        <p:txBody>
          <a:bodyPr anchor="ctr" anchorCtr="0">
            <a:noAutofit/>
          </a:bodyPr>
          <a:lstStyle>
            <a:lvl1pPr algn="l">
              <a:lnSpc>
                <a:spcPct val="100000"/>
              </a:lnSpc>
              <a:defRPr sz="3600">
                <a:solidFill>
                  <a:schemeClr val="tx1"/>
                </a:solidFill>
              </a:defRPr>
            </a:lvl1pPr>
          </a:lstStyle>
          <a:p>
            <a:r>
              <a:rPr lang="en-US"/>
              <a:t>Click to edit Master title style</a:t>
            </a:r>
          </a:p>
        </p:txBody>
      </p:sp>
      <p:sp>
        <p:nvSpPr>
          <p:cNvPr id="3" name="Subtitle 2">
            <a:extLst>
              <a:ext uri="{FF2B5EF4-FFF2-40B4-BE49-F238E27FC236}">
                <a16:creationId xmlns:a16="http://schemas.microsoft.com/office/drawing/2014/main" id="{76BD6B7F-664C-4AAB-BE88-D214FD42840A}"/>
              </a:ext>
            </a:extLst>
          </p:cNvPr>
          <p:cNvSpPr>
            <a:spLocks noGrp="1"/>
          </p:cNvSpPr>
          <p:nvPr>
            <p:ph type="subTitle" idx="1"/>
          </p:nvPr>
        </p:nvSpPr>
        <p:spPr>
          <a:xfrm>
            <a:off x="3678703" y="3276600"/>
            <a:ext cx="3769917" cy="3210702"/>
          </a:xfrm>
        </p:spPr>
        <p:txBody>
          <a:bodyPr>
            <a:normAutofit/>
          </a:bodyPr>
          <a:lstStyle>
            <a:lvl1pPr marL="0" indent="0" algn="ctr">
              <a:spcBef>
                <a:spcPts val="0"/>
              </a:spcBef>
              <a:buNone/>
              <a:defRPr sz="3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grpSp>
        <p:nvGrpSpPr>
          <p:cNvPr id="42" name="Group 8">
            <a:extLst>
              <a:ext uri="{FF2B5EF4-FFF2-40B4-BE49-F238E27FC236}">
                <a16:creationId xmlns:a16="http://schemas.microsoft.com/office/drawing/2014/main" id="{2D43F388-AA09-40EB-AB4B-1ACF6CB3BAC5}"/>
              </a:ext>
            </a:extLst>
          </p:cNvPr>
          <p:cNvGrpSpPr>
            <a:grpSpLocks/>
          </p:cNvGrpSpPr>
          <p:nvPr userDrawn="1"/>
        </p:nvGrpSpPr>
        <p:grpSpPr bwMode="auto">
          <a:xfrm>
            <a:off x="7531172" y="2590800"/>
            <a:ext cx="1338263" cy="2189162"/>
            <a:chOff x="4704" y="1885"/>
            <a:chExt cx="843" cy="1379"/>
          </a:xfrm>
        </p:grpSpPr>
        <p:sp>
          <p:nvSpPr>
            <p:cNvPr id="43" name="Oval 9">
              <a:extLst>
                <a:ext uri="{FF2B5EF4-FFF2-40B4-BE49-F238E27FC236}">
                  <a16:creationId xmlns:a16="http://schemas.microsoft.com/office/drawing/2014/main" id="{97918627-4587-42CB-A28A-D268DEC17805}"/>
                </a:ext>
              </a:extLst>
            </p:cNvPr>
            <p:cNvSpPr>
              <a:spLocks noChangeArrowheads="1"/>
            </p:cNvSpPr>
            <p:nvPr/>
          </p:nvSpPr>
          <p:spPr bwMode="auto">
            <a:xfrm>
              <a:off x="4704" y="1885"/>
              <a:ext cx="127" cy="127"/>
            </a:xfrm>
            <a:prstGeom prst="ellipse">
              <a:avLst/>
            </a:prstGeom>
            <a:solidFill>
              <a:srgbClr val="330066"/>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en-US" sz="1800" b="0" i="0" u="none" strike="noStrike" kern="0" cap="none" spc="0" normalizeH="0" baseline="0" noProof="0" dirty="0">
                <a:ln>
                  <a:noFill/>
                </a:ln>
                <a:solidFill>
                  <a:srgbClr val="000000"/>
                </a:solidFill>
                <a:effectLst/>
                <a:uLnTx/>
                <a:uFillTx/>
                <a:latin typeface="Arial" charset="0"/>
              </a:endParaRPr>
            </a:p>
          </p:txBody>
        </p:sp>
        <p:sp>
          <p:nvSpPr>
            <p:cNvPr id="44" name="Oval 10">
              <a:extLst>
                <a:ext uri="{FF2B5EF4-FFF2-40B4-BE49-F238E27FC236}">
                  <a16:creationId xmlns:a16="http://schemas.microsoft.com/office/drawing/2014/main" id="{44BB9EF4-9FE4-46F1-AB4F-64A42DB1CF49}"/>
                </a:ext>
              </a:extLst>
            </p:cNvPr>
            <p:cNvSpPr>
              <a:spLocks noChangeArrowheads="1"/>
            </p:cNvSpPr>
            <p:nvPr/>
          </p:nvSpPr>
          <p:spPr bwMode="auto">
            <a:xfrm>
              <a:off x="4883" y="1885"/>
              <a:ext cx="127" cy="127"/>
            </a:xfrm>
            <a:prstGeom prst="ellipse">
              <a:avLst/>
            </a:prstGeom>
            <a:solidFill>
              <a:srgbClr val="330066"/>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en-US" sz="1800" b="0" i="0" u="none" strike="noStrike" kern="0" cap="none" spc="0" normalizeH="0" baseline="0" noProof="0" dirty="0">
                <a:ln>
                  <a:noFill/>
                </a:ln>
                <a:solidFill>
                  <a:srgbClr val="000000"/>
                </a:solidFill>
                <a:effectLst/>
                <a:uLnTx/>
                <a:uFillTx/>
                <a:latin typeface="Arial" charset="0"/>
              </a:endParaRPr>
            </a:p>
          </p:txBody>
        </p:sp>
        <p:sp>
          <p:nvSpPr>
            <p:cNvPr id="45" name="Oval 11">
              <a:extLst>
                <a:ext uri="{FF2B5EF4-FFF2-40B4-BE49-F238E27FC236}">
                  <a16:creationId xmlns:a16="http://schemas.microsoft.com/office/drawing/2014/main" id="{119A10EF-04D8-426E-A068-48D532428764}"/>
                </a:ext>
              </a:extLst>
            </p:cNvPr>
            <p:cNvSpPr>
              <a:spLocks noChangeArrowheads="1"/>
            </p:cNvSpPr>
            <p:nvPr/>
          </p:nvSpPr>
          <p:spPr bwMode="auto">
            <a:xfrm>
              <a:off x="5062" y="1885"/>
              <a:ext cx="127" cy="127"/>
            </a:xfrm>
            <a:prstGeom prst="ellipse">
              <a:avLst/>
            </a:prstGeom>
            <a:solidFill>
              <a:srgbClr val="330066"/>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en-US" sz="1800" b="0" i="0" u="none" strike="noStrike" kern="0" cap="none" spc="0" normalizeH="0" baseline="0" noProof="0" dirty="0">
                <a:ln>
                  <a:noFill/>
                </a:ln>
                <a:solidFill>
                  <a:srgbClr val="000000"/>
                </a:solidFill>
                <a:effectLst/>
                <a:uLnTx/>
                <a:uFillTx/>
                <a:latin typeface="Arial" charset="0"/>
              </a:endParaRPr>
            </a:p>
          </p:txBody>
        </p:sp>
        <p:sp>
          <p:nvSpPr>
            <p:cNvPr id="46" name="Oval 12">
              <a:extLst>
                <a:ext uri="{FF2B5EF4-FFF2-40B4-BE49-F238E27FC236}">
                  <a16:creationId xmlns:a16="http://schemas.microsoft.com/office/drawing/2014/main" id="{70EFFE3C-E774-492F-A1E4-3E8FA6193033}"/>
                </a:ext>
              </a:extLst>
            </p:cNvPr>
            <p:cNvSpPr>
              <a:spLocks noChangeArrowheads="1"/>
            </p:cNvSpPr>
            <p:nvPr/>
          </p:nvSpPr>
          <p:spPr bwMode="auto">
            <a:xfrm>
              <a:off x="4704" y="2064"/>
              <a:ext cx="127" cy="127"/>
            </a:xfrm>
            <a:prstGeom prst="ellipse">
              <a:avLst/>
            </a:prstGeom>
            <a:solidFill>
              <a:srgbClr val="330066"/>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en-US" sz="1800" b="0" i="0" u="none" strike="noStrike" kern="0" cap="none" spc="0" normalizeH="0" baseline="0" noProof="0" dirty="0">
                <a:ln>
                  <a:noFill/>
                </a:ln>
                <a:solidFill>
                  <a:srgbClr val="000000"/>
                </a:solidFill>
                <a:effectLst/>
                <a:uLnTx/>
                <a:uFillTx/>
                <a:latin typeface="Arial" charset="0"/>
              </a:endParaRPr>
            </a:p>
          </p:txBody>
        </p:sp>
        <p:sp>
          <p:nvSpPr>
            <p:cNvPr id="47" name="Oval 13">
              <a:extLst>
                <a:ext uri="{FF2B5EF4-FFF2-40B4-BE49-F238E27FC236}">
                  <a16:creationId xmlns:a16="http://schemas.microsoft.com/office/drawing/2014/main" id="{9D17119E-F070-4D23-B6DB-84D6DDAD25A5}"/>
                </a:ext>
              </a:extLst>
            </p:cNvPr>
            <p:cNvSpPr>
              <a:spLocks noChangeArrowheads="1"/>
            </p:cNvSpPr>
            <p:nvPr/>
          </p:nvSpPr>
          <p:spPr bwMode="auto">
            <a:xfrm>
              <a:off x="4883" y="2064"/>
              <a:ext cx="127" cy="127"/>
            </a:xfrm>
            <a:prstGeom prst="ellipse">
              <a:avLst/>
            </a:prstGeom>
            <a:solidFill>
              <a:srgbClr val="330066"/>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en-US" sz="1800" b="0" i="0" u="none" strike="noStrike" kern="0" cap="none" spc="0" normalizeH="0" baseline="0" noProof="0" dirty="0">
                <a:ln>
                  <a:noFill/>
                </a:ln>
                <a:solidFill>
                  <a:srgbClr val="000000"/>
                </a:solidFill>
                <a:effectLst/>
                <a:uLnTx/>
                <a:uFillTx/>
                <a:latin typeface="Arial" charset="0"/>
              </a:endParaRPr>
            </a:p>
          </p:txBody>
        </p:sp>
        <p:sp>
          <p:nvSpPr>
            <p:cNvPr id="48" name="Oval 14">
              <a:extLst>
                <a:ext uri="{FF2B5EF4-FFF2-40B4-BE49-F238E27FC236}">
                  <a16:creationId xmlns:a16="http://schemas.microsoft.com/office/drawing/2014/main" id="{086B1006-9924-4077-B3F0-28B93CF776A0}"/>
                </a:ext>
              </a:extLst>
            </p:cNvPr>
            <p:cNvSpPr>
              <a:spLocks noChangeArrowheads="1"/>
            </p:cNvSpPr>
            <p:nvPr/>
          </p:nvSpPr>
          <p:spPr bwMode="auto">
            <a:xfrm>
              <a:off x="5062" y="2064"/>
              <a:ext cx="127" cy="127"/>
            </a:xfrm>
            <a:prstGeom prst="ellipse">
              <a:avLst/>
            </a:prstGeom>
            <a:solidFill>
              <a:srgbClr val="330066"/>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en-US" sz="1800" b="0" i="0" u="none" strike="noStrike" kern="0" cap="none" spc="0" normalizeH="0" baseline="0" noProof="0" dirty="0">
                <a:ln>
                  <a:noFill/>
                </a:ln>
                <a:solidFill>
                  <a:srgbClr val="000000"/>
                </a:solidFill>
                <a:effectLst/>
                <a:uLnTx/>
                <a:uFillTx/>
                <a:latin typeface="Arial" charset="0"/>
              </a:endParaRPr>
            </a:p>
          </p:txBody>
        </p:sp>
        <p:sp>
          <p:nvSpPr>
            <p:cNvPr id="49" name="Oval 15">
              <a:extLst>
                <a:ext uri="{FF2B5EF4-FFF2-40B4-BE49-F238E27FC236}">
                  <a16:creationId xmlns:a16="http://schemas.microsoft.com/office/drawing/2014/main" id="{978DF150-C948-46FB-8EF7-D54257B7A459}"/>
                </a:ext>
              </a:extLst>
            </p:cNvPr>
            <p:cNvSpPr>
              <a:spLocks noChangeArrowheads="1"/>
            </p:cNvSpPr>
            <p:nvPr/>
          </p:nvSpPr>
          <p:spPr bwMode="auto">
            <a:xfrm>
              <a:off x="5241" y="2064"/>
              <a:ext cx="127" cy="127"/>
            </a:xfrm>
            <a:prstGeom prst="ellipse">
              <a:avLst/>
            </a:prstGeom>
            <a:solidFill>
              <a:srgbClr val="669999"/>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en-US" sz="1800" b="0" i="0" u="none" strike="noStrike" kern="0" cap="none" spc="0" normalizeH="0" baseline="0" noProof="0" dirty="0">
                <a:ln>
                  <a:noFill/>
                </a:ln>
                <a:solidFill>
                  <a:srgbClr val="669999"/>
                </a:solidFill>
                <a:effectLst/>
                <a:uLnTx/>
                <a:uFillTx/>
                <a:latin typeface="Arial" charset="0"/>
              </a:endParaRPr>
            </a:p>
          </p:txBody>
        </p:sp>
        <p:sp>
          <p:nvSpPr>
            <p:cNvPr id="50" name="Oval 16">
              <a:extLst>
                <a:ext uri="{FF2B5EF4-FFF2-40B4-BE49-F238E27FC236}">
                  <a16:creationId xmlns:a16="http://schemas.microsoft.com/office/drawing/2014/main" id="{636C192B-ABC5-4E38-AED9-FC9D9BA9CFF7}"/>
                </a:ext>
              </a:extLst>
            </p:cNvPr>
            <p:cNvSpPr>
              <a:spLocks noChangeArrowheads="1"/>
            </p:cNvSpPr>
            <p:nvPr/>
          </p:nvSpPr>
          <p:spPr bwMode="auto">
            <a:xfrm>
              <a:off x="4704" y="2243"/>
              <a:ext cx="127" cy="127"/>
            </a:xfrm>
            <a:prstGeom prst="ellipse">
              <a:avLst/>
            </a:prstGeom>
            <a:solidFill>
              <a:srgbClr val="330066"/>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en-US" sz="1800" b="0" i="0" u="none" strike="noStrike" kern="0" cap="none" spc="0" normalizeH="0" baseline="0" noProof="0" dirty="0">
                <a:ln>
                  <a:noFill/>
                </a:ln>
                <a:solidFill>
                  <a:srgbClr val="000000"/>
                </a:solidFill>
                <a:effectLst/>
                <a:uLnTx/>
                <a:uFillTx/>
                <a:latin typeface="Arial" charset="0"/>
              </a:endParaRPr>
            </a:p>
          </p:txBody>
        </p:sp>
        <p:sp>
          <p:nvSpPr>
            <p:cNvPr id="51" name="Oval 17">
              <a:extLst>
                <a:ext uri="{FF2B5EF4-FFF2-40B4-BE49-F238E27FC236}">
                  <a16:creationId xmlns:a16="http://schemas.microsoft.com/office/drawing/2014/main" id="{53021690-DF12-4036-A3AC-70D53CD448B5}"/>
                </a:ext>
              </a:extLst>
            </p:cNvPr>
            <p:cNvSpPr>
              <a:spLocks noChangeArrowheads="1"/>
            </p:cNvSpPr>
            <p:nvPr/>
          </p:nvSpPr>
          <p:spPr bwMode="auto">
            <a:xfrm>
              <a:off x="4883" y="2243"/>
              <a:ext cx="127" cy="127"/>
            </a:xfrm>
            <a:prstGeom prst="ellipse">
              <a:avLst/>
            </a:prstGeom>
            <a:solidFill>
              <a:srgbClr val="330066"/>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en-US" sz="1800" b="0" i="0" u="none" strike="noStrike" kern="0" cap="none" spc="0" normalizeH="0" baseline="0" noProof="0" dirty="0">
                <a:ln>
                  <a:noFill/>
                </a:ln>
                <a:solidFill>
                  <a:srgbClr val="000000"/>
                </a:solidFill>
                <a:effectLst/>
                <a:uLnTx/>
                <a:uFillTx/>
                <a:latin typeface="Arial" charset="0"/>
              </a:endParaRPr>
            </a:p>
          </p:txBody>
        </p:sp>
        <p:sp>
          <p:nvSpPr>
            <p:cNvPr id="52" name="Oval 18">
              <a:extLst>
                <a:ext uri="{FF2B5EF4-FFF2-40B4-BE49-F238E27FC236}">
                  <a16:creationId xmlns:a16="http://schemas.microsoft.com/office/drawing/2014/main" id="{B2B94080-817D-4AE6-A1C5-B0ADDDE80818}"/>
                </a:ext>
              </a:extLst>
            </p:cNvPr>
            <p:cNvSpPr>
              <a:spLocks noChangeArrowheads="1"/>
            </p:cNvSpPr>
            <p:nvPr/>
          </p:nvSpPr>
          <p:spPr bwMode="auto">
            <a:xfrm>
              <a:off x="5062" y="2243"/>
              <a:ext cx="127" cy="127"/>
            </a:xfrm>
            <a:prstGeom prst="ellipse">
              <a:avLst/>
            </a:prstGeom>
            <a:solidFill>
              <a:srgbClr val="669999"/>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en-US" sz="1800" b="0" i="0" u="none" strike="noStrike" kern="0" cap="none" spc="0" normalizeH="0" baseline="0" noProof="0" dirty="0">
                <a:ln>
                  <a:noFill/>
                </a:ln>
                <a:solidFill>
                  <a:srgbClr val="000000"/>
                </a:solidFill>
                <a:effectLst/>
                <a:uLnTx/>
                <a:uFillTx/>
                <a:latin typeface="Arial" charset="0"/>
              </a:endParaRPr>
            </a:p>
          </p:txBody>
        </p:sp>
        <p:sp>
          <p:nvSpPr>
            <p:cNvPr id="53" name="Oval 19">
              <a:extLst>
                <a:ext uri="{FF2B5EF4-FFF2-40B4-BE49-F238E27FC236}">
                  <a16:creationId xmlns:a16="http://schemas.microsoft.com/office/drawing/2014/main" id="{7027D492-CB78-43B7-A1C1-DAA7BC2C9815}"/>
                </a:ext>
              </a:extLst>
            </p:cNvPr>
            <p:cNvSpPr>
              <a:spLocks noChangeArrowheads="1"/>
            </p:cNvSpPr>
            <p:nvPr/>
          </p:nvSpPr>
          <p:spPr bwMode="auto">
            <a:xfrm>
              <a:off x="5241" y="2243"/>
              <a:ext cx="127" cy="127"/>
            </a:xfrm>
            <a:prstGeom prst="ellipse">
              <a:avLst/>
            </a:prstGeom>
            <a:solidFill>
              <a:srgbClr val="669999"/>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en-US" sz="1800" b="0" i="0" u="none" strike="noStrike" kern="0" cap="none" spc="0" normalizeH="0" baseline="0" noProof="0" dirty="0">
                <a:ln>
                  <a:noFill/>
                </a:ln>
                <a:solidFill>
                  <a:srgbClr val="000000"/>
                </a:solidFill>
                <a:effectLst/>
                <a:uLnTx/>
                <a:uFillTx/>
                <a:latin typeface="Arial" charset="0"/>
              </a:endParaRPr>
            </a:p>
          </p:txBody>
        </p:sp>
        <p:sp>
          <p:nvSpPr>
            <p:cNvPr id="54" name="Oval 20">
              <a:extLst>
                <a:ext uri="{FF2B5EF4-FFF2-40B4-BE49-F238E27FC236}">
                  <a16:creationId xmlns:a16="http://schemas.microsoft.com/office/drawing/2014/main" id="{0E9A7B81-FA4C-4381-B7A1-6146C201EECA}"/>
                </a:ext>
              </a:extLst>
            </p:cNvPr>
            <p:cNvSpPr>
              <a:spLocks noChangeArrowheads="1"/>
            </p:cNvSpPr>
            <p:nvPr/>
          </p:nvSpPr>
          <p:spPr bwMode="auto">
            <a:xfrm>
              <a:off x="5420" y="2243"/>
              <a:ext cx="127" cy="127"/>
            </a:xfrm>
            <a:prstGeom prst="ellipse">
              <a:avLst/>
            </a:prstGeom>
            <a:solidFill>
              <a:srgbClr val="CCCC00"/>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en-US" sz="1800" b="0" i="0" u="none" strike="noStrike" kern="0" cap="none" spc="0" normalizeH="0" baseline="0" noProof="0" dirty="0">
                <a:ln>
                  <a:noFill/>
                </a:ln>
                <a:solidFill>
                  <a:srgbClr val="D8D8EC"/>
                </a:solidFill>
                <a:effectLst/>
                <a:uLnTx/>
                <a:uFillTx/>
                <a:latin typeface="Arial" charset="0"/>
              </a:endParaRPr>
            </a:p>
          </p:txBody>
        </p:sp>
        <p:sp>
          <p:nvSpPr>
            <p:cNvPr id="55" name="Oval 21">
              <a:extLst>
                <a:ext uri="{FF2B5EF4-FFF2-40B4-BE49-F238E27FC236}">
                  <a16:creationId xmlns:a16="http://schemas.microsoft.com/office/drawing/2014/main" id="{0D6B63CC-8F18-428A-AC1E-53C6A61F6BE3}"/>
                </a:ext>
              </a:extLst>
            </p:cNvPr>
            <p:cNvSpPr>
              <a:spLocks noChangeArrowheads="1"/>
            </p:cNvSpPr>
            <p:nvPr/>
          </p:nvSpPr>
          <p:spPr bwMode="auto">
            <a:xfrm>
              <a:off x="4704" y="2421"/>
              <a:ext cx="127" cy="128"/>
            </a:xfrm>
            <a:prstGeom prst="ellipse">
              <a:avLst/>
            </a:prstGeom>
            <a:solidFill>
              <a:srgbClr val="330066"/>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en-US" sz="1800" b="0" i="0" u="none" strike="noStrike" kern="0" cap="none" spc="0" normalizeH="0" baseline="0" noProof="0" dirty="0">
                <a:ln>
                  <a:noFill/>
                </a:ln>
                <a:solidFill>
                  <a:srgbClr val="000000"/>
                </a:solidFill>
                <a:effectLst/>
                <a:uLnTx/>
                <a:uFillTx/>
                <a:latin typeface="Arial" charset="0"/>
              </a:endParaRPr>
            </a:p>
          </p:txBody>
        </p:sp>
        <p:sp>
          <p:nvSpPr>
            <p:cNvPr id="56" name="Oval 22">
              <a:extLst>
                <a:ext uri="{FF2B5EF4-FFF2-40B4-BE49-F238E27FC236}">
                  <a16:creationId xmlns:a16="http://schemas.microsoft.com/office/drawing/2014/main" id="{7CD5C0CB-FB0C-43AB-85B1-665CB82ACD5C}"/>
                </a:ext>
              </a:extLst>
            </p:cNvPr>
            <p:cNvSpPr>
              <a:spLocks noChangeArrowheads="1"/>
            </p:cNvSpPr>
            <p:nvPr/>
          </p:nvSpPr>
          <p:spPr bwMode="auto">
            <a:xfrm>
              <a:off x="4883" y="2421"/>
              <a:ext cx="127" cy="128"/>
            </a:xfrm>
            <a:prstGeom prst="ellipse">
              <a:avLst/>
            </a:prstGeom>
            <a:solidFill>
              <a:srgbClr val="669999"/>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en-US" sz="1800" b="0" i="0" u="none" strike="noStrike" kern="0" cap="none" spc="0" normalizeH="0" baseline="0" noProof="0" dirty="0">
                <a:ln>
                  <a:noFill/>
                </a:ln>
                <a:solidFill>
                  <a:srgbClr val="000000"/>
                </a:solidFill>
                <a:effectLst/>
                <a:uLnTx/>
                <a:uFillTx/>
                <a:latin typeface="Arial" charset="0"/>
              </a:endParaRPr>
            </a:p>
          </p:txBody>
        </p:sp>
        <p:sp>
          <p:nvSpPr>
            <p:cNvPr id="57" name="Oval 23">
              <a:extLst>
                <a:ext uri="{FF2B5EF4-FFF2-40B4-BE49-F238E27FC236}">
                  <a16:creationId xmlns:a16="http://schemas.microsoft.com/office/drawing/2014/main" id="{D48026E4-EC01-45A1-AEE7-09EFE8502C94}"/>
                </a:ext>
              </a:extLst>
            </p:cNvPr>
            <p:cNvSpPr>
              <a:spLocks noChangeArrowheads="1"/>
            </p:cNvSpPr>
            <p:nvPr/>
          </p:nvSpPr>
          <p:spPr bwMode="auto">
            <a:xfrm>
              <a:off x="5062" y="2421"/>
              <a:ext cx="127" cy="128"/>
            </a:xfrm>
            <a:prstGeom prst="ellipse">
              <a:avLst/>
            </a:prstGeom>
            <a:solidFill>
              <a:srgbClr val="669999"/>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en-US" sz="1800" b="0" i="0" u="none" strike="noStrike" kern="0" cap="none" spc="0" normalizeH="0" baseline="0" noProof="0" dirty="0">
                <a:ln>
                  <a:noFill/>
                </a:ln>
                <a:solidFill>
                  <a:srgbClr val="000000"/>
                </a:solidFill>
                <a:effectLst/>
                <a:uLnTx/>
                <a:uFillTx/>
                <a:latin typeface="Arial" charset="0"/>
              </a:endParaRPr>
            </a:p>
          </p:txBody>
        </p:sp>
        <p:sp>
          <p:nvSpPr>
            <p:cNvPr id="58" name="Oval 24">
              <a:extLst>
                <a:ext uri="{FF2B5EF4-FFF2-40B4-BE49-F238E27FC236}">
                  <a16:creationId xmlns:a16="http://schemas.microsoft.com/office/drawing/2014/main" id="{7CDE816D-8F34-4D69-81F8-38B084DCF7B7}"/>
                </a:ext>
              </a:extLst>
            </p:cNvPr>
            <p:cNvSpPr>
              <a:spLocks noChangeArrowheads="1"/>
            </p:cNvSpPr>
            <p:nvPr/>
          </p:nvSpPr>
          <p:spPr bwMode="auto">
            <a:xfrm>
              <a:off x="5241" y="2421"/>
              <a:ext cx="127" cy="128"/>
            </a:xfrm>
            <a:prstGeom prst="ellipse">
              <a:avLst/>
            </a:prstGeom>
            <a:solidFill>
              <a:srgbClr val="CCCC00"/>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en-US" sz="1800" b="0" i="0" u="none" strike="noStrike" kern="0" cap="none" spc="0" normalizeH="0" baseline="0" noProof="0" dirty="0">
                <a:ln>
                  <a:noFill/>
                </a:ln>
                <a:solidFill>
                  <a:srgbClr val="000000"/>
                </a:solidFill>
                <a:effectLst/>
                <a:uLnTx/>
                <a:uFillTx/>
                <a:latin typeface="Arial" charset="0"/>
              </a:endParaRPr>
            </a:p>
          </p:txBody>
        </p:sp>
        <p:sp>
          <p:nvSpPr>
            <p:cNvPr id="59" name="Oval 25">
              <a:extLst>
                <a:ext uri="{FF2B5EF4-FFF2-40B4-BE49-F238E27FC236}">
                  <a16:creationId xmlns:a16="http://schemas.microsoft.com/office/drawing/2014/main" id="{F58079B0-4D90-4382-BE56-B31C9A2F1232}"/>
                </a:ext>
              </a:extLst>
            </p:cNvPr>
            <p:cNvSpPr>
              <a:spLocks noChangeArrowheads="1"/>
            </p:cNvSpPr>
            <p:nvPr/>
          </p:nvSpPr>
          <p:spPr bwMode="auto">
            <a:xfrm>
              <a:off x="4704" y="2600"/>
              <a:ext cx="127" cy="128"/>
            </a:xfrm>
            <a:prstGeom prst="ellipse">
              <a:avLst/>
            </a:prstGeom>
            <a:solidFill>
              <a:srgbClr val="669999"/>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en-US" sz="1800" b="0" i="0" u="none" strike="noStrike" kern="0" cap="none" spc="0" normalizeH="0" baseline="0" noProof="0" dirty="0">
                <a:ln>
                  <a:noFill/>
                </a:ln>
                <a:solidFill>
                  <a:srgbClr val="000000"/>
                </a:solidFill>
                <a:effectLst/>
                <a:uLnTx/>
                <a:uFillTx/>
                <a:latin typeface="Arial" charset="0"/>
              </a:endParaRPr>
            </a:p>
          </p:txBody>
        </p:sp>
        <p:sp>
          <p:nvSpPr>
            <p:cNvPr id="60" name="Oval 26">
              <a:extLst>
                <a:ext uri="{FF2B5EF4-FFF2-40B4-BE49-F238E27FC236}">
                  <a16:creationId xmlns:a16="http://schemas.microsoft.com/office/drawing/2014/main" id="{60DB8273-DFEE-4E55-A133-40BCE430F8DC}"/>
                </a:ext>
              </a:extLst>
            </p:cNvPr>
            <p:cNvSpPr>
              <a:spLocks noChangeArrowheads="1"/>
            </p:cNvSpPr>
            <p:nvPr/>
          </p:nvSpPr>
          <p:spPr bwMode="auto">
            <a:xfrm>
              <a:off x="4883" y="2600"/>
              <a:ext cx="127" cy="128"/>
            </a:xfrm>
            <a:prstGeom prst="ellipse">
              <a:avLst/>
            </a:prstGeom>
            <a:solidFill>
              <a:srgbClr val="669999"/>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en-US" sz="1800" b="0" i="0" u="none" strike="noStrike" kern="0" cap="none" spc="0" normalizeH="0" baseline="0" noProof="0" dirty="0">
                <a:ln>
                  <a:noFill/>
                </a:ln>
                <a:solidFill>
                  <a:srgbClr val="000000"/>
                </a:solidFill>
                <a:effectLst/>
                <a:uLnTx/>
                <a:uFillTx/>
                <a:latin typeface="Arial" charset="0"/>
              </a:endParaRPr>
            </a:p>
          </p:txBody>
        </p:sp>
        <p:sp>
          <p:nvSpPr>
            <p:cNvPr id="61" name="Oval 27">
              <a:extLst>
                <a:ext uri="{FF2B5EF4-FFF2-40B4-BE49-F238E27FC236}">
                  <a16:creationId xmlns:a16="http://schemas.microsoft.com/office/drawing/2014/main" id="{A87ADE62-1878-4406-A911-73BEBABA27E5}"/>
                </a:ext>
              </a:extLst>
            </p:cNvPr>
            <p:cNvSpPr>
              <a:spLocks noChangeArrowheads="1"/>
            </p:cNvSpPr>
            <p:nvPr/>
          </p:nvSpPr>
          <p:spPr bwMode="auto">
            <a:xfrm>
              <a:off x="5062" y="2600"/>
              <a:ext cx="127" cy="128"/>
            </a:xfrm>
            <a:prstGeom prst="ellipse">
              <a:avLst/>
            </a:prstGeom>
            <a:solidFill>
              <a:srgbClr val="CCCC00"/>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en-US" sz="1800" b="0" i="0" u="none" strike="noStrike" kern="0" cap="none" spc="0" normalizeH="0" baseline="0" noProof="0" dirty="0">
                <a:ln>
                  <a:noFill/>
                </a:ln>
                <a:solidFill>
                  <a:srgbClr val="000000"/>
                </a:solidFill>
                <a:effectLst/>
                <a:uLnTx/>
                <a:uFillTx/>
                <a:latin typeface="Arial" charset="0"/>
              </a:endParaRPr>
            </a:p>
          </p:txBody>
        </p:sp>
        <p:sp>
          <p:nvSpPr>
            <p:cNvPr id="62" name="Oval 28">
              <a:extLst>
                <a:ext uri="{FF2B5EF4-FFF2-40B4-BE49-F238E27FC236}">
                  <a16:creationId xmlns:a16="http://schemas.microsoft.com/office/drawing/2014/main" id="{46117B6E-6154-4576-A2FD-45DC3318A2D1}"/>
                </a:ext>
              </a:extLst>
            </p:cNvPr>
            <p:cNvSpPr>
              <a:spLocks noChangeArrowheads="1"/>
            </p:cNvSpPr>
            <p:nvPr/>
          </p:nvSpPr>
          <p:spPr bwMode="auto">
            <a:xfrm>
              <a:off x="5241" y="2600"/>
              <a:ext cx="127" cy="128"/>
            </a:xfrm>
            <a:prstGeom prst="ellipse">
              <a:avLst/>
            </a:prstGeom>
            <a:solidFill>
              <a:srgbClr val="CCCC00"/>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en-US" sz="1800" b="0" i="0" u="none" strike="noStrike" kern="0" cap="none" spc="0" normalizeH="0" baseline="0" noProof="0" dirty="0">
                <a:ln>
                  <a:noFill/>
                </a:ln>
                <a:solidFill>
                  <a:srgbClr val="000000"/>
                </a:solidFill>
                <a:effectLst/>
                <a:uLnTx/>
                <a:uFillTx/>
                <a:latin typeface="Arial" charset="0"/>
              </a:endParaRPr>
            </a:p>
          </p:txBody>
        </p:sp>
        <p:sp>
          <p:nvSpPr>
            <p:cNvPr id="63" name="Oval 29">
              <a:extLst>
                <a:ext uri="{FF2B5EF4-FFF2-40B4-BE49-F238E27FC236}">
                  <a16:creationId xmlns:a16="http://schemas.microsoft.com/office/drawing/2014/main" id="{826E4C7C-C58D-4EED-82FE-86D9BF8C2744}"/>
                </a:ext>
              </a:extLst>
            </p:cNvPr>
            <p:cNvSpPr>
              <a:spLocks noChangeArrowheads="1"/>
            </p:cNvSpPr>
            <p:nvPr/>
          </p:nvSpPr>
          <p:spPr bwMode="auto">
            <a:xfrm>
              <a:off x="5420" y="2600"/>
              <a:ext cx="127" cy="128"/>
            </a:xfrm>
            <a:prstGeom prst="ellipse">
              <a:avLst/>
            </a:prstGeom>
            <a:solidFill>
              <a:srgbClr val="D8D8EC"/>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en-US" sz="1800" b="0" i="0" u="none" strike="noStrike" kern="0" cap="none" spc="0" normalizeH="0" baseline="0" noProof="0" dirty="0">
                <a:ln>
                  <a:noFill/>
                </a:ln>
                <a:solidFill>
                  <a:srgbClr val="000000"/>
                </a:solidFill>
                <a:effectLst/>
                <a:uLnTx/>
                <a:uFillTx/>
                <a:latin typeface="Arial" charset="0"/>
              </a:endParaRPr>
            </a:p>
          </p:txBody>
        </p:sp>
        <p:sp>
          <p:nvSpPr>
            <p:cNvPr id="64" name="Oval 30">
              <a:extLst>
                <a:ext uri="{FF2B5EF4-FFF2-40B4-BE49-F238E27FC236}">
                  <a16:creationId xmlns:a16="http://schemas.microsoft.com/office/drawing/2014/main" id="{551BEF23-98FE-4C4B-8C4E-D740EE49BD93}"/>
                </a:ext>
              </a:extLst>
            </p:cNvPr>
            <p:cNvSpPr>
              <a:spLocks noChangeArrowheads="1"/>
            </p:cNvSpPr>
            <p:nvPr/>
          </p:nvSpPr>
          <p:spPr bwMode="auto">
            <a:xfrm>
              <a:off x="4704" y="2779"/>
              <a:ext cx="127" cy="127"/>
            </a:xfrm>
            <a:prstGeom prst="ellipse">
              <a:avLst/>
            </a:prstGeom>
            <a:solidFill>
              <a:srgbClr val="669999"/>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en-US" sz="1800" b="0" i="0" u="none" strike="noStrike" kern="0" cap="none" spc="0" normalizeH="0" baseline="0" noProof="0" dirty="0">
                <a:ln>
                  <a:noFill/>
                </a:ln>
                <a:solidFill>
                  <a:srgbClr val="000000"/>
                </a:solidFill>
                <a:effectLst/>
                <a:uLnTx/>
                <a:uFillTx/>
                <a:latin typeface="Arial" charset="0"/>
              </a:endParaRPr>
            </a:p>
          </p:txBody>
        </p:sp>
        <p:sp>
          <p:nvSpPr>
            <p:cNvPr id="65" name="Oval 31">
              <a:extLst>
                <a:ext uri="{FF2B5EF4-FFF2-40B4-BE49-F238E27FC236}">
                  <a16:creationId xmlns:a16="http://schemas.microsoft.com/office/drawing/2014/main" id="{E9682AB0-4090-43A1-B032-5E0CFBC60F48}"/>
                </a:ext>
              </a:extLst>
            </p:cNvPr>
            <p:cNvSpPr>
              <a:spLocks noChangeArrowheads="1"/>
            </p:cNvSpPr>
            <p:nvPr/>
          </p:nvSpPr>
          <p:spPr bwMode="auto">
            <a:xfrm>
              <a:off x="4883" y="2779"/>
              <a:ext cx="127" cy="127"/>
            </a:xfrm>
            <a:prstGeom prst="ellipse">
              <a:avLst/>
            </a:prstGeom>
            <a:solidFill>
              <a:srgbClr val="CCCC00"/>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en-US" sz="1800" b="0" i="0" u="none" strike="noStrike" kern="0" cap="none" spc="0" normalizeH="0" baseline="0" noProof="0" dirty="0">
                <a:ln>
                  <a:noFill/>
                </a:ln>
                <a:solidFill>
                  <a:srgbClr val="000000"/>
                </a:solidFill>
                <a:effectLst/>
                <a:uLnTx/>
                <a:uFillTx/>
                <a:latin typeface="Arial" charset="0"/>
              </a:endParaRPr>
            </a:p>
          </p:txBody>
        </p:sp>
        <p:sp>
          <p:nvSpPr>
            <p:cNvPr id="66" name="Oval 32">
              <a:extLst>
                <a:ext uri="{FF2B5EF4-FFF2-40B4-BE49-F238E27FC236}">
                  <a16:creationId xmlns:a16="http://schemas.microsoft.com/office/drawing/2014/main" id="{C20EE964-286C-44B4-ABE5-3F2057054CE7}"/>
                </a:ext>
              </a:extLst>
            </p:cNvPr>
            <p:cNvSpPr>
              <a:spLocks noChangeArrowheads="1"/>
            </p:cNvSpPr>
            <p:nvPr/>
          </p:nvSpPr>
          <p:spPr bwMode="auto">
            <a:xfrm>
              <a:off x="5062" y="2779"/>
              <a:ext cx="127" cy="127"/>
            </a:xfrm>
            <a:prstGeom prst="ellipse">
              <a:avLst/>
            </a:prstGeom>
            <a:solidFill>
              <a:srgbClr val="CCCC00"/>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en-US" sz="1800" b="0" i="0" u="none" strike="noStrike" kern="0" cap="none" spc="0" normalizeH="0" baseline="0" noProof="0" dirty="0">
                <a:ln>
                  <a:noFill/>
                </a:ln>
                <a:solidFill>
                  <a:srgbClr val="000000"/>
                </a:solidFill>
                <a:effectLst/>
                <a:uLnTx/>
                <a:uFillTx/>
                <a:latin typeface="Arial" charset="0"/>
              </a:endParaRPr>
            </a:p>
          </p:txBody>
        </p:sp>
        <p:sp>
          <p:nvSpPr>
            <p:cNvPr id="67" name="Oval 33">
              <a:extLst>
                <a:ext uri="{FF2B5EF4-FFF2-40B4-BE49-F238E27FC236}">
                  <a16:creationId xmlns:a16="http://schemas.microsoft.com/office/drawing/2014/main" id="{27809CD3-EBAA-47CF-A96D-FC9778C4CA51}"/>
                </a:ext>
              </a:extLst>
            </p:cNvPr>
            <p:cNvSpPr>
              <a:spLocks noChangeArrowheads="1"/>
            </p:cNvSpPr>
            <p:nvPr/>
          </p:nvSpPr>
          <p:spPr bwMode="auto">
            <a:xfrm>
              <a:off x="5241" y="2779"/>
              <a:ext cx="127" cy="127"/>
            </a:xfrm>
            <a:prstGeom prst="ellipse">
              <a:avLst/>
            </a:prstGeom>
            <a:solidFill>
              <a:srgbClr val="D8D8EC"/>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en-US" sz="1800" b="0" i="0" u="none" strike="noStrike" kern="0" cap="none" spc="0" normalizeH="0" baseline="0" noProof="0" dirty="0">
                <a:ln>
                  <a:noFill/>
                </a:ln>
                <a:solidFill>
                  <a:srgbClr val="000000"/>
                </a:solidFill>
                <a:effectLst/>
                <a:uLnTx/>
                <a:uFillTx/>
                <a:latin typeface="Arial" charset="0"/>
              </a:endParaRPr>
            </a:p>
          </p:txBody>
        </p:sp>
        <p:sp>
          <p:nvSpPr>
            <p:cNvPr id="68" name="Oval 34">
              <a:extLst>
                <a:ext uri="{FF2B5EF4-FFF2-40B4-BE49-F238E27FC236}">
                  <a16:creationId xmlns:a16="http://schemas.microsoft.com/office/drawing/2014/main" id="{74F9580D-B6D6-46DF-87D2-CC2967824402}"/>
                </a:ext>
              </a:extLst>
            </p:cNvPr>
            <p:cNvSpPr>
              <a:spLocks noChangeArrowheads="1"/>
            </p:cNvSpPr>
            <p:nvPr/>
          </p:nvSpPr>
          <p:spPr bwMode="auto">
            <a:xfrm>
              <a:off x="4704" y="2958"/>
              <a:ext cx="127" cy="127"/>
            </a:xfrm>
            <a:prstGeom prst="ellipse">
              <a:avLst/>
            </a:prstGeom>
            <a:solidFill>
              <a:srgbClr val="CCCC00"/>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en-US" sz="1800" b="0" i="0" u="none" strike="noStrike" kern="0" cap="none" spc="0" normalizeH="0" baseline="0" noProof="0" dirty="0">
                <a:ln>
                  <a:noFill/>
                </a:ln>
                <a:solidFill>
                  <a:srgbClr val="000000"/>
                </a:solidFill>
                <a:effectLst/>
                <a:uLnTx/>
                <a:uFillTx/>
                <a:latin typeface="Arial" charset="0"/>
              </a:endParaRPr>
            </a:p>
          </p:txBody>
        </p:sp>
        <p:sp>
          <p:nvSpPr>
            <p:cNvPr id="69" name="Oval 35">
              <a:extLst>
                <a:ext uri="{FF2B5EF4-FFF2-40B4-BE49-F238E27FC236}">
                  <a16:creationId xmlns:a16="http://schemas.microsoft.com/office/drawing/2014/main" id="{FD80C86B-8B64-4846-BF39-CC7CD2681A5C}"/>
                </a:ext>
              </a:extLst>
            </p:cNvPr>
            <p:cNvSpPr>
              <a:spLocks noChangeArrowheads="1"/>
            </p:cNvSpPr>
            <p:nvPr/>
          </p:nvSpPr>
          <p:spPr bwMode="auto">
            <a:xfrm>
              <a:off x="4883" y="2958"/>
              <a:ext cx="127" cy="127"/>
            </a:xfrm>
            <a:prstGeom prst="ellipse">
              <a:avLst/>
            </a:prstGeom>
            <a:solidFill>
              <a:srgbClr val="CCCC00"/>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en-US" sz="1800" b="0" i="0" u="none" strike="noStrike" kern="0" cap="none" spc="0" normalizeH="0" baseline="0" noProof="0" dirty="0">
                <a:ln>
                  <a:noFill/>
                </a:ln>
                <a:solidFill>
                  <a:srgbClr val="000000"/>
                </a:solidFill>
                <a:effectLst/>
                <a:uLnTx/>
                <a:uFillTx/>
                <a:latin typeface="Arial" charset="0"/>
              </a:endParaRPr>
            </a:p>
          </p:txBody>
        </p:sp>
        <p:sp>
          <p:nvSpPr>
            <p:cNvPr id="70" name="Oval 36">
              <a:extLst>
                <a:ext uri="{FF2B5EF4-FFF2-40B4-BE49-F238E27FC236}">
                  <a16:creationId xmlns:a16="http://schemas.microsoft.com/office/drawing/2014/main" id="{2689767A-AD2D-4307-A0B9-79AD6D8EBA22}"/>
                </a:ext>
              </a:extLst>
            </p:cNvPr>
            <p:cNvSpPr>
              <a:spLocks noChangeArrowheads="1"/>
            </p:cNvSpPr>
            <p:nvPr/>
          </p:nvSpPr>
          <p:spPr bwMode="auto">
            <a:xfrm>
              <a:off x="5062" y="2958"/>
              <a:ext cx="127" cy="127"/>
            </a:xfrm>
            <a:prstGeom prst="ellipse">
              <a:avLst/>
            </a:prstGeom>
            <a:solidFill>
              <a:srgbClr val="D8D8EC"/>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en-US" sz="1800" b="0" i="0" u="none" strike="noStrike" kern="0" cap="none" spc="0" normalizeH="0" baseline="0" noProof="0" dirty="0">
                <a:ln>
                  <a:noFill/>
                </a:ln>
                <a:solidFill>
                  <a:srgbClr val="000000"/>
                </a:solidFill>
                <a:effectLst/>
                <a:uLnTx/>
                <a:uFillTx/>
                <a:latin typeface="Arial" charset="0"/>
              </a:endParaRPr>
            </a:p>
          </p:txBody>
        </p:sp>
        <p:sp>
          <p:nvSpPr>
            <p:cNvPr id="71" name="Oval 37">
              <a:extLst>
                <a:ext uri="{FF2B5EF4-FFF2-40B4-BE49-F238E27FC236}">
                  <a16:creationId xmlns:a16="http://schemas.microsoft.com/office/drawing/2014/main" id="{C7F67935-87CE-4D90-90D3-A6E29893394B}"/>
                </a:ext>
              </a:extLst>
            </p:cNvPr>
            <p:cNvSpPr>
              <a:spLocks noChangeArrowheads="1"/>
            </p:cNvSpPr>
            <p:nvPr/>
          </p:nvSpPr>
          <p:spPr bwMode="auto">
            <a:xfrm>
              <a:off x="5241" y="2958"/>
              <a:ext cx="127" cy="127"/>
            </a:xfrm>
            <a:prstGeom prst="ellipse">
              <a:avLst/>
            </a:prstGeom>
            <a:solidFill>
              <a:srgbClr val="D8D8EC"/>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en-US" sz="1800" b="0" i="0" u="none" strike="noStrike" kern="0" cap="none" spc="0" normalizeH="0" baseline="0" noProof="0" dirty="0">
                <a:ln>
                  <a:noFill/>
                </a:ln>
                <a:solidFill>
                  <a:srgbClr val="000000"/>
                </a:solidFill>
                <a:effectLst/>
                <a:uLnTx/>
                <a:uFillTx/>
                <a:latin typeface="Arial" charset="0"/>
              </a:endParaRPr>
            </a:p>
          </p:txBody>
        </p:sp>
        <p:sp>
          <p:nvSpPr>
            <p:cNvPr id="72" name="Oval 38">
              <a:extLst>
                <a:ext uri="{FF2B5EF4-FFF2-40B4-BE49-F238E27FC236}">
                  <a16:creationId xmlns:a16="http://schemas.microsoft.com/office/drawing/2014/main" id="{CCF3BBA6-A63F-4B0D-95DE-CEC91972F1E8}"/>
                </a:ext>
              </a:extLst>
            </p:cNvPr>
            <p:cNvSpPr>
              <a:spLocks noChangeArrowheads="1"/>
            </p:cNvSpPr>
            <p:nvPr/>
          </p:nvSpPr>
          <p:spPr bwMode="auto">
            <a:xfrm>
              <a:off x="4883" y="3137"/>
              <a:ext cx="127" cy="127"/>
            </a:xfrm>
            <a:prstGeom prst="ellipse">
              <a:avLst/>
            </a:prstGeom>
            <a:solidFill>
              <a:srgbClr val="D8D8EC"/>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en-US" sz="1800" b="0" i="0" u="none" strike="noStrike" kern="0" cap="none" spc="0" normalizeH="0" baseline="0" noProof="0" dirty="0">
                <a:ln>
                  <a:noFill/>
                </a:ln>
                <a:solidFill>
                  <a:srgbClr val="000000"/>
                </a:solidFill>
                <a:effectLst/>
                <a:uLnTx/>
                <a:uFillTx/>
                <a:latin typeface="Arial" charset="0"/>
              </a:endParaRPr>
            </a:p>
          </p:txBody>
        </p:sp>
        <p:sp>
          <p:nvSpPr>
            <p:cNvPr id="73" name="Oval 39">
              <a:extLst>
                <a:ext uri="{FF2B5EF4-FFF2-40B4-BE49-F238E27FC236}">
                  <a16:creationId xmlns:a16="http://schemas.microsoft.com/office/drawing/2014/main" id="{A955C59F-1C65-4FA1-A214-55DE6D571F4D}"/>
                </a:ext>
              </a:extLst>
            </p:cNvPr>
            <p:cNvSpPr>
              <a:spLocks noChangeArrowheads="1"/>
            </p:cNvSpPr>
            <p:nvPr/>
          </p:nvSpPr>
          <p:spPr bwMode="auto">
            <a:xfrm>
              <a:off x="5241" y="3137"/>
              <a:ext cx="127" cy="127"/>
            </a:xfrm>
            <a:prstGeom prst="ellipse">
              <a:avLst/>
            </a:prstGeom>
            <a:solidFill>
              <a:srgbClr val="D8D8EC"/>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en-US" sz="1800" b="0" i="0" u="none" strike="noStrike" kern="0" cap="none" spc="0" normalizeH="0" baseline="0" noProof="0" dirty="0">
                <a:ln>
                  <a:noFill/>
                </a:ln>
                <a:solidFill>
                  <a:srgbClr val="000000"/>
                </a:solidFill>
                <a:effectLst/>
                <a:uLnTx/>
                <a:uFillTx/>
                <a:latin typeface="Arial" charset="0"/>
              </a:endParaRPr>
            </a:p>
          </p:txBody>
        </p:sp>
      </p:grpSp>
      <p:sp>
        <p:nvSpPr>
          <p:cNvPr id="79" name="Text Placeholder 78">
            <a:extLst>
              <a:ext uri="{FF2B5EF4-FFF2-40B4-BE49-F238E27FC236}">
                <a16:creationId xmlns:a16="http://schemas.microsoft.com/office/drawing/2014/main" id="{E4F3A911-C404-41DD-A126-C3F9750852B7}"/>
              </a:ext>
            </a:extLst>
          </p:cNvPr>
          <p:cNvSpPr>
            <a:spLocks noGrp="1"/>
          </p:cNvSpPr>
          <p:nvPr>
            <p:ph type="body" sz="quarter" idx="11" hasCustomPrompt="1"/>
          </p:nvPr>
        </p:nvSpPr>
        <p:spPr>
          <a:xfrm>
            <a:off x="152400" y="1204577"/>
            <a:ext cx="5486400" cy="548023"/>
          </a:xfrm>
        </p:spPr>
        <p:txBody>
          <a:bodyPr anchor="ctr" anchorCtr="0">
            <a:noAutofit/>
          </a:bodyPr>
          <a:lstStyle>
            <a:lvl1pPr marL="0" indent="0">
              <a:spcBef>
                <a:spcPts val="0"/>
              </a:spcBef>
              <a:buNone/>
              <a:defRPr sz="2400"/>
            </a:lvl1pPr>
          </a:lstStyle>
          <a:p>
            <a:pPr lvl="0"/>
            <a:r>
              <a:rPr lang="en-US" dirty="0"/>
              <a:t>Click to edit edition</a:t>
            </a:r>
          </a:p>
        </p:txBody>
      </p:sp>
      <p:sp>
        <p:nvSpPr>
          <p:cNvPr id="81" name="Text Placeholder 80">
            <a:extLst>
              <a:ext uri="{FF2B5EF4-FFF2-40B4-BE49-F238E27FC236}">
                <a16:creationId xmlns:a16="http://schemas.microsoft.com/office/drawing/2014/main" id="{679C524E-9DC0-44C4-B192-DD990FE854C3}"/>
              </a:ext>
            </a:extLst>
          </p:cNvPr>
          <p:cNvSpPr>
            <a:spLocks noGrp="1"/>
          </p:cNvSpPr>
          <p:nvPr>
            <p:ph type="body" sz="quarter" idx="12" hasCustomPrompt="1"/>
          </p:nvPr>
        </p:nvSpPr>
        <p:spPr>
          <a:xfrm>
            <a:off x="3678704" y="2590800"/>
            <a:ext cx="3769917" cy="685800"/>
          </a:xfrm>
        </p:spPr>
        <p:txBody>
          <a:bodyPr>
            <a:noAutofit/>
          </a:bodyPr>
          <a:lstStyle>
            <a:lvl1pPr marL="0" indent="0" algn="ctr">
              <a:spcBef>
                <a:spcPts val="0"/>
              </a:spcBef>
              <a:buNone/>
              <a:defRPr sz="3600" b="1">
                <a:solidFill>
                  <a:schemeClr val="tx1"/>
                </a:solidFill>
              </a:defRPr>
            </a:lvl1pPr>
          </a:lstStyle>
          <a:p>
            <a:pPr lvl="0"/>
            <a:r>
              <a:rPr lang="en-US" dirty="0"/>
              <a:t>Chapter #</a:t>
            </a:r>
          </a:p>
        </p:txBody>
      </p:sp>
      <p:sp>
        <p:nvSpPr>
          <p:cNvPr id="82" name="TextBox 81">
            <a:extLst>
              <a:ext uri="{FF2B5EF4-FFF2-40B4-BE49-F238E27FC236}">
                <a16:creationId xmlns:a16="http://schemas.microsoft.com/office/drawing/2014/main" id="{5932024F-FFB1-4368-A9CC-BB06A656B7A6}"/>
              </a:ext>
            </a:extLst>
          </p:cNvPr>
          <p:cNvSpPr txBox="1"/>
          <p:nvPr userDrawn="1"/>
        </p:nvSpPr>
        <p:spPr>
          <a:xfrm>
            <a:off x="942037" y="6487302"/>
            <a:ext cx="7271375" cy="365760"/>
          </a:xfrm>
          <a:prstGeom prst="rect">
            <a:avLst/>
          </a:prstGeom>
          <a:noFill/>
        </p:spPr>
        <p:txBody>
          <a:bodyPr wrap="square" rtlCol="0">
            <a:no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Verdana" panose="020B0604030504040204" pitchFamily="34" charset="0"/>
              </a:rPr>
              <a:t>Copyright ©2022 McGraw Hill Education. All rights reserved. No reproduction or distribution without the prior written consent of McGraw Hill Education.</a:t>
            </a:r>
          </a:p>
        </p:txBody>
      </p:sp>
      <p:sp>
        <p:nvSpPr>
          <p:cNvPr id="4" name="Slide Number Placeholder 3">
            <a:extLst>
              <a:ext uri="{FF2B5EF4-FFF2-40B4-BE49-F238E27FC236}">
                <a16:creationId xmlns:a16="http://schemas.microsoft.com/office/drawing/2014/main" id="{3EBDF06C-9A70-433D-81DC-B10A22FF8841}"/>
              </a:ext>
            </a:extLst>
          </p:cNvPr>
          <p:cNvSpPr>
            <a:spLocks noGrp="1"/>
          </p:cNvSpPr>
          <p:nvPr>
            <p:ph type="sldNum" sz="quarter" idx="13"/>
          </p:nvPr>
        </p:nvSpPr>
        <p:spPr/>
        <p:txBody>
          <a:bodyPr/>
          <a:lstStyle/>
          <a:p>
            <a:r>
              <a:rPr lang="en-US" dirty="0"/>
              <a:t>10-</a:t>
            </a:r>
            <a:fld id="{847A6AB7-ED92-4CC2-895B-E46908831F7A}" type="slidenum">
              <a:rPr lang="en-US" smtClean="0"/>
              <a:pPr/>
              <a:t>‹#›</a:t>
            </a:fld>
            <a:endParaRPr lang="en-US" dirty="0"/>
          </a:p>
        </p:txBody>
      </p:sp>
    </p:spTree>
    <p:extLst>
      <p:ext uri="{BB962C8B-B14F-4D97-AF65-F5344CB8AC3E}">
        <p14:creationId xmlns:p14="http://schemas.microsoft.com/office/powerpoint/2010/main" val="116063475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2AE89E-C0D4-4F15-A061-02334860732F}"/>
              </a:ext>
            </a:extLst>
          </p:cNvPr>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EB3FE4D3-7604-4404-96E1-832FA36FBB72}"/>
              </a:ext>
            </a:extLst>
          </p:cNvPr>
          <p:cNvSpPr>
            <a:spLocks noGrp="1"/>
          </p:cNvSpPr>
          <p:nvPr>
            <p:ph type="pic" idx="1"/>
          </p:nvPr>
        </p:nvSpPr>
        <p:spPr>
          <a:xfrm>
            <a:off x="3887788" y="457201"/>
            <a:ext cx="3960812" cy="54038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AC2EECDD-AE34-4D20-A7A7-9897E659166B}"/>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Slide Number Placeholder 4">
            <a:extLst>
              <a:ext uri="{FF2B5EF4-FFF2-40B4-BE49-F238E27FC236}">
                <a16:creationId xmlns:a16="http://schemas.microsoft.com/office/drawing/2014/main" id="{CA0E1009-7935-4862-9CB5-898F59A4A4F0}"/>
              </a:ext>
            </a:extLst>
          </p:cNvPr>
          <p:cNvSpPr>
            <a:spLocks noGrp="1"/>
          </p:cNvSpPr>
          <p:nvPr>
            <p:ph type="sldNum" sz="quarter" idx="10"/>
          </p:nvPr>
        </p:nvSpPr>
        <p:spPr/>
        <p:txBody>
          <a:bodyPr/>
          <a:lstStyle/>
          <a:p>
            <a:r>
              <a:rPr lang="en-US" dirty="0"/>
              <a:t>10-</a:t>
            </a:r>
            <a:fld id="{847A6AB7-ED92-4CC2-895B-E46908831F7A}" type="slidenum">
              <a:rPr lang="en-US" smtClean="0"/>
              <a:pPr/>
              <a:t>‹#›</a:t>
            </a:fld>
            <a:endParaRPr lang="en-US" dirty="0"/>
          </a:p>
        </p:txBody>
      </p:sp>
    </p:spTree>
    <p:extLst>
      <p:ext uri="{BB962C8B-B14F-4D97-AF65-F5344CB8AC3E}">
        <p14:creationId xmlns:p14="http://schemas.microsoft.com/office/powerpoint/2010/main" val="38261911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27EC2A-3105-4C6B-92D3-DB471A79EA8D}"/>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1A6496CE-5D33-4EFE-9839-B188A5FA3D83}"/>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Slide Number Placeholder 3">
            <a:extLst>
              <a:ext uri="{FF2B5EF4-FFF2-40B4-BE49-F238E27FC236}">
                <a16:creationId xmlns:a16="http://schemas.microsoft.com/office/drawing/2014/main" id="{F03F6AFE-1503-44FE-828A-EC4CB6C14383}"/>
              </a:ext>
            </a:extLst>
          </p:cNvPr>
          <p:cNvSpPr>
            <a:spLocks noGrp="1"/>
          </p:cNvSpPr>
          <p:nvPr>
            <p:ph type="sldNum" sz="quarter" idx="10"/>
          </p:nvPr>
        </p:nvSpPr>
        <p:spPr/>
        <p:txBody>
          <a:bodyPr/>
          <a:lstStyle/>
          <a:p>
            <a:r>
              <a:rPr lang="en-US" dirty="0"/>
              <a:t>10-</a:t>
            </a:r>
            <a:fld id="{847A6AB7-ED92-4CC2-895B-E46908831F7A}" type="slidenum">
              <a:rPr lang="en-US" smtClean="0"/>
              <a:pPr/>
              <a:t>‹#›</a:t>
            </a:fld>
            <a:endParaRPr lang="en-US" dirty="0"/>
          </a:p>
        </p:txBody>
      </p:sp>
    </p:spTree>
    <p:extLst>
      <p:ext uri="{BB962C8B-B14F-4D97-AF65-F5344CB8AC3E}">
        <p14:creationId xmlns:p14="http://schemas.microsoft.com/office/powerpoint/2010/main" val="279937912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6054D107-4281-4018-ABE9-169A13B330C1}"/>
              </a:ext>
            </a:extLst>
          </p:cNvPr>
          <p:cNvSpPr>
            <a:spLocks noGrp="1"/>
          </p:cNvSpPr>
          <p:nvPr>
            <p:ph type="title" orient="vert"/>
          </p:nvPr>
        </p:nvSpPr>
        <p:spPr>
          <a:xfrm>
            <a:off x="6477000" y="365125"/>
            <a:ext cx="1371600" cy="5811838"/>
          </a:xfrm>
        </p:spPr>
        <p:txBody>
          <a:bodyPr vert="eaVert"/>
          <a:lstStyle/>
          <a:p>
            <a:r>
              <a:rPr lang="en-US" dirty="0"/>
              <a:t>Click to edit Master title style</a:t>
            </a:r>
          </a:p>
        </p:txBody>
      </p:sp>
      <p:sp>
        <p:nvSpPr>
          <p:cNvPr id="3" name="Vertical Text Placeholder 2">
            <a:extLst>
              <a:ext uri="{FF2B5EF4-FFF2-40B4-BE49-F238E27FC236}">
                <a16:creationId xmlns:a16="http://schemas.microsoft.com/office/drawing/2014/main" id="{61F517DF-5E99-4215-8B20-5F53C7E2D5AE}"/>
              </a:ext>
            </a:extLst>
          </p:cNvPr>
          <p:cNvSpPr>
            <a:spLocks noGrp="1"/>
          </p:cNvSpPr>
          <p:nvPr>
            <p:ph type="body" orient="vert" idx="1"/>
          </p:nvPr>
        </p:nvSpPr>
        <p:spPr>
          <a:xfrm>
            <a:off x="457200" y="365125"/>
            <a:ext cx="5943600" cy="5811838"/>
          </a:xfrm>
        </p:spPr>
        <p:txBody>
          <a:bodyPr vert="eaVert"/>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Slide Number Placeholder 3">
            <a:extLst>
              <a:ext uri="{FF2B5EF4-FFF2-40B4-BE49-F238E27FC236}">
                <a16:creationId xmlns:a16="http://schemas.microsoft.com/office/drawing/2014/main" id="{762ED902-238A-4AF4-AFC9-3A39424552C7}"/>
              </a:ext>
            </a:extLst>
          </p:cNvPr>
          <p:cNvSpPr>
            <a:spLocks noGrp="1"/>
          </p:cNvSpPr>
          <p:nvPr>
            <p:ph type="sldNum" sz="quarter" idx="10"/>
          </p:nvPr>
        </p:nvSpPr>
        <p:spPr/>
        <p:txBody>
          <a:bodyPr/>
          <a:lstStyle/>
          <a:p>
            <a:r>
              <a:rPr lang="en-US" dirty="0"/>
              <a:t>10-</a:t>
            </a:r>
            <a:fld id="{847A6AB7-ED92-4CC2-895B-E46908831F7A}" type="slidenum">
              <a:rPr lang="en-US" smtClean="0"/>
              <a:pPr/>
              <a:t>‹#›</a:t>
            </a:fld>
            <a:endParaRPr lang="en-US" dirty="0"/>
          </a:p>
        </p:txBody>
      </p:sp>
    </p:spTree>
    <p:extLst>
      <p:ext uri="{BB962C8B-B14F-4D97-AF65-F5344CB8AC3E}">
        <p14:creationId xmlns:p14="http://schemas.microsoft.com/office/powerpoint/2010/main" val="124382726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Only" preserve="1">
  <p:cSld name="End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240F69-7EB7-492D-8109-39C3F449C7D2}"/>
              </a:ext>
            </a:extLst>
          </p:cNvPr>
          <p:cNvSpPr>
            <a:spLocks noGrp="1"/>
          </p:cNvSpPr>
          <p:nvPr>
            <p:ph type="title"/>
          </p:nvPr>
        </p:nvSpPr>
        <p:spPr>
          <a:xfrm>
            <a:off x="785020" y="2743200"/>
            <a:ext cx="7573960" cy="1371600"/>
          </a:xfrm>
        </p:spPr>
        <p:txBody>
          <a:bodyPr/>
          <a:lstStyle/>
          <a:p>
            <a:r>
              <a:rPr lang="en-US"/>
              <a:t>Click to edit Master title style</a:t>
            </a:r>
          </a:p>
        </p:txBody>
      </p:sp>
      <p:sp>
        <p:nvSpPr>
          <p:cNvPr id="4" name="Slide Number Placeholder 3">
            <a:extLst>
              <a:ext uri="{FF2B5EF4-FFF2-40B4-BE49-F238E27FC236}">
                <a16:creationId xmlns:a16="http://schemas.microsoft.com/office/drawing/2014/main" id="{8EA13145-246D-4E39-9AFD-D7AB8173C6DF}"/>
              </a:ext>
            </a:extLst>
          </p:cNvPr>
          <p:cNvSpPr>
            <a:spLocks noGrp="1"/>
          </p:cNvSpPr>
          <p:nvPr>
            <p:ph type="sldNum" sz="quarter" idx="10"/>
          </p:nvPr>
        </p:nvSpPr>
        <p:spPr/>
        <p:txBody>
          <a:bodyPr/>
          <a:lstStyle/>
          <a:p>
            <a:r>
              <a:rPr lang="en-US" dirty="0"/>
              <a:t>10-</a:t>
            </a:r>
            <a:fld id="{847A6AB7-ED92-4CC2-895B-E46908831F7A}" type="slidenum">
              <a:rPr lang="en-US" smtClean="0"/>
              <a:pPr/>
              <a:t>‹#›</a:t>
            </a:fld>
            <a:endParaRPr lang="en-US" dirty="0"/>
          </a:p>
        </p:txBody>
      </p:sp>
    </p:spTree>
    <p:extLst>
      <p:ext uri="{BB962C8B-B14F-4D97-AF65-F5344CB8AC3E}">
        <p14:creationId xmlns:p14="http://schemas.microsoft.com/office/powerpoint/2010/main" val="39227604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130B749-E566-453A-9F37-3389C8EA2FD5}"/>
              </a:ext>
            </a:extLst>
          </p:cNvPr>
          <p:cNvSpPr>
            <a:spLocks noGrp="1"/>
          </p:cNvSpPr>
          <p:nvPr>
            <p:ph idx="1"/>
          </p:nvPr>
        </p:nvSpPr>
        <p:spPr/>
        <p:txBody>
          <a:bodyPr/>
          <a:lstStyle>
            <a:lvl1pPr marL="347472" indent="-347472">
              <a:buSzPct val="100000"/>
              <a:defRPr/>
            </a:lvl1pPr>
            <a:lvl2pPr indent="-347472">
              <a:defRPr/>
            </a:lvl2pPr>
            <a:lvl3pPr indent="-347472">
              <a:defRPr/>
            </a:lvl3pPr>
            <a:lvl4pPr indent="-347472">
              <a:defRPr/>
            </a:lvl4pPr>
            <a:lvl5pPr indent="-347472">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Title 8">
            <a:extLst>
              <a:ext uri="{FF2B5EF4-FFF2-40B4-BE49-F238E27FC236}">
                <a16:creationId xmlns:a16="http://schemas.microsoft.com/office/drawing/2014/main" id="{B9D96868-9ECE-4AB5-95D3-59C14481678B}"/>
              </a:ext>
            </a:extLst>
          </p:cNvPr>
          <p:cNvSpPr>
            <a:spLocks noGrp="1"/>
          </p:cNvSpPr>
          <p:nvPr>
            <p:ph type="title"/>
          </p:nvPr>
        </p:nvSpPr>
        <p:spPr/>
        <p:txBody>
          <a:bodyPr/>
          <a:lstStyle/>
          <a:p>
            <a:r>
              <a:rPr lang="en-US"/>
              <a:t>Click to edit Master title style</a:t>
            </a:r>
          </a:p>
        </p:txBody>
      </p:sp>
      <p:sp>
        <p:nvSpPr>
          <p:cNvPr id="2" name="Slide Number Placeholder 1">
            <a:extLst>
              <a:ext uri="{FF2B5EF4-FFF2-40B4-BE49-F238E27FC236}">
                <a16:creationId xmlns:a16="http://schemas.microsoft.com/office/drawing/2014/main" id="{35131FBF-8062-4AA3-941B-B03742F25656}"/>
              </a:ext>
            </a:extLst>
          </p:cNvPr>
          <p:cNvSpPr>
            <a:spLocks noGrp="1"/>
          </p:cNvSpPr>
          <p:nvPr>
            <p:ph type="sldNum" sz="quarter" idx="10"/>
          </p:nvPr>
        </p:nvSpPr>
        <p:spPr/>
        <p:txBody>
          <a:bodyPr/>
          <a:lstStyle/>
          <a:p>
            <a:r>
              <a:rPr lang="en-US" dirty="0"/>
              <a:t>10-</a:t>
            </a:r>
            <a:fld id="{847A6AB7-ED92-4CC2-895B-E46908831F7A}" type="slidenum">
              <a:rPr lang="en-US" smtClean="0"/>
              <a:pPr/>
              <a:t>‹#›</a:t>
            </a:fld>
            <a:endParaRPr lang="en-US" dirty="0"/>
          </a:p>
        </p:txBody>
      </p:sp>
    </p:spTree>
    <p:extLst>
      <p:ext uri="{BB962C8B-B14F-4D97-AF65-F5344CB8AC3E}">
        <p14:creationId xmlns:p14="http://schemas.microsoft.com/office/powerpoint/2010/main" val="12822233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2">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130B749-E566-453A-9F37-3389C8EA2FD5}"/>
              </a:ext>
            </a:extLst>
          </p:cNvPr>
          <p:cNvSpPr>
            <a:spLocks noGrp="1"/>
          </p:cNvSpPr>
          <p:nvPr>
            <p:ph idx="1"/>
          </p:nvPr>
        </p:nvSpPr>
        <p:spPr>
          <a:xfrm>
            <a:off x="457200" y="1579474"/>
            <a:ext cx="8229600" cy="2377440"/>
          </a:xfrm>
        </p:spPr>
        <p:txBody>
          <a:bodyPr/>
          <a:lstStyle>
            <a:lvl1pPr>
              <a:spcBef>
                <a:spcPts val="600"/>
              </a:spcBef>
              <a:defRPr/>
            </a:lvl1pPr>
            <a:lvl2pPr>
              <a:spcBef>
                <a:spcPts val="600"/>
              </a:spcBef>
              <a:defRPr/>
            </a:lvl2pPr>
            <a:lvl3pPr>
              <a:spcBef>
                <a:spcPts val="600"/>
              </a:spcBef>
              <a:defRPr/>
            </a:lvl3pPr>
            <a:lvl4pPr>
              <a:spcBef>
                <a:spcPts val="600"/>
              </a:spcBef>
              <a:defRPr/>
            </a:lvl4pPr>
            <a:lvl5pPr>
              <a:spcBef>
                <a:spcPts val="600"/>
              </a:spcBef>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Title 8">
            <a:extLst>
              <a:ext uri="{FF2B5EF4-FFF2-40B4-BE49-F238E27FC236}">
                <a16:creationId xmlns:a16="http://schemas.microsoft.com/office/drawing/2014/main" id="{B9D96868-9ECE-4AB5-95D3-59C14481678B}"/>
              </a:ext>
            </a:extLst>
          </p:cNvPr>
          <p:cNvSpPr>
            <a:spLocks noGrp="1"/>
          </p:cNvSpPr>
          <p:nvPr>
            <p:ph type="title"/>
          </p:nvPr>
        </p:nvSpPr>
        <p:spPr/>
        <p:txBody>
          <a:bodyPr/>
          <a:lstStyle/>
          <a:p>
            <a:r>
              <a:rPr lang="en-US"/>
              <a:t>Click to edit Master title style</a:t>
            </a:r>
          </a:p>
        </p:txBody>
      </p:sp>
      <p:sp>
        <p:nvSpPr>
          <p:cNvPr id="5" name="Content Placeholder 2">
            <a:extLst>
              <a:ext uri="{FF2B5EF4-FFF2-40B4-BE49-F238E27FC236}">
                <a16:creationId xmlns:a16="http://schemas.microsoft.com/office/drawing/2014/main" id="{5F97266D-2A6A-4218-B32D-5F065DC79D3C}"/>
              </a:ext>
            </a:extLst>
          </p:cNvPr>
          <p:cNvSpPr>
            <a:spLocks noGrp="1"/>
          </p:cNvSpPr>
          <p:nvPr>
            <p:ph idx="11"/>
          </p:nvPr>
        </p:nvSpPr>
        <p:spPr>
          <a:xfrm>
            <a:off x="457200" y="4089806"/>
            <a:ext cx="8229600" cy="2377440"/>
          </a:xfrm>
        </p:spPr>
        <p:txBody>
          <a:bodyPr/>
          <a:lstStyle>
            <a:lvl1pPr>
              <a:spcBef>
                <a:spcPts val="600"/>
              </a:spcBef>
              <a:defRPr/>
            </a:lvl1pPr>
            <a:lvl2pPr>
              <a:spcBef>
                <a:spcPts val="600"/>
              </a:spcBef>
              <a:defRPr/>
            </a:lvl2pPr>
            <a:lvl3pPr>
              <a:spcBef>
                <a:spcPts val="600"/>
              </a:spcBef>
              <a:defRPr/>
            </a:lvl3pPr>
            <a:lvl4pPr>
              <a:spcBef>
                <a:spcPts val="600"/>
              </a:spcBef>
              <a:defRPr/>
            </a:lvl4pPr>
            <a:lvl5pPr>
              <a:spcBef>
                <a:spcPts val="600"/>
              </a:spcBef>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Slide Number Placeholder 1">
            <a:extLst>
              <a:ext uri="{FF2B5EF4-FFF2-40B4-BE49-F238E27FC236}">
                <a16:creationId xmlns:a16="http://schemas.microsoft.com/office/drawing/2014/main" id="{D221F53A-4B70-40CF-A3BC-00D61C2640AF}"/>
              </a:ext>
            </a:extLst>
          </p:cNvPr>
          <p:cNvSpPr>
            <a:spLocks noGrp="1"/>
          </p:cNvSpPr>
          <p:nvPr>
            <p:ph type="sldNum" sz="quarter" idx="12"/>
          </p:nvPr>
        </p:nvSpPr>
        <p:spPr/>
        <p:txBody>
          <a:bodyPr/>
          <a:lstStyle/>
          <a:p>
            <a:r>
              <a:rPr lang="en-US" dirty="0"/>
              <a:t>10-</a:t>
            </a:r>
            <a:fld id="{847A6AB7-ED92-4CC2-895B-E46908831F7A}" type="slidenum">
              <a:rPr lang="en-US" smtClean="0"/>
              <a:pPr/>
              <a:t>‹#›</a:t>
            </a:fld>
            <a:endParaRPr lang="en-US" dirty="0"/>
          </a:p>
        </p:txBody>
      </p:sp>
    </p:spTree>
    <p:extLst>
      <p:ext uri="{BB962C8B-B14F-4D97-AF65-F5344CB8AC3E}">
        <p14:creationId xmlns:p14="http://schemas.microsoft.com/office/powerpoint/2010/main" val="144998972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0703A9-1D54-4690-9926-8FA12847CD29}"/>
              </a:ext>
            </a:extLst>
          </p:cNvPr>
          <p:cNvSpPr>
            <a:spLocks noGrp="1"/>
          </p:cNvSpPr>
          <p:nvPr>
            <p:ph type="title"/>
          </p:nvPr>
        </p:nvSpPr>
        <p:spPr>
          <a:xfrm>
            <a:off x="623888" y="1709738"/>
            <a:ext cx="78867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7B7FAC27-8AFD-4939-B17E-AECC761D2B9B}"/>
              </a:ext>
            </a:extLst>
          </p:cNvPr>
          <p:cNvSpPr>
            <a:spLocks noGrp="1"/>
          </p:cNvSpPr>
          <p:nvPr>
            <p:ph type="body" idx="1"/>
          </p:nvPr>
        </p:nvSpPr>
        <p:spPr>
          <a:xfrm>
            <a:off x="623888" y="4589463"/>
            <a:ext cx="78867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Slide Number Placeholder 3">
            <a:extLst>
              <a:ext uri="{FF2B5EF4-FFF2-40B4-BE49-F238E27FC236}">
                <a16:creationId xmlns:a16="http://schemas.microsoft.com/office/drawing/2014/main" id="{1FB90EF2-0867-4054-A300-F541DA0BFB7E}"/>
              </a:ext>
            </a:extLst>
          </p:cNvPr>
          <p:cNvSpPr>
            <a:spLocks noGrp="1"/>
          </p:cNvSpPr>
          <p:nvPr>
            <p:ph type="sldNum" sz="quarter" idx="10"/>
          </p:nvPr>
        </p:nvSpPr>
        <p:spPr/>
        <p:txBody>
          <a:bodyPr/>
          <a:lstStyle/>
          <a:p>
            <a:r>
              <a:rPr lang="en-US" dirty="0"/>
              <a:t>10-</a:t>
            </a:r>
            <a:fld id="{847A6AB7-ED92-4CC2-895B-E46908831F7A}" type="slidenum">
              <a:rPr lang="en-US" smtClean="0"/>
              <a:pPr/>
              <a:t>‹#›</a:t>
            </a:fld>
            <a:endParaRPr lang="en-US" dirty="0"/>
          </a:p>
        </p:txBody>
      </p:sp>
    </p:spTree>
    <p:extLst>
      <p:ext uri="{BB962C8B-B14F-4D97-AF65-F5344CB8AC3E}">
        <p14:creationId xmlns:p14="http://schemas.microsoft.com/office/powerpoint/2010/main" val="32005960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B3FF25-FA2B-490A-AF75-F91981B4888E}"/>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F414F32-9841-4930-B6D9-F98F1EE7BE71}"/>
              </a:ext>
            </a:extLst>
          </p:cNvPr>
          <p:cNvSpPr>
            <a:spLocks noGrp="1"/>
          </p:cNvSpPr>
          <p:nvPr>
            <p:ph sz="half" idx="1"/>
          </p:nvPr>
        </p:nvSpPr>
        <p:spPr>
          <a:xfrm>
            <a:off x="457200" y="1579474"/>
            <a:ext cx="4038600" cy="4893151"/>
          </a:xfrm>
        </p:spPr>
        <p:txBody>
          <a:bodyPr>
            <a:normAutofit/>
          </a:bodyPr>
          <a:lstStyle>
            <a:lvl1pPr>
              <a:defRPr sz="2400"/>
            </a:lvl1pPr>
            <a:lvl2pPr>
              <a:defRPr sz="2000"/>
            </a:lvl2pPr>
            <a:lvl3pPr>
              <a:defRPr sz="1800"/>
            </a:lvl3pPr>
            <a:lvl4pPr>
              <a:defRPr sz="1600"/>
            </a:lvl4pPr>
            <a:lvl5pPr>
              <a:defRPr sz="1600"/>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a:extLst>
              <a:ext uri="{FF2B5EF4-FFF2-40B4-BE49-F238E27FC236}">
                <a16:creationId xmlns:a16="http://schemas.microsoft.com/office/drawing/2014/main" id="{C4BBB2B7-A7FD-406F-B662-A16548A06834}"/>
              </a:ext>
            </a:extLst>
          </p:cNvPr>
          <p:cNvSpPr>
            <a:spLocks noGrp="1"/>
          </p:cNvSpPr>
          <p:nvPr>
            <p:ph sz="half" idx="2"/>
          </p:nvPr>
        </p:nvSpPr>
        <p:spPr>
          <a:xfrm>
            <a:off x="4648200" y="1579474"/>
            <a:ext cx="4038600" cy="4893152"/>
          </a:xfrm>
        </p:spPr>
        <p:txBody>
          <a:bodyPr>
            <a:normAutofit/>
          </a:bodyPr>
          <a:lstStyle>
            <a:lvl1pPr>
              <a:defRPr sz="2400"/>
            </a:lvl1pPr>
            <a:lvl2pPr>
              <a:defRPr sz="2000"/>
            </a:lvl2pPr>
            <a:lvl3pPr>
              <a:defRPr sz="1800"/>
            </a:lvl3pPr>
            <a:lvl4pPr>
              <a:defRPr sz="1600"/>
            </a:lvl4pPr>
            <a:lvl5pPr>
              <a:defRPr sz="1600"/>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Slide Number Placeholder 4">
            <a:extLst>
              <a:ext uri="{FF2B5EF4-FFF2-40B4-BE49-F238E27FC236}">
                <a16:creationId xmlns:a16="http://schemas.microsoft.com/office/drawing/2014/main" id="{5C22BEF2-93AC-4FF7-88B6-C98902D066E5}"/>
              </a:ext>
            </a:extLst>
          </p:cNvPr>
          <p:cNvSpPr>
            <a:spLocks noGrp="1"/>
          </p:cNvSpPr>
          <p:nvPr>
            <p:ph type="sldNum" sz="quarter" idx="10"/>
          </p:nvPr>
        </p:nvSpPr>
        <p:spPr/>
        <p:txBody>
          <a:bodyPr/>
          <a:lstStyle/>
          <a:p>
            <a:r>
              <a:rPr lang="en-US" dirty="0"/>
              <a:t>10-</a:t>
            </a:r>
            <a:fld id="{847A6AB7-ED92-4CC2-895B-E46908831F7A}" type="slidenum">
              <a:rPr lang="en-US" smtClean="0"/>
              <a:pPr/>
              <a:t>‹#›</a:t>
            </a:fld>
            <a:endParaRPr lang="en-US" dirty="0"/>
          </a:p>
        </p:txBody>
      </p:sp>
    </p:spTree>
    <p:extLst>
      <p:ext uri="{BB962C8B-B14F-4D97-AF65-F5344CB8AC3E}">
        <p14:creationId xmlns:p14="http://schemas.microsoft.com/office/powerpoint/2010/main" val="9824437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AA7DD9FF-E72E-4BAD-BBEF-593A49984550}"/>
              </a:ext>
            </a:extLst>
          </p:cNvPr>
          <p:cNvSpPr>
            <a:spLocks noGrp="1"/>
          </p:cNvSpPr>
          <p:nvPr>
            <p:ph type="body" idx="1"/>
          </p:nvPr>
        </p:nvSpPr>
        <p:spPr>
          <a:xfrm>
            <a:off x="457200" y="1565442"/>
            <a:ext cx="4038599"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5" name="Text Placeholder 4">
            <a:extLst>
              <a:ext uri="{FF2B5EF4-FFF2-40B4-BE49-F238E27FC236}">
                <a16:creationId xmlns:a16="http://schemas.microsoft.com/office/drawing/2014/main" id="{4D91C74B-35A0-4002-B382-573580AEE3D4}"/>
              </a:ext>
            </a:extLst>
          </p:cNvPr>
          <p:cNvSpPr>
            <a:spLocks noGrp="1"/>
          </p:cNvSpPr>
          <p:nvPr>
            <p:ph type="body" sz="quarter" idx="3"/>
          </p:nvPr>
        </p:nvSpPr>
        <p:spPr>
          <a:xfrm>
            <a:off x="4645026" y="1565442"/>
            <a:ext cx="4038599"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1" name="Content Placeholder 2">
            <a:extLst>
              <a:ext uri="{FF2B5EF4-FFF2-40B4-BE49-F238E27FC236}">
                <a16:creationId xmlns:a16="http://schemas.microsoft.com/office/drawing/2014/main" id="{FF4BE866-F1AE-46CE-A9D2-E3D9A926611E}"/>
              </a:ext>
            </a:extLst>
          </p:cNvPr>
          <p:cNvSpPr>
            <a:spLocks noGrp="1"/>
          </p:cNvSpPr>
          <p:nvPr>
            <p:ph sz="half" idx="11"/>
          </p:nvPr>
        </p:nvSpPr>
        <p:spPr>
          <a:xfrm>
            <a:off x="457200" y="2389354"/>
            <a:ext cx="4038600" cy="4083271"/>
          </a:xfrm>
        </p:spPr>
        <p:txBody>
          <a:bodyPr>
            <a:normAutofit/>
          </a:bodyPr>
          <a:lstStyle>
            <a:lvl1pPr>
              <a:defRPr sz="2400"/>
            </a:lvl1pPr>
            <a:lvl2pPr>
              <a:defRPr sz="2000"/>
            </a:lvl2pPr>
            <a:lvl3pPr>
              <a:defRPr sz="1800"/>
            </a:lvl3pPr>
            <a:lvl4pPr>
              <a:defRPr sz="1600"/>
            </a:lvl4pPr>
            <a:lvl5pPr>
              <a:defRPr sz="1600"/>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3">
            <a:extLst>
              <a:ext uri="{FF2B5EF4-FFF2-40B4-BE49-F238E27FC236}">
                <a16:creationId xmlns:a16="http://schemas.microsoft.com/office/drawing/2014/main" id="{8F19202B-FA0C-453E-BD2C-96856230623C}"/>
              </a:ext>
            </a:extLst>
          </p:cNvPr>
          <p:cNvSpPr>
            <a:spLocks noGrp="1"/>
          </p:cNvSpPr>
          <p:nvPr>
            <p:ph sz="half" idx="2"/>
          </p:nvPr>
        </p:nvSpPr>
        <p:spPr>
          <a:xfrm>
            <a:off x="4648200" y="2389354"/>
            <a:ext cx="4038600" cy="4083271"/>
          </a:xfrm>
        </p:spPr>
        <p:txBody>
          <a:bodyPr>
            <a:normAutofit/>
          </a:bodyPr>
          <a:lstStyle>
            <a:lvl1pPr>
              <a:defRPr sz="2400"/>
            </a:lvl1pPr>
            <a:lvl2pPr>
              <a:defRPr sz="2000"/>
            </a:lvl2pPr>
            <a:lvl3pPr>
              <a:defRPr sz="1800"/>
            </a:lvl3pPr>
            <a:lvl4pPr>
              <a:defRPr sz="1600"/>
            </a:lvl4pPr>
            <a:lvl5pPr>
              <a:defRPr sz="1600"/>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3" name="Title 12">
            <a:extLst>
              <a:ext uri="{FF2B5EF4-FFF2-40B4-BE49-F238E27FC236}">
                <a16:creationId xmlns:a16="http://schemas.microsoft.com/office/drawing/2014/main" id="{B6719E07-3C35-4E8B-8608-CA8D3FC09E9D}"/>
              </a:ext>
            </a:extLst>
          </p:cNvPr>
          <p:cNvSpPr>
            <a:spLocks noGrp="1"/>
          </p:cNvSpPr>
          <p:nvPr>
            <p:ph type="title"/>
          </p:nvPr>
        </p:nvSpPr>
        <p:spPr/>
        <p:txBody>
          <a:bodyPr/>
          <a:lstStyle/>
          <a:p>
            <a:r>
              <a:rPr lang="en-US"/>
              <a:t>Click to edit Master title style</a:t>
            </a:r>
          </a:p>
        </p:txBody>
      </p:sp>
      <p:sp>
        <p:nvSpPr>
          <p:cNvPr id="2" name="Slide Number Placeholder 1">
            <a:extLst>
              <a:ext uri="{FF2B5EF4-FFF2-40B4-BE49-F238E27FC236}">
                <a16:creationId xmlns:a16="http://schemas.microsoft.com/office/drawing/2014/main" id="{473ED5EC-6389-4FAF-88E5-B4FE151407C1}"/>
              </a:ext>
            </a:extLst>
          </p:cNvPr>
          <p:cNvSpPr>
            <a:spLocks noGrp="1"/>
          </p:cNvSpPr>
          <p:nvPr>
            <p:ph type="sldNum" sz="quarter" idx="12"/>
          </p:nvPr>
        </p:nvSpPr>
        <p:spPr/>
        <p:txBody>
          <a:bodyPr/>
          <a:lstStyle/>
          <a:p>
            <a:r>
              <a:rPr lang="en-US" dirty="0"/>
              <a:t>10-</a:t>
            </a:r>
            <a:fld id="{847A6AB7-ED92-4CC2-895B-E46908831F7A}" type="slidenum">
              <a:rPr lang="en-US" smtClean="0"/>
              <a:pPr/>
              <a:t>‹#›</a:t>
            </a:fld>
            <a:endParaRPr lang="en-US" dirty="0"/>
          </a:p>
        </p:txBody>
      </p:sp>
    </p:spTree>
    <p:extLst>
      <p:ext uri="{BB962C8B-B14F-4D97-AF65-F5344CB8AC3E}">
        <p14:creationId xmlns:p14="http://schemas.microsoft.com/office/powerpoint/2010/main" val="2155551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240F69-7EB7-492D-8109-39C3F449C7D2}"/>
              </a:ext>
            </a:extLst>
          </p:cNvPr>
          <p:cNvSpPr>
            <a:spLocks noGrp="1"/>
          </p:cNvSpPr>
          <p:nvPr>
            <p:ph type="title"/>
          </p:nvPr>
        </p:nvSpPr>
        <p:spPr/>
        <p:txBody>
          <a:bodyPr/>
          <a:lstStyle/>
          <a:p>
            <a:r>
              <a:rPr lang="en-US"/>
              <a:t>Click to edit Master title style</a:t>
            </a:r>
          </a:p>
        </p:txBody>
      </p:sp>
      <p:sp>
        <p:nvSpPr>
          <p:cNvPr id="3" name="Slide Number Placeholder 2">
            <a:extLst>
              <a:ext uri="{FF2B5EF4-FFF2-40B4-BE49-F238E27FC236}">
                <a16:creationId xmlns:a16="http://schemas.microsoft.com/office/drawing/2014/main" id="{7D3D1035-2CDB-44FA-8052-E8C2F2185869}"/>
              </a:ext>
            </a:extLst>
          </p:cNvPr>
          <p:cNvSpPr>
            <a:spLocks noGrp="1"/>
          </p:cNvSpPr>
          <p:nvPr>
            <p:ph type="sldNum" sz="quarter" idx="10"/>
          </p:nvPr>
        </p:nvSpPr>
        <p:spPr/>
        <p:txBody>
          <a:bodyPr/>
          <a:lstStyle/>
          <a:p>
            <a:r>
              <a:rPr lang="en-US" dirty="0"/>
              <a:t>10-</a:t>
            </a:r>
            <a:fld id="{847A6AB7-ED92-4CC2-895B-E46908831F7A}" type="slidenum">
              <a:rPr lang="en-US" smtClean="0"/>
              <a:pPr/>
              <a:t>‹#›</a:t>
            </a:fld>
            <a:endParaRPr lang="en-US" dirty="0"/>
          </a:p>
        </p:txBody>
      </p:sp>
    </p:spTree>
    <p:extLst>
      <p:ext uri="{BB962C8B-B14F-4D97-AF65-F5344CB8AC3E}">
        <p14:creationId xmlns:p14="http://schemas.microsoft.com/office/powerpoint/2010/main" val="151025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258F145F-CFB3-4898-851E-74BC832CE31D}"/>
              </a:ext>
            </a:extLst>
          </p:cNvPr>
          <p:cNvSpPr>
            <a:spLocks noGrp="1"/>
          </p:cNvSpPr>
          <p:nvPr>
            <p:ph type="sldNum" sz="quarter" idx="10"/>
          </p:nvPr>
        </p:nvSpPr>
        <p:spPr/>
        <p:txBody>
          <a:bodyPr/>
          <a:lstStyle/>
          <a:p>
            <a:r>
              <a:rPr lang="en-US" dirty="0"/>
              <a:t>10-</a:t>
            </a:r>
            <a:fld id="{847A6AB7-ED92-4CC2-895B-E46908831F7A}" type="slidenum">
              <a:rPr lang="en-US" smtClean="0"/>
              <a:pPr/>
              <a:t>‹#›</a:t>
            </a:fld>
            <a:endParaRPr lang="en-US" dirty="0"/>
          </a:p>
        </p:txBody>
      </p:sp>
    </p:spTree>
    <p:extLst>
      <p:ext uri="{BB962C8B-B14F-4D97-AF65-F5344CB8AC3E}">
        <p14:creationId xmlns:p14="http://schemas.microsoft.com/office/powerpoint/2010/main" val="161496712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89155E-5CFC-49BE-A64C-BFB18679971C}"/>
              </a:ext>
            </a:extLst>
          </p:cNvPr>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3DAD9949-4549-45B6-9979-D8BC227232EF}"/>
              </a:ext>
            </a:extLst>
          </p:cNvPr>
          <p:cNvSpPr>
            <a:spLocks noGrp="1"/>
          </p:cNvSpPr>
          <p:nvPr>
            <p:ph idx="1"/>
          </p:nvPr>
        </p:nvSpPr>
        <p:spPr>
          <a:xfrm>
            <a:off x="3887788" y="457201"/>
            <a:ext cx="3960812" cy="540385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a:extLst>
              <a:ext uri="{FF2B5EF4-FFF2-40B4-BE49-F238E27FC236}">
                <a16:creationId xmlns:a16="http://schemas.microsoft.com/office/drawing/2014/main" id="{1565E949-78D3-4C58-99CB-9CDFDA2C94E9}"/>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Slide Number Placeholder 4">
            <a:extLst>
              <a:ext uri="{FF2B5EF4-FFF2-40B4-BE49-F238E27FC236}">
                <a16:creationId xmlns:a16="http://schemas.microsoft.com/office/drawing/2014/main" id="{F5D614DD-C4F7-45CB-983D-1B523812F390}"/>
              </a:ext>
            </a:extLst>
          </p:cNvPr>
          <p:cNvSpPr>
            <a:spLocks noGrp="1"/>
          </p:cNvSpPr>
          <p:nvPr>
            <p:ph type="sldNum" sz="quarter" idx="10"/>
          </p:nvPr>
        </p:nvSpPr>
        <p:spPr/>
        <p:txBody>
          <a:bodyPr/>
          <a:lstStyle/>
          <a:p>
            <a:r>
              <a:rPr lang="en-US" dirty="0"/>
              <a:t>10-</a:t>
            </a:r>
            <a:fld id="{847A6AB7-ED92-4CC2-895B-E46908831F7A}" type="slidenum">
              <a:rPr lang="en-US" smtClean="0"/>
              <a:pPr/>
              <a:t>‹#›</a:t>
            </a:fld>
            <a:endParaRPr lang="en-US" dirty="0"/>
          </a:p>
        </p:txBody>
      </p:sp>
    </p:spTree>
    <p:extLst>
      <p:ext uri="{BB962C8B-B14F-4D97-AF65-F5344CB8AC3E}">
        <p14:creationId xmlns:p14="http://schemas.microsoft.com/office/powerpoint/2010/main" val="11384367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3B4FD6A-1608-4C27-A44F-30FAF71708F0}"/>
              </a:ext>
            </a:extLst>
          </p:cNvPr>
          <p:cNvSpPr>
            <a:spLocks noGrp="1"/>
          </p:cNvSpPr>
          <p:nvPr>
            <p:ph type="title"/>
          </p:nvPr>
        </p:nvSpPr>
        <p:spPr>
          <a:xfrm>
            <a:off x="198437" y="53356"/>
            <a:ext cx="7573960" cy="1371600"/>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a:extLst>
              <a:ext uri="{FF2B5EF4-FFF2-40B4-BE49-F238E27FC236}">
                <a16:creationId xmlns:a16="http://schemas.microsoft.com/office/drawing/2014/main" id="{27DACA77-4884-45AE-A6B3-282C45FBAE06}"/>
              </a:ext>
            </a:extLst>
          </p:cNvPr>
          <p:cNvSpPr>
            <a:spLocks noGrp="1"/>
          </p:cNvSpPr>
          <p:nvPr>
            <p:ph type="body" idx="1"/>
          </p:nvPr>
        </p:nvSpPr>
        <p:spPr>
          <a:xfrm>
            <a:off x="457200" y="1579474"/>
            <a:ext cx="8229600" cy="4893152"/>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a:extLst>
              <a:ext uri="{FF2B5EF4-FFF2-40B4-BE49-F238E27FC236}">
                <a16:creationId xmlns:a16="http://schemas.microsoft.com/office/drawing/2014/main" id="{31DE80F9-5E97-44E0-BB2A-F4C97B8C0B62}"/>
              </a:ext>
            </a:extLst>
          </p:cNvPr>
          <p:cNvSpPr>
            <a:spLocks noGrp="1"/>
          </p:cNvSpPr>
          <p:nvPr>
            <p:ph type="sldNum" sz="quarter" idx="4"/>
          </p:nvPr>
        </p:nvSpPr>
        <p:spPr>
          <a:xfrm>
            <a:off x="8200304" y="6472626"/>
            <a:ext cx="914400" cy="365760"/>
          </a:xfrm>
          <a:prstGeom prst="rect">
            <a:avLst/>
          </a:prstGeom>
        </p:spPr>
        <p:txBody>
          <a:bodyPr vert="horz" lIns="91440" tIns="45720" rIns="91440" bIns="45720" rtlCol="0" anchor="ctr" anchorCtr="0"/>
          <a:lstStyle>
            <a:lvl1pPr algn="r">
              <a:defRPr sz="1200">
                <a:solidFill>
                  <a:schemeClr val="tx1"/>
                </a:solidFill>
                <a:latin typeface="+mn-lt"/>
              </a:defRPr>
            </a:lvl1pPr>
          </a:lstStyle>
          <a:p>
            <a:r>
              <a:rPr lang="en-US" dirty="0"/>
              <a:t>10-</a:t>
            </a:r>
            <a:fld id="{847A6AB7-ED92-4CC2-895B-E46908831F7A}" type="slidenum">
              <a:rPr lang="en-US" smtClean="0"/>
              <a:pPr/>
              <a:t>‹#›</a:t>
            </a:fld>
            <a:endParaRPr lang="en-US" dirty="0"/>
          </a:p>
        </p:txBody>
      </p:sp>
      <p:sp>
        <p:nvSpPr>
          <p:cNvPr id="7" name="Line 2">
            <a:extLst>
              <a:ext uri="{FF2B5EF4-FFF2-40B4-BE49-F238E27FC236}">
                <a16:creationId xmlns:a16="http://schemas.microsoft.com/office/drawing/2014/main" id="{BEBEB1A2-E838-44F6-901B-F883CC0C817B}"/>
              </a:ext>
            </a:extLst>
          </p:cNvPr>
          <p:cNvSpPr>
            <a:spLocks noChangeShapeType="1"/>
          </p:cNvSpPr>
          <p:nvPr userDrawn="1"/>
        </p:nvSpPr>
        <p:spPr bwMode="auto">
          <a:xfrm>
            <a:off x="7962900" y="0"/>
            <a:ext cx="0" cy="1524000"/>
          </a:xfrm>
          <a:prstGeom prst="line">
            <a:avLst/>
          </a:prstGeom>
          <a:noFill/>
          <a:ln w="9525">
            <a:solidFill>
              <a:srgbClr val="000000"/>
            </a:solidFill>
            <a:round/>
            <a:headEnd/>
            <a:tailEnd/>
          </a:ln>
          <a:extLst>
            <a:ext uri="{909E8E84-426E-40dd-AFC4-6F175D3DCCD1}">
              <a14:hiddenFill xmlns:a14="http://schemas.microsoft.com/office/drawing/2010/main" xmlns="">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grpSp>
        <p:nvGrpSpPr>
          <p:cNvPr id="8" name="Group 8">
            <a:extLst>
              <a:ext uri="{FF2B5EF4-FFF2-40B4-BE49-F238E27FC236}">
                <a16:creationId xmlns:a16="http://schemas.microsoft.com/office/drawing/2014/main" id="{F53D8CB1-D416-4FA0-9C1E-638C5BCA8251}"/>
              </a:ext>
            </a:extLst>
          </p:cNvPr>
          <p:cNvGrpSpPr>
            <a:grpSpLocks/>
          </p:cNvGrpSpPr>
          <p:nvPr userDrawn="1"/>
        </p:nvGrpSpPr>
        <p:grpSpPr bwMode="auto">
          <a:xfrm>
            <a:off x="8153400" y="152400"/>
            <a:ext cx="792163" cy="1295400"/>
            <a:chOff x="5136" y="960"/>
            <a:chExt cx="528" cy="864"/>
          </a:xfrm>
        </p:grpSpPr>
        <p:sp>
          <p:nvSpPr>
            <p:cNvPr id="9" name="Oval 9">
              <a:extLst>
                <a:ext uri="{FF2B5EF4-FFF2-40B4-BE49-F238E27FC236}">
                  <a16:creationId xmlns:a16="http://schemas.microsoft.com/office/drawing/2014/main" id="{EFA9D772-C41B-4A9F-B701-C217312EFFCD}"/>
                </a:ext>
              </a:extLst>
            </p:cNvPr>
            <p:cNvSpPr>
              <a:spLocks noChangeArrowheads="1"/>
            </p:cNvSpPr>
            <p:nvPr/>
          </p:nvSpPr>
          <p:spPr bwMode="auto">
            <a:xfrm>
              <a:off x="5136" y="960"/>
              <a:ext cx="80" cy="80"/>
            </a:xfrm>
            <a:prstGeom prst="ellipse">
              <a:avLst/>
            </a:prstGeom>
            <a:solidFill>
              <a:srgbClr val="330066"/>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10" name="Oval 10">
              <a:extLst>
                <a:ext uri="{FF2B5EF4-FFF2-40B4-BE49-F238E27FC236}">
                  <a16:creationId xmlns:a16="http://schemas.microsoft.com/office/drawing/2014/main" id="{EC996FC8-4053-417A-A719-E895D0BF4128}"/>
                </a:ext>
              </a:extLst>
            </p:cNvPr>
            <p:cNvSpPr>
              <a:spLocks noChangeArrowheads="1"/>
            </p:cNvSpPr>
            <p:nvPr/>
          </p:nvSpPr>
          <p:spPr bwMode="auto">
            <a:xfrm>
              <a:off x="5248" y="960"/>
              <a:ext cx="79" cy="80"/>
            </a:xfrm>
            <a:prstGeom prst="ellipse">
              <a:avLst/>
            </a:prstGeom>
            <a:solidFill>
              <a:srgbClr val="330066"/>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11" name="Oval 11">
              <a:extLst>
                <a:ext uri="{FF2B5EF4-FFF2-40B4-BE49-F238E27FC236}">
                  <a16:creationId xmlns:a16="http://schemas.microsoft.com/office/drawing/2014/main" id="{18BBED30-A132-4864-A8AD-2D2A3088CFA9}"/>
                </a:ext>
              </a:extLst>
            </p:cNvPr>
            <p:cNvSpPr>
              <a:spLocks noChangeArrowheads="1"/>
            </p:cNvSpPr>
            <p:nvPr/>
          </p:nvSpPr>
          <p:spPr bwMode="auto">
            <a:xfrm>
              <a:off x="5360" y="960"/>
              <a:ext cx="76" cy="80"/>
            </a:xfrm>
            <a:prstGeom prst="ellipse">
              <a:avLst/>
            </a:prstGeom>
            <a:solidFill>
              <a:srgbClr val="330066"/>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12" name="Oval 12">
              <a:extLst>
                <a:ext uri="{FF2B5EF4-FFF2-40B4-BE49-F238E27FC236}">
                  <a16:creationId xmlns:a16="http://schemas.microsoft.com/office/drawing/2014/main" id="{76BF574F-54BE-4031-A719-44A8073C29B9}"/>
                </a:ext>
              </a:extLst>
            </p:cNvPr>
            <p:cNvSpPr>
              <a:spLocks noChangeArrowheads="1"/>
            </p:cNvSpPr>
            <p:nvPr/>
          </p:nvSpPr>
          <p:spPr bwMode="auto">
            <a:xfrm>
              <a:off x="5136" y="1072"/>
              <a:ext cx="80" cy="77"/>
            </a:xfrm>
            <a:prstGeom prst="ellipse">
              <a:avLst/>
            </a:prstGeom>
            <a:solidFill>
              <a:srgbClr val="330066"/>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13" name="Oval 13">
              <a:extLst>
                <a:ext uri="{FF2B5EF4-FFF2-40B4-BE49-F238E27FC236}">
                  <a16:creationId xmlns:a16="http://schemas.microsoft.com/office/drawing/2014/main" id="{E9D35AEC-0BCD-4B9C-B009-7BE67D593E79}"/>
                </a:ext>
              </a:extLst>
            </p:cNvPr>
            <p:cNvSpPr>
              <a:spLocks noChangeArrowheads="1"/>
            </p:cNvSpPr>
            <p:nvPr/>
          </p:nvSpPr>
          <p:spPr bwMode="auto">
            <a:xfrm>
              <a:off x="5248" y="1072"/>
              <a:ext cx="79" cy="77"/>
            </a:xfrm>
            <a:prstGeom prst="ellipse">
              <a:avLst/>
            </a:prstGeom>
            <a:solidFill>
              <a:srgbClr val="330066"/>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14" name="Oval 14">
              <a:extLst>
                <a:ext uri="{FF2B5EF4-FFF2-40B4-BE49-F238E27FC236}">
                  <a16:creationId xmlns:a16="http://schemas.microsoft.com/office/drawing/2014/main" id="{6A381FBB-EB52-4856-89A2-AEB238D6E85E}"/>
                </a:ext>
              </a:extLst>
            </p:cNvPr>
            <p:cNvSpPr>
              <a:spLocks noChangeArrowheads="1"/>
            </p:cNvSpPr>
            <p:nvPr/>
          </p:nvSpPr>
          <p:spPr bwMode="auto">
            <a:xfrm>
              <a:off x="5360" y="1072"/>
              <a:ext cx="76" cy="77"/>
            </a:xfrm>
            <a:prstGeom prst="ellipse">
              <a:avLst/>
            </a:prstGeom>
            <a:solidFill>
              <a:srgbClr val="330066"/>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15" name="Oval 15">
              <a:extLst>
                <a:ext uri="{FF2B5EF4-FFF2-40B4-BE49-F238E27FC236}">
                  <a16:creationId xmlns:a16="http://schemas.microsoft.com/office/drawing/2014/main" id="{D4C51E41-652D-467F-9638-80A03566D270}"/>
                </a:ext>
              </a:extLst>
            </p:cNvPr>
            <p:cNvSpPr>
              <a:spLocks noChangeArrowheads="1"/>
            </p:cNvSpPr>
            <p:nvPr/>
          </p:nvSpPr>
          <p:spPr bwMode="auto">
            <a:xfrm>
              <a:off x="5472" y="1072"/>
              <a:ext cx="73" cy="77"/>
            </a:xfrm>
            <a:prstGeom prst="ellipse">
              <a:avLst/>
            </a:prstGeom>
            <a:solidFill>
              <a:srgbClr val="669999"/>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16" name="Oval 16">
              <a:extLst>
                <a:ext uri="{FF2B5EF4-FFF2-40B4-BE49-F238E27FC236}">
                  <a16:creationId xmlns:a16="http://schemas.microsoft.com/office/drawing/2014/main" id="{4107003F-CD76-49A1-9E3C-C5628A38D65B}"/>
                </a:ext>
              </a:extLst>
            </p:cNvPr>
            <p:cNvSpPr>
              <a:spLocks noChangeArrowheads="1"/>
            </p:cNvSpPr>
            <p:nvPr/>
          </p:nvSpPr>
          <p:spPr bwMode="auto">
            <a:xfrm>
              <a:off x="5136" y="1184"/>
              <a:ext cx="80" cy="73"/>
            </a:xfrm>
            <a:prstGeom prst="ellipse">
              <a:avLst/>
            </a:prstGeom>
            <a:solidFill>
              <a:srgbClr val="330066"/>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17" name="Oval 17">
              <a:extLst>
                <a:ext uri="{FF2B5EF4-FFF2-40B4-BE49-F238E27FC236}">
                  <a16:creationId xmlns:a16="http://schemas.microsoft.com/office/drawing/2014/main" id="{88738B38-C675-4AFC-9306-F3BAD6843FBD}"/>
                </a:ext>
              </a:extLst>
            </p:cNvPr>
            <p:cNvSpPr>
              <a:spLocks noChangeArrowheads="1"/>
            </p:cNvSpPr>
            <p:nvPr/>
          </p:nvSpPr>
          <p:spPr bwMode="auto">
            <a:xfrm>
              <a:off x="5248" y="1184"/>
              <a:ext cx="79" cy="73"/>
            </a:xfrm>
            <a:prstGeom prst="ellipse">
              <a:avLst/>
            </a:prstGeom>
            <a:solidFill>
              <a:srgbClr val="330066"/>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18" name="Oval 18">
              <a:extLst>
                <a:ext uri="{FF2B5EF4-FFF2-40B4-BE49-F238E27FC236}">
                  <a16:creationId xmlns:a16="http://schemas.microsoft.com/office/drawing/2014/main" id="{F01BB8C9-9CA6-442F-A857-7B9CD5B1C6F0}"/>
                </a:ext>
              </a:extLst>
            </p:cNvPr>
            <p:cNvSpPr>
              <a:spLocks noChangeArrowheads="1"/>
            </p:cNvSpPr>
            <p:nvPr/>
          </p:nvSpPr>
          <p:spPr bwMode="auto">
            <a:xfrm>
              <a:off x="5360" y="1184"/>
              <a:ext cx="76" cy="73"/>
            </a:xfrm>
            <a:prstGeom prst="ellipse">
              <a:avLst/>
            </a:prstGeom>
            <a:solidFill>
              <a:srgbClr val="669999"/>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19" name="Oval 19">
              <a:extLst>
                <a:ext uri="{FF2B5EF4-FFF2-40B4-BE49-F238E27FC236}">
                  <a16:creationId xmlns:a16="http://schemas.microsoft.com/office/drawing/2014/main" id="{F63DDB2E-7066-4DEB-9573-11150B1DB2C3}"/>
                </a:ext>
              </a:extLst>
            </p:cNvPr>
            <p:cNvSpPr>
              <a:spLocks noChangeArrowheads="1"/>
            </p:cNvSpPr>
            <p:nvPr/>
          </p:nvSpPr>
          <p:spPr bwMode="auto">
            <a:xfrm>
              <a:off x="5472" y="1184"/>
              <a:ext cx="73" cy="73"/>
            </a:xfrm>
            <a:prstGeom prst="ellipse">
              <a:avLst/>
            </a:prstGeom>
            <a:solidFill>
              <a:srgbClr val="669999"/>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20" name="Oval 20">
              <a:extLst>
                <a:ext uri="{FF2B5EF4-FFF2-40B4-BE49-F238E27FC236}">
                  <a16:creationId xmlns:a16="http://schemas.microsoft.com/office/drawing/2014/main" id="{CDC0EA3D-23E9-49BF-B519-2081218C4B35}"/>
                </a:ext>
              </a:extLst>
            </p:cNvPr>
            <p:cNvSpPr>
              <a:spLocks noChangeArrowheads="1"/>
            </p:cNvSpPr>
            <p:nvPr/>
          </p:nvSpPr>
          <p:spPr bwMode="auto">
            <a:xfrm>
              <a:off x="5584" y="1184"/>
              <a:ext cx="80" cy="73"/>
            </a:xfrm>
            <a:prstGeom prst="ellipse">
              <a:avLst/>
            </a:prstGeom>
            <a:solidFill>
              <a:srgbClr val="CCCC00"/>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21" name="Oval 21">
              <a:extLst>
                <a:ext uri="{FF2B5EF4-FFF2-40B4-BE49-F238E27FC236}">
                  <a16:creationId xmlns:a16="http://schemas.microsoft.com/office/drawing/2014/main" id="{7C21AAD9-8370-4417-AFA6-1D975F978A86}"/>
                </a:ext>
              </a:extLst>
            </p:cNvPr>
            <p:cNvSpPr>
              <a:spLocks noChangeArrowheads="1"/>
            </p:cNvSpPr>
            <p:nvPr/>
          </p:nvSpPr>
          <p:spPr bwMode="auto">
            <a:xfrm>
              <a:off x="5136" y="1296"/>
              <a:ext cx="80" cy="80"/>
            </a:xfrm>
            <a:prstGeom prst="ellipse">
              <a:avLst/>
            </a:prstGeom>
            <a:solidFill>
              <a:srgbClr val="330066"/>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22" name="Oval 22">
              <a:extLst>
                <a:ext uri="{FF2B5EF4-FFF2-40B4-BE49-F238E27FC236}">
                  <a16:creationId xmlns:a16="http://schemas.microsoft.com/office/drawing/2014/main" id="{8F9A553C-94C8-4C5C-A0CC-74575F01E38A}"/>
                </a:ext>
              </a:extLst>
            </p:cNvPr>
            <p:cNvSpPr>
              <a:spLocks noChangeArrowheads="1"/>
            </p:cNvSpPr>
            <p:nvPr/>
          </p:nvSpPr>
          <p:spPr bwMode="auto">
            <a:xfrm>
              <a:off x="5248" y="1296"/>
              <a:ext cx="79" cy="80"/>
            </a:xfrm>
            <a:prstGeom prst="ellipse">
              <a:avLst/>
            </a:prstGeom>
            <a:solidFill>
              <a:srgbClr val="669999"/>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23" name="Oval 23">
              <a:extLst>
                <a:ext uri="{FF2B5EF4-FFF2-40B4-BE49-F238E27FC236}">
                  <a16:creationId xmlns:a16="http://schemas.microsoft.com/office/drawing/2014/main" id="{8F13C493-56B0-49A5-806C-9D0D4E6A26C6}"/>
                </a:ext>
              </a:extLst>
            </p:cNvPr>
            <p:cNvSpPr>
              <a:spLocks noChangeArrowheads="1"/>
            </p:cNvSpPr>
            <p:nvPr/>
          </p:nvSpPr>
          <p:spPr bwMode="auto">
            <a:xfrm>
              <a:off x="5360" y="1296"/>
              <a:ext cx="76" cy="80"/>
            </a:xfrm>
            <a:prstGeom prst="ellipse">
              <a:avLst/>
            </a:prstGeom>
            <a:solidFill>
              <a:srgbClr val="669999"/>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24" name="Oval 24">
              <a:extLst>
                <a:ext uri="{FF2B5EF4-FFF2-40B4-BE49-F238E27FC236}">
                  <a16:creationId xmlns:a16="http://schemas.microsoft.com/office/drawing/2014/main" id="{39BC9CB7-A02B-4607-9FFD-0AE6AA1D9A63}"/>
                </a:ext>
              </a:extLst>
            </p:cNvPr>
            <p:cNvSpPr>
              <a:spLocks noChangeArrowheads="1"/>
            </p:cNvSpPr>
            <p:nvPr/>
          </p:nvSpPr>
          <p:spPr bwMode="auto">
            <a:xfrm>
              <a:off x="5472" y="1296"/>
              <a:ext cx="73" cy="80"/>
            </a:xfrm>
            <a:prstGeom prst="ellipse">
              <a:avLst/>
            </a:prstGeom>
            <a:solidFill>
              <a:srgbClr val="CCCC00"/>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25" name="Oval 25">
              <a:extLst>
                <a:ext uri="{FF2B5EF4-FFF2-40B4-BE49-F238E27FC236}">
                  <a16:creationId xmlns:a16="http://schemas.microsoft.com/office/drawing/2014/main" id="{DFC71F83-6EE8-4A9F-96A7-CA713587A477}"/>
                </a:ext>
              </a:extLst>
            </p:cNvPr>
            <p:cNvSpPr>
              <a:spLocks noChangeArrowheads="1"/>
            </p:cNvSpPr>
            <p:nvPr/>
          </p:nvSpPr>
          <p:spPr bwMode="auto">
            <a:xfrm>
              <a:off x="5136" y="1408"/>
              <a:ext cx="80" cy="80"/>
            </a:xfrm>
            <a:prstGeom prst="ellipse">
              <a:avLst/>
            </a:prstGeom>
            <a:solidFill>
              <a:srgbClr val="669999"/>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26" name="Oval 26">
              <a:extLst>
                <a:ext uri="{FF2B5EF4-FFF2-40B4-BE49-F238E27FC236}">
                  <a16:creationId xmlns:a16="http://schemas.microsoft.com/office/drawing/2014/main" id="{A8E0A30C-8083-4733-BAEC-2288FB7CD952}"/>
                </a:ext>
              </a:extLst>
            </p:cNvPr>
            <p:cNvSpPr>
              <a:spLocks noChangeArrowheads="1"/>
            </p:cNvSpPr>
            <p:nvPr/>
          </p:nvSpPr>
          <p:spPr bwMode="auto">
            <a:xfrm>
              <a:off x="5248" y="1408"/>
              <a:ext cx="79" cy="80"/>
            </a:xfrm>
            <a:prstGeom prst="ellipse">
              <a:avLst/>
            </a:prstGeom>
            <a:solidFill>
              <a:srgbClr val="669999"/>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27" name="Oval 27">
              <a:extLst>
                <a:ext uri="{FF2B5EF4-FFF2-40B4-BE49-F238E27FC236}">
                  <a16:creationId xmlns:a16="http://schemas.microsoft.com/office/drawing/2014/main" id="{E442EFFE-F809-4E28-AEF5-7642974742FE}"/>
                </a:ext>
              </a:extLst>
            </p:cNvPr>
            <p:cNvSpPr>
              <a:spLocks noChangeArrowheads="1"/>
            </p:cNvSpPr>
            <p:nvPr/>
          </p:nvSpPr>
          <p:spPr bwMode="auto">
            <a:xfrm>
              <a:off x="5360" y="1408"/>
              <a:ext cx="76" cy="80"/>
            </a:xfrm>
            <a:prstGeom prst="ellipse">
              <a:avLst/>
            </a:prstGeom>
            <a:solidFill>
              <a:srgbClr val="CCCC00"/>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28" name="Oval 28">
              <a:extLst>
                <a:ext uri="{FF2B5EF4-FFF2-40B4-BE49-F238E27FC236}">
                  <a16:creationId xmlns:a16="http://schemas.microsoft.com/office/drawing/2014/main" id="{1431E184-3C1D-4AF3-85F1-A3A53052FCFB}"/>
                </a:ext>
              </a:extLst>
            </p:cNvPr>
            <p:cNvSpPr>
              <a:spLocks noChangeArrowheads="1"/>
            </p:cNvSpPr>
            <p:nvPr/>
          </p:nvSpPr>
          <p:spPr bwMode="auto">
            <a:xfrm>
              <a:off x="5472" y="1408"/>
              <a:ext cx="73" cy="80"/>
            </a:xfrm>
            <a:prstGeom prst="ellipse">
              <a:avLst/>
            </a:prstGeom>
            <a:solidFill>
              <a:srgbClr val="CCCC00"/>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29" name="Oval 29">
              <a:extLst>
                <a:ext uri="{FF2B5EF4-FFF2-40B4-BE49-F238E27FC236}">
                  <a16:creationId xmlns:a16="http://schemas.microsoft.com/office/drawing/2014/main" id="{9D9BFF41-D8FD-43D4-8090-2DF49A1168DF}"/>
                </a:ext>
              </a:extLst>
            </p:cNvPr>
            <p:cNvSpPr>
              <a:spLocks noChangeArrowheads="1"/>
            </p:cNvSpPr>
            <p:nvPr/>
          </p:nvSpPr>
          <p:spPr bwMode="auto">
            <a:xfrm>
              <a:off x="5584" y="1408"/>
              <a:ext cx="80" cy="80"/>
            </a:xfrm>
            <a:prstGeom prst="ellipse">
              <a:avLst/>
            </a:prstGeom>
            <a:solidFill>
              <a:srgbClr val="D8D8EC"/>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30" name="Oval 30">
              <a:extLst>
                <a:ext uri="{FF2B5EF4-FFF2-40B4-BE49-F238E27FC236}">
                  <a16:creationId xmlns:a16="http://schemas.microsoft.com/office/drawing/2014/main" id="{2AD45B1A-FDB8-4F33-8D58-07EF84274F3D}"/>
                </a:ext>
              </a:extLst>
            </p:cNvPr>
            <p:cNvSpPr>
              <a:spLocks noChangeArrowheads="1"/>
            </p:cNvSpPr>
            <p:nvPr/>
          </p:nvSpPr>
          <p:spPr bwMode="auto">
            <a:xfrm>
              <a:off x="5136" y="1520"/>
              <a:ext cx="80" cy="79"/>
            </a:xfrm>
            <a:prstGeom prst="ellipse">
              <a:avLst/>
            </a:prstGeom>
            <a:solidFill>
              <a:srgbClr val="669999"/>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31" name="Oval 31">
              <a:extLst>
                <a:ext uri="{FF2B5EF4-FFF2-40B4-BE49-F238E27FC236}">
                  <a16:creationId xmlns:a16="http://schemas.microsoft.com/office/drawing/2014/main" id="{AAA60A71-2575-410D-A197-EC4A4FFCCE72}"/>
                </a:ext>
              </a:extLst>
            </p:cNvPr>
            <p:cNvSpPr>
              <a:spLocks noChangeArrowheads="1"/>
            </p:cNvSpPr>
            <p:nvPr/>
          </p:nvSpPr>
          <p:spPr bwMode="auto">
            <a:xfrm>
              <a:off x="5248" y="1520"/>
              <a:ext cx="79" cy="79"/>
            </a:xfrm>
            <a:prstGeom prst="ellipse">
              <a:avLst/>
            </a:prstGeom>
            <a:solidFill>
              <a:srgbClr val="CCCC00"/>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32" name="Oval 32">
              <a:extLst>
                <a:ext uri="{FF2B5EF4-FFF2-40B4-BE49-F238E27FC236}">
                  <a16:creationId xmlns:a16="http://schemas.microsoft.com/office/drawing/2014/main" id="{5FE3C381-953C-4245-AD23-18391AA2956F}"/>
                </a:ext>
              </a:extLst>
            </p:cNvPr>
            <p:cNvSpPr>
              <a:spLocks noChangeArrowheads="1"/>
            </p:cNvSpPr>
            <p:nvPr/>
          </p:nvSpPr>
          <p:spPr bwMode="auto">
            <a:xfrm>
              <a:off x="5360" y="1520"/>
              <a:ext cx="76" cy="79"/>
            </a:xfrm>
            <a:prstGeom prst="ellipse">
              <a:avLst/>
            </a:prstGeom>
            <a:solidFill>
              <a:srgbClr val="CCCC00"/>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33" name="Oval 33">
              <a:extLst>
                <a:ext uri="{FF2B5EF4-FFF2-40B4-BE49-F238E27FC236}">
                  <a16:creationId xmlns:a16="http://schemas.microsoft.com/office/drawing/2014/main" id="{10C9EE5F-A8BC-4C4D-8684-6FBDA46373FB}"/>
                </a:ext>
              </a:extLst>
            </p:cNvPr>
            <p:cNvSpPr>
              <a:spLocks noChangeArrowheads="1"/>
            </p:cNvSpPr>
            <p:nvPr/>
          </p:nvSpPr>
          <p:spPr bwMode="auto">
            <a:xfrm>
              <a:off x="5472" y="1520"/>
              <a:ext cx="73" cy="79"/>
            </a:xfrm>
            <a:prstGeom prst="ellipse">
              <a:avLst/>
            </a:prstGeom>
            <a:solidFill>
              <a:srgbClr val="D8D8EC"/>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34" name="Oval 34">
              <a:extLst>
                <a:ext uri="{FF2B5EF4-FFF2-40B4-BE49-F238E27FC236}">
                  <a16:creationId xmlns:a16="http://schemas.microsoft.com/office/drawing/2014/main" id="{AA08AC97-5B82-4DE4-A798-C4F8DC7A04FC}"/>
                </a:ext>
              </a:extLst>
            </p:cNvPr>
            <p:cNvSpPr>
              <a:spLocks noChangeArrowheads="1"/>
            </p:cNvSpPr>
            <p:nvPr/>
          </p:nvSpPr>
          <p:spPr bwMode="auto">
            <a:xfrm>
              <a:off x="5136" y="1632"/>
              <a:ext cx="80" cy="75"/>
            </a:xfrm>
            <a:prstGeom prst="ellipse">
              <a:avLst/>
            </a:prstGeom>
            <a:solidFill>
              <a:srgbClr val="CCCC00"/>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35" name="Oval 35">
              <a:extLst>
                <a:ext uri="{FF2B5EF4-FFF2-40B4-BE49-F238E27FC236}">
                  <a16:creationId xmlns:a16="http://schemas.microsoft.com/office/drawing/2014/main" id="{A3A36C01-C744-4936-BF0B-F85A97671608}"/>
                </a:ext>
              </a:extLst>
            </p:cNvPr>
            <p:cNvSpPr>
              <a:spLocks noChangeArrowheads="1"/>
            </p:cNvSpPr>
            <p:nvPr/>
          </p:nvSpPr>
          <p:spPr bwMode="auto">
            <a:xfrm>
              <a:off x="5248" y="1632"/>
              <a:ext cx="79" cy="75"/>
            </a:xfrm>
            <a:prstGeom prst="ellipse">
              <a:avLst/>
            </a:prstGeom>
            <a:solidFill>
              <a:srgbClr val="CCCC00"/>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36" name="Oval 36">
              <a:extLst>
                <a:ext uri="{FF2B5EF4-FFF2-40B4-BE49-F238E27FC236}">
                  <a16:creationId xmlns:a16="http://schemas.microsoft.com/office/drawing/2014/main" id="{F4F1E8A7-C85F-426F-986D-2E8F56EDAFC0}"/>
                </a:ext>
              </a:extLst>
            </p:cNvPr>
            <p:cNvSpPr>
              <a:spLocks noChangeArrowheads="1"/>
            </p:cNvSpPr>
            <p:nvPr/>
          </p:nvSpPr>
          <p:spPr bwMode="auto">
            <a:xfrm>
              <a:off x="5360" y="1632"/>
              <a:ext cx="76" cy="75"/>
            </a:xfrm>
            <a:prstGeom prst="ellipse">
              <a:avLst/>
            </a:prstGeom>
            <a:solidFill>
              <a:srgbClr val="D8D8EC"/>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37" name="Oval 37">
              <a:extLst>
                <a:ext uri="{FF2B5EF4-FFF2-40B4-BE49-F238E27FC236}">
                  <a16:creationId xmlns:a16="http://schemas.microsoft.com/office/drawing/2014/main" id="{3024F792-0813-4DCA-8DBD-49DBFEDDC6B8}"/>
                </a:ext>
              </a:extLst>
            </p:cNvPr>
            <p:cNvSpPr>
              <a:spLocks noChangeArrowheads="1"/>
            </p:cNvSpPr>
            <p:nvPr/>
          </p:nvSpPr>
          <p:spPr bwMode="auto">
            <a:xfrm>
              <a:off x="5472" y="1632"/>
              <a:ext cx="73" cy="75"/>
            </a:xfrm>
            <a:prstGeom prst="ellipse">
              <a:avLst/>
            </a:prstGeom>
            <a:solidFill>
              <a:srgbClr val="D8D8EC"/>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38" name="Oval 38">
              <a:extLst>
                <a:ext uri="{FF2B5EF4-FFF2-40B4-BE49-F238E27FC236}">
                  <a16:creationId xmlns:a16="http://schemas.microsoft.com/office/drawing/2014/main" id="{D0A347C3-51A9-4BD9-A4CF-1B63872C13F2}"/>
                </a:ext>
              </a:extLst>
            </p:cNvPr>
            <p:cNvSpPr>
              <a:spLocks noChangeArrowheads="1"/>
            </p:cNvSpPr>
            <p:nvPr/>
          </p:nvSpPr>
          <p:spPr bwMode="auto">
            <a:xfrm>
              <a:off x="5248" y="1744"/>
              <a:ext cx="79" cy="80"/>
            </a:xfrm>
            <a:prstGeom prst="ellipse">
              <a:avLst/>
            </a:prstGeom>
            <a:solidFill>
              <a:srgbClr val="D8D8EC"/>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39" name="Oval 39">
              <a:extLst>
                <a:ext uri="{FF2B5EF4-FFF2-40B4-BE49-F238E27FC236}">
                  <a16:creationId xmlns:a16="http://schemas.microsoft.com/office/drawing/2014/main" id="{896D91E0-CAF2-4B94-A698-30863D11796B}"/>
                </a:ext>
              </a:extLst>
            </p:cNvPr>
            <p:cNvSpPr>
              <a:spLocks noChangeArrowheads="1"/>
            </p:cNvSpPr>
            <p:nvPr/>
          </p:nvSpPr>
          <p:spPr bwMode="auto">
            <a:xfrm>
              <a:off x="5472" y="1744"/>
              <a:ext cx="73" cy="80"/>
            </a:xfrm>
            <a:prstGeom prst="ellipse">
              <a:avLst/>
            </a:prstGeom>
            <a:solidFill>
              <a:srgbClr val="D8D8EC"/>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grpSp>
      <p:sp>
        <p:nvSpPr>
          <p:cNvPr id="40" name="TextBox 39">
            <a:extLst>
              <a:ext uri="{FF2B5EF4-FFF2-40B4-BE49-F238E27FC236}">
                <a16:creationId xmlns:a16="http://schemas.microsoft.com/office/drawing/2014/main" id="{4A53814E-10D4-4989-98B5-3D651B8DCEF3}"/>
              </a:ext>
            </a:extLst>
          </p:cNvPr>
          <p:cNvSpPr txBox="1"/>
          <p:nvPr userDrawn="1"/>
        </p:nvSpPr>
        <p:spPr>
          <a:xfrm>
            <a:off x="942037" y="6487302"/>
            <a:ext cx="7271375" cy="365760"/>
          </a:xfrm>
          <a:prstGeom prst="rect">
            <a:avLst/>
          </a:prstGeom>
          <a:noFill/>
        </p:spPr>
        <p:txBody>
          <a:bodyPr wrap="square" rtlCol="0">
            <a:no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Verdana" panose="020B0604030504040204" pitchFamily="34" charset="0"/>
              </a:rPr>
              <a:t>Copyright ©2022 McGraw Hill Education. All rights reserved. No reproduction or distribution without the prior written consent of McGraw Hill Education.</a:t>
            </a:r>
          </a:p>
        </p:txBody>
      </p:sp>
    </p:spTree>
    <p:extLst>
      <p:ext uri="{BB962C8B-B14F-4D97-AF65-F5344CB8AC3E}">
        <p14:creationId xmlns:p14="http://schemas.microsoft.com/office/powerpoint/2010/main" val="3114400539"/>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 id="2147483685" r:id="rId13"/>
  </p:sldLayoutIdLst>
  <p:hf hdr="0" ftr="0" dt="0"/>
  <p:txStyles>
    <p:titleStyle>
      <a:lvl1pPr algn="ctr" defTabSz="914400" rtl="0" eaLnBrk="1" latinLnBrk="0" hangingPunct="1">
        <a:lnSpc>
          <a:spcPct val="90000"/>
        </a:lnSpc>
        <a:spcBef>
          <a:spcPct val="0"/>
        </a:spcBef>
        <a:buNone/>
        <a:defRPr sz="3600" kern="1200">
          <a:solidFill>
            <a:srgbClr val="330066"/>
          </a:solidFill>
          <a:latin typeface="+mj-lt"/>
          <a:ea typeface="+mj-ea"/>
          <a:cs typeface="+mj-cs"/>
        </a:defRPr>
      </a:lvl1pPr>
    </p:titleStyle>
    <p:bodyStyle>
      <a:lvl1pPr marL="347472" indent="-347472" algn="l" defTabSz="914400" rtl="0" eaLnBrk="1" latinLnBrk="0" hangingPunct="1">
        <a:lnSpc>
          <a:spcPct val="100000"/>
        </a:lnSpc>
        <a:spcBef>
          <a:spcPts val="720"/>
        </a:spcBef>
        <a:buSzPct val="100000"/>
        <a:buFont typeface="Arial" panose="020B0604020202020204" pitchFamily="34" charset="0"/>
        <a:buChar char="•"/>
        <a:defRPr sz="2800" kern="1200">
          <a:solidFill>
            <a:schemeClr val="tx1"/>
          </a:solidFill>
          <a:latin typeface="+mn-lt"/>
          <a:ea typeface="+mn-ea"/>
          <a:cs typeface="+mn-cs"/>
        </a:defRPr>
      </a:lvl1pPr>
      <a:lvl2pPr marL="685800" indent="-347472" algn="l" defTabSz="914400" rtl="0" eaLnBrk="1" latinLnBrk="0" hangingPunct="1">
        <a:lnSpc>
          <a:spcPct val="100000"/>
        </a:lnSpc>
        <a:spcBef>
          <a:spcPts val="720"/>
        </a:spcBef>
        <a:buFont typeface="Verdana" panose="020B0604030504040204" pitchFamily="34" charset="0"/>
        <a:buChar char="–"/>
        <a:defRPr sz="2400" kern="1200">
          <a:solidFill>
            <a:schemeClr val="tx1"/>
          </a:solidFill>
          <a:latin typeface="+mn-lt"/>
          <a:ea typeface="+mn-ea"/>
          <a:cs typeface="+mn-cs"/>
        </a:defRPr>
      </a:lvl2pPr>
      <a:lvl3pPr marL="1143000" indent="-347472" algn="l" defTabSz="914400" rtl="0" eaLnBrk="1" latinLnBrk="0" hangingPunct="1">
        <a:lnSpc>
          <a:spcPct val="100000"/>
        </a:lnSpc>
        <a:spcBef>
          <a:spcPts val="720"/>
        </a:spcBef>
        <a:buFont typeface="Wingdings" panose="05000000000000000000" pitchFamily="2" charset="2"/>
        <a:buChar char="§"/>
        <a:defRPr sz="2000" kern="1200">
          <a:solidFill>
            <a:schemeClr val="tx1"/>
          </a:solidFill>
          <a:latin typeface="+mn-lt"/>
          <a:ea typeface="+mn-ea"/>
          <a:cs typeface="+mn-cs"/>
        </a:defRPr>
      </a:lvl3pPr>
      <a:lvl4pPr marL="1600200" indent="-347472" algn="l" defTabSz="914400" rtl="0" eaLnBrk="1" latinLnBrk="0" hangingPunct="1">
        <a:lnSpc>
          <a:spcPct val="100000"/>
        </a:lnSpc>
        <a:spcBef>
          <a:spcPts val="720"/>
        </a:spcBef>
        <a:buFont typeface="Courier New" panose="02070309020205020404" pitchFamily="49" charset="0"/>
        <a:buChar char="o"/>
        <a:defRPr sz="1800" kern="1200">
          <a:solidFill>
            <a:schemeClr val="tx1"/>
          </a:solidFill>
          <a:latin typeface="+mn-lt"/>
          <a:ea typeface="+mn-ea"/>
          <a:cs typeface="+mn-cs"/>
        </a:defRPr>
      </a:lvl4pPr>
      <a:lvl5pPr marL="2057400" indent="-347472" algn="l" defTabSz="914400" rtl="0" eaLnBrk="1" latinLnBrk="0" hangingPunct="1">
        <a:lnSpc>
          <a:spcPct val="100000"/>
        </a:lnSpc>
        <a:spcBef>
          <a:spcPts val="72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JPG"/><Relationship Id="rId1" Type="http://schemas.openxmlformats.org/officeDocument/2006/relationships/slideLayout" Target="../slideLayouts/slideLayout2.xml"/><Relationship Id="rId5" Type="http://schemas.openxmlformats.org/officeDocument/2006/relationships/image" Target="../media/image5.JPG"/><Relationship Id="rId4" Type="http://schemas.openxmlformats.org/officeDocument/2006/relationships/image" Target="../media/image4.JPG"/></Relationships>
</file>

<file path=ppt/slides/_rels/slide25.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p:txBody>
          <a:bodyPr/>
          <a:lstStyle/>
          <a:p>
            <a:r>
              <a:rPr lang="en-US" dirty="0"/>
              <a:t>Taxation </a:t>
            </a:r>
            <a:r>
              <a:rPr lang="en-US"/>
              <a:t>of Individuals</a:t>
            </a:r>
            <a:endParaRPr lang="en-US" dirty="0"/>
          </a:p>
        </p:txBody>
      </p:sp>
      <p:sp>
        <p:nvSpPr>
          <p:cNvPr id="7" name="Subtitle 6"/>
          <p:cNvSpPr>
            <a:spLocks noGrp="1"/>
          </p:cNvSpPr>
          <p:nvPr>
            <p:ph type="subTitle" idx="1"/>
          </p:nvPr>
        </p:nvSpPr>
        <p:spPr/>
        <p:txBody>
          <a:bodyPr/>
          <a:lstStyle/>
          <a:p>
            <a:r>
              <a:rPr lang="en-US" altLang="en-US" dirty="0"/>
              <a:t>Property Acquisition and Cost Recovery</a:t>
            </a:r>
          </a:p>
        </p:txBody>
      </p:sp>
      <p:sp>
        <p:nvSpPr>
          <p:cNvPr id="5" name="Text Placeholder 4">
            <a:extLst>
              <a:ext uri="{FF2B5EF4-FFF2-40B4-BE49-F238E27FC236}">
                <a16:creationId xmlns:a16="http://schemas.microsoft.com/office/drawing/2014/main" id="{EB395540-609D-49EC-9EF8-21D06CF7C38C}"/>
              </a:ext>
            </a:extLst>
          </p:cNvPr>
          <p:cNvSpPr>
            <a:spLocks noGrp="1"/>
          </p:cNvSpPr>
          <p:nvPr>
            <p:ph type="body" sz="quarter" idx="11"/>
          </p:nvPr>
        </p:nvSpPr>
        <p:spPr/>
        <p:txBody>
          <a:bodyPr/>
          <a:lstStyle/>
          <a:p>
            <a:r>
              <a:rPr lang="en-US" dirty="0"/>
              <a:t>2022 Edition</a:t>
            </a:r>
          </a:p>
        </p:txBody>
      </p:sp>
      <p:sp>
        <p:nvSpPr>
          <p:cNvPr id="10" name="Text Placeholder 9"/>
          <p:cNvSpPr>
            <a:spLocks noGrp="1"/>
          </p:cNvSpPr>
          <p:nvPr>
            <p:ph type="body" sz="quarter" idx="12"/>
          </p:nvPr>
        </p:nvSpPr>
        <p:spPr/>
        <p:txBody>
          <a:bodyPr/>
          <a:lstStyle/>
          <a:p>
            <a:r>
              <a:rPr lang="en-US" dirty="0"/>
              <a:t>Chapter 10</a:t>
            </a:r>
          </a:p>
        </p:txBody>
      </p:sp>
      <p:pic>
        <p:nvPicPr>
          <p:cNvPr id="9" name="Picture 8">
            <a:extLst>
              <a:ext uri="{FF2B5EF4-FFF2-40B4-BE49-F238E27FC236}">
                <a16:creationId xmlns:a16="http://schemas.microsoft.com/office/drawing/2014/main" id="{C4D4DF89-0427-4F3F-9325-5ED4CBBB399A}"/>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189946" y="1859094"/>
            <a:ext cx="3298703" cy="4259245"/>
          </a:xfrm>
          <a:prstGeom prst="rect">
            <a:avLst/>
          </a:prstGeom>
        </p:spPr>
      </p:pic>
    </p:spTree>
    <p:extLst>
      <p:ext uri="{BB962C8B-B14F-4D97-AF65-F5344CB8AC3E}">
        <p14:creationId xmlns:p14="http://schemas.microsoft.com/office/powerpoint/2010/main" val="38016120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p:txBody>
          <a:bodyPr/>
          <a:lstStyle/>
          <a:p>
            <a:r>
              <a:rPr lang="en-US" altLang="en-US" dirty="0"/>
              <a:t>The TCJA made many changes to the way taxpayers will recover the cost of their assets for the next several years. 	</a:t>
            </a:r>
          </a:p>
          <a:p>
            <a:pPr lvl="1"/>
            <a:r>
              <a:rPr lang="en-US" altLang="en-US" dirty="0"/>
              <a:t>The changes primarily affect the special rules for depreciating personal property (§179 expensing and bonus depreciation). </a:t>
            </a:r>
          </a:p>
          <a:p>
            <a:pPr lvl="1"/>
            <a:r>
              <a:rPr lang="en-US" altLang="en-US" dirty="0"/>
              <a:t>The special rules (and changes) are covered after the basis depreciation rules.</a:t>
            </a:r>
          </a:p>
        </p:txBody>
      </p:sp>
      <p:sp>
        <p:nvSpPr>
          <p:cNvPr id="2" name="Title 1"/>
          <p:cNvSpPr>
            <a:spLocks noGrp="1"/>
          </p:cNvSpPr>
          <p:nvPr>
            <p:ph type="title"/>
          </p:nvPr>
        </p:nvSpPr>
        <p:spPr/>
        <p:txBody>
          <a:bodyPr/>
          <a:lstStyle/>
          <a:p>
            <a:r>
              <a:rPr lang="en-US" altLang="en-US" dirty="0"/>
              <a:t>Depreciation (1 of 22) </a:t>
            </a:r>
            <a:endParaRPr lang="en-US" dirty="0"/>
          </a:p>
        </p:txBody>
      </p:sp>
      <p:sp>
        <p:nvSpPr>
          <p:cNvPr id="5" name="Slide Number Placeholder 4">
            <a:extLst>
              <a:ext uri="{FF2B5EF4-FFF2-40B4-BE49-F238E27FC236}">
                <a16:creationId xmlns:a16="http://schemas.microsoft.com/office/drawing/2014/main" id="{CD17807A-D07F-426E-83A4-5C53F71622BF}"/>
              </a:ext>
            </a:extLst>
          </p:cNvPr>
          <p:cNvSpPr>
            <a:spLocks noGrp="1"/>
          </p:cNvSpPr>
          <p:nvPr>
            <p:ph type="sldNum" sz="quarter" idx="10"/>
          </p:nvPr>
        </p:nvSpPr>
        <p:spPr/>
        <p:txBody>
          <a:bodyPr/>
          <a:lstStyle/>
          <a:p>
            <a:r>
              <a:rPr lang="en-US" dirty="0"/>
              <a:t>10-</a:t>
            </a:r>
            <a:fld id="{847A6AB7-ED92-4CC2-895B-E46908831F7A}" type="slidenum">
              <a:rPr lang="en-US" smtClean="0"/>
              <a:pPr/>
              <a:t>10</a:t>
            </a:fld>
            <a:endParaRPr lang="en-US" dirty="0"/>
          </a:p>
        </p:txBody>
      </p:sp>
    </p:spTree>
    <p:extLst>
      <p:ext uri="{BB962C8B-B14F-4D97-AF65-F5344CB8AC3E}">
        <p14:creationId xmlns:p14="http://schemas.microsoft.com/office/powerpoint/2010/main" val="245457292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altLang="en-US" dirty="0"/>
              <a:t>Since 1986, businesses calculate their tax depreciation using the Modified Accelerated Cost Recovery System (MACRS, which is pronounced “makers” by tax accountants).</a:t>
            </a:r>
          </a:p>
        </p:txBody>
      </p:sp>
      <p:sp>
        <p:nvSpPr>
          <p:cNvPr id="2" name="Title 1"/>
          <p:cNvSpPr>
            <a:spLocks noGrp="1"/>
          </p:cNvSpPr>
          <p:nvPr>
            <p:ph type="title"/>
          </p:nvPr>
        </p:nvSpPr>
        <p:spPr/>
        <p:txBody>
          <a:bodyPr/>
          <a:lstStyle/>
          <a:p>
            <a:r>
              <a:rPr lang="en-US" altLang="en-US" dirty="0"/>
              <a:t>Depreciation (2 of 22) </a:t>
            </a:r>
            <a:endParaRPr lang="en-US" dirty="0"/>
          </a:p>
        </p:txBody>
      </p:sp>
      <p:sp>
        <p:nvSpPr>
          <p:cNvPr id="6" name="Slide Number Placeholder 5">
            <a:extLst>
              <a:ext uri="{FF2B5EF4-FFF2-40B4-BE49-F238E27FC236}">
                <a16:creationId xmlns:a16="http://schemas.microsoft.com/office/drawing/2014/main" id="{DE9CA1AB-EA68-4807-871B-72B0362E5D9B}"/>
              </a:ext>
            </a:extLst>
          </p:cNvPr>
          <p:cNvSpPr>
            <a:spLocks noGrp="1"/>
          </p:cNvSpPr>
          <p:nvPr>
            <p:ph type="sldNum" sz="quarter" idx="10"/>
          </p:nvPr>
        </p:nvSpPr>
        <p:spPr/>
        <p:txBody>
          <a:bodyPr/>
          <a:lstStyle/>
          <a:p>
            <a:r>
              <a:rPr lang="en-US" dirty="0"/>
              <a:t>10-</a:t>
            </a:r>
            <a:fld id="{847A6AB7-ED92-4CC2-895B-E46908831F7A}" type="slidenum">
              <a:rPr lang="en-US" smtClean="0"/>
              <a:pPr/>
              <a:t>11</a:t>
            </a:fld>
            <a:endParaRPr lang="en-US" dirty="0"/>
          </a:p>
        </p:txBody>
      </p:sp>
    </p:spTree>
    <p:extLst>
      <p:ext uri="{BB962C8B-B14F-4D97-AF65-F5344CB8AC3E}">
        <p14:creationId xmlns:p14="http://schemas.microsoft.com/office/powerpoint/2010/main" val="205565732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p:txBody>
          <a:bodyPr/>
          <a:lstStyle/>
          <a:p>
            <a:pPr marL="349250" indent="-349250"/>
            <a:r>
              <a:rPr lang="en-US" altLang="en-US" dirty="0"/>
              <a:t>To compute MACRS depreciation for an asset, the following need to be known:</a:t>
            </a:r>
          </a:p>
          <a:p>
            <a:pPr marL="800100" lvl="1" indent="-342900"/>
            <a:r>
              <a:rPr lang="en-US" altLang="en-US" dirty="0"/>
              <a:t>Asset’s initial basis </a:t>
            </a:r>
          </a:p>
          <a:p>
            <a:pPr marL="800100" lvl="1" indent="-342900"/>
            <a:r>
              <a:rPr lang="en-US" altLang="en-US" dirty="0"/>
              <a:t>Date it was placed in service</a:t>
            </a:r>
          </a:p>
          <a:p>
            <a:pPr marL="800100" lvl="1" indent="-342900"/>
            <a:r>
              <a:rPr lang="en-US" altLang="en-US" dirty="0"/>
              <a:t>Applicable depreciation method </a:t>
            </a:r>
          </a:p>
          <a:p>
            <a:pPr marL="800100" lvl="1" indent="-342900"/>
            <a:r>
              <a:rPr lang="en-US" altLang="en-US" dirty="0"/>
              <a:t>Asset’s recovery period (or depreciable “life”) </a:t>
            </a:r>
          </a:p>
          <a:p>
            <a:pPr marL="800100" lvl="1" indent="-342900"/>
            <a:r>
              <a:rPr lang="en-US" altLang="en-US" dirty="0"/>
              <a:t>Applicable depreciation convention (depreciation deductible in the year of acquisition and the year of disposition)</a:t>
            </a:r>
          </a:p>
        </p:txBody>
      </p:sp>
      <p:sp>
        <p:nvSpPr>
          <p:cNvPr id="2" name="Title 1"/>
          <p:cNvSpPr>
            <a:spLocks noGrp="1"/>
          </p:cNvSpPr>
          <p:nvPr>
            <p:ph type="title"/>
          </p:nvPr>
        </p:nvSpPr>
        <p:spPr/>
        <p:txBody>
          <a:bodyPr/>
          <a:lstStyle/>
          <a:p>
            <a:r>
              <a:rPr lang="en-US" altLang="en-US" dirty="0"/>
              <a:t>Depreciation (3 of 22)</a:t>
            </a:r>
            <a:endParaRPr lang="en-US" dirty="0"/>
          </a:p>
        </p:txBody>
      </p:sp>
      <p:sp>
        <p:nvSpPr>
          <p:cNvPr id="3" name="Slide Number Placeholder 2">
            <a:extLst>
              <a:ext uri="{FF2B5EF4-FFF2-40B4-BE49-F238E27FC236}">
                <a16:creationId xmlns:a16="http://schemas.microsoft.com/office/drawing/2014/main" id="{59389CEA-0B14-4680-9D8C-6E225B41A7D9}"/>
              </a:ext>
            </a:extLst>
          </p:cNvPr>
          <p:cNvSpPr>
            <a:spLocks noGrp="1"/>
          </p:cNvSpPr>
          <p:nvPr>
            <p:ph type="sldNum" sz="quarter" idx="10"/>
          </p:nvPr>
        </p:nvSpPr>
        <p:spPr/>
        <p:txBody>
          <a:bodyPr/>
          <a:lstStyle/>
          <a:p>
            <a:r>
              <a:rPr lang="en-US" dirty="0"/>
              <a:t>10-</a:t>
            </a:r>
            <a:fld id="{847A6AB7-ED92-4CC2-895B-E46908831F7A}" type="slidenum">
              <a:rPr lang="en-US" smtClean="0"/>
              <a:pPr/>
              <a:t>12</a:t>
            </a:fld>
            <a:endParaRPr lang="en-US" dirty="0"/>
          </a:p>
        </p:txBody>
      </p:sp>
    </p:spTree>
    <p:extLst>
      <p:ext uri="{BB962C8B-B14F-4D97-AF65-F5344CB8AC3E}">
        <p14:creationId xmlns:p14="http://schemas.microsoft.com/office/powerpoint/2010/main" val="256184523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p:txBody>
          <a:bodyPr/>
          <a:lstStyle/>
          <a:p>
            <a:pPr marL="349250" indent="-349250"/>
            <a:r>
              <a:rPr lang="en-US" altLang="en-US" dirty="0"/>
              <a:t>Personal Property Depreciation</a:t>
            </a:r>
          </a:p>
          <a:p>
            <a:pPr marL="800100" lvl="1"/>
            <a:r>
              <a:rPr lang="en-US" altLang="en-US" dirty="0"/>
              <a:t>Includes all tangible property such as computers, automobiles, furniture, machinery, and equipment, other than real property </a:t>
            </a:r>
          </a:p>
          <a:p>
            <a:pPr marL="800100" lvl="1"/>
            <a:r>
              <a:rPr lang="en-US" altLang="en-US" dirty="0"/>
              <a:t>Personal property (not real property) and personal-use property (used for personal purposes) are not the same.</a:t>
            </a:r>
          </a:p>
        </p:txBody>
      </p:sp>
      <p:sp>
        <p:nvSpPr>
          <p:cNvPr id="2" name="Title 1"/>
          <p:cNvSpPr>
            <a:spLocks noGrp="1"/>
          </p:cNvSpPr>
          <p:nvPr>
            <p:ph type="title"/>
          </p:nvPr>
        </p:nvSpPr>
        <p:spPr/>
        <p:txBody>
          <a:bodyPr/>
          <a:lstStyle/>
          <a:p>
            <a:r>
              <a:rPr lang="en-US" altLang="en-US" dirty="0"/>
              <a:t>Depreciation (4 of 22)</a:t>
            </a:r>
            <a:endParaRPr lang="en-US" dirty="0"/>
          </a:p>
        </p:txBody>
      </p:sp>
      <p:sp>
        <p:nvSpPr>
          <p:cNvPr id="3" name="Slide Number Placeholder 2">
            <a:extLst>
              <a:ext uri="{FF2B5EF4-FFF2-40B4-BE49-F238E27FC236}">
                <a16:creationId xmlns:a16="http://schemas.microsoft.com/office/drawing/2014/main" id="{C1FB7C7C-E197-4E11-B729-52E2759F7D11}"/>
              </a:ext>
            </a:extLst>
          </p:cNvPr>
          <p:cNvSpPr>
            <a:spLocks noGrp="1"/>
          </p:cNvSpPr>
          <p:nvPr>
            <p:ph type="sldNum" sz="quarter" idx="10"/>
          </p:nvPr>
        </p:nvSpPr>
        <p:spPr/>
        <p:txBody>
          <a:bodyPr/>
          <a:lstStyle/>
          <a:p>
            <a:r>
              <a:rPr lang="en-US" dirty="0"/>
              <a:t>10-</a:t>
            </a:r>
            <a:fld id="{847A6AB7-ED92-4CC2-895B-E46908831F7A}" type="slidenum">
              <a:rPr lang="en-US" smtClean="0"/>
              <a:pPr/>
              <a:t>13</a:t>
            </a:fld>
            <a:endParaRPr lang="en-US" dirty="0"/>
          </a:p>
        </p:txBody>
      </p:sp>
    </p:spTree>
    <p:extLst>
      <p:ext uri="{BB962C8B-B14F-4D97-AF65-F5344CB8AC3E}">
        <p14:creationId xmlns:p14="http://schemas.microsoft.com/office/powerpoint/2010/main" val="240617174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p:txBody>
          <a:bodyPr/>
          <a:lstStyle/>
          <a:p>
            <a:pPr marL="349250" indent="-349250"/>
            <a:r>
              <a:rPr lang="en-US" altLang="en-US" dirty="0"/>
              <a:t>Depreciation Method</a:t>
            </a:r>
          </a:p>
          <a:p>
            <a:pPr marL="800100" lvl="1" indent="-347663"/>
            <a:r>
              <a:rPr lang="en-US" altLang="en-US" dirty="0"/>
              <a:t>Three acceptable methods for depreciating personal property</a:t>
            </a:r>
          </a:p>
          <a:p>
            <a:pPr marL="1257300" lvl="2"/>
            <a:r>
              <a:rPr lang="en-US" altLang="en-US" dirty="0"/>
              <a:t>200 percent (double) declining balance </a:t>
            </a:r>
          </a:p>
          <a:p>
            <a:pPr marL="1257300" lvl="2"/>
            <a:r>
              <a:rPr lang="en-US" altLang="en-US" dirty="0"/>
              <a:t>150 percent declining balance</a:t>
            </a:r>
          </a:p>
          <a:p>
            <a:pPr marL="1257300" lvl="2"/>
            <a:r>
              <a:rPr lang="en-US" altLang="en-US" dirty="0"/>
              <a:t>Straight-line </a:t>
            </a:r>
          </a:p>
        </p:txBody>
      </p:sp>
      <p:sp>
        <p:nvSpPr>
          <p:cNvPr id="7" name="Title 6"/>
          <p:cNvSpPr>
            <a:spLocks noGrp="1"/>
          </p:cNvSpPr>
          <p:nvPr>
            <p:ph type="title"/>
          </p:nvPr>
        </p:nvSpPr>
        <p:spPr/>
        <p:txBody>
          <a:bodyPr/>
          <a:lstStyle/>
          <a:p>
            <a:r>
              <a:rPr lang="en-US" altLang="en-US" dirty="0"/>
              <a:t>Depreciation (5 of 22)</a:t>
            </a:r>
            <a:endParaRPr lang="en-US" dirty="0"/>
          </a:p>
        </p:txBody>
      </p:sp>
      <p:sp>
        <p:nvSpPr>
          <p:cNvPr id="2" name="Slide Number Placeholder 1">
            <a:extLst>
              <a:ext uri="{FF2B5EF4-FFF2-40B4-BE49-F238E27FC236}">
                <a16:creationId xmlns:a16="http://schemas.microsoft.com/office/drawing/2014/main" id="{1EAC1BAC-43E2-40C8-B1F4-92A4E2E99A69}"/>
              </a:ext>
            </a:extLst>
          </p:cNvPr>
          <p:cNvSpPr>
            <a:spLocks noGrp="1"/>
          </p:cNvSpPr>
          <p:nvPr>
            <p:ph type="sldNum" sz="quarter" idx="10"/>
          </p:nvPr>
        </p:nvSpPr>
        <p:spPr/>
        <p:txBody>
          <a:bodyPr/>
          <a:lstStyle/>
          <a:p>
            <a:r>
              <a:rPr lang="en-US" dirty="0"/>
              <a:t>10-</a:t>
            </a:r>
            <a:fld id="{847A6AB7-ED92-4CC2-895B-E46908831F7A}" type="slidenum">
              <a:rPr lang="en-US" smtClean="0"/>
              <a:pPr/>
              <a:t>14</a:t>
            </a:fld>
            <a:endParaRPr lang="en-US" dirty="0"/>
          </a:p>
        </p:txBody>
      </p:sp>
    </p:spTree>
    <p:extLst>
      <p:ext uri="{BB962C8B-B14F-4D97-AF65-F5344CB8AC3E}">
        <p14:creationId xmlns:p14="http://schemas.microsoft.com/office/powerpoint/2010/main" val="145634374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p:txBody>
          <a:bodyPr/>
          <a:lstStyle/>
          <a:p>
            <a:pPr marL="349250" indent="-349250"/>
            <a:r>
              <a:rPr lang="en-US" altLang="en-US" dirty="0"/>
              <a:t>Depreciation Recovery Period</a:t>
            </a:r>
          </a:p>
          <a:p>
            <a:pPr marL="800100" lvl="1" indent="-347663"/>
            <a:r>
              <a:rPr lang="en-US" altLang="en-US" dirty="0"/>
              <a:t>For financial accounting purposes, an asset’s recovery period (depreciable life) is based on its taxpayer-determined estimated useful life.</a:t>
            </a:r>
          </a:p>
          <a:p>
            <a:pPr marL="800100" lvl="1" indent="-347663"/>
            <a:r>
              <a:rPr lang="en-US" altLang="en-US" dirty="0"/>
              <a:t>For tax purposes, an asset’s recovery period is predetermined by the IRS in Rev. Proc. 87-56, which helps taxpayers categorize each of their assets based upon the property’s description.</a:t>
            </a:r>
          </a:p>
        </p:txBody>
      </p:sp>
      <p:sp>
        <p:nvSpPr>
          <p:cNvPr id="7" name="Title 6"/>
          <p:cNvSpPr>
            <a:spLocks noGrp="1"/>
          </p:cNvSpPr>
          <p:nvPr>
            <p:ph type="title"/>
          </p:nvPr>
        </p:nvSpPr>
        <p:spPr/>
        <p:txBody>
          <a:bodyPr/>
          <a:lstStyle/>
          <a:p>
            <a:r>
              <a:rPr lang="en-US" altLang="en-US" dirty="0"/>
              <a:t>Depreciation (6 of 22)</a:t>
            </a:r>
            <a:endParaRPr lang="en-US" dirty="0"/>
          </a:p>
        </p:txBody>
      </p:sp>
      <p:sp>
        <p:nvSpPr>
          <p:cNvPr id="2" name="Slide Number Placeholder 1">
            <a:extLst>
              <a:ext uri="{FF2B5EF4-FFF2-40B4-BE49-F238E27FC236}">
                <a16:creationId xmlns:a16="http://schemas.microsoft.com/office/drawing/2014/main" id="{082848B1-B0E3-464A-B277-F25582D6E743}"/>
              </a:ext>
            </a:extLst>
          </p:cNvPr>
          <p:cNvSpPr>
            <a:spLocks noGrp="1"/>
          </p:cNvSpPr>
          <p:nvPr>
            <p:ph type="sldNum" sz="quarter" idx="10"/>
          </p:nvPr>
        </p:nvSpPr>
        <p:spPr/>
        <p:txBody>
          <a:bodyPr/>
          <a:lstStyle/>
          <a:p>
            <a:r>
              <a:rPr lang="en-US" dirty="0"/>
              <a:t>10-</a:t>
            </a:r>
            <a:fld id="{847A6AB7-ED92-4CC2-895B-E46908831F7A}" type="slidenum">
              <a:rPr lang="en-US" smtClean="0"/>
              <a:pPr/>
              <a:t>15</a:t>
            </a:fld>
            <a:endParaRPr lang="en-US" dirty="0"/>
          </a:p>
        </p:txBody>
      </p:sp>
    </p:spTree>
    <p:extLst>
      <p:ext uri="{BB962C8B-B14F-4D97-AF65-F5344CB8AC3E}">
        <p14:creationId xmlns:p14="http://schemas.microsoft.com/office/powerpoint/2010/main" val="374336365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p:txBody>
          <a:bodyPr/>
          <a:lstStyle/>
          <a:p>
            <a:r>
              <a:rPr lang="en-US" altLang="en-US" dirty="0"/>
              <a:t>Once the business has determined the appropriate categories for its assets, it can use the revenue procedure to identify the recovery period for all assets in a particular category.</a:t>
            </a:r>
          </a:p>
        </p:txBody>
      </p:sp>
      <p:sp>
        <p:nvSpPr>
          <p:cNvPr id="7" name="Title 6"/>
          <p:cNvSpPr>
            <a:spLocks noGrp="1"/>
          </p:cNvSpPr>
          <p:nvPr>
            <p:ph type="title"/>
          </p:nvPr>
        </p:nvSpPr>
        <p:spPr/>
        <p:txBody>
          <a:bodyPr/>
          <a:lstStyle/>
          <a:p>
            <a:r>
              <a:rPr lang="en-US" altLang="en-US" dirty="0"/>
              <a:t>Depreciation (7 of 22)</a:t>
            </a:r>
            <a:endParaRPr lang="en-US" dirty="0"/>
          </a:p>
        </p:txBody>
      </p:sp>
      <p:sp>
        <p:nvSpPr>
          <p:cNvPr id="4" name="Slide Number Placeholder 3">
            <a:extLst>
              <a:ext uri="{FF2B5EF4-FFF2-40B4-BE49-F238E27FC236}">
                <a16:creationId xmlns:a16="http://schemas.microsoft.com/office/drawing/2014/main" id="{B477F715-5AF6-4C59-8301-1AF0B4F3F984}"/>
              </a:ext>
            </a:extLst>
          </p:cNvPr>
          <p:cNvSpPr>
            <a:spLocks noGrp="1"/>
          </p:cNvSpPr>
          <p:nvPr>
            <p:ph type="sldNum" sz="quarter" idx="10"/>
          </p:nvPr>
        </p:nvSpPr>
        <p:spPr/>
        <p:txBody>
          <a:bodyPr/>
          <a:lstStyle/>
          <a:p>
            <a:r>
              <a:rPr lang="en-US" dirty="0"/>
              <a:t>10-</a:t>
            </a:r>
            <a:fld id="{847A6AB7-ED92-4CC2-895B-E46908831F7A}" type="slidenum">
              <a:rPr lang="en-US" smtClean="0"/>
              <a:pPr/>
              <a:t>16</a:t>
            </a:fld>
            <a:endParaRPr lang="en-US" dirty="0"/>
          </a:p>
        </p:txBody>
      </p:sp>
    </p:spTree>
    <p:extLst>
      <p:ext uri="{BB962C8B-B14F-4D97-AF65-F5344CB8AC3E}">
        <p14:creationId xmlns:p14="http://schemas.microsoft.com/office/powerpoint/2010/main" val="174779464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Content Placeholder 10"/>
          <p:cNvSpPr>
            <a:spLocks noGrp="1"/>
          </p:cNvSpPr>
          <p:nvPr>
            <p:ph idx="1"/>
          </p:nvPr>
        </p:nvSpPr>
        <p:spPr>
          <a:xfrm>
            <a:off x="457200" y="1337310"/>
            <a:ext cx="8229600" cy="5135316"/>
          </a:xfrm>
        </p:spPr>
        <p:txBody>
          <a:bodyPr>
            <a:normAutofit/>
          </a:bodyPr>
          <a:lstStyle/>
          <a:p>
            <a:pPr marL="0" indent="0">
              <a:buNone/>
            </a:pPr>
            <a:r>
              <a:rPr lang="en-US" sz="2000" dirty="0"/>
              <a:t>EXHIBIT 10-3 Excerpt Revenue Procedure 87-56</a:t>
            </a:r>
          </a:p>
        </p:txBody>
      </p:sp>
      <p:sp>
        <p:nvSpPr>
          <p:cNvPr id="2" name="Title 1"/>
          <p:cNvSpPr>
            <a:spLocks noGrp="1"/>
          </p:cNvSpPr>
          <p:nvPr>
            <p:ph type="title"/>
          </p:nvPr>
        </p:nvSpPr>
        <p:spPr/>
        <p:txBody>
          <a:bodyPr/>
          <a:lstStyle/>
          <a:p>
            <a:r>
              <a:rPr lang="en-US" altLang="en-US" dirty="0"/>
              <a:t>Depreciation (8 of 22)</a:t>
            </a:r>
            <a:endParaRPr lang="en-US" dirty="0"/>
          </a:p>
        </p:txBody>
      </p:sp>
      <p:graphicFrame>
        <p:nvGraphicFramePr>
          <p:cNvPr id="3" name="Table 2"/>
          <p:cNvGraphicFramePr>
            <a:graphicFrameLocks noGrp="1"/>
          </p:cNvGraphicFramePr>
          <p:nvPr>
            <p:extLst>
              <p:ext uri="{D42A27DB-BD31-4B8C-83A1-F6EECF244321}">
                <p14:modId xmlns:p14="http://schemas.microsoft.com/office/powerpoint/2010/main" val="1323997316"/>
              </p:ext>
            </p:extLst>
          </p:nvPr>
        </p:nvGraphicFramePr>
        <p:xfrm>
          <a:off x="380998" y="1752600"/>
          <a:ext cx="8382003" cy="4193036"/>
        </p:xfrm>
        <a:graphic>
          <a:graphicData uri="http://schemas.openxmlformats.org/drawingml/2006/table">
            <a:tbl>
              <a:tblPr firstRow="1" bandRow="1">
                <a:tableStyleId>{5940675A-B579-460E-94D1-54222C63F5DA}</a:tableStyleId>
              </a:tblPr>
              <a:tblGrid>
                <a:gridCol w="5486400">
                  <a:extLst>
                    <a:ext uri="{9D8B030D-6E8A-4147-A177-3AD203B41FA5}">
                      <a16:colId xmlns:a16="http://schemas.microsoft.com/office/drawing/2014/main" val="20000"/>
                    </a:ext>
                  </a:extLst>
                </a:gridCol>
                <a:gridCol w="762002">
                  <a:extLst>
                    <a:ext uri="{9D8B030D-6E8A-4147-A177-3AD203B41FA5}">
                      <a16:colId xmlns:a16="http://schemas.microsoft.com/office/drawing/2014/main" val="20001"/>
                    </a:ext>
                  </a:extLst>
                </a:gridCol>
                <a:gridCol w="990601">
                  <a:extLst>
                    <a:ext uri="{9D8B030D-6E8A-4147-A177-3AD203B41FA5}">
                      <a16:colId xmlns:a16="http://schemas.microsoft.com/office/drawing/2014/main" val="20002"/>
                    </a:ext>
                  </a:extLst>
                </a:gridCol>
                <a:gridCol w="1143000">
                  <a:extLst>
                    <a:ext uri="{9D8B030D-6E8A-4147-A177-3AD203B41FA5}">
                      <a16:colId xmlns:a16="http://schemas.microsoft.com/office/drawing/2014/main" val="20003"/>
                    </a:ext>
                  </a:extLst>
                </a:gridCol>
              </a:tblGrid>
              <a:tr h="398206">
                <a:tc>
                  <a:txBody>
                    <a:bodyPr/>
                    <a:lstStyle/>
                    <a:p>
                      <a:pPr algn="ctr" rtl="0" fontAlgn="ctr">
                        <a:spcBef>
                          <a:spcPts val="600"/>
                        </a:spcBef>
                      </a:pPr>
                      <a:r>
                        <a:rPr lang="en-US" sz="1200" b="1" u="none" strike="noStrike" dirty="0">
                          <a:effectLst/>
                          <a:latin typeface="Verdana" panose="020B0604030504040204" pitchFamily="34" charset="0"/>
                          <a:ea typeface="Verdana" panose="020B0604030504040204" pitchFamily="34" charset="0"/>
                          <a:cs typeface="Verdana" panose="020B0604030504040204" pitchFamily="34" charset="0"/>
                        </a:rPr>
                        <a:t>Description of Assets Included</a:t>
                      </a:r>
                      <a:endParaRPr lang="en-US" sz="1200" b="1" i="0" u="none" strike="noStrike"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gn="ctr" rtl="0" fontAlgn="ctr">
                        <a:spcBef>
                          <a:spcPts val="600"/>
                        </a:spcBef>
                      </a:pPr>
                      <a:r>
                        <a:rPr lang="en-US" sz="1200" b="1" u="none" strike="noStrike" dirty="0">
                          <a:effectLst/>
                          <a:latin typeface="Verdana" panose="020B0604030504040204" pitchFamily="34" charset="0"/>
                          <a:ea typeface="Verdana" panose="020B0604030504040204" pitchFamily="34" charset="0"/>
                          <a:cs typeface="Verdana" panose="020B0604030504040204" pitchFamily="34" charset="0"/>
                        </a:rPr>
                        <a:t> Years</a:t>
                      </a:r>
                      <a:endParaRPr lang="en-US" sz="1200" b="1" i="0" u="none" strike="noStrike"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gn="ctr" rtl="0" fontAlgn="ctr">
                        <a:spcBef>
                          <a:spcPts val="600"/>
                        </a:spcBef>
                      </a:pPr>
                      <a:r>
                        <a:rPr lang="en-US" sz="1200" b="1" u="none" strike="noStrike" dirty="0">
                          <a:effectLst/>
                          <a:latin typeface="Verdana" panose="020B0604030504040204" pitchFamily="34" charset="0"/>
                          <a:ea typeface="Verdana" panose="020B0604030504040204" pitchFamily="34" charset="0"/>
                          <a:cs typeface="Verdana" panose="020B0604030504040204" pitchFamily="34" charset="0"/>
                        </a:rPr>
                        <a:t>Years</a:t>
                      </a:r>
                      <a:endParaRPr lang="en-US" sz="1200" b="1" i="0" u="none" strike="noStrike"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gn="ctr" rtl="0" fontAlgn="ctr">
                        <a:spcBef>
                          <a:spcPts val="600"/>
                        </a:spcBef>
                      </a:pPr>
                      <a:r>
                        <a:rPr lang="en-US" sz="1200" b="1" u="none" strike="noStrike" dirty="0">
                          <a:effectLst/>
                          <a:latin typeface="Verdana" panose="020B0604030504040204" pitchFamily="34" charset="0"/>
                          <a:ea typeface="Verdana" panose="020B0604030504040204" pitchFamily="34" charset="0"/>
                          <a:cs typeface="Verdana" panose="020B0604030504040204" pitchFamily="34" charset="0"/>
                        </a:rPr>
                        <a:t>Years</a:t>
                      </a:r>
                      <a:endParaRPr lang="en-US" sz="1200" b="1" i="0" u="none" strike="noStrike"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anchor="ctr"/>
                </a:tc>
                <a:extLst>
                  <a:ext uri="{0D108BD9-81ED-4DB2-BD59-A6C34878D82A}">
                    <a16:rowId xmlns:a16="http://schemas.microsoft.com/office/drawing/2014/main" val="10000"/>
                  </a:ext>
                </a:extLst>
              </a:tr>
              <a:tr h="845153">
                <a:tc>
                  <a:txBody>
                    <a:bodyPr/>
                    <a:lstStyle/>
                    <a:p>
                      <a:pPr algn="l" rtl="0" fontAlgn="ctr">
                        <a:spcBef>
                          <a:spcPts val="600"/>
                        </a:spcBef>
                      </a:pPr>
                      <a:r>
                        <a:rPr lang="en-US" sz="1200" i="1" u="none" strike="noStrike" dirty="0">
                          <a:effectLst/>
                          <a:latin typeface="Verdana" panose="020B0604030504040204" pitchFamily="34" charset="0"/>
                          <a:ea typeface="Verdana" panose="020B0604030504040204" pitchFamily="34" charset="0"/>
                          <a:cs typeface="Verdana" panose="020B0604030504040204" pitchFamily="34" charset="0"/>
                        </a:rPr>
                        <a:t>Specific depreciable assets used in all business activities, except as noted:</a:t>
                      </a:r>
                      <a:endParaRPr lang="en-US" sz="1200" b="0" i="1" u="none" strike="noStrike"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gn="ctr" rtl="0" fontAlgn="ctr">
                        <a:spcBef>
                          <a:spcPts val="600"/>
                        </a:spcBef>
                      </a:pPr>
                      <a:r>
                        <a:rPr lang="en-US" sz="1200" b="1" u="none" strike="noStrike" dirty="0">
                          <a:effectLst/>
                          <a:latin typeface="Verdana" panose="020B0604030504040204" pitchFamily="34" charset="0"/>
                          <a:ea typeface="Verdana" panose="020B0604030504040204" pitchFamily="34" charset="0"/>
                          <a:cs typeface="Verdana" panose="020B0604030504040204" pitchFamily="34" charset="0"/>
                        </a:rPr>
                        <a:t>Class Life</a:t>
                      </a:r>
                      <a:endParaRPr lang="en-US" sz="1200" b="1" i="0" u="none" strike="noStrike"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gn="ctr" rtl="0" fontAlgn="ctr">
                        <a:spcBef>
                          <a:spcPts val="600"/>
                        </a:spcBef>
                      </a:pPr>
                      <a:r>
                        <a:rPr lang="en-US" sz="1200" b="1" u="none" strike="noStrike" dirty="0">
                          <a:effectLst/>
                          <a:latin typeface="Verdana" panose="020B0604030504040204" pitchFamily="34" charset="0"/>
                          <a:ea typeface="Verdana" panose="020B0604030504040204" pitchFamily="34" charset="0"/>
                          <a:cs typeface="Verdana" panose="020B0604030504040204" pitchFamily="34" charset="0"/>
                        </a:rPr>
                        <a:t>General Recovery Period</a:t>
                      </a:r>
                      <a:endParaRPr lang="en-US" sz="1200" b="1" i="0" u="none" strike="noStrike"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gn="ctr" rtl="0" fontAlgn="ctr">
                        <a:spcBef>
                          <a:spcPts val="600"/>
                        </a:spcBef>
                      </a:pPr>
                      <a:r>
                        <a:rPr lang="en-US" sz="1200" b="1" u="none" strike="noStrike" dirty="0">
                          <a:effectLst/>
                          <a:latin typeface="Verdana" panose="020B0604030504040204" pitchFamily="34" charset="0"/>
                          <a:ea typeface="Verdana" panose="020B0604030504040204" pitchFamily="34" charset="0"/>
                          <a:cs typeface="Verdana" panose="020B0604030504040204" pitchFamily="34" charset="0"/>
                        </a:rPr>
                        <a:t>Alternative Recovery Period</a:t>
                      </a:r>
                      <a:endParaRPr lang="en-US" sz="1200" b="1" i="0" u="none" strike="noStrike"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anchor="ctr"/>
                </a:tc>
                <a:extLst>
                  <a:ext uri="{0D108BD9-81ED-4DB2-BD59-A6C34878D82A}">
                    <a16:rowId xmlns:a16="http://schemas.microsoft.com/office/drawing/2014/main" val="10001"/>
                  </a:ext>
                </a:extLst>
              </a:tr>
              <a:tr h="990600">
                <a:tc>
                  <a:txBody>
                    <a:bodyPr/>
                    <a:lstStyle/>
                    <a:p>
                      <a:pPr algn="l" rtl="0" fontAlgn="ctr">
                        <a:spcBef>
                          <a:spcPts val="600"/>
                        </a:spcBef>
                      </a:pPr>
                      <a:r>
                        <a:rPr lang="en-US" sz="1200" u="none" strike="noStrike" dirty="0">
                          <a:effectLst/>
                          <a:latin typeface="Verdana" panose="020B0604030504040204" pitchFamily="34" charset="0"/>
                          <a:ea typeface="Verdana" panose="020B0604030504040204" pitchFamily="34" charset="0"/>
                          <a:cs typeface="Verdana" panose="020B0604030504040204" pitchFamily="34" charset="0"/>
                        </a:rPr>
                        <a:t>00.11 Office Furniture, Fixtures, and Equipment: Includes furniture and fixtures that are not a structural component of a building. Includes such assets as desks, files, safes, and communications equipment. Does not include communications equipment that is included in other classes.</a:t>
                      </a:r>
                      <a:endParaRPr lang="en-US" sz="1200" b="0" i="0" u="none" strike="noStrike"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gn="ctr" rtl="0" fontAlgn="ctr">
                        <a:spcBef>
                          <a:spcPts val="600"/>
                        </a:spcBef>
                      </a:pPr>
                      <a:r>
                        <a:rPr lang="en-US" sz="1200" u="none" strike="noStrike" dirty="0">
                          <a:effectLst/>
                          <a:latin typeface="Verdana" panose="020B0604030504040204" pitchFamily="34" charset="0"/>
                          <a:ea typeface="Verdana" panose="020B0604030504040204" pitchFamily="34" charset="0"/>
                          <a:cs typeface="Verdana" panose="020B0604030504040204" pitchFamily="34" charset="0"/>
                        </a:rPr>
                        <a:t>10</a:t>
                      </a:r>
                      <a:endParaRPr lang="en-US" sz="1200" b="0" i="0" u="none" strike="noStrike"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gn="ctr" rtl="0" fontAlgn="ctr">
                        <a:spcBef>
                          <a:spcPts val="600"/>
                        </a:spcBef>
                      </a:pPr>
                      <a:r>
                        <a:rPr lang="en-US" sz="1200" u="none" strike="noStrike" dirty="0">
                          <a:effectLst/>
                          <a:latin typeface="Verdana" panose="020B0604030504040204" pitchFamily="34" charset="0"/>
                          <a:ea typeface="Verdana" panose="020B0604030504040204" pitchFamily="34" charset="0"/>
                          <a:cs typeface="Verdana" panose="020B0604030504040204" pitchFamily="34" charset="0"/>
                        </a:rPr>
                        <a:t>7</a:t>
                      </a:r>
                      <a:endParaRPr lang="en-US" sz="1200" b="0" i="0" u="none" strike="noStrike"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gn="ctr" rtl="0" fontAlgn="ctr">
                        <a:spcBef>
                          <a:spcPts val="600"/>
                        </a:spcBef>
                      </a:pPr>
                      <a:r>
                        <a:rPr lang="en-US" sz="1200" u="none" strike="noStrike" dirty="0">
                          <a:effectLst/>
                          <a:latin typeface="Verdana" panose="020B0604030504040204" pitchFamily="34" charset="0"/>
                          <a:ea typeface="Verdana" panose="020B0604030504040204" pitchFamily="34" charset="0"/>
                          <a:cs typeface="Verdana" panose="020B0604030504040204" pitchFamily="34" charset="0"/>
                        </a:rPr>
                        <a:t>10</a:t>
                      </a:r>
                      <a:endParaRPr lang="en-US" sz="1200" b="0" i="0" u="none" strike="noStrike"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anchor="ctr"/>
                </a:tc>
                <a:extLst>
                  <a:ext uri="{0D108BD9-81ED-4DB2-BD59-A6C34878D82A}">
                    <a16:rowId xmlns:a16="http://schemas.microsoft.com/office/drawing/2014/main" val="10002"/>
                  </a:ext>
                </a:extLst>
              </a:tr>
              <a:tr h="663677">
                <a:tc>
                  <a:txBody>
                    <a:bodyPr/>
                    <a:lstStyle/>
                    <a:p>
                      <a:pPr algn="l" rtl="0" fontAlgn="ctr">
                        <a:spcBef>
                          <a:spcPts val="600"/>
                        </a:spcBef>
                      </a:pPr>
                      <a:r>
                        <a:rPr lang="en-US" sz="1200" b="0" i="0" u="none" strike="noStrike" dirty="0">
                          <a:solidFill>
                            <a:srgbClr val="000000"/>
                          </a:solidFill>
                          <a:effectLst/>
                          <a:latin typeface="Verdana" panose="020B0604030504040204" pitchFamily="34" charset="0"/>
                          <a:ea typeface="Verdana" panose="020B0604030504040204" pitchFamily="34" charset="0"/>
                          <a:cs typeface="Verdana" panose="020B0604030504040204" pitchFamily="34" charset="0"/>
                        </a:rPr>
                        <a:t>00.12 Information Systems: Includes computers and their peripheral equipment</a:t>
                      </a:r>
                      <a:r>
                        <a:rPr lang="en-US" sz="1200" b="0" i="0" u="none" strike="noStrike" baseline="0" dirty="0">
                          <a:solidFill>
                            <a:srgbClr val="000000"/>
                          </a:solidFill>
                          <a:effectLst/>
                          <a:latin typeface="Verdana" panose="020B0604030504040204" pitchFamily="34" charset="0"/>
                          <a:ea typeface="Verdana" panose="020B0604030504040204" pitchFamily="34" charset="0"/>
                          <a:cs typeface="Verdana" panose="020B0604030504040204" pitchFamily="34" charset="0"/>
                        </a:rPr>
                        <a:t> used in administering normal business transactions and the maintenance of business records.</a:t>
                      </a:r>
                      <a:endParaRPr lang="en-US" sz="1200" b="0" i="0" u="none" strike="noStrike"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gn="ctr" rtl="0" fontAlgn="ctr">
                        <a:spcBef>
                          <a:spcPts val="600"/>
                        </a:spcBef>
                      </a:pPr>
                      <a:r>
                        <a:rPr lang="en-US" sz="1200" b="0" i="0" u="none" strike="noStrike" dirty="0">
                          <a:solidFill>
                            <a:srgbClr val="000000"/>
                          </a:solidFill>
                          <a:effectLst/>
                          <a:latin typeface="Verdana" panose="020B0604030504040204" pitchFamily="34" charset="0"/>
                          <a:ea typeface="Verdana" panose="020B0604030504040204" pitchFamily="34" charset="0"/>
                          <a:cs typeface="Verdana" panose="020B0604030504040204" pitchFamily="34" charset="0"/>
                        </a:rPr>
                        <a:t>6</a:t>
                      </a:r>
                    </a:p>
                  </a:txBody>
                  <a:tcPr anchor="ctr"/>
                </a:tc>
                <a:tc>
                  <a:txBody>
                    <a:bodyPr/>
                    <a:lstStyle/>
                    <a:p>
                      <a:pPr algn="ctr" rtl="0" fontAlgn="ctr">
                        <a:spcBef>
                          <a:spcPts val="600"/>
                        </a:spcBef>
                      </a:pPr>
                      <a:r>
                        <a:rPr lang="en-US" sz="1200" b="0" i="0" u="none" strike="noStrike" dirty="0">
                          <a:solidFill>
                            <a:srgbClr val="000000"/>
                          </a:solidFill>
                          <a:effectLst/>
                          <a:latin typeface="Verdana" panose="020B0604030504040204" pitchFamily="34" charset="0"/>
                          <a:ea typeface="Verdana" panose="020B0604030504040204" pitchFamily="34" charset="0"/>
                          <a:cs typeface="Verdana" panose="020B0604030504040204" pitchFamily="34" charset="0"/>
                        </a:rPr>
                        <a:t>5</a:t>
                      </a:r>
                    </a:p>
                  </a:txBody>
                  <a:tcPr anchor="ctr"/>
                </a:tc>
                <a:tc>
                  <a:txBody>
                    <a:bodyPr/>
                    <a:lstStyle/>
                    <a:p>
                      <a:pPr algn="ctr" rtl="0" fontAlgn="ctr">
                        <a:spcBef>
                          <a:spcPts val="600"/>
                        </a:spcBef>
                      </a:pPr>
                      <a:r>
                        <a:rPr lang="en-US" sz="1200" b="0" i="0" u="none" strike="noStrike" dirty="0">
                          <a:solidFill>
                            <a:srgbClr val="000000"/>
                          </a:solidFill>
                          <a:effectLst/>
                          <a:latin typeface="Verdana" panose="020B0604030504040204" pitchFamily="34" charset="0"/>
                          <a:ea typeface="Verdana" panose="020B0604030504040204" pitchFamily="34" charset="0"/>
                          <a:cs typeface="Verdana" panose="020B0604030504040204" pitchFamily="34" charset="0"/>
                        </a:rPr>
                        <a:t>5</a:t>
                      </a:r>
                    </a:p>
                  </a:txBody>
                  <a:tcPr anchor="ctr"/>
                </a:tc>
                <a:extLst>
                  <a:ext uri="{0D108BD9-81ED-4DB2-BD59-A6C34878D82A}">
                    <a16:rowId xmlns:a16="http://schemas.microsoft.com/office/drawing/2014/main" val="2632715672"/>
                  </a:ext>
                </a:extLst>
              </a:tr>
              <a:tr h="616483">
                <a:tc>
                  <a:txBody>
                    <a:bodyPr/>
                    <a:lstStyle/>
                    <a:p>
                      <a:pPr algn="l" rtl="0" fontAlgn="ctr">
                        <a:spcBef>
                          <a:spcPts val="600"/>
                        </a:spcBef>
                      </a:pPr>
                      <a:r>
                        <a:rPr lang="en-US" sz="1200" u="none" strike="noStrike" dirty="0">
                          <a:effectLst/>
                          <a:latin typeface="Verdana" panose="020B0604030504040204" pitchFamily="34" charset="0"/>
                          <a:ea typeface="Verdana" panose="020B0604030504040204" pitchFamily="34" charset="0"/>
                          <a:cs typeface="Verdana" panose="020B0604030504040204" pitchFamily="34" charset="0"/>
                        </a:rPr>
                        <a:t>00.241 Light General Purpose Trucks: Includes trucks for use over the road (actual unloaded weight less than 13,000 pounds).</a:t>
                      </a:r>
                      <a:r>
                        <a:rPr lang="en-US" sz="1200" u="none" strike="noStrike" baseline="0" dirty="0">
                          <a:effectLst/>
                          <a:latin typeface="Verdana" panose="020B0604030504040204" pitchFamily="34" charset="0"/>
                          <a:ea typeface="Verdana" panose="020B0604030504040204" pitchFamily="34" charset="0"/>
                          <a:cs typeface="Verdana" panose="020B0604030504040204" pitchFamily="34" charset="0"/>
                        </a:rPr>
                        <a:t> . .</a:t>
                      </a:r>
                      <a:endParaRPr lang="en-US" sz="1200" b="0" i="0" u="none" strike="noStrike"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gn="ctr" rtl="0" fontAlgn="ctr">
                        <a:spcBef>
                          <a:spcPts val="600"/>
                        </a:spcBef>
                      </a:pPr>
                      <a:r>
                        <a:rPr lang="en-US" sz="1200" u="none" strike="noStrike" dirty="0">
                          <a:effectLst/>
                          <a:latin typeface="Verdana" panose="020B0604030504040204" pitchFamily="34" charset="0"/>
                          <a:ea typeface="Verdana" panose="020B0604030504040204" pitchFamily="34" charset="0"/>
                          <a:cs typeface="Verdana" panose="020B0604030504040204" pitchFamily="34" charset="0"/>
                        </a:rPr>
                        <a:t>4</a:t>
                      </a:r>
                      <a:endParaRPr lang="en-US" sz="1200" b="0" i="0" u="none" strike="noStrike"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gn="ctr" rtl="0" fontAlgn="ctr">
                        <a:spcBef>
                          <a:spcPts val="600"/>
                        </a:spcBef>
                      </a:pPr>
                      <a:r>
                        <a:rPr lang="en-US" sz="1200" u="none" strike="noStrike" dirty="0">
                          <a:effectLst/>
                          <a:latin typeface="Verdana" panose="020B0604030504040204" pitchFamily="34" charset="0"/>
                          <a:ea typeface="Verdana" panose="020B0604030504040204" pitchFamily="34" charset="0"/>
                          <a:cs typeface="Verdana" panose="020B0604030504040204" pitchFamily="34" charset="0"/>
                        </a:rPr>
                        <a:t>5</a:t>
                      </a:r>
                      <a:endParaRPr lang="en-US" sz="1200" b="0" i="0" u="none" strike="noStrike"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gn="ctr" rtl="0" fontAlgn="ctr">
                        <a:spcBef>
                          <a:spcPts val="600"/>
                        </a:spcBef>
                      </a:pPr>
                      <a:r>
                        <a:rPr lang="en-US" sz="1200" u="none" strike="noStrike" dirty="0">
                          <a:effectLst/>
                          <a:latin typeface="Verdana" panose="020B0604030504040204" pitchFamily="34" charset="0"/>
                          <a:ea typeface="Verdana" panose="020B0604030504040204" pitchFamily="34" charset="0"/>
                          <a:cs typeface="Verdana" panose="020B0604030504040204" pitchFamily="34" charset="0"/>
                        </a:rPr>
                        <a:t>5</a:t>
                      </a:r>
                      <a:endParaRPr lang="en-US" sz="1200" b="0" i="0" u="none" strike="noStrike"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anchor="ctr"/>
                </a:tc>
                <a:extLst>
                  <a:ext uri="{0D108BD9-81ED-4DB2-BD59-A6C34878D82A}">
                    <a16:rowId xmlns:a16="http://schemas.microsoft.com/office/drawing/2014/main" val="10003"/>
                  </a:ext>
                </a:extLst>
              </a:tr>
              <a:tr h="663677">
                <a:tc>
                  <a:txBody>
                    <a:bodyPr/>
                    <a:lstStyle/>
                    <a:p>
                      <a:pPr algn="l" rtl="0" fontAlgn="ctr">
                        <a:spcBef>
                          <a:spcPts val="600"/>
                        </a:spcBef>
                      </a:pPr>
                      <a:r>
                        <a:rPr lang="en-US" sz="1200" u="none" strike="noStrike" dirty="0">
                          <a:effectLst/>
                          <a:latin typeface="Verdana" panose="020B0604030504040204" pitchFamily="34" charset="0"/>
                          <a:ea typeface="Verdana" panose="020B0604030504040204" pitchFamily="34" charset="0"/>
                          <a:cs typeface="Verdana" panose="020B0604030504040204" pitchFamily="34" charset="0"/>
                        </a:rPr>
                        <a:t>34.0 Manufacture of Fabricated Metal Products Special Tools: Includes assets used in the production of metal cans, tinware. . .</a:t>
                      </a:r>
                      <a:endParaRPr lang="en-US" sz="1200" b="0" i="0" u="none" strike="noStrike"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gn="ctr" rtl="0" fontAlgn="ctr">
                        <a:spcBef>
                          <a:spcPts val="600"/>
                        </a:spcBef>
                      </a:pPr>
                      <a:r>
                        <a:rPr lang="en-US" sz="1200" u="none" strike="noStrike" dirty="0">
                          <a:effectLst/>
                          <a:latin typeface="Verdana" panose="020B0604030504040204" pitchFamily="34" charset="0"/>
                          <a:ea typeface="Verdana" panose="020B0604030504040204" pitchFamily="34" charset="0"/>
                          <a:cs typeface="Verdana" panose="020B0604030504040204" pitchFamily="34" charset="0"/>
                        </a:rPr>
                        <a:t>12</a:t>
                      </a:r>
                      <a:endParaRPr lang="en-US" sz="1200" b="0" i="0" u="none" strike="noStrike"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gn="ctr" rtl="0" fontAlgn="ctr">
                        <a:spcBef>
                          <a:spcPts val="600"/>
                        </a:spcBef>
                      </a:pPr>
                      <a:r>
                        <a:rPr lang="en-US" sz="1200" u="none" strike="noStrike" dirty="0">
                          <a:effectLst/>
                          <a:latin typeface="Verdana" panose="020B0604030504040204" pitchFamily="34" charset="0"/>
                          <a:ea typeface="Verdana" panose="020B0604030504040204" pitchFamily="34" charset="0"/>
                          <a:cs typeface="Verdana" panose="020B0604030504040204" pitchFamily="34" charset="0"/>
                        </a:rPr>
                        <a:t>7</a:t>
                      </a:r>
                      <a:endParaRPr lang="en-US" sz="1200" b="0" i="0" u="none" strike="noStrike"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gn="ctr" rtl="0" fontAlgn="ctr">
                        <a:spcBef>
                          <a:spcPts val="600"/>
                        </a:spcBef>
                      </a:pPr>
                      <a:r>
                        <a:rPr lang="en-US" sz="1200" u="none" strike="noStrike" dirty="0">
                          <a:effectLst/>
                          <a:latin typeface="Verdana" panose="020B0604030504040204" pitchFamily="34" charset="0"/>
                          <a:ea typeface="Verdana" panose="020B0604030504040204" pitchFamily="34" charset="0"/>
                          <a:cs typeface="Verdana" panose="020B0604030504040204" pitchFamily="34" charset="0"/>
                        </a:rPr>
                        <a:t>12</a:t>
                      </a:r>
                      <a:endParaRPr lang="en-US" sz="1200" b="0" i="0" u="none" strike="noStrike"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anchor="ctr"/>
                </a:tc>
                <a:extLst>
                  <a:ext uri="{0D108BD9-81ED-4DB2-BD59-A6C34878D82A}">
                    <a16:rowId xmlns:a16="http://schemas.microsoft.com/office/drawing/2014/main" val="10004"/>
                  </a:ext>
                </a:extLst>
              </a:tr>
            </a:tbl>
          </a:graphicData>
        </a:graphic>
      </p:graphicFrame>
      <p:sp>
        <p:nvSpPr>
          <p:cNvPr id="6" name="Slide Number Placeholder 5">
            <a:extLst>
              <a:ext uri="{FF2B5EF4-FFF2-40B4-BE49-F238E27FC236}">
                <a16:creationId xmlns:a16="http://schemas.microsoft.com/office/drawing/2014/main" id="{BDB24182-0E15-42F6-87C3-19315239F714}"/>
              </a:ext>
            </a:extLst>
          </p:cNvPr>
          <p:cNvSpPr>
            <a:spLocks noGrp="1"/>
          </p:cNvSpPr>
          <p:nvPr>
            <p:ph type="sldNum" sz="quarter" idx="10"/>
          </p:nvPr>
        </p:nvSpPr>
        <p:spPr/>
        <p:txBody>
          <a:bodyPr/>
          <a:lstStyle/>
          <a:p>
            <a:r>
              <a:rPr lang="en-US" dirty="0"/>
              <a:t>10-</a:t>
            </a:r>
            <a:fld id="{847A6AB7-ED92-4CC2-895B-E46908831F7A}" type="slidenum">
              <a:rPr lang="en-US" smtClean="0"/>
              <a:pPr/>
              <a:t>17</a:t>
            </a:fld>
            <a:endParaRPr lang="en-US" dirty="0"/>
          </a:p>
        </p:txBody>
      </p:sp>
    </p:spTree>
    <p:extLst>
      <p:ext uri="{BB962C8B-B14F-4D97-AF65-F5344CB8AC3E}">
        <p14:creationId xmlns:p14="http://schemas.microsoft.com/office/powerpoint/2010/main" val="89373981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Content Placeholder 12"/>
          <p:cNvSpPr>
            <a:spLocks noGrp="1"/>
          </p:cNvSpPr>
          <p:nvPr>
            <p:ph idx="1"/>
          </p:nvPr>
        </p:nvSpPr>
        <p:spPr/>
        <p:txBody>
          <a:bodyPr>
            <a:normAutofit/>
          </a:bodyPr>
          <a:lstStyle/>
          <a:p>
            <a:pPr marL="0" indent="0">
              <a:buNone/>
            </a:pPr>
            <a:r>
              <a:rPr lang="en-US" sz="2400" dirty="0"/>
              <a:t>EXHIBIT 10-4 Recovery Period for Most Common Business Assets </a:t>
            </a:r>
          </a:p>
        </p:txBody>
      </p:sp>
      <p:sp>
        <p:nvSpPr>
          <p:cNvPr id="2" name="Title 1"/>
          <p:cNvSpPr>
            <a:spLocks noGrp="1"/>
          </p:cNvSpPr>
          <p:nvPr>
            <p:ph type="title"/>
          </p:nvPr>
        </p:nvSpPr>
        <p:spPr/>
        <p:txBody>
          <a:bodyPr/>
          <a:lstStyle/>
          <a:p>
            <a:r>
              <a:rPr lang="en-US" altLang="en-US" dirty="0"/>
              <a:t>Depreciation (9 of 22)</a:t>
            </a: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4136182619"/>
              </p:ext>
            </p:extLst>
          </p:nvPr>
        </p:nvGraphicFramePr>
        <p:xfrm>
          <a:off x="457200" y="2514600"/>
          <a:ext cx="8229605" cy="2514600"/>
        </p:xfrm>
        <a:graphic>
          <a:graphicData uri="http://schemas.openxmlformats.org/drawingml/2006/table">
            <a:tbl>
              <a:tblPr firstRow="1" firstCol="1" bandRow="1">
                <a:tableStyleId>{5940675A-B579-460E-94D1-54222C63F5DA}</a:tableStyleId>
              </a:tblPr>
              <a:tblGrid>
                <a:gridCol w="6172200">
                  <a:extLst>
                    <a:ext uri="{9D8B030D-6E8A-4147-A177-3AD203B41FA5}">
                      <a16:colId xmlns:a16="http://schemas.microsoft.com/office/drawing/2014/main" val="20000"/>
                    </a:ext>
                  </a:extLst>
                </a:gridCol>
                <a:gridCol w="2057405">
                  <a:extLst>
                    <a:ext uri="{9D8B030D-6E8A-4147-A177-3AD203B41FA5}">
                      <a16:colId xmlns:a16="http://schemas.microsoft.com/office/drawing/2014/main" val="20001"/>
                    </a:ext>
                  </a:extLst>
                </a:gridCol>
              </a:tblGrid>
              <a:tr h="762000">
                <a:tc>
                  <a:txBody>
                    <a:bodyPr/>
                    <a:lstStyle/>
                    <a:p>
                      <a:pPr marL="0" marR="0" algn="ctr">
                        <a:lnSpc>
                          <a:spcPct val="115000"/>
                        </a:lnSpc>
                        <a:spcBef>
                          <a:spcPts val="0"/>
                        </a:spcBef>
                        <a:spcAft>
                          <a:spcPts val="0"/>
                        </a:spcAft>
                      </a:pPr>
                      <a:r>
                        <a:rPr lang="en-US" sz="1600" b="1" dirty="0">
                          <a:effectLst/>
                          <a:latin typeface="Verdana" pitchFamily="34" charset="0"/>
                          <a:ea typeface="Verdana" pitchFamily="34" charset="0"/>
                          <a:cs typeface="Verdana" pitchFamily="34" charset="0"/>
                        </a:rPr>
                        <a:t>Asset Description (Summary of Rev. Proc. 87-56)</a:t>
                      </a:r>
                    </a:p>
                  </a:txBody>
                  <a:tcPr marL="82511" marR="82511" marT="0" marB="0" anchor="ctr"/>
                </a:tc>
                <a:tc>
                  <a:txBody>
                    <a:bodyPr/>
                    <a:lstStyle/>
                    <a:p>
                      <a:pPr marL="0" marR="0" algn="ctr">
                        <a:lnSpc>
                          <a:spcPct val="115000"/>
                        </a:lnSpc>
                        <a:spcBef>
                          <a:spcPts val="0"/>
                        </a:spcBef>
                        <a:spcAft>
                          <a:spcPts val="0"/>
                        </a:spcAft>
                      </a:pPr>
                      <a:r>
                        <a:rPr lang="en-US" sz="1600" b="1" dirty="0">
                          <a:effectLst/>
                          <a:latin typeface="Verdana" pitchFamily="34" charset="0"/>
                          <a:ea typeface="Verdana" pitchFamily="34" charset="0"/>
                          <a:cs typeface="Verdana" pitchFamily="34" charset="0"/>
                        </a:rPr>
                        <a:t>Recovery Period</a:t>
                      </a:r>
                    </a:p>
                  </a:txBody>
                  <a:tcPr marL="82511" marR="82511" marT="0" marB="0" anchor="ctr"/>
                </a:tc>
                <a:extLst>
                  <a:ext uri="{0D108BD9-81ED-4DB2-BD59-A6C34878D82A}">
                    <a16:rowId xmlns:a16="http://schemas.microsoft.com/office/drawing/2014/main" val="10000"/>
                  </a:ext>
                </a:extLst>
              </a:tr>
              <a:tr h="990600">
                <a:tc>
                  <a:txBody>
                    <a:bodyPr/>
                    <a:lstStyle/>
                    <a:p>
                      <a:pPr marL="0" marR="0">
                        <a:lnSpc>
                          <a:spcPct val="115000"/>
                        </a:lnSpc>
                        <a:spcBef>
                          <a:spcPts val="0"/>
                        </a:spcBef>
                        <a:spcAft>
                          <a:spcPts val="0"/>
                        </a:spcAft>
                      </a:pPr>
                      <a:r>
                        <a:rPr lang="en-US" sz="1600" dirty="0">
                          <a:effectLst/>
                          <a:latin typeface="Verdana" pitchFamily="34" charset="0"/>
                          <a:ea typeface="Verdana" pitchFamily="34" charset="0"/>
                          <a:cs typeface="Verdana" pitchFamily="34" charset="0"/>
                        </a:rPr>
                        <a:t>Cars, light general-purpose trucks, and computers and peripheral equipment</a:t>
                      </a:r>
                    </a:p>
                  </a:txBody>
                  <a:tcPr marL="82511" marR="82511" marT="0" marB="0" anchor="ctr"/>
                </a:tc>
                <a:tc>
                  <a:txBody>
                    <a:bodyPr/>
                    <a:lstStyle/>
                    <a:p>
                      <a:pPr marL="0" marR="0" algn="ctr">
                        <a:lnSpc>
                          <a:spcPct val="115000"/>
                        </a:lnSpc>
                        <a:spcBef>
                          <a:spcPts val="0"/>
                        </a:spcBef>
                        <a:spcAft>
                          <a:spcPts val="0"/>
                        </a:spcAft>
                      </a:pPr>
                      <a:r>
                        <a:rPr lang="en-US" sz="1600" dirty="0">
                          <a:effectLst/>
                          <a:latin typeface="Verdana" pitchFamily="34" charset="0"/>
                          <a:ea typeface="Verdana" pitchFamily="34" charset="0"/>
                          <a:cs typeface="Verdana" pitchFamily="34" charset="0"/>
                        </a:rPr>
                        <a:t>5 years</a:t>
                      </a:r>
                    </a:p>
                  </a:txBody>
                  <a:tcPr marL="82511" marR="82511" marT="0" marB="0" anchor="ctr"/>
                </a:tc>
                <a:extLst>
                  <a:ext uri="{0D108BD9-81ED-4DB2-BD59-A6C34878D82A}">
                    <a16:rowId xmlns:a16="http://schemas.microsoft.com/office/drawing/2014/main" val="10001"/>
                  </a:ext>
                </a:extLst>
              </a:tr>
              <a:tr h="762000">
                <a:tc>
                  <a:txBody>
                    <a:bodyPr/>
                    <a:lstStyle/>
                    <a:p>
                      <a:pPr marL="0" marR="0">
                        <a:lnSpc>
                          <a:spcPct val="115000"/>
                        </a:lnSpc>
                        <a:spcBef>
                          <a:spcPts val="0"/>
                        </a:spcBef>
                        <a:spcAft>
                          <a:spcPts val="0"/>
                        </a:spcAft>
                      </a:pPr>
                      <a:r>
                        <a:rPr lang="en-US" sz="1600" dirty="0">
                          <a:effectLst/>
                          <a:latin typeface="Verdana" pitchFamily="34" charset="0"/>
                          <a:ea typeface="Verdana" pitchFamily="34" charset="0"/>
                          <a:cs typeface="Verdana" pitchFamily="34" charset="0"/>
                        </a:rPr>
                        <a:t>Office furniture, fixtures, and equipment</a:t>
                      </a:r>
                    </a:p>
                  </a:txBody>
                  <a:tcPr marL="82511" marR="82511" marT="0" marB="0" anchor="ctr"/>
                </a:tc>
                <a:tc>
                  <a:txBody>
                    <a:bodyPr/>
                    <a:lstStyle/>
                    <a:p>
                      <a:pPr marL="0" marR="0" algn="ctr">
                        <a:lnSpc>
                          <a:spcPct val="115000"/>
                        </a:lnSpc>
                        <a:spcBef>
                          <a:spcPts val="0"/>
                        </a:spcBef>
                        <a:spcAft>
                          <a:spcPts val="0"/>
                        </a:spcAft>
                      </a:pPr>
                      <a:r>
                        <a:rPr lang="en-US" sz="1600" dirty="0">
                          <a:effectLst/>
                          <a:latin typeface="Verdana" pitchFamily="34" charset="0"/>
                          <a:ea typeface="Verdana" pitchFamily="34" charset="0"/>
                          <a:cs typeface="Verdana" pitchFamily="34" charset="0"/>
                        </a:rPr>
                        <a:t>7 years</a:t>
                      </a:r>
                    </a:p>
                  </a:txBody>
                  <a:tcPr marL="82511" marR="82511" marT="0" marB="0" anchor="ctr"/>
                </a:tc>
                <a:extLst>
                  <a:ext uri="{0D108BD9-81ED-4DB2-BD59-A6C34878D82A}">
                    <a16:rowId xmlns:a16="http://schemas.microsoft.com/office/drawing/2014/main" val="10002"/>
                  </a:ext>
                </a:extLst>
              </a:tr>
            </a:tbl>
          </a:graphicData>
        </a:graphic>
      </p:graphicFrame>
      <p:sp>
        <p:nvSpPr>
          <p:cNvPr id="6" name="Slide Number Placeholder 5">
            <a:extLst>
              <a:ext uri="{FF2B5EF4-FFF2-40B4-BE49-F238E27FC236}">
                <a16:creationId xmlns:a16="http://schemas.microsoft.com/office/drawing/2014/main" id="{1232A6E0-A027-43B2-A728-CAD1D73AD3BA}"/>
              </a:ext>
            </a:extLst>
          </p:cNvPr>
          <p:cNvSpPr>
            <a:spLocks noGrp="1"/>
          </p:cNvSpPr>
          <p:nvPr>
            <p:ph type="sldNum" sz="quarter" idx="10"/>
          </p:nvPr>
        </p:nvSpPr>
        <p:spPr/>
        <p:txBody>
          <a:bodyPr/>
          <a:lstStyle/>
          <a:p>
            <a:r>
              <a:rPr lang="en-US" dirty="0"/>
              <a:t>10-</a:t>
            </a:r>
            <a:fld id="{847A6AB7-ED92-4CC2-895B-E46908831F7A}" type="slidenum">
              <a:rPr lang="en-US" smtClean="0"/>
              <a:pPr/>
              <a:t>18</a:t>
            </a:fld>
            <a:endParaRPr lang="en-US" dirty="0"/>
          </a:p>
        </p:txBody>
      </p:sp>
    </p:spTree>
    <p:extLst>
      <p:ext uri="{BB962C8B-B14F-4D97-AF65-F5344CB8AC3E}">
        <p14:creationId xmlns:p14="http://schemas.microsoft.com/office/powerpoint/2010/main" val="242072673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p:txBody>
          <a:bodyPr/>
          <a:lstStyle/>
          <a:p>
            <a:r>
              <a:rPr lang="en-US" altLang="en-US" dirty="0"/>
              <a:t>Depreciation Conventions</a:t>
            </a:r>
          </a:p>
          <a:p>
            <a:pPr lvl="1"/>
            <a:r>
              <a:rPr lang="en-US" altLang="en-US" dirty="0"/>
              <a:t>Half-year convention</a:t>
            </a:r>
          </a:p>
          <a:p>
            <a:pPr lvl="2"/>
            <a:r>
              <a:rPr lang="en-US" altLang="en-US" dirty="0"/>
              <a:t>One-half of a full year’s depreciation is allowed in first and last year of an asset’s life.</a:t>
            </a:r>
          </a:p>
          <a:p>
            <a:pPr lvl="2"/>
            <a:r>
              <a:rPr lang="en-US" altLang="en-US" dirty="0"/>
              <a:t>IRS depreciation tables automatically account for the half-year convention in year of purchase and disposition.</a:t>
            </a:r>
          </a:p>
          <a:p>
            <a:pPr lvl="2"/>
            <a:r>
              <a:rPr lang="en-US" altLang="en-US" dirty="0"/>
              <a:t>If an asset is disposed of before it is fully depreciated, only one-half of the table’s applicable depreciation percentage is allowed in the year of disposition.</a:t>
            </a:r>
          </a:p>
        </p:txBody>
      </p:sp>
      <p:sp>
        <p:nvSpPr>
          <p:cNvPr id="2" name="Title 1"/>
          <p:cNvSpPr>
            <a:spLocks noGrp="1"/>
          </p:cNvSpPr>
          <p:nvPr>
            <p:ph type="title"/>
          </p:nvPr>
        </p:nvSpPr>
        <p:spPr/>
        <p:txBody>
          <a:bodyPr/>
          <a:lstStyle/>
          <a:p>
            <a:r>
              <a:rPr lang="en-US" altLang="en-US" dirty="0"/>
              <a:t>Depreciation (10 of 22)</a:t>
            </a:r>
            <a:endParaRPr lang="en-US" dirty="0"/>
          </a:p>
        </p:txBody>
      </p:sp>
      <p:sp>
        <p:nvSpPr>
          <p:cNvPr id="5" name="Slide Number Placeholder 4">
            <a:extLst>
              <a:ext uri="{FF2B5EF4-FFF2-40B4-BE49-F238E27FC236}">
                <a16:creationId xmlns:a16="http://schemas.microsoft.com/office/drawing/2014/main" id="{39C1AF53-19CE-4627-9479-0545B20B5068}"/>
              </a:ext>
            </a:extLst>
          </p:cNvPr>
          <p:cNvSpPr>
            <a:spLocks noGrp="1"/>
          </p:cNvSpPr>
          <p:nvPr>
            <p:ph type="sldNum" sz="quarter" idx="10"/>
          </p:nvPr>
        </p:nvSpPr>
        <p:spPr/>
        <p:txBody>
          <a:bodyPr/>
          <a:lstStyle/>
          <a:p>
            <a:r>
              <a:rPr lang="en-US" dirty="0"/>
              <a:t>10-</a:t>
            </a:r>
            <a:fld id="{847A6AB7-ED92-4CC2-895B-E46908831F7A}" type="slidenum">
              <a:rPr lang="en-US" smtClean="0"/>
              <a:pPr/>
              <a:t>19</a:t>
            </a:fld>
            <a:endParaRPr lang="en-US" dirty="0"/>
          </a:p>
        </p:txBody>
      </p:sp>
    </p:spTree>
    <p:extLst>
      <p:ext uri="{BB962C8B-B14F-4D97-AF65-F5344CB8AC3E}">
        <p14:creationId xmlns:p14="http://schemas.microsoft.com/office/powerpoint/2010/main" val="178223242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p:cNvSpPr>
            <a:spLocks noGrp="1"/>
          </p:cNvSpPr>
          <p:nvPr>
            <p:ph idx="1"/>
          </p:nvPr>
        </p:nvSpPr>
        <p:spPr>
          <a:xfrm>
            <a:off x="454485" y="1600200"/>
            <a:ext cx="8229600" cy="4893152"/>
          </a:xfrm>
        </p:spPr>
        <p:txBody>
          <a:bodyPr/>
          <a:lstStyle/>
          <a:p>
            <a:pPr marL="514350" indent="-514350">
              <a:buFont typeface="+mj-lt"/>
              <a:buAutoNum type="arabicPeriod"/>
            </a:pPr>
            <a:r>
              <a:rPr lang="en-US" dirty="0"/>
              <a:t>Describe the cost recovery methods for recovering the cost of personal property, real property, intangible assets, and natural resources.</a:t>
            </a:r>
          </a:p>
          <a:p>
            <a:pPr marL="514350" indent="-514350">
              <a:buFont typeface="+mj-lt"/>
              <a:buAutoNum type="arabicPeriod"/>
            </a:pPr>
            <a:r>
              <a:rPr lang="en-US" dirty="0"/>
              <a:t>Determine the applicable cost recovery (depreciation) life, method, and convention for tangible personal and real property and the deduction allowable under basic MACRS.</a:t>
            </a:r>
          </a:p>
        </p:txBody>
      </p:sp>
      <p:sp>
        <p:nvSpPr>
          <p:cNvPr id="8" name="Title 7"/>
          <p:cNvSpPr>
            <a:spLocks noGrp="1"/>
          </p:cNvSpPr>
          <p:nvPr>
            <p:ph type="title"/>
          </p:nvPr>
        </p:nvSpPr>
        <p:spPr/>
        <p:txBody>
          <a:bodyPr/>
          <a:lstStyle/>
          <a:p>
            <a:r>
              <a:rPr lang="en-US" altLang="en-US" dirty="0"/>
              <a:t>Learning Objectives (1 of 2)</a:t>
            </a:r>
            <a:endParaRPr lang="en-US" dirty="0"/>
          </a:p>
        </p:txBody>
      </p:sp>
      <p:sp>
        <p:nvSpPr>
          <p:cNvPr id="4" name="Slide Number Placeholder 3">
            <a:extLst>
              <a:ext uri="{FF2B5EF4-FFF2-40B4-BE49-F238E27FC236}">
                <a16:creationId xmlns:a16="http://schemas.microsoft.com/office/drawing/2014/main" id="{99DA4628-EB7D-47BD-913C-4CEA565EEFF8}"/>
              </a:ext>
            </a:extLst>
          </p:cNvPr>
          <p:cNvSpPr>
            <a:spLocks noGrp="1"/>
          </p:cNvSpPr>
          <p:nvPr>
            <p:ph type="sldNum" sz="quarter" idx="10"/>
          </p:nvPr>
        </p:nvSpPr>
        <p:spPr/>
        <p:txBody>
          <a:bodyPr/>
          <a:lstStyle/>
          <a:p>
            <a:r>
              <a:rPr lang="en-US" dirty="0"/>
              <a:t>10-</a:t>
            </a:r>
            <a:fld id="{847A6AB7-ED92-4CC2-895B-E46908831F7A}" type="slidenum">
              <a:rPr lang="en-US" smtClean="0"/>
              <a:pPr/>
              <a:t>2</a:t>
            </a:fld>
            <a:endParaRPr lang="en-US" dirty="0"/>
          </a:p>
        </p:txBody>
      </p:sp>
    </p:spTree>
    <p:extLst>
      <p:ext uri="{BB962C8B-B14F-4D97-AF65-F5344CB8AC3E}">
        <p14:creationId xmlns:p14="http://schemas.microsoft.com/office/powerpoint/2010/main" val="362871165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p:txBody>
          <a:bodyPr/>
          <a:lstStyle/>
          <a:p>
            <a:pPr lvl="1"/>
            <a:r>
              <a:rPr lang="en-US" altLang="en-US" dirty="0"/>
              <a:t>Mid-Quarter Convention</a:t>
            </a:r>
          </a:p>
          <a:p>
            <a:pPr lvl="2"/>
            <a:r>
              <a:rPr lang="en-US" altLang="en-US" dirty="0"/>
              <a:t>Becomes largely irrelevant post-TCJA</a:t>
            </a:r>
          </a:p>
          <a:p>
            <a:pPr lvl="2"/>
            <a:r>
              <a:rPr lang="en-US" altLang="en-US" dirty="0"/>
              <a:t>Applicable when &gt; 40 percent of qualified property is placed in service in the last quarter of the business’s tax year</a:t>
            </a:r>
          </a:p>
          <a:p>
            <a:pPr lvl="2"/>
            <a:r>
              <a:rPr lang="en-US" altLang="en-US" dirty="0"/>
              <a:t>Separate tables include rates</a:t>
            </a:r>
          </a:p>
        </p:txBody>
      </p:sp>
      <p:sp>
        <p:nvSpPr>
          <p:cNvPr id="2" name="Title 1"/>
          <p:cNvSpPr>
            <a:spLocks noGrp="1"/>
          </p:cNvSpPr>
          <p:nvPr>
            <p:ph type="title"/>
          </p:nvPr>
        </p:nvSpPr>
        <p:spPr/>
        <p:txBody>
          <a:bodyPr/>
          <a:lstStyle/>
          <a:p>
            <a:r>
              <a:rPr lang="en-US" altLang="en-US" dirty="0"/>
              <a:t>Depreciation (11 of 22)</a:t>
            </a:r>
            <a:endParaRPr lang="en-US" dirty="0"/>
          </a:p>
        </p:txBody>
      </p:sp>
      <p:sp>
        <p:nvSpPr>
          <p:cNvPr id="5" name="Slide Number Placeholder 4">
            <a:extLst>
              <a:ext uri="{FF2B5EF4-FFF2-40B4-BE49-F238E27FC236}">
                <a16:creationId xmlns:a16="http://schemas.microsoft.com/office/drawing/2014/main" id="{5F712EF8-FC72-48C7-8A29-46E3E5EC2785}"/>
              </a:ext>
            </a:extLst>
          </p:cNvPr>
          <p:cNvSpPr>
            <a:spLocks noGrp="1"/>
          </p:cNvSpPr>
          <p:nvPr>
            <p:ph type="sldNum" sz="quarter" idx="10"/>
          </p:nvPr>
        </p:nvSpPr>
        <p:spPr/>
        <p:txBody>
          <a:bodyPr/>
          <a:lstStyle/>
          <a:p>
            <a:r>
              <a:rPr lang="en-US" dirty="0"/>
              <a:t>10-</a:t>
            </a:r>
            <a:fld id="{847A6AB7-ED92-4CC2-895B-E46908831F7A}" type="slidenum">
              <a:rPr lang="en-US" smtClean="0"/>
              <a:pPr/>
              <a:t>20</a:t>
            </a:fld>
            <a:endParaRPr lang="en-US" dirty="0"/>
          </a:p>
        </p:txBody>
      </p:sp>
    </p:spTree>
    <p:extLst>
      <p:ext uri="{BB962C8B-B14F-4D97-AF65-F5344CB8AC3E}">
        <p14:creationId xmlns:p14="http://schemas.microsoft.com/office/powerpoint/2010/main" val="149920915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p:txBody>
          <a:bodyPr>
            <a:normAutofit fontScale="85000" lnSpcReduction="20000"/>
          </a:bodyPr>
          <a:lstStyle/>
          <a:p>
            <a:pPr>
              <a:lnSpc>
                <a:spcPct val="120000"/>
              </a:lnSpc>
            </a:pPr>
            <a:r>
              <a:rPr lang="en-US" altLang="en-US" dirty="0"/>
              <a:t>Calculating depreciation for personal property </a:t>
            </a:r>
          </a:p>
          <a:p>
            <a:pPr lvl="1">
              <a:lnSpc>
                <a:spcPct val="120000"/>
              </a:lnSpc>
            </a:pPr>
            <a:r>
              <a:rPr lang="en-US" altLang="en-US" dirty="0"/>
              <a:t>Determine the appropriate convention (half-year or mid-quarter).</a:t>
            </a:r>
          </a:p>
          <a:p>
            <a:pPr lvl="1">
              <a:lnSpc>
                <a:spcPct val="120000"/>
              </a:lnSpc>
            </a:pPr>
            <a:r>
              <a:rPr lang="en-US" altLang="en-US" dirty="0"/>
              <a:t>Locate the applicable table provided in Rev. Proc. 87-57.</a:t>
            </a:r>
          </a:p>
          <a:p>
            <a:pPr lvl="1">
              <a:lnSpc>
                <a:spcPct val="120000"/>
              </a:lnSpc>
            </a:pPr>
            <a:r>
              <a:rPr lang="en-US" altLang="en-US" dirty="0"/>
              <a:t>Select the column that corresponds with the asset’s recovery period.</a:t>
            </a:r>
          </a:p>
          <a:p>
            <a:pPr lvl="1">
              <a:lnSpc>
                <a:spcPct val="120000"/>
              </a:lnSpc>
            </a:pPr>
            <a:r>
              <a:rPr lang="en-US" altLang="en-US" dirty="0"/>
              <a:t>Find the row identifying the year of the asset’s recovery period.</a:t>
            </a:r>
          </a:p>
          <a:p>
            <a:pPr>
              <a:lnSpc>
                <a:spcPct val="120000"/>
              </a:lnSpc>
            </a:pPr>
            <a:r>
              <a:rPr lang="en-US" altLang="en-US" dirty="0"/>
              <a:t>Applying the half-year convention</a:t>
            </a:r>
          </a:p>
          <a:p>
            <a:pPr>
              <a:lnSpc>
                <a:spcPct val="120000"/>
              </a:lnSpc>
            </a:pPr>
            <a:r>
              <a:rPr lang="en-US" altLang="en-US" dirty="0"/>
              <a:t>Half-year convention for year of disposition</a:t>
            </a:r>
          </a:p>
          <a:p>
            <a:pPr>
              <a:lnSpc>
                <a:spcPct val="120000"/>
              </a:lnSpc>
            </a:pPr>
            <a:r>
              <a:rPr lang="en-US" altLang="en-US" dirty="0"/>
              <a:t>Applying the mid-quarter convention</a:t>
            </a:r>
          </a:p>
          <a:p>
            <a:pPr>
              <a:lnSpc>
                <a:spcPct val="120000"/>
              </a:lnSpc>
            </a:pPr>
            <a:r>
              <a:rPr lang="en-US" altLang="en-US" dirty="0"/>
              <a:t>Mid-quarter convention for year of disposition</a:t>
            </a:r>
          </a:p>
        </p:txBody>
      </p:sp>
      <p:sp>
        <p:nvSpPr>
          <p:cNvPr id="7" name="Title 6"/>
          <p:cNvSpPr>
            <a:spLocks noGrp="1"/>
          </p:cNvSpPr>
          <p:nvPr>
            <p:ph type="title"/>
          </p:nvPr>
        </p:nvSpPr>
        <p:spPr/>
        <p:txBody>
          <a:bodyPr/>
          <a:lstStyle/>
          <a:p>
            <a:r>
              <a:rPr lang="en-US" altLang="en-US" dirty="0"/>
              <a:t>Depreciation (12 of 22)</a:t>
            </a:r>
            <a:endParaRPr lang="en-US" dirty="0"/>
          </a:p>
        </p:txBody>
      </p:sp>
      <p:sp>
        <p:nvSpPr>
          <p:cNvPr id="4" name="Slide Number Placeholder 3">
            <a:extLst>
              <a:ext uri="{FF2B5EF4-FFF2-40B4-BE49-F238E27FC236}">
                <a16:creationId xmlns:a16="http://schemas.microsoft.com/office/drawing/2014/main" id="{15AE8284-AAB1-4BD1-97A9-6E26F776C8CD}"/>
              </a:ext>
            </a:extLst>
          </p:cNvPr>
          <p:cNvSpPr>
            <a:spLocks noGrp="1"/>
          </p:cNvSpPr>
          <p:nvPr>
            <p:ph type="sldNum" sz="quarter" idx="10"/>
          </p:nvPr>
        </p:nvSpPr>
        <p:spPr/>
        <p:txBody>
          <a:bodyPr/>
          <a:lstStyle/>
          <a:p>
            <a:r>
              <a:rPr lang="en-US" dirty="0"/>
              <a:t>10-</a:t>
            </a:r>
            <a:fld id="{847A6AB7-ED92-4CC2-895B-E46908831F7A}" type="slidenum">
              <a:rPr lang="en-US" smtClean="0"/>
              <a:pPr/>
              <a:t>21</a:t>
            </a:fld>
            <a:endParaRPr lang="en-US" dirty="0"/>
          </a:p>
        </p:txBody>
      </p:sp>
    </p:spTree>
    <p:extLst>
      <p:ext uri="{BB962C8B-B14F-4D97-AF65-F5344CB8AC3E}">
        <p14:creationId xmlns:p14="http://schemas.microsoft.com/office/powerpoint/2010/main" val="206686076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p:txBody>
          <a:bodyPr>
            <a:normAutofit/>
          </a:bodyPr>
          <a:lstStyle/>
          <a:p>
            <a:pPr marL="0" indent="0">
              <a:buNone/>
            </a:pPr>
            <a:r>
              <a:rPr lang="en-US" sz="2400" dirty="0"/>
              <a:t>TABLE 1 MACRS Half-Year Convention</a:t>
            </a:r>
          </a:p>
          <a:p>
            <a:pPr marL="338328" lvl="1" indent="0" algn="ctr">
              <a:buNone/>
            </a:pPr>
            <a:r>
              <a:rPr lang="en-US" dirty="0"/>
              <a:t>Depreciation Rate for Recovery Period</a:t>
            </a:r>
          </a:p>
        </p:txBody>
      </p:sp>
      <p:sp>
        <p:nvSpPr>
          <p:cNvPr id="2" name="Title 1"/>
          <p:cNvSpPr>
            <a:spLocks noGrp="1"/>
          </p:cNvSpPr>
          <p:nvPr>
            <p:ph type="title"/>
          </p:nvPr>
        </p:nvSpPr>
        <p:spPr/>
        <p:txBody>
          <a:bodyPr/>
          <a:lstStyle/>
          <a:p>
            <a:r>
              <a:rPr lang="en-US" altLang="en-US" dirty="0"/>
              <a:t>Depreciation (13 of 22)</a:t>
            </a: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934330475"/>
              </p:ext>
            </p:extLst>
          </p:nvPr>
        </p:nvGraphicFramePr>
        <p:xfrm>
          <a:off x="333664" y="2667000"/>
          <a:ext cx="8505536" cy="3195997"/>
        </p:xfrm>
        <a:graphic>
          <a:graphicData uri="http://schemas.openxmlformats.org/drawingml/2006/table">
            <a:tbl>
              <a:tblPr firstRow="1" firstCol="1" bandRow="1">
                <a:tableStyleId>{5940675A-B579-460E-94D1-54222C63F5DA}</a:tableStyleId>
              </a:tblPr>
              <a:tblGrid>
                <a:gridCol w="1219200">
                  <a:extLst>
                    <a:ext uri="{9D8B030D-6E8A-4147-A177-3AD203B41FA5}">
                      <a16:colId xmlns:a16="http://schemas.microsoft.com/office/drawing/2014/main" val="20000"/>
                    </a:ext>
                  </a:extLst>
                </a:gridCol>
                <a:gridCol w="1219200">
                  <a:extLst>
                    <a:ext uri="{9D8B030D-6E8A-4147-A177-3AD203B41FA5}">
                      <a16:colId xmlns:a16="http://schemas.microsoft.com/office/drawing/2014/main" val="20001"/>
                    </a:ext>
                  </a:extLst>
                </a:gridCol>
                <a:gridCol w="1219200">
                  <a:extLst>
                    <a:ext uri="{9D8B030D-6E8A-4147-A177-3AD203B41FA5}">
                      <a16:colId xmlns:a16="http://schemas.microsoft.com/office/drawing/2014/main" val="20002"/>
                    </a:ext>
                  </a:extLst>
                </a:gridCol>
                <a:gridCol w="1219200">
                  <a:extLst>
                    <a:ext uri="{9D8B030D-6E8A-4147-A177-3AD203B41FA5}">
                      <a16:colId xmlns:a16="http://schemas.microsoft.com/office/drawing/2014/main" val="20003"/>
                    </a:ext>
                  </a:extLst>
                </a:gridCol>
                <a:gridCol w="1219200">
                  <a:extLst>
                    <a:ext uri="{9D8B030D-6E8A-4147-A177-3AD203B41FA5}">
                      <a16:colId xmlns:a16="http://schemas.microsoft.com/office/drawing/2014/main" val="20004"/>
                    </a:ext>
                  </a:extLst>
                </a:gridCol>
                <a:gridCol w="1219200">
                  <a:extLst>
                    <a:ext uri="{9D8B030D-6E8A-4147-A177-3AD203B41FA5}">
                      <a16:colId xmlns:a16="http://schemas.microsoft.com/office/drawing/2014/main" val="20005"/>
                    </a:ext>
                  </a:extLst>
                </a:gridCol>
                <a:gridCol w="1190336">
                  <a:extLst>
                    <a:ext uri="{9D8B030D-6E8A-4147-A177-3AD203B41FA5}">
                      <a16:colId xmlns:a16="http://schemas.microsoft.com/office/drawing/2014/main" val="20006"/>
                    </a:ext>
                  </a:extLst>
                </a:gridCol>
              </a:tblGrid>
              <a:tr h="388027">
                <a:tc>
                  <a:txBody>
                    <a:bodyPr/>
                    <a:lstStyle/>
                    <a:p>
                      <a:pPr marL="0" marR="0" algn="ctr">
                        <a:lnSpc>
                          <a:spcPct val="115000"/>
                        </a:lnSpc>
                        <a:spcBef>
                          <a:spcPts val="0"/>
                        </a:spcBef>
                        <a:spcAft>
                          <a:spcPts val="0"/>
                        </a:spcAft>
                      </a:pPr>
                      <a:r>
                        <a:rPr lang="en-US" sz="1200" b="1" dirty="0">
                          <a:effectLst/>
                          <a:latin typeface="Verdana" pitchFamily="34" charset="0"/>
                          <a:ea typeface="Verdana" pitchFamily="34" charset="0"/>
                          <a:cs typeface="Verdana" pitchFamily="34" charset="0"/>
                        </a:rPr>
                        <a:t>Year</a:t>
                      </a:r>
                    </a:p>
                  </a:txBody>
                  <a:tcPr anchor="ctr"/>
                </a:tc>
                <a:tc>
                  <a:txBody>
                    <a:bodyPr/>
                    <a:lstStyle/>
                    <a:p>
                      <a:pPr marL="0" marR="0" algn="ctr">
                        <a:lnSpc>
                          <a:spcPct val="115000"/>
                        </a:lnSpc>
                        <a:spcBef>
                          <a:spcPts val="0"/>
                        </a:spcBef>
                        <a:spcAft>
                          <a:spcPts val="0"/>
                        </a:spcAft>
                      </a:pPr>
                      <a:r>
                        <a:rPr lang="en-US" sz="1200" b="1" dirty="0">
                          <a:effectLst/>
                          <a:latin typeface="Verdana" pitchFamily="34" charset="0"/>
                          <a:ea typeface="Verdana" pitchFamily="34" charset="0"/>
                          <a:cs typeface="Verdana" pitchFamily="34" charset="0"/>
                        </a:rPr>
                        <a:t>3-Year</a:t>
                      </a:r>
                    </a:p>
                  </a:txBody>
                  <a:tcPr anchor="ctr"/>
                </a:tc>
                <a:tc>
                  <a:txBody>
                    <a:bodyPr/>
                    <a:lstStyle/>
                    <a:p>
                      <a:pPr marL="0" marR="0" algn="ctr">
                        <a:lnSpc>
                          <a:spcPct val="115000"/>
                        </a:lnSpc>
                        <a:spcBef>
                          <a:spcPts val="0"/>
                        </a:spcBef>
                        <a:spcAft>
                          <a:spcPts val="0"/>
                        </a:spcAft>
                      </a:pPr>
                      <a:r>
                        <a:rPr lang="en-US" sz="1200" b="1" dirty="0">
                          <a:effectLst/>
                          <a:latin typeface="Verdana" pitchFamily="34" charset="0"/>
                          <a:ea typeface="Verdana" pitchFamily="34" charset="0"/>
                          <a:cs typeface="Verdana" pitchFamily="34" charset="0"/>
                        </a:rPr>
                        <a:t>5-Year</a:t>
                      </a:r>
                    </a:p>
                  </a:txBody>
                  <a:tcPr anchor="ctr"/>
                </a:tc>
                <a:tc>
                  <a:txBody>
                    <a:bodyPr/>
                    <a:lstStyle/>
                    <a:p>
                      <a:pPr marL="0" marR="0" algn="ctr">
                        <a:lnSpc>
                          <a:spcPct val="115000"/>
                        </a:lnSpc>
                        <a:spcBef>
                          <a:spcPts val="0"/>
                        </a:spcBef>
                        <a:spcAft>
                          <a:spcPts val="0"/>
                        </a:spcAft>
                      </a:pPr>
                      <a:r>
                        <a:rPr lang="en-US" sz="1200" b="1" dirty="0">
                          <a:effectLst/>
                          <a:latin typeface="Verdana" pitchFamily="34" charset="0"/>
                          <a:ea typeface="Verdana" pitchFamily="34" charset="0"/>
                          <a:cs typeface="Verdana" pitchFamily="34" charset="0"/>
                        </a:rPr>
                        <a:t>7-Year</a:t>
                      </a:r>
                    </a:p>
                  </a:txBody>
                  <a:tcPr anchor="ctr"/>
                </a:tc>
                <a:tc>
                  <a:txBody>
                    <a:bodyPr/>
                    <a:lstStyle/>
                    <a:p>
                      <a:pPr marL="0" marR="0" algn="ctr">
                        <a:lnSpc>
                          <a:spcPct val="115000"/>
                        </a:lnSpc>
                        <a:spcBef>
                          <a:spcPts val="0"/>
                        </a:spcBef>
                        <a:spcAft>
                          <a:spcPts val="0"/>
                        </a:spcAft>
                      </a:pPr>
                      <a:r>
                        <a:rPr lang="en-US" sz="1200" b="1" dirty="0">
                          <a:effectLst/>
                          <a:latin typeface="Verdana" pitchFamily="34" charset="0"/>
                          <a:ea typeface="Verdana" pitchFamily="34" charset="0"/>
                          <a:cs typeface="Verdana" pitchFamily="34" charset="0"/>
                        </a:rPr>
                        <a:t>10-Year</a:t>
                      </a:r>
                    </a:p>
                  </a:txBody>
                  <a:tcPr anchor="ctr"/>
                </a:tc>
                <a:tc>
                  <a:txBody>
                    <a:bodyPr/>
                    <a:lstStyle/>
                    <a:p>
                      <a:pPr marL="0" marR="0" algn="ctr">
                        <a:lnSpc>
                          <a:spcPct val="115000"/>
                        </a:lnSpc>
                        <a:spcBef>
                          <a:spcPts val="0"/>
                        </a:spcBef>
                        <a:spcAft>
                          <a:spcPts val="0"/>
                        </a:spcAft>
                      </a:pPr>
                      <a:r>
                        <a:rPr lang="en-US" sz="1200" b="1" dirty="0">
                          <a:effectLst/>
                          <a:latin typeface="Verdana" pitchFamily="34" charset="0"/>
                          <a:ea typeface="Verdana" pitchFamily="34" charset="0"/>
                          <a:cs typeface="Verdana" pitchFamily="34" charset="0"/>
                        </a:rPr>
                        <a:t>15-Year</a:t>
                      </a:r>
                    </a:p>
                  </a:txBody>
                  <a:tcPr anchor="ctr"/>
                </a:tc>
                <a:tc>
                  <a:txBody>
                    <a:bodyPr/>
                    <a:lstStyle/>
                    <a:p>
                      <a:pPr marL="0" marR="0" algn="ctr">
                        <a:lnSpc>
                          <a:spcPct val="115000"/>
                        </a:lnSpc>
                        <a:spcBef>
                          <a:spcPts val="0"/>
                        </a:spcBef>
                        <a:spcAft>
                          <a:spcPts val="0"/>
                        </a:spcAft>
                      </a:pPr>
                      <a:r>
                        <a:rPr lang="en-US" sz="1200" b="1" dirty="0">
                          <a:effectLst/>
                          <a:latin typeface="Verdana" pitchFamily="34" charset="0"/>
                          <a:ea typeface="Verdana" pitchFamily="34" charset="0"/>
                          <a:cs typeface="Verdana" pitchFamily="34" charset="0"/>
                        </a:rPr>
                        <a:t>20-Year</a:t>
                      </a:r>
                    </a:p>
                  </a:txBody>
                  <a:tcPr anchor="ctr"/>
                </a:tc>
                <a:extLst>
                  <a:ext uri="{0D108BD9-81ED-4DB2-BD59-A6C34878D82A}">
                    <a16:rowId xmlns:a16="http://schemas.microsoft.com/office/drawing/2014/main" val="10000"/>
                  </a:ext>
                </a:extLst>
              </a:tr>
              <a:tr h="240955">
                <a:tc>
                  <a:txBody>
                    <a:bodyPr/>
                    <a:lstStyle/>
                    <a:p>
                      <a:pPr marL="0" marR="0" algn="ctr">
                        <a:lnSpc>
                          <a:spcPct val="115000"/>
                        </a:lnSpc>
                        <a:spcBef>
                          <a:spcPts val="0"/>
                        </a:spcBef>
                        <a:spcAft>
                          <a:spcPts val="0"/>
                        </a:spcAft>
                      </a:pPr>
                      <a:r>
                        <a:rPr lang="en-US" sz="1200" dirty="0">
                          <a:effectLst/>
                          <a:latin typeface="Verdana" pitchFamily="34" charset="0"/>
                          <a:ea typeface="Verdana" pitchFamily="34" charset="0"/>
                          <a:cs typeface="Verdana" pitchFamily="34" charset="0"/>
                        </a:rPr>
                        <a:t>1</a:t>
                      </a:r>
                    </a:p>
                  </a:txBody>
                  <a:tcPr anchor="ctr"/>
                </a:tc>
                <a:tc>
                  <a:txBody>
                    <a:bodyPr/>
                    <a:lstStyle/>
                    <a:p>
                      <a:pPr marL="0" marR="0" algn="r">
                        <a:lnSpc>
                          <a:spcPct val="115000"/>
                        </a:lnSpc>
                        <a:spcBef>
                          <a:spcPts val="0"/>
                        </a:spcBef>
                        <a:spcAft>
                          <a:spcPts val="0"/>
                        </a:spcAft>
                      </a:pPr>
                      <a:r>
                        <a:rPr lang="en-US" sz="1200" dirty="0">
                          <a:effectLst/>
                          <a:latin typeface="Verdana" pitchFamily="34" charset="0"/>
                          <a:ea typeface="Verdana" pitchFamily="34" charset="0"/>
                          <a:cs typeface="Verdana" pitchFamily="34" charset="0"/>
                        </a:rPr>
                        <a:t>33.33%</a:t>
                      </a:r>
                    </a:p>
                  </a:txBody>
                  <a:tcPr anchor="ctr"/>
                </a:tc>
                <a:tc>
                  <a:txBody>
                    <a:bodyPr/>
                    <a:lstStyle/>
                    <a:p>
                      <a:pPr marL="0" marR="0" algn="r">
                        <a:lnSpc>
                          <a:spcPct val="115000"/>
                        </a:lnSpc>
                        <a:spcBef>
                          <a:spcPts val="0"/>
                        </a:spcBef>
                        <a:spcAft>
                          <a:spcPts val="0"/>
                        </a:spcAft>
                      </a:pPr>
                      <a:r>
                        <a:rPr lang="en-US" sz="1200" dirty="0">
                          <a:effectLst/>
                          <a:latin typeface="Verdana" pitchFamily="34" charset="0"/>
                          <a:ea typeface="Verdana" pitchFamily="34" charset="0"/>
                          <a:cs typeface="Verdana" pitchFamily="34" charset="0"/>
                        </a:rPr>
                        <a:t>20.00%</a:t>
                      </a:r>
                    </a:p>
                  </a:txBody>
                  <a:tcPr anchor="ctr"/>
                </a:tc>
                <a:tc>
                  <a:txBody>
                    <a:bodyPr/>
                    <a:lstStyle/>
                    <a:p>
                      <a:pPr marL="0" marR="0" algn="r">
                        <a:lnSpc>
                          <a:spcPct val="115000"/>
                        </a:lnSpc>
                        <a:spcBef>
                          <a:spcPts val="0"/>
                        </a:spcBef>
                        <a:spcAft>
                          <a:spcPts val="0"/>
                        </a:spcAft>
                      </a:pPr>
                      <a:r>
                        <a:rPr lang="en-US" sz="1200" dirty="0">
                          <a:effectLst/>
                          <a:latin typeface="Verdana" pitchFamily="34" charset="0"/>
                          <a:ea typeface="Verdana" pitchFamily="34" charset="0"/>
                          <a:cs typeface="Verdana" pitchFamily="34" charset="0"/>
                        </a:rPr>
                        <a:t>14.29%</a:t>
                      </a:r>
                    </a:p>
                  </a:txBody>
                  <a:tcPr anchor="ctr"/>
                </a:tc>
                <a:tc>
                  <a:txBody>
                    <a:bodyPr/>
                    <a:lstStyle/>
                    <a:p>
                      <a:pPr marL="0" marR="0" algn="r">
                        <a:lnSpc>
                          <a:spcPct val="115000"/>
                        </a:lnSpc>
                        <a:spcBef>
                          <a:spcPts val="0"/>
                        </a:spcBef>
                        <a:spcAft>
                          <a:spcPts val="0"/>
                        </a:spcAft>
                      </a:pPr>
                      <a:r>
                        <a:rPr lang="en-US" sz="1200" dirty="0">
                          <a:effectLst/>
                          <a:latin typeface="Verdana" pitchFamily="34" charset="0"/>
                          <a:ea typeface="Verdana" pitchFamily="34" charset="0"/>
                          <a:cs typeface="Verdana" pitchFamily="34" charset="0"/>
                        </a:rPr>
                        <a:t>10.00%</a:t>
                      </a:r>
                    </a:p>
                  </a:txBody>
                  <a:tcPr anchor="ctr"/>
                </a:tc>
                <a:tc>
                  <a:txBody>
                    <a:bodyPr/>
                    <a:lstStyle/>
                    <a:p>
                      <a:pPr marL="0" marR="0" algn="r">
                        <a:lnSpc>
                          <a:spcPct val="115000"/>
                        </a:lnSpc>
                        <a:spcBef>
                          <a:spcPts val="0"/>
                        </a:spcBef>
                        <a:spcAft>
                          <a:spcPts val="0"/>
                        </a:spcAft>
                      </a:pPr>
                      <a:r>
                        <a:rPr lang="en-US" sz="1200" dirty="0">
                          <a:effectLst/>
                          <a:latin typeface="Verdana" pitchFamily="34" charset="0"/>
                          <a:ea typeface="Verdana" pitchFamily="34" charset="0"/>
                          <a:cs typeface="Verdana" pitchFamily="34" charset="0"/>
                        </a:rPr>
                        <a:t>5.00%</a:t>
                      </a:r>
                    </a:p>
                  </a:txBody>
                  <a:tcPr anchor="ctr"/>
                </a:tc>
                <a:tc>
                  <a:txBody>
                    <a:bodyPr/>
                    <a:lstStyle/>
                    <a:p>
                      <a:pPr marL="0" marR="0" algn="r">
                        <a:lnSpc>
                          <a:spcPct val="115000"/>
                        </a:lnSpc>
                        <a:spcBef>
                          <a:spcPts val="0"/>
                        </a:spcBef>
                        <a:spcAft>
                          <a:spcPts val="0"/>
                        </a:spcAft>
                      </a:pPr>
                      <a:r>
                        <a:rPr lang="en-US" sz="1200" dirty="0">
                          <a:effectLst/>
                          <a:latin typeface="Verdana" pitchFamily="34" charset="0"/>
                          <a:ea typeface="Verdana" pitchFamily="34" charset="0"/>
                          <a:cs typeface="Verdana" pitchFamily="34" charset="0"/>
                        </a:rPr>
                        <a:t>3.750%</a:t>
                      </a:r>
                    </a:p>
                  </a:txBody>
                  <a:tcPr anchor="ctr"/>
                </a:tc>
                <a:extLst>
                  <a:ext uri="{0D108BD9-81ED-4DB2-BD59-A6C34878D82A}">
                    <a16:rowId xmlns:a16="http://schemas.microsoft.com/office/drawing/2014/main" val="10001"/>
                  </a:ext>
                </a:extLst>
              </a:tr>
              <a:tr h="240955">
                <a:tc>
                  <a:txBody>
                    <a:bodyPr/>
                    <a:lstStyle/>
                    <a:p>
                      <a:pPr marL="0" marR="0" algn="ctr">
                        <a:lnSpc>
                          <a:spcPct val="115000"/>
                        </a:lnSpc>
                        <a:spcBef>
                          <a:spcPts val="0"/>
                        </a:spcBef>
                        <a:spcAft>
                          <a:spcPts val="0"/>
                        </a:spcAft>
                      </a:pPr>
                      <a:r>
                        <a:rPr lang="en-US" sz="1200" dirty="0">
                          <a:effectLst/>
                          <a:latin typeface="Verdana" pitchFamily="34" charset="0"/>
                          <a:ea typeface="Verdana" pitchFamily="34" charset="0"/>
                          <a:cs typeface="Verdana" pitchFamily="34" charset="0"/>
                        </a:rPr>
                        <a:t>2</a:t>
                      </a:r>
                    </a:p>
                  </a:txBody>
                  <a:tcPr anchor="ctr"/>
                </a:tc>
                <a:tc>
                  <a:txBody>
                    <a:bodyPr/>
                    <a:lstStyle/>
                    <a:p>
                      <a:pPr marL="0" marR="0" algn="r">
                        <a:lnSpc>
                          <a:spcPct val="115000"/>
                        </a:lnSpc>
                        <a:spcBef>
                          <a:spcPts val="0"/>
                        </a:spcBef>
                        <a:spcAft>
                          <a:spcPts val="0"/>
                        </a:spcAft>
                      </a:pPr>
                      <a:r>
                        <a:rPr lang="en-US" sz="1200" dirty="0">
                          <a:effectLst/>
                          <a:latin typeface="Verdana" pitchFamily="34" charset="0"/>
                          <a:ea typeface="Verdana" pitchFamily="34" charset="0"/>
                          <a:cs typeface="Verdana" pitchFamily="34" charset="0"/>
                        </a:rPr>
                        <a:t>44.45</a:t>
                      </a:r>
                    </a:p>
                  </a:txBody>
                  <a:tcPr anchor="ctr"/>
                </a:tc>
                <a:tc>
                  <a:txBody>
                    <a:bodyPr/>
                    <a:lstStyle/>
                    <a:p>
                      <a:pPr marL="0" marR="0" algn="r">
                        <a:lnSpc>
                          <a:spcPct val="115000"/>
                        </a:lnSpc>
                        <a:spcBef>
                          <a:spcPts val="0"/>
                        </a:spcBef>
                        <a:spcAft>
                          <a:spcPts val="0"/>
                        </a:spcAft>
                      </a:pPr>
                      <a:r>
                        <a:rPr lang="en-US" sz="1200" dirty="0">
                          <a:effectLst/>
                          <a:latin typeface="Verdana" pitchFamily="34" charset="0"/>
                          <a:ea typeface="Verdana" pitchFamily="34" charset="0"/>
                          <a:cs typeface="Verdana" pitchFamily="34" charset="0"/>
                        </a:rPr>
                        <a:t>32.00</a:t>
                      </a:r>
                    </a:p>
                  </a:txBody>
                  <a:tcPr anchor="ctr"/>
                </a:tc>
                <a:tc>
                  <a:txBody>
                    <a:bodyPr/>
                    <a:lstStyle/>
                    <a:p>
                      <a:pPr marL="0" marR="0" algn="r">
                        <a:lnSpc>
                          <a:spcPct val="115000"/>
                        </a:lnSpc>
                        <a:spcBef>
                          <a:spcPts val="0"/>
                        </a:spcBef>
                        <a:spcAft>
                          <a:spcPts val="0"/>
                        </a:spcAft>
                      </a:pPr>
                      <a:r>
                        <a:rPr lang="en-US" sz="1200" dirty="0">
                          <a:effectLst/>
                          <a:latin typeface="Verdana" pitchFamily="34" charset="0"/>
                          <a:ea typeface="Verdana" pitchFamily="34" charset="0"/>
                          <a:cs typeface="Verdana" pitchFamily="34" charset="0"/>
                        </a:rPr>
                        <a:t>24.49</a:t>
                      </a:r>
                    </a:p>
                  </a:txBody>
                  <a:tcPr anchor="ctr"/>
                </a:tc>
                <a:tc>
                  <a:txBody>
                    <a:bodyPr/>
                    <a:lstStyle/>
                    <a:p>
                      <a:pPr marL="0" marR="0" algn="r">
                        <a:lnSpc>
                          <a:spcPct val="115000"/>
                        </a:lnSpc>
                        <a:spcBef>
                          <a:spcPts val="0"/>
                        </a:spcBef>
                        <a:spcAft>
                          <a:spcPts val="0"/>
                        </a:spcAft>
                      </a:pPr>
                      <a:r>
                        <a:rPr lang="en-US" sz="1200" dirty="0">
                          <a:effectLst/>
                          <a:latin typeface="Verdana" pitchFamily="34" charset="0"/>
                          <a:ea typeface="Verdana" pitchFamily="34" charset="0"/>
                          <a:cs typeface="Verdana" pitchFamily="34" charset="0"/>
                        </a:rPr>
                        <a:t>18.00</a:t>
                      </a:r>
                    </a:p>
                  </a:txBody>
                  <a:tcPr anchor="ctr"/>
                </a:tc>
                <a:tc>
                  <a:txBody>
                    <a:bodyPr/>
                    <a:lstStyle/>
                    <a:p>
                      <a:pPr marL="0" marR="0" algn="r">
                        <a:lnSpc>
                          <a:spcPct val="115000"/>
                        </a:lnSpc>
                        <a:spcBef>
                          <a:spcPts val="0"/>
                        </a:spcBef>
                        <a:spcAft>
                          <a:spcPts val="0"/>
                        </a:spcAft>
                      </a:pPr>
                      <a:r>
                        <a:rPr lang="en-US" sz="1200" dirty="0">
                          <a:effectLst/>
                          <a:latin typeface="Verdana" pitchFamily="34" charset="0"/>
                          <a:ea typeface="Verdana" pitchFamily="34" charset="0"/>
                          <a:cs typeface="Verdana" pitchFamily="34" charset="0"/>
                        </a:rPr>
                        <a:t>9.50</a:t>
                      </a:r>
                    </a:p>
                  </a:txBody>
                  <a:tcPr anchor="ctr"/>
                </a:tc>
                <a:tc>
                  <a:txBody>
                    <a:bodyPr/>
                    <a:lstStyle/>
                    <a:p>
                      <a:pPr marL="0" marR="0" algn="r">
                        <a:lnSpc>
                          <a:spcPct val="115000"/>
                        </a:lnSpc>
                        <a:spcBef>
                          <a:spcPts val="0"/>
                        </a:spcBef>
                        <a:spcAft>
                          <a:spcPts val="0"/>
                        </a:spcAft>
                      </a:pPr>
                      <a:r>
                        <a:rPr lang="en-US" sz="1200" dirty="0">
                          <a:effectLst/>
                          <a:latin typeface="Verdana" pitchFamily="34" charset="0"/>
                          <a:ea typeface="Verdana" pitchFamily="34" charset="0"/>
                          <a:cs typeface="Verdana" pitchFamily="34" charset="0"/>
                        </a:rPr>
                        <a:t>7.219</a:t>
                      </a:r>
                    </a:p>
                  </a:txBody>
                  <a:tcPr anchor="ctr"/>
                </a:tc>
                <a:extLst>
                  <a:ext uri="{0D108BD9-81ED-4DB2-BD59-A6C34878D82A}">
                    <a16:rowId xmlns:a16="http://schemas.microsoft.com/office/drawing/2014/main" val="10002"/>
                  </a:ext>
                </a:extLst>
              </a:tr>
              <a:tr h="240955">
                <a:tc>
                  <a:txBody>
                    <a:bodyPr/>
                    <a:lstStyle/>
                    <a:p>
                      <a:pPr marL="0" marR="0" algn="ctr">
                        <a:lnSpc>
                          <a:spcPct val="115000"/>
                        </a:lnSpc>
                        <a:spcBef>
                          <a:spcPts val="0"/>
                        </a:spcBef>
                        <a:spcAft>
                          <a:spcPts val="0"/>
                        </a:spcAft>
                      </a:pPr>
                      <a:r>
                        <a:rPr lang="en-US" sz="1200" dirty="0">
                          <a:effectLst/>
                          <a:latin typeface="Verdana" pitchFamily="34" charset="0"/>
                          <a:ea typeface="Verdana" pitchFamily="34" charset="0"/>
                          <a:cs typeface="Verdana" pitchFamily="34" charset="0"/>
                        </a:rPr>
                        <a:t>3</a:t>
                      </a:r>
                    </a:p>
                  </a:txBody>
                  <a:tcPr anchor="ctr"/>
                </a:tc>
                <a:tc>
                  <a:txBody>
                    <a:bodyPr/>
                    <a:lstStyle/>
                    <a:p>
                      <a:pPr marL="0" marR="0" algn="r">
                        <a:lnSpc>
                          <a:spcPct val="115000"/>
                        </a:lnSpc>
                        <a:spcBef>
                          <a:spcPts val="0"/>
                        </a:spcBef>
                        <a:spcAft>
                          <a:spcPts val="0"/>
                        </a:spcAft>
                      </a:pPr>
                      <a:r>
                        <a:rPr lang="en-US" sz="1200" dirty="0">
                          <a:effectLst/>
                          <a:latin typeface="Verdana" pitchFamily="34" charset="0"/>
                          <a:ea typeface="Verdana" pitchFamily="34" charset="0"/>
                          <a:cs typeface="Verdana" pitchFamily="34" charset="0"/>
                        </a:rPr>
                        <a:t>14.81</a:t>
                      </a:r>
                    </a:p>
                  </a:txBody>
                  <a:tcPr anchor="ctr"/>
                </a:tc>
                <a:tc>
                  <a:txBody>
                    <a:bodyPr/>
                    <a:lstStyle/>
                    <a:p>
                      <a:pPr marL="0" marR="0" algn="r">
                        <a:lnSpc>
                          <a:spcPct val="115000"/>
                        </a:lnSpc>
                        <a:spcBef>
                          <a:spcPts val="0"/>
                        </a:spcBef>
                        <a:spcAft>
                          <a:spcPts val="0"/>
                        </a:spcAft>
                      </a:pPr>
                      <a:r>
                        <a:rPr lang="en-US" sz="1200" dirty="0">
                          <a:effectLst/>
                          <a:latin typeface="Verdana" pitchFamily="34" charset="0"/>
                          <a:ea typeface="Verdana" pitchFamily="34" charset="0"/>
                          <a:cs typeface="Verdana" pitchFamily="34" charset="0"/>
                        </a:rPr>
                        <a:t>19.20</a:t>
                      </a:r>
                    </a:p>
                  </a:txBody>
                  <a:tcPr anchor="ctr"/>
                </a:tc>
                <a:tc>
                  <a:txBody>
                    <a:bodyPr/>
                    <a:lstStyle/>
                    <a:p>
                      <a:pPr marL="0" marR="0" algn="r">
                        <a:lnSpc>
                          <a:spcPct val="115000"/>
                        </a:lnSpc>
                        <a:spcBef>
                          <a:spcPts val="0"/>
                        </a:spcBef>
                        <a:spcAft>
                          <a:spcPts val="0"/>
                        </a:spcAft>
                      </a:pPr>
                      <a:r>
                        <a:rPr lang="en-US" sz="1200" dirty="0">
                          <a:effectLst/>
                          <a:latin typeface="Verdana" pitchFamily="34" charset="0"/>
                          <a:ea typeface="Verdana" pitchFamily="34" charset="0"/>
                          <a:cs typeface="Verdana" pitchFamily="34" charset="0"/>
                        </a:rPr>
                        <a:t>17.49</a:t>
                      </a:r>
                    </a:p>
                  </a:txBody>
                  <a:tcPr anchor="ctr"/>
                </a:tc>
                <a:tc>
                  <a:txBody>
                    <a:bodyPr/>
                    <a:lstStyle/>
                    <a:p>
                      <a:pPr marL="0" marR="0" algn="r">
                        <a:lnSpc>
                          <a:spcPct val="115000"/>
                        </a:lnSpc>
                        <a:spcBef>
                          <a:spcPts val="0"/>
                        </a:spcBef>
                        <a:spcAft>
                          <a:spcPts val="0"/>
                        </a:spcAft>
                      </a:pPr>
                      <a:r>
                        <a:rPr lang="en-US" sz="1200" dirty="0">
                          <a:effectLst/>
                          <a:latin typeface="Verdana" pitchFamily="34" charset="0"/>
                          <a:ea typeface="Verdana" pitchFamily="34" charset="0"/>
                          <a:cs typeface="Verdana" pitchFamily="34" charset="0"/>
                        </a:rPr>
                        <a:t>14.40</a:t>
                      </a:r>
                    </a:p>
                  </a:txBody>
                  <a:tcPr anchor="ctr"/>
                </a:tc>
                <a:tc>
                  <a:txBody>
                    <a:bodyPr/>
                    <a:lstStyle/>
                    <a:p>
                      <a:pPr marL="0" marR="0" algn="r">
                        <a:lnSpc>
                          <a:spcPct val="115000"/>
                        </a:lnSpc>
                        <a:spcBef>
                          <a:spcPts val="0"/>
                        </a:spcBef>
                        <a:spcAft>
                          <a:spcPts val="0"/>
                        </a:spcAft>
                      </a:pPr>
                      <a:r>
                        <a:rPr lang="en-US" sz="1200" dirty="0">
                          <a:effectLst/>
                          <a:latin typeface="Verdana" pitchFamily="34" charset="0"/>
                          <a:ea typeface="Verdana" pitchFamily="34" charset="0"/>
                          <a:cs typeface="Verdana" pitchFamily="34" charset="0"/>
                        </a:rPr>
                        <a:t>8.55</a:t>
                      </a:r>
                    </a:p>
                  </a:txBody>
                  <a:tcPr anchor="ctr"/>
                </a:tc>
                <a:tc>
                  <a:txBody>
                    <a:bodyPr/>
                    <a:lstStyle/>
                    <a:p>
                      <a:pPr marL="0" marR="0" algn="r">
                        <a:lnSpc>
                          <a:spcPct val="115000"/>
                        </a:lnSpc>
                        <a:spcBef>
                          <a:spcPts val="0"/>
                        </a:spcBef>
                        <a:spcAft>
                          <a:spcPts val="0"/>
                        </a:spcAft>
                      </a:pPr>
                      <a:r>
                        <a:rPr lang="en-US" sz="1200" dirty="0">
                          <a:effectLst/>
                          <a:latin typeface="Verdana" pitchFamily="34" charset="0"/>
                          <a:ea typeface="Verdana" pitchFamily="34" charset="0"/>
                          <a:cs typeface="Verdana" pitchFamily="34" charset="0"/>
                        </a:rPr>
                        <a:t>6.677</a:t>
                      </a:r>
                    </a:p>
                  </a:txBody>
                  <a:tcPr anchor="ctr"/>
                </a:tc>
                <a:extLst>
                  <a:ext uri="{0D108BD9-81ED-4DB2-BD59-A6C34878D82A}">
                    <a16:rowId xmlns:a16="http://schemas.microsoft.com/office/drawing/2014/main" val="10003"/>
                  </a:ext>
                </a:extLst>
              </a:tr>
              <a:tr h="240955">
                <a:tc>
                  <a:txBody>
                    <a:bodyPr/>
                    <a:lstStyle/>
                    <a:p>
                      <a:pPr marL="0" marR="0" algn="ctr">
                        <a:lnSpc>
                          <a:spcPct val="115000"/>
                        </a:lnSpc>
                        <a:spcBef>
                          <a:spcPts val="0"/>
                        </a:spcBef>
                        <a:spcAft>
                          <a:spcPts val="0"/>
                        </a:spcAft>
                      </a:pPr>
                      <a:r>
                        <a:rPr lang="en-US" sz="1200" dirty="0">
                          <a:effectLst/>
                          <a:latin typeface="Verdana" pitchFamily="34" charset="0"/>
                          <a:ea typeface="Verdana" pitchFamily="34" charset="0"/>
                          <a:cs typeface="Verdana" pitchFamily="34" charset="0"/>
                        </a:rPr>
                        <a:t>4</a:t>
                      </a:r>
                    </a:p>
                  </a:txBody>
                  <a:tcPr anchor="ctr"/>
                </a:tc>
                <a:tc>
                  <a:txBody>
                    <a:bodyPr/>
                    <a:lstStyle/>
                    <a:p>
                      <a:pPr marL="0" marR="0" algn="r">
                        <a:lnSpc>
                          <a:spcPct val="115000"/>
                        </a:lnSpc>
                        <a:spcBef>
                          <a:spcPts val="0"/>
                        </a:spcBef>
                        <a:spcAft>
                          <a:spcPts val="0"/>
                        </a:spcAft>
                      </a:pPr>
                      <a:r>
                        <a:rPr lang="en-US" sz="1200" dirty="0">
                          <a:effectLst/>
                          <a:latin typeface="Verdana" pitchFamily="34" charset="0"/>
                          <a:ea typeface="Verdana" pitchFamily="34" charset="0"/>
                          <a:cs typeface="Verdana" pitchFamily="34" charset="0"/>
                        </a:rPr>
                        <a:t>7.41</a:t>
                      </a:r>
                    </a:p>
                  </a:txBody>
                  <a:tcPr anchor="ctr"/>
                </a:tc>
                <a:tc>
                  <a:txBody>
                    <a:bodyPr/>
                    <a:lstStyle/>
                    <a:p>
                      <a:pPr marL="0" marR="0" algn="r">
                        <a:lnSpc>
                          <a:spcPct val="115000"/>
                        </a:lnSpc>
                        <a:spcBef>
                          <a:spcPts val="0"/>
                        </a:spcBef>
                        <a:spcAft>
                          <a:spcPts val="0"/>
                        </a:spcAft>
                      </a:pPr>
                      <a:r>
                        <a:rPr lang="en-US" sz="1200" dirty="0">
                          <a:effectLst/>
                          <a:latin typeface="Verdana" pitchFamily="34" charset="0"/>
                          <a:ea typeface="Verdana" pitchFamily="34" charset="0"/>
                          <a:cs typeface="Verdana" pitchFamily="34" charset="0"/>
                        </a:rPr>
                        <a:t>11.52</a:t>
                      </a:r>
                    </a:p>
                  </a:txBody>
                  <a:tcPr anchor="ctr"/>
                </a:tc>
                <a:tc>
                  <a:txBody>
                    <a:bodyPr/>
                    <a:lstStyle/>
                    <a:p>
                      <a:pPr marL="0" marR="0" algn="r">
                        <a:lnSpc>
                          <a:spcPct val="115000"/>
                        </a:lnSpc>
                        <a:spcBef>
                          <a:spcPts val="0"/>
                        </a:spcBef>
                        <a:spcAft>
                          <a:spcPts val="0"/>
                        </a:spcAft>
                      </a:pPr>
                      <a:r>
                        <a:rPr lang="en-US" sz="1200" dirty="0">
                          <a:effectLst/>
                          <a:latin typeface="Verdana" pitchFamily="34" charset="0"/>
                          <a:ea typeface="Verdana" pitchFamily="34" charset="0"/>
                          <a:cs typeface="Verdana" pitchFamily="34" charset="0"/>
                        </a:rPr>
                        <a:t>12.49</a:t>
                      </a:r>
                    </a:p>
                  </a:txBody>
                  <a:tcPr anchor="ctr"/>
                </a:tc>
                <a:tc>
                  <a:txBody>
                    <a:bodyPr/>
                    <a:lstStyle/>
                    <a:p>
                      <a:pPr marL="0" marR="0" algn="r">
                        <a:lnSpc>
                          <a:spcPct val="115000"/>
                        </a:lnSpc>
                        <a:spcBef>
                          <a:spcPts val="0"/>
                        </a:spcBef>
                        <a:spcAft>
                          <a:spcPts val="0"/>
                        </a:spcAft>
                      </a:pPr>
                      <a:r>
                        <a:rPr lang="en-US" sz="1200" dirty="0">
                          <a:effectLst/>
                          <a:latin typeface="Verdana" pitchFamily="34" charset="0"/>
                          <a:ea typeface="Verdana" pitchFamily="34" charset="0"/>
                          <a:cs typeface="Verdana" pitchFamily="34" charset="0"/>
                        </a:rPr>
                        <a:t>11.52</a:t>
                      </a:r>
                    </a:p>
                  </a:txBody>
                  <a:tcPr anchor="ctr"/>
                </a:tc>
                <a:tc>
                  <a:txBody>
                    <a:bodyPr/>
                    <a:lstStyle/>
                    <a:p>
                      <a:pPr marL="0" marR="0" algn="r">
                        <a:lnSpc>
                          <a:spcPct val="115000"/>
                        </a:lnSpc>
                        <a:spcBef>
                          <a:spcPts val="0"/>
                        </a:spcBef>
                        <a:spcAft>
                          <a:spcPts val="0"/>
                        </a:spcAft>
                      </a:pPr>
                      <a:r>
                        <a:rPr lang="en-US" sz="1200" dirty="0">
                          <a:effectLst/>
                          <a:latin typeface="Verdana" pitchFamily="34" charset="0"/>
                          <a:ea typeface="Verdana" pitchFamily="34" charset="0"/>
                          <a:cs typeface="Verdana" pitchFamily="34" charset="0"/>
                        </a:rPr>
                        <a:t>7.70</a:t>
                      </a:r>
                    </a:p>
                  </a:txBody>
                  <a:tcPr anchor="ctr"/>
                </a:tc>
                <a:tc>
                  <a:txBody>
                    <a:bodyPr/>
                    <a:lstStyle/>
                    <a:p>
                      <a:pPr marL="0" marR="0" algn="r">
                        <a:lnSpc>
                          <a:spcPct val="115000"/>
                        </a:lnSpc>
                        <a:spcBef>
                          <a:spcPts val="0"/>
                        </a:spcBef>
                        <a:spcAft>
                          <a:spcPts val="0"/>
                        </a:spcAft>
                      </a:pPr>
                      <a:r>
                        <a:rPr lang="en-US" sz="1200" dirty="0">
                          <a:effectLst/>
                          <a:latin typeface="Verdana" pitchFamily="34" charset="0"/>
                          <a:ea typeface="Verdana" pitchFamily="34" charset="0"/>
                          <a:cs typeface="Verdana" pitchFamily="34" charset="0"/>
                        </a:rPr>
                        <a:t>6.177</a:t>
                      </a:r>
                    </a:p>
                  </a:txBody>
                  <a:tcPr anchor="ctr"/>
                </a:tc>
                <a:extLst>
                  <a:ext uri="{0D108BD9-81ED-4DB2-BD59-A6C34878D82A}">
                    <a16:rowId xmlns:a16="http://schemas.microsoft.com/office/drawing/2014/main" val="10004"/>
                  </a:ext>
                </a:extLst>
              </a:tr>
              <a:tr h="240955">
                <a:tc>
                  <a:txBody>
                    <a:bodyPr/>
                    <a:lstStyle/>
                    <a:p>
                      <a:pPr marL="0" marR="0" algn="ctr">
                        <a:lnSpc>
                          <a:spcPct val="115000"/>
                        </a:lnSpc>
                        <a:spcBef>
                          <a:spcPts val="0"/>
                        </a:spcBef>
                        <a:spcAft>
                          <a:spcPts val="0"/>
                        </a:spcAft>
                      </a:pPr>
                      <a:r>
                        <a:rPr lang="en-US" sz="1200" dirty="0">
                          <a:effectLst/>
                          <a:latin typeface="Verdana" pitchFamily="34" charset="0"/>
                          <a:ea typeface="Verdana" pitchFamily="34" charset="0"/>
                          <a:cs typeface="Verdana" pitchFamily="34" charset="0"/>
                        </a:rPr>
                        <a:t>5</a:t>
                      </a:r>
                    </a:p>
                  </a:txBody>
                  <a:tcPr anchor="ctr"/>
                </a:tc>
                <a:tc>
                  <a:txBody>
                    <a:bodyPr/>
                    <a:lstStyle/>
                    <a:p>
                      <a:pPr marL="0" marR="0" algn="r">
                        <a:lnSpc>
                          <a:spcPct val="115000"/>
                        </a:lnSpc>
                        <a:spcBef>
                          <a:spcPts val="0"/>
                        </a:spcBef>
                        <a:spcAft>
                          <a:spcPts val="0"/>
                        </a:spcAft>
                      </a:pPr>
                      <a:r>
                        <a:rPr lang="en-US" sz="1200" dirty="0">
                          <a:effectLst/>
                          <a:latin typeface="Verdana" pitchFamily="34" charset="0"/>
                          <a:ea typeface="Verdana" pitchFamily="34" charset="0"/>
                          <a:cs typeface="Verdana" pitchFamily="34" charset="0"/>
                        </a:rPr>
                        <a:t> </a:t>
                      </a:r>
                    </a:p>
                  </a:txBody>
                  <a:tcPr anchor="ctr"/>
                </a:tc>
                <a:tc>
                  <a:txBody>
                    <a:bodyPr/>
                    <a:lstStyle/>
                    <a:p>
                      <a:pPr marL="0" marR="0" algn="r">
                        <a:lnSpc>
                          <a:spcPct val="115000"/>
                        </a:lnSpc>
                        <a:spcBef>
                          <a:spcPts val="0"/>
                        </a:spcBef>
                        <a:spcAft>
                          <a:spcPts val="0"/>
                        </a:spcAft>
                      </a:pPr>
                      <a:r>
                        <a:rPr lang="en-US" sz="1200" dirty="0">
                          <a:effectLst/>
                          <a:latin typeface="Verdana" pitchFamily="34" charset="0"/>
                          <a:ea typeface="Verdana" pitchFamily="34" charset="0"/>
                          <a:cs typeface="Verdana" pitchFamily="34" charset="0"/>
                        </a:rPr>
                        <a:t>11.52</a:t>
                      </a:r>
                    </a:p>
                  </a:txBody>
                  <a:tcPr anchor="ctr"/>
                </a:tc>
                <a:tc>
                  <a:txBody>
                    <a:bodyPr/>
                    <a:lstStyle/>
                    <a:p>
                      <a:pPr marL="0" marR="0" algn="r">
                        <a:lnSpc>
                          <a:spcPct val="115000"/>
                        </a:lnSpc>
                        <a:spcBef>
                          <a:spcPts val="0"/>
                        </a:spcBef>
                        <a:spcAft>
                          <a:spcPts val="0"/>
                        </a:spcAft>
                      </a:pPr>
                      <a:r>
                        <a:rPr lang="en-US" sz="1200" dirty="0">
                          <a:effectLst/>
                          <a:latin typeface="Verdana" pitchFamily="34" charset="0"/>
                          <a:ea typeface="Verdana" pitchFamily="34" charset="0"/>
                          <a:cs typeface="Verdana" pitchFamily="34" charset="0"/>
                        </a:rPr>
                        <a:t>8.93</a:t>
                      </a:r>
                    </a:p>
                  </a:txBody>
                  <a:tcPr anchor="ctr"/>
                </a:tc>
                <a:tc>
                  <a:txBody>
                    <a:bodyPr/>
                    <a:lstStyle/>
                    <a:p>
                      <a:pPr marL="0" marR="0" algn="r">
                        <a:lnSpc>
                          <a:spcPct val="115000"/>
                        </a:lnSpc>
                        <a:spcBef>
                          <a:spcPts val="0"/>
                        </a:spcBef>
                        <a:spcAft>
                          <a:spcPts val="0"/>
                        </a:spcAft>
                      </a:pPr>
                      <a:r>
                        <a:rPr lang="en-US" sz="1200" dirty="0">
                          <a:effectLst/>
                          <a:latin typeface="Verdana" pitchFamily="34" charset="0"/>
                          <a:ea typeface="Verdana" pitchFamily="34" charset="0"/>
                          <a:cs typeface="Verdana" pitchFamily="34" charset="0"/>
                        </a:rPr>
                        <a:t>9.22</a:t>
                      </a:r>
                    </a:p>
                  </a:txBody>
                  <a:tcPr anchor="ctr"/>
                </a:tc>
                <a:tc>
                  <a:txBody>
                    <a:bodyPr/>
                    <a:lstStyle/>
                    <a:p>
                      <a:pPr marL="0" marR="0" algn="r">
                        <a:lnSpc>
                          <a:spcPct val="115000"/>
                        </a:lnSpc>
                        <a:spcBef>
                          <a:spcPts val="0"/>
                        </a:spcBef>
                        <a:spcAft>
                          <a:spcPts val="0"/>
                        </a:spcAft>
                      </a:pPr>
                      <a:r>
                        <a:rPr lang="en-US" sz="1200" dirty="0">
                          <a:effectLst/>
                          <a:latin typeface="Verdana" pitchFamily="34" charset="0"/>
                          <a:ea typeface="Verdana" pitchFamily="34" charset="0"/>
                          <a:cs typeface="Verdana" pitchFamily="34" charset="0"/>
                        </a:rPr>
                        <a:t>6.93</a:t>
                      </a:r>
                    </a:p>
                  </a:txBody>
                  <a:tcPr anchor="ctr"/>
                </a:tc>
                <a:tc>
                  <a:txBody>
                    <a:bodyPr/>
                    <a:lstStyle/>
                    <a:p>
                      <a:pPr marL="0" marR="0" algn="r">
                        <a:lnSpc>
                          <a:spcPct val="115000"/>
                        </a:lnSpc>
                        <a:spcBef>
                          <a:spcPts val="0"/>
                        </a:spcBef>
                        <a:spcAft>
                          <a:spcPts val="0"/>
                        </a:spcAft>
                      </a:pPr>
                      <a:r>
                        <a:rPr lang="en-US" sz="1200" dirty="0">
                          <a:effectLst/>
                          <a:latin typeface="Verdana" pitchFamily="34" charset="0"/>
                          <a:ea typeface="Verdana" pitchFamily="34" charset="0"/>
                          <a:cs typeface="Verdana" pitchFamily="34" charset="0"/>
                        </a:rPr>
                        <a:t>5.713</a:t>
                      </a:r>
                    </a:p>
                  </a:txBody>
                  <a:tcPr anchor="ctr"/>
                </a:tc>
                <a:extLst>
                  <a:ext uri="{0D108BD9-81ED-4DB2-BD59-A6C34878D82A}">
                    <a16:rowId xmlns:a16="http://schemas.microsoft.com/office/drawing/2014/main" val="10005"/>
                  </a:ext>
                </a:extLst>
              </a:tr>
              <a:tr h="240955">
                <a:tc>
                  <a:txBody>
                    <a:bodyPr/>
                    <a:lstStyle/>
                    <a:p>
                      <a:pPr marL="0" marR="0" algn="ctr">
                        <a:lnSpc>
                          <a:spcPct val="115000"/>
                        </a:lnSpc>
                        <a:spcBef>
                          <a:spcPts val="0"/>
                        </a:spcBef>
                        <a:spcAft>
                          <a:spcPts val="0"/>
                        </a:spcAft>
                      </a:pPr>
                      <a:r>
                        <a:rPr lang="en-US" sz="1200" dirty="0">
                          <a:effectLst/>
                          <a:latin typeface="Verdana" pitchFamily="34" charset="0"/>
                          <a:ea typeface="Verdana" pitchFamily="34" charset="0"/>
                          <a:cs typeface="Verdana" pitchFamily="34" charset="0"/>
                        </a:rPr>
                        <a:t>6</a:t>
                      </a:r>
                    </a:p>
                  </a:txBody>
                  <a:tcPr anchor="ctr"/>
                </a:tc>
                <a:tc>
                  <a:txBody>
                    <a:bodyPr/>
                    <a:lstStyle/>
                    <a:p>
                      <a:pPr marL="0" marR="0" algn="r">
                        <a:lnSpc>
                          <a:spcPct val="115000"/>
                        </a:lnSpc>
                        <a:spcBef>
                          <a:spcPts val="0"/>
                        </a:spcBef>
                        <a:spcAft>
                          <a:spcPts val="0"/>
                        </a:spcAft>
                      </a:pPr>
                      <a:r>
                        <a:rPr lang="en-US" sz="1200" dirty="0">
                          <a:effectLst/>
                          <a:latin typeface="Verdana" pitchFamily="34" charset="0"/>
                          <a:ea typeface="Verdana" pitchFamily="34" charset="0"/>
                          <a:cs typeface="Verdana" pitchFamily="34" charset="0"/>
                        </a:rPr>
                        <a:t> </a:t>
                      </a:r>
                    </a:p>
                  </a:txBody>
                  <a:tcPr anchor="ctr"/>
                </a:tc>
                <a:tc>
                  <a:txBody>
                    <a:bodyPr/>
                    <a:lstStyle/>
                    <a:p>
                      <a:pPr marL="0" marR="0" algn="r">
                        <a:lnSpc>
                          <a:spcPct val="115000"/>
                        </a:lnSpc>
                        <a:spcBef>
                          <a:spcPts val="0"/>
                        </a:spcBef>
                        <a:spcAft>
                          <a:spcPts val="0"/>
                        </a:spcAft>
                      </a:pPr>
                      <a:r>
                        <a:rPr lang="en-US" sz="1200" dirty="0">
                          <a:effectLst/>
                          <a:latin typeface="Verdana" pitchFamily="34" charset="0"/>
                          <a:ea typeface="Verdana" pitchFamily="34" charset="0"/>
                          <a:cs typeface="Verdana" pitchFamily="34" charset="0"/>
                        </a:rPr>
                        <a:t>5.76</a:t>
                      </a:r>
                    </a:p>
                  </a:txBody>
                  <a:tcPr anchor="ctr"/>
                </a:tc>
                <a:tc>
                  <a:txBody>
                    <a:bodyPr/>
                    <a:lstStyle/>
                    <a:p>
                      <a:pPr marL="0" marR="0" algn="r">
                        <a:lnSpc>
                          <a:spcPct val="115000"/>
                        </a:lnSpc>
                        <a:spcBef>
                          <a:spcPts val="0"/>
                        </a:spcBef>
                        <a:spcAft>
                          <a:spcPts val="0"/>
                        </a:spcAft>
                      </a:pPr>
                      <a:r>
                        <a:rPr lang="en-US" sz="1200" dirty="0">
                          <a:effectLst/>
                          <a:latin typeface="Verdana" pitchFamily="34" charset="0"/>
                          <a:ea typeface="Verdana" pitchFamily="34" charset="0"/>
                          <a:cs typeface="Verdana" pitchFamily="34" charset="0"/>
                        </a:rPr>
                        <a:t>8.92</a:t>
                      </a:r>
                    </a:p>
                  </a:txBody>
                  <a:tcPr anchor="ctr"/>
                </a:tc>
                <a:tc>
                  <a:txBody>
                    <a:bodyPr/>
                    <a:lstStyle/>
                    <a:p>
                      <a:pPr marL="0" marR="0" algn="r">
                        <a:lnSpc>
                          <a:spcPct val="115000"/>
                        </a:lnSpc>
                        <a:spcBef>
                          <a:spcPts val="0"/>
                        </a:spcBef>
                        <a:spcAft>
                          <a:spcPts val="0"/>
                        </a:spcAft>
                      </a:pPr>
                      <a:r>
                        <a:rPr lang="en-US" sz="1200" dirty="0">
                          <a:effectLst/>
                          <a:latin typeface="Verdana" pitchFamily="34" charset="0"/>
                          <a:ea typeface="Verdana" pitchFamily="34" charset="0"/>
                          <a:cs typeface="Verdana" pitchFamily="34" charset="0"/>
                        </a:rPr>
                        <a:t>7.37</a:t>
                      </a:r>
                    </a:p>
                  </a:txBody>
                  <a:tcPr anchor="ctr"/>
                </a:tc>
                <a:tc>
                  <a:txBody>
                    <a:bodyPr/>
                    <a:lstStyle/>
                    <a:p>
                      <a:pPr marL="0" marR="0" algn="r">
                        <a:lnSpc>
                          <a:spcPct val="115000"/>
                        </a:lnSpc>
                        <a:spcBef>
                          <a:spcPts val="0"/>
                        </a:spcBef>
                        <a:spcAft>
                          <a:spcPts val="0"/>
                        </a:spcAft>
                      </a:pPr>
                      <a:r>
                        <a:rPr lang="en-US" sz="1200" dirty="0">
                          <a:effectLst/>
                          <a:latin typeface="Verdana" pitchFamily="34" charset="0"/>
                          <a:ea typeface="Verdana" pitchFamily="34" charset="0"/>
                          <a:cs typeface="Verdana" pitchFamily="34" charset="0"/>
                        </a:rPr>
                        <a:t>6.23</a:t>
                      </a:r>
                    </a:p>
                  </a:txBody>
                  <a:tcPr anchor="ctr"/>
                </a:tc>
                <a:tc>
                  <a:txBody>
                    <a:bodyPr/>
                    <a:lstStyle/>
                    <a:p>
                      <a:pPr marL="0" marR="0" algn="r">
                        <a:lnSpc>
                          <a:spcPct val="115000"/>
                        </a:lnSpc>
                        <a:spcBef>
                          <a:spcPts val="0"/>
                        </a:spcBef>
                        <a:spcAft>
                          <a:spcPts val="0"/>
                        </a:spcAft>
                      </a:pPr>
                      <a:r>
                        <a:rPr lang="en-US" sz="1200" dirty="0">
                          <a:effectLst/>
                          <a:latin typeface="Verdana" pitchFamily="34" charset="0"/>
                          <a:ea typeface="Verdana" pitchFamily="34" charset="0"/>
                          <a:cs typeface="Verdana" pitchFamily="34" charset="0"/>
                        </a:rPr>
                        <a:t>5.285</a:t>
                      </a:r>
                    </a:p>
                  </a:txBody>
                  <a:tcPr anchor="ctr"/>
                </a:tc>
                <a:extLst>
                  <a:ext uri="{0D108BD9-81ED-4DB2-BD59-A6C34878D82A}">
                    <a16:rowId xmlns:a16="http://schemas.microsoft.com/office/drawing/2014/main" val="10006"/>
                  </a:ext>
                </a:extLst>
              </a:tr>
              <a:tr h="240955">
                <a:tc>
                  <a:txBody>
                    <a:bodyPr/>
                    <a:lstStyle/>
                    <a:p>
                      <a:pPr marL="0" marR="0" algn="ctr">
                        <a:lnSpc>
                          <a:spcPct val="115000"/>
                        </a:lnSpc>
                        <a:spcBef>
                          <a:spcPts val="0"/>
                        </a:spcBef>
                        <a:spcAft>
                          <a:spcPts val="0"/>
                        </a:spcAft>
                      </a:pPr>
                      <a:r>
                        <a:rPr lang="en-US" sz="1200" dirty="0">
                          <a:effectLst/>
                          <a:latin typeface="Verdana" pitchFamily="34" charset="0"/>
                          <a:ea typeface="Verdana" pitchFamily="34" charset="0"/>
                          <a:cs typeface="Verdana" pitchFamily="34" charset="0"/>
                        </a:rPr>
                        <a:t>7</a:t>
                      </a:r>
                    </a:p>
                  </a:txBody>
                  <a:tcPr anchor="ctr"/>
                </a:tc>
                <a:tc>
                  <a:txBody>
                    <a:bodyPr/>
                    <a:lstStyle/>
                    <a:p>
                      <a:pPr marL="0" marR="0" algn="r">
                        <a:lnSpc>
                          <a:spcPct val="115000"/>
                        </a:lnSpc>
                        <a:spcBef>
                          <a:spcPts val="0"/>
                        </a:spcBef>
                        <a:spcAft>
                          <a:spcPts val="0"/>
                        </a:spcAft>
                      </a:pPr>
                      <a:r>
                        <a:rPr lang="en-US" sz="1200" dirty="0">
                          <a:effectLst/>
                          <a:latin typeface="Verdana" pitchFamily="34" charset="0"/>
                          <a:ea typeface="Verdana" pitchFamily="34" charset="0"/>
                          <a:cs typeface="Verdana" pitchFamily="34" charset="0"/>
                        </a:rPr>
                        <a:t> </a:t>
                      </a:r>
                    </a:p>
                  </a:txBody>
                  <a:tcPr anchor="ctr"/>
                </a:tc>
                <a:tc>
                  <a:txBody>
                    <a:bodyPr/>
                    <a:lstStyle/>
                    <a:p>
                      <a:pPr marL="0" marR="0" algn="r">
                        <a:lnSpc>
                          <a:spcPct val="115000"/>
                        </a:lnSpc>
                        <a:spcBef>
                          <a:spcPts val="0"/>
                        </a:spcBef>
                        <a:spcAft>
                          <a:spcPts val="0"/>
                        </a:spcAft>
                      </a:pPr>
                      <a:r>
                        <a:rPr lang="en-US" sz="1200" dirty="0">
                          <a:effectLst/>
                          <a:latin typeface="Verdana" pitchFamily="34" charset="0"/>
                          <a:ea typeface="Verdana" pitchFamily="34" charset="0"/>
                          <a:cs typeface="Verdana" pitchFamily="34" charset="0"/>
                        </a:rPr>
                        <a:t> </a:t>
                      </a:r>
                    </a:p>
                  </a:txBody>
                  <a:tcPr anchor="ctr"/>
                </a:tc>
                <a:tc>
                  <a:txBody>
                    <a:bodyPr/>
                    <a:lstStyle/>
                    <a:p>
                      <a:pPr marL="0" marR="0" algn="r">
                        <a:lnSpc>
                          <a:spcPct val="115000"/>
                        </a:lnSpc>
                        <a:spcBef>
                          <a:spcPts val="0"/>
                        </a:spcBef>
                        <a:spcAft>
                          <a:spcPts val="0"/>
                        </a:spcAft>
                      </a:pPr>
                      <a:r>
                        <a:rPr lang="en-US" sz="1200" dirty="0">
                          <a:effectLst/>
                          <a:latin typeface="Verdana" pitchFamily="34" charset="0"/>
                          <a:ea typeface="Verdana" pitchFamily="34" charset="0"/>
                          <a:cs typeface="Verdana" pitchFamily="34" charset="0"/>
                        </a:rPr>
                        <a:t>8.93</a:t>
                      </a:r>
                    </a:p>
                  </a:txBody>
                  <a:tcPr anchor="ctr"/>
                </a:tc>
                <a:tc>
                  <a:txBody>
                    <a:bodyPr/>
                    <a:lstStyle/>
                    <a:p>
                      <a:pPr marL="0" marR="0" algn="r">
                        <a:lnSpc>
                          <a:spcPct val="115000"/>
                        </a:lnSpc>
                        <a:spcBef>
                          <a:spcPts val="0"/>
                        </a:spcBef>
                        <a:spcAft>
                          <a:spcPts val="0"/>
                        </a:spcAft>
                      </a:pPr>
                      <a:r>
                        <a:rPr lang="en-US" sz="1200" dirty="0">
                          <a:effectLst/>
                          <a:latin typeface="Verdana" pitchFamily="34" charset="0"/>
                          <a:ea typeface="Verdana" pitchFamily="34" charset="0"/>
                          <a:cs typeface="Verdana" pitchFamily="34" charset="0"/>
                        </a:rPr>
                        <a:t>6.55</a:t>
                      </a:r>
                    </a:p>
                  </a:txBody>
                  <a:tcPr anchor="ctr"/>
                </a:tc>
                <a:tc>
                  <a:txBody>
                    <a:bodyPr/>
                    <a:lstStyle/>
                    <a:p>
                      <a:pPr marL="0" marR="0" algn="r">
                        <a:lnSpc>
                          <a:spcPct val="115000"/>
                        </a:lnSpc>
                        <a:spcBef>
                          <a:spcPts val="0"/>
                        </a:spcBef>
                        <a:spcAft>
                          <a:spcPts val="0"/>
                        </a:spcAft>
                      </a:pPr>
                      <a:r>
                        <a:rPr lang="en-US" sz="1200" dirty="0">
                          <a:effectLst/>
                          <a:latin typeface="Verdana" pitchFamily="34" charset="0"/>
                          <a:ea typeface="Verdana" pitchFamily="34" charset="0"/>
                          <a:cs typeface="Verdana" pitchFamily="34" charset="0"/>
                        </a:rPr>
                        <a:t>5.90</a:t>
                      </a:r>
                    </a:p>
                  </a:txBody>
                  <a:tcPr anchor="ctr"/>
                </a:tc>
                <a:tc>
                  <a:txBody>
                    <a:bodyPr/>
                    <a:lstStyle/>
                    <a:p>
                      <a:pPr marL="0" marR="0" algn="r">
                        <a:lnSpc>
                          <a:spcPct val="115000"/>
                        </a:lnSpc>
                        <a:spcBef>
                          <a:spcPts val="0"/>
                        </a:spcBef>
                        <a:spcAft>
                          <a:spcPts val="0"/>
                        </a:spcAft>
                      </a:pPr>
                      <a:r>
                        <a:rPr lang="en-US" sz="1200" dirty="0">
                          <a:effectLst/>
                          <a:latin typeface="Verdana" pitchFamily="34" charset="0"/>
                          <a:ea typeface="Verdana" pitchFamily="34" charset="0"/>
                          <a:cs typeface="Verdana" pitchFamily="34" charset="0"/>
                        </a:rPr>
                        <a:t>4.888</a:t>
                      </a:r>
                    </a:p>
                  </a:txBody>
                  <a:tcPr anchor="ctr"/>
                </a:tc>
                <a:extLst>
                  <a:ext uri="{0D108BD9-81ED-4DB2-BD59-A6C34878D82A}">
                    <a16:rowId xmlns:a16="http://schemas.microsoft.com/office/drawing/2014/main" val="10007"/>
                  </a:ext>
                </a:extLst>
              </a:tr>
              <a:tr h="240955">
                <a:tc>
                  <a:txBody>
                    <a:bodyPr/>
                    <a:lstStyle/>
                    <a:p>
                      <a:pPr marL="0" marR="0" algn="ctr">
                        <a:lnSpc>
                          <a:spcPct val="115000"/>
                        </a:lnSpc>
                        <a:spcBef>
                          <a:spcPts val="0"/>
                        </a:spcBef>
                        <a:spcAft>
                          <a:spcPts val="0"/>
                        </a:spcAft>
                      </a:pPr>
                      <a:r>
                        <a:rPr lang="en-US" sz="1200" dirty="0">
                          <a:effectLst/>
                          <a:latin typeface="Verdana" pitchFamily="34" charset="0"/>
                          <a:ea typeface="Verdana" pitchFamily="34" charset="0"/>
                          <a:cs typeface="Verdana" pitchFamily="34" charset="0"/>
                        </a:rPr>
                        <a:t>8</a:t>
                      </a:r>
                    </a:p>
                  </a:txBody>
                  <a:tcPr anchor="ctr"/>
                </a:tc>
                <a:tc>
                  <a:txBody>
                    <a:bodyPr/>
                    <a:lstStyle/>
                    <a:p>
                      <a:pPr marL="0" marR="0" algn="r">
                        <a:lnSpc>
                          <a:spcPct val="115000"/>
                        </a:lnSpc>
                        <a:spcBef>
                          <a:spcPts val="0"/>
                        </a:spcBef>
                        <a:spcAft>
                          <a:spcPts val="0"/>
                        </a:spcAft>
                      </a:pPr>
                      <a:r>
                        <a:rPr lang="en-US" sz="1200" dirty="0">
                          <a:effectLst/>
                          <a:latin typeface="Verdana" pitchFamily="34" charset="0"/>
                          <a:ea typeface="Verdana" pitchFamily="34" charset="0"/>
                          <a:cs typeface="Verdana" pitchFamily="34" charset="0"/>
                        </a:rPr>
                        <a:t> </a:t>
                      </a:r>
                    </a:p>
                  </a:txBody>
                  <a:tcPr anchor="ctr"/>
                </a:tc>
                <a:tc>
                  <a:txBody>
                    <a:bodyPr/>
                    <a:lstStyle/>
                    <a:p>
                      <a:pPr marL="0" marR="0" algn="r">
                        <a:lnSpc>
                          <a:spcPct val="115000"/>
                        </a:lnSpc>
                        <a:spcBef>
                          <a:spcPts val="0"/>
                        </a:spcBef>
                        <a:spcAft>
                          <a:spcPts val="0"/>
                        </a:spcAft>
                      </a:pPr>
                      <a:r>
                        <a:rPr lang="en-US" sz="1200" dirty="0">
                          <a:effectLst/>
                          <a:latin typeface="Verdana" pitchFamily="34" charset="0"/>
                          <a:ea typeface="Verdana" pitchFamily="34" charset="0"/>
                          <a:cs typeface="Verdana" pitchFamily="34" charset="0"/>
                        </a:rPr>
                        <a:t> </a:t>
                      </a:r>
                    </a:p>
                  </a:txBody>
                  <a:tcPr anchor="ctr"/>
                </a:tc>
                <a:tc>
                  <a:txBody>
                    <a:bodyPr/>
                    <a:lstStyle/>
                    <a:p>
                      <a:pPr marL="0" marR="0" algn="r">
                        <a:lnSpc>
                          <a:spcPct val="115000"/>
                        </a:lnSpc>
                        <a:spcBef>
                          <a:spcPts val="0"/>
                        </a:spcBef>
                        <a:spcAft>
                          <a:spcPts val="0"/>
                        </a:spcAft>
                      </a:pPr>
                      <a:r>
                        <a:rPr lang="en-US" sz="1200" dirty="0">
                          <a:effectLst/>
                          <a:latin typeface="Verdana" pitchFamily="34" charset="0"/>
                          <a:ea typeface="Verdana" pitchFamily="34" charset="0"/>
                          <a:cs typeface="Verdana" pitchFamily="34" charset="0"/>
                        </a:rPr>
                        <a:t>4.46</a:t>
                      </a:r>
                    </a:p>
                  </a:txBody>
                  <a:tcPr anchor="ctr"/>
                </a:tc>
                <a:tc>
                  <a:txBody>
                    <a:bodyPr/>
                    <a:lstStyle/>
                    <a:p>
                      <a:pPr marL="0" marR="0" algn="r">
                        <a:lnSpc>
                          <a:spcPct val="115000"/>
                        </a:lnSpc>
                        <a:spcBef>
                          <a:spcPts val="0"/>
                        </a:spcBef>
                        <a:spcAft>
                          <a:spcPts val="0"/>
                        </a:spcAft>
                      </a:pPr>
                      <a:r>
                        <a:rPr lang="en-US" sz="1200" dirty="0">
                          <a:effectLst/>
                          <a:latin typeface="Verdana" pitchFamily="34" charset="0"/>
                          <a:ea typeface="Verdana" pitchFamily="34" charset="0"/>
                          <a:cs typeface="Verdana" pitchFamily="34" charset="0"/>
                        </a:rPr>
                        <a:t>6.55</a:t>
                      </a:r>
                    </a:p>
                  </a:txBody>
                  <a:tcPr anchor="ctr"/>
                </a:tc>
                <a:tc>
                  <a:txBody>
                    <a:bodyPr/>
                    <a:lstStyle/>
                    <a:p>
                      <a:pPr marL="0" marR="0" algn="r">
                        <a:lnSpc>
                          <a:spcPct val="115000"/>
                        </a:lnSpc>
                        <a:spcBef>
                          <a:spcPts val="0"/>
                        </a:spcBef>
                        <a:spcAft>
                          <a:spcPts val="0"/>
                        </a:spcAft>
                      </a:pPr>
                      <a:r>
                        <a:rPr lang="en-US" sz="1200" dirty="0">
                          <a:effectLst/>
                          <a:latin typeface="Verdana" pitchFamily="34" charset="0"/>
                          <a:ea typeface="Verdana" pitchFamily="34" charset="0"/>
                          <a:cs typeface="Verdana" pitchFamily="34" charset="0"/>
                        </a:rPr>
                        <a:t>5.90</a:t>
                      </a:r>
                    </a:p>
                  </a:txBody>
                  <a:tcPr anchor="ctr"/>
                </a:tc>
                <a:tc>
                  <a:txBody>
                    <a:bodyPr/>
                    <a:lstStyle/>
                    <a:p>
                      <a:pPr marL="0" marR="0" algn="r">
                        <a:lnSpc>
                          <a:spcPct val="115000"/>
                        </a:lnSpc>
                        <a:spcBef>
                          <a:spcPts val="0"/>
                        </a:spcBef>
                        <a:spcAft>
                          <a:spcPts val="0"/>
                        </a:spcAft>
                      </a:pPr>
                      <a:r>
                        <a:rPr lang="en-US" sz="1200" dirty="0">
                          <a:effectLst/>
                          <a:latin typeface="Verdana" pitchFamily="34" charset="0"/>
                          <a:ea typeface="Verdana" pitchFamily="34" charset="0"/>
                          <a:cs typeface="Verdana" pitchFamily="34" charset="0"/>
                        </a:rPr>
                        <a:t>4.522</a:t>
                      </a:r>
                    </a:p>
                  </a:txBody>
                  <a:tcPr anchor="ctr"/>
                </a:tc>
                <a:extLst>
                  <a:ext uri="{0D108BD9-81ED-4DB2-BD59-A6C34878D82A}">
                    <a16:rowId xmlns:a16="http://schemas.microsoft.com/office/drawing/2014/main" val="10008"/>
                  </a:ext>
                </a:extLst>
              </a:tr>
              <a:tr h="240955">
                <a:tc>
                  <a:txBody>
                    <a:bodyPr/>
                    <a:lstStyle/>
                    <a:p>
                      <a:pPr marL="0" marR="0" algn="ctr">
                        <a:lnSpc>
                          <a:spcPct val="115000"/>
                        </a:lnSpc>
                        <a:spcBef>
                          <a:spcPts val="0"/>
                        </a:spcBef>
                        <a:spcAft>
                          <a:spcPts val="0"/>
                        </a:spcAft>
                      </a:pPr>
                      <a:r>
                        <a:rPr lang="en-US" sz="1200" dirty="0">
                          <a:effectLst/>
                          <a:latin typeface="Verdana" pitchFamily="34" charset="0"/>
                          <a:ea typeface="Verdana" pitchFamily="34" charset="0"/>
                          <a:cs typeface="Verdana" pitchFamily="34" charset="0"/>
                        </a:rPr>
                        <a:t>9</a:t>
                      </a:r>
                    </a:p>
                  </a:txBody>
                  <a:tcPr anchor="ctr"/>
                </a:tc>
                <a:tc>
                  <a:txBody>
                    <a:bodyPr/>
                    <a:lstStyle/>
                    <a:p>
                      <a:pPr marL="0" marR="0" algn="r">
                        <a:lnSpc>
                          <a:spcPct val="115000"/>
                        </a:lnSpc>
                        <a:spcBef>
                          <a:spcPts val="0"/>
                        </a:spcBef>
                        <a:spcAft>
                          <a:spcPts val="0"/>
                        </a:spcAft>
                      </a:pPr>
                      <a:r>
                        <a:rPr lang="en-US" sz="1200" dirty="0">
                          <a:effectLst/>
                          <a:latin typeface="Verdana" pitchFamily="34" charset="0"/>
                          <a:ea typeface="Verdana" pitchFamily="34" charset="0"/>
                          <a:cs typeface="Verdana" pitchFamily="34" charset="0"/>
                        </a:rPr>
                        <a:t> </a:t>
                      </a:r>
                    </a:p>
                  </a:txBody>
                  <a:tcPr anchor="ctr"/>
                </a:tc>
                <a:tc>
                  <a:txBody>
                    <a:bodyPr/>
                    <a:lstStyle/>
                    <a:p>
                      <a:pPr marL="0" marR="0" algn="r">
                        <a:lnSpc>
                          <a:spcPct val="115000"/>
                        </a:lnSpc>
                        <a:spcBef>
                          <a:spcPts val="0"/>
                        </a:spcBef>
                        <a:spcAft>
                          <a:spcPts val="0"/>
                        </a:spcAft>
                      </a:pPr>
                      <a:r>
                        <a:rPr lang="en-US" sz="1200" dirty="0">
                          <a:effectLst/>
                          <a:latin typeface="Verdana" pitchFamily="34" charset="0"/>
                          <a:ea typeface="Verdana" pitchFamily="34" charset="0"/>
                          <a:cs typeface="Verdana" pitchFamily="34" charset="0"/>
                        </a:rPr>
                        <a:t> </a:t>
                      </a:r>
                    </a:p>
                  </a:txBody>
                  <a:tcPr anchor="ctr"/>
                </a:tc>
                <a:tc>
                  <a:txBody>
                    <a:bodyPr/>
                    <a:lstStyle/>
                    <a:p>
                      <a:pPr marL="0" marR="0" algn="r">
                        <a:lnSpc>
                          <a:spcPct val="115000"/>
                        </a:lnSpc>
                        <a:spcBef>
                          <a:spcPts val="0"/>
                        </a:spcBef>
                        <a:spcAft>
                          <a:spcPts val="0"/>
                        </a:spcAft>
                      </a:pPr>
                      <a:r>
                        <a:rPr lang="en-US" sz="1200" dirty="0">
                          <a:effectLst/>
                          <a:latin typeface="Verdana" pitchFamily="34" charset="0"/>
                          <a:ea typeface="Verdana" pitchFamily="34" charset="0"/>
                          <a:cs typeface="Verdana" pitchFamily="34" charset="0"/>
                        </a:rPr>
                        <a:t> </a:t>
                      </a:r>
                    </a:p>
                  </a:txBody>
                  <a:tcPr anchor="ctr"/>
                </a:tc>
                <a:tc>
                  <a:txBody>
                    <a:bodyPr/>
                    <a:lstStyle/>
                    <a:p>
                      <a:pPr marL="0" marR="0" algn="r">
                        <a:lnSpc>
                          <a:spcPct val="115000"/>
                        </a:lnSpc>
                        <a:spcBef>
                          <a:spcPts val="0"/>
                        </a:spcBef>
                        <a:spcAft>
                          <a:spcPts val="0"/>
                        </a:spcAft>
                      </a:pPr>
                      <a:r>
                        <a:rPr lang="en-US" sz="1200" dirty="0">
                          <a:effectLst/>
                          <a:latin typeface="Verdana" pitchFamily="34" charset="0"/>
                          <a:ea typeface="Verdana" pitchFamily="34" charset="0"/>
                          <a:cs typeface="Verdana" pitchFamily="34" charset="0"/>
                        </a:rPr>
                        <a:t>6.56</a:t>
                      </a:r>
                    </a:p>
                  </a:txBody>
                  <a:tcPr anchor="ctr"/>
                </a:tc>
                <a:tc>
                  <a:txBody>
                    <a:bodyPr/>
                    <a:lstStyle/>
                    <a:p>
                      <a:pPr marL="0" marR="0" algn="r">
                        <a:lnSpc>
                          <a:spcPct val="115000"/>
                        </a:lnSpc>
                        <a:spcBef>
                          <a:spcPts val="0"/>
                        </a:spcBef>
                        <a:spcAft>
                          <a:spcPts val="0"/>
                        </a:spcAft>
                      </a:pPr>
                      <a:r>
                        <a:rPr lang="en-US" sz="1200" dirty="0">
                          <a:effectLst/>
                          <a:latin typeface="Verdana" pitchFamily="34" charset="0"/>
                          <a:ea typeface="Verdana" pitchFamily="34" charset="0"/>
                          <a:cs typeface="Verdana" pitchFamily="34" charset="0"/>
                        </a:rPr>
                        <a:t>5.91</a:t>
                      </a:r>
                    </a:p>
                  </a:txBody>
                  <a:tcPr anchor="ctr"/>
                </a:tc>
                <a:tc>
                  <a:txBody>
                    <a:bodyPr/>
                    <a:lstStyle/>
                    <a:p>
                      <a:pPr marL="0" marR="0" algn="r">
                        <a:lnSpc>
                          <a:spcPct val="115000"/>
                        </a:lnSpc>
                        <a:spcBef>
                          <a:spcPts val="0"/>
                        </a:spcBef>
                        <a:spcAft>
                          <a:spcPts val="0"/>
                        </a:spcAft>
                      </a:pPr>
                      <a:r>
                        <a:rPr lang="en-US" sz="1200" dirty="0">
                          <a:effectLst/>
                          <a:latin typeface="Verdana" pitchFamily="34" charset="0"/>
                          <a:ea typeface="Verdana" pitchFamily="34" charset="0"/>
                          <a:cs typeface="Verdana" pitchFamily="34" charset="0"/>
                        </a:rPr>
                        <a:t>4.462</a:t>
                      </a:r>
                    </a:p>
                  </a:txBody>
                  <a:tcPr anchor="ctr"/>
                </a:tc>
                <a:extLst>
                  <a:ext uri="{0D108BD9-81ED-4DB2-BD59-A6C34878D82A}">
                    <a16:rowId xmlns:a16="http://schemas.microsoft.com/office/drawing/2014/main" val="10009"/>
                  </a:ext>
                </a:extLst>
              </a:tr>
              <a:tr h="240955">
                <a:tc>
                  <a:txBody>
                    <a:bodyPr/>
                    <a:lstStyle/>
                    <a:p>
                      <a:pPr marL="0" marR="0" algn="ctr">
                        <a:lnSpc>
                          <a:spcPct val="115000"/>
                        </a:lnSpc>
                        <a:spcBef>
                          <a:spcPts val="0"/>
                        </a:spcBef>
                        <a:spcAft>
                          <a:spcPts val="0"/>
                        </a:spcAft>
                      </a:pPr>
                      <a:r>
                        <a:rPr lang="en-US" sz="1200" dirty="0">
                          <a:effectLst/>
                          <a:latin typeface="Verdana" pitchFamily="34" charset="0"/>
                          <a:ea typeface="Verdana" pitchFamily="34" charset="0"/>
                          <a:cs typeface="Verdana" pitchFamily="34" charset="0"/>
                        </a:rPr>
                        <a:t>10</a:t>
                      </a:r>
                    </a:p>
                  </a:txBody>
                  <a:tcPr anchor="ctr"/>
                </a:tc>
                <a:tc>
                  <a:txBody>
                    <a:bodyPr/>
                    <a:lstStyle/>
                    <a:p>
                      <a:pPr marL="0" marR="0" algn="r">
                        <a:lnSpc>
                          <a:spcPct val="115000"/>
                        </a:lnSpc>
                        <a:spcBef>
                          <a:spcPts val="0"/>
                        </a:spcBef>
                        <a:spcAft>
                          <a:spcPts val="0"/>
                        </a:spcAft>
                      </a:pPr>
                      <a:r>
                        <a:rPr lang="en-US" sz="1200" dirty="0">
                          <a:effectLst/>
                          <a:latin typeface="Verdana" pitchFamily="34" charset="0"/>
                          <a:ea typeface="Verdana" pitchFamily="34" charset="0"/>
                          <a:cs typeface="Verdana" pitchFamily="34" charset="0"/>
                        </a:rPr>
                        <a:t> </a:t>
                      </a:r>
                    </a:p>
                  </a:txBody>
                  <a:tcPr anchor="ctr"/>
                </a:tc>
                <a:tc>
                  <a:txBody>
                    <a:bodyPr/>
                    <a:lstStyle/>
                    <a:p>
                      <a:pPr algn="r"/>
                      <a:endParaRPr lang="en-US" sz="12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gn="r"/>
                      <a:endParaRPr lang="en-US" sz="12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algn="r">
                        <a:lnSpc>
                          <a:spcPct val="115000"/>
                        </a:lnSpc>
                        <a:spcBef>
                          <a:spcPts val="0"/>
                        </a:spcBef>
                        <a:spcAft>
                          <a:spcPts val="0"/>
                        </a:spcAft>
                      </a:pPr>
                      <a:r>
                        <a:rPr lang="en-US" sz="1200" dirty="0">
                          <a:effectLst/>
                          <a:latin typeface="Verdana" pitchFamily="34" charset="0"/>
                          <a:ea typeface="Verdana" pitchFamily="34" charset="0"/>
                          <a:cs typeface="Verdana" pitchFamily="34" charset="0"/>
                        </a:rPr>
                        <a:t>6.55</a:t>
                      </a:r>
                    </a:p>
                  </a:txBody>
                  <a:tcPr anchor="ctr"/>
                </a:tc>
                <a:tc>
                  <a:txBody>
                    <a:bodyPr/>
                    <a:lstStyle/>
                    <a:p>
                      <a:pPr marL="0" marR="0" algn="r">
                        <a:lnSpc>
                          <a:spcPct val="115000"/>
                        </a:lnSpc>
                        <a:spcBef>
                          <a:spcPts val="0"/>
                        </a:spcBef>
                        <a:spcAft>
                          <a:spcPts val="0"/>
                        </a:spcAft>
                      </a:pPr>
                      <a:r>
                        <a:rPr lang="en-US" sz="1200" dirty="0">
                          <a:effectLst/>
                          <a:latin typeface="Verdana" pitchFamily="34" charset="0"/>
                          <a:ea typeface="Verdana" pitchFamily="34" charset="0"/>
                          <a:cs typeface="Verdana" pitchFamily="34" charset="0"/>
                        </a:rPr>
                        <a:t>5.90</a:t>
                      </a:r>
                    </a:p>
                  </a:txBody>
                  <a:tcPr anchor="ctr"/>
                </a:tc>
                <a:tc>
                  <a:txBody>
                    <a:bodyPr/>
                    <a:lstStyle/>
                    <a:p>
                      <a:pPr marL="0" marR="0" algn="r">
                        <a:lnSpc>
                          <a:spcPct val="115000"/>
                        </a:lnSpc>
                        <a:spcBef>
                          <a:spcPts val="0"/>
                        </a:spcBef>
                        <a:spcAft>
                          <a:spcPts val="0"/>
                        </a:spcAft>
                      </a:pPr>
                      <a:r>
                        <a:rPr lang="en-US" sz="1200" dirty="0">
                          <a:effectLst/>
                          <a:latin typeface="Verdana" pitchFamily="34" charset="0"/>
                          <a:ea typeface="Verdana" pitchFamily="34" charset="0"/>
                          <a:cs typeface="Verdana" pitchFamily="34" charset="0"/>
                        </a:rPr>
                        <a:t>4.461</a:t>
                      </a:r>
                    </a:p>
                  </a:txBody>
                  <a:tcPr anchor="ctr"/>
                </a:tc>
                <a:extLst>
                  <a:ext uri="{0D108BD9-81ED-4DB2-BD59-A6C34878D82A}">
                    <a16:rowId xmlns:a16="http://schemas.microsoft.com/office/drawing/2014/main" val="10010"/>
                  </a:ext>
                </a:extLst>
              </a:tr>
            </a:tbl>
          </a:graphicData>
        </a:graphic>
      </p:graphicFrame>
      <p:sp>
        <p:nvSpPr>
          <p:cNvPr id="7" name="Slide Number Placeholder 6">
            <a:extLst>
              <a:ext uri="{FF2B5EF4-FFF2-40B4-BE49-F238E27FC236}">
                <a16:creationId xmlns:a16="http://schemas.microsoft.com/office/drawing/2014/main" id="{F1F6246C-B9D3-4A7D-8AC7-FA8870B67544}"/>
              </a:ext>
            </a:extLst>
          </p:cNvPr>
          <p:cNvSpPr>
            <a:spLocks noGrp="1"/>
          </p:cNvSpPr>
          <p:nvPr>
            <p:ph type="sldNum" sz="quarter" idx="10"/>
          </p:nvPr>
        </p:nvSpPr>
        <p:spPr/>
        <p:txBody>
          <a:bodyPr/>
          <a:lstStyle/>
          <a:p>
            <a:r>
              <a:rPr lang="en-US" dirty="0"/>
              <a:t>10-</a:t>
            </a:r>
            <a:fld id="{847A6AB7-ED92-4CC2-895B-E46908831F7A}" type="slidenum">
              <a:rPr lang="en-US" smtClean="0"/>
              <a:pPr/>
              <a:t>22</a:t>
            </a:fld>
            <a:endParaRPr lang="en-US" dirty="0"/>
          </a:p>
        </p:txBody>
      </p:sp>
    </p:spTree>
    <p:extLst>
      <p:ext uri="{BB962C8B-B14F-4D97-AF65-F5344CB8AC3E}">
        <p14:creationId xmlns:p14="http://schemas.microsoft.com/office/powerpoint/2010/main" val="210225524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t>Depreciation (14 of 22)</a:t>
            </a: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1957497012"/>
              </p:ext>
            </p:extLst>
          </p:nvPr>
        </p:nvGraphicFramePr>
        <p:xfrm>
          <a:off x="333664" y="1786128"/>
          <a:ext cx="8505536" cy="3476794"/>
        </p:xfrm>
        <a:graphic>
          <a:graphicData uri="http://schemas.openxmlformats.org/drawingml/2006/table">
            <a:tbl>
              <a:tblPr firstRow="1" firstCol="1" bandRow="1">
                <a:tableStyleId>{5940675A-B579-460E-94D1-54222C63F5DA}</a:tableStyleId>
              </a:tblPr>
              <a:tblGrid>
                <a:gridCol w="1219200">
                  <a:extLst>
                    <a:ext uri="{9D8B030D-6E8A-4147-A177-3AD203B41FA5}">
                      <a16:colId xmlns:a16="http://schemas.microsoft.com/office/drawing/2014/main" val="20000"/>
                    </a:ext>
                  </a:extLst>
                </a:gridCol>
                <a:gridCol w="1219200">
                  <a:extLst>
                    <a:ext uri="{9D8B030D-6E8A-4147-A177-3AD203B41FA5}">
                      <a16:colId xmlns:a16="http://schemas.microsoft.com/office/drawing/2014/main" val="20001"/>
                    </a:ext>
                  </a:extLst>
                </a:gridCol>
                <a:gridCol w="1219200">
                  <a:extLst>
                    <a:ext uri="{9D8B030D-6E8A-4147-A177-3AD203B41FA5}">
                      <a16:colId xmlns:a16="http://schemas.microsoft.com/office/drawing/2014/main" val="20002"/>
                    </a:ext>
                  </a:extLst>
                </a:gridCol>
                <a:gridCol w="1219200">
                  <a:extLst>
                    <a:ext uri="{9D8B030D-6E8A-4147-A177-3AD203B41FA5}">
                      <a16:colId xmlns:a16="http://schemas.microsoft.com/office/drawing/2014/main" val="20003"/>
                    </a:ext>
                  </a:extLst>
                </a:gridCol>
                <a:gridCol w="1219200">
                  <a:extLst>
                    <a:ext uri="{9D8B030D-6E8A-4147-A177-3AD203B41FA5}">
                      <a16:colId xmlns:a16="http://schemas.microsoft.com/office/drawing/2014/main" val="20004"/>
                    </a:ext>
                  </a:extLst>
                </a:gridCol>
                <a:gridCol w="1219200">
                  <a:extLst>
                    <a:ext uri="{9D8B030D-6E8A-4147-A177-3AD203B41FA5}">
                      <a16:colId xmlns:a16="http://schemas.microsoft.com/office/drawing/2014/main" val="20005"/>
                    </a:ext>
                  </a:extLst>
                </a:gridCol>
                <a:gridCol w="1190336">
                  <a:extLst>
                    <a:ext uri="{9D8B030D-6E8A-4147-A177-3AD203B41FA5}">
                      <a16:colId xmlns:a16="http://schemas.microsoft.com/office/drawing/2014/main" val="20006"/>
                    </a:ext>
                  </a:extLst>
                </a:gridCol>
              </a:tblGrid>
              <a:tr h="388027">
                <a:tc>
                  <a:txBody>
                    <a:bodyPr/>
                    <a:lstStyle/>
                    <a:p>
                      <a:pPr marL="0" marR="0" algn="ctr">
                        <a:lnSpc>
                          <a:spcPct val="115000"/>
                        </a:lnSpc>
                        <a:spcBef>
                          <a:spcPts val="0"/>
                        </a:spcBef>
                        <a:spcAft>
                          <a:spcPts val="0"/>
                        </a:spcAft>
                      </a:pPr>
                      <a:r>
                        <a:rPr lang="en-US" sz="1200" b="1" dirty="0">
                          <a:effectLst/>
                          <a:latin typeface="Verdana" pitchFamily="34" charset="0"/>
                          <a:ea typeface="Verdana" pitchFamily="34" charset="0"/>
                          <a:cs typeface="Verdana" pitchFamily="34" charset="0"/>
                        </a:rPr>
                        <a:t>Year</a:t>
                      </a:r>
                    </a:p>
                  </a:txBody>
                  <a:tcPr anchor="ctr"/>
                </a:tc>
                <a:tc>
                  <a:txBody>
                    <a:bodyPr/>
                    <a:lstStyle/>
                    <a:p>
                      <a:pPr marL="0" marR="0" algn="ctr">
                        <a:lnSpc>
                          <a:spcPct val="115000"/>
                        </a:lnSpc>
                        <a:spcBef>
                          <a:spcPts val="0"/>
                        </a:spcBef>
                        <a:spcAft>
                          <a:spcPts val="0"/>
                        </a:spcAft>
                      </a:pPr>
                      <a:r>
                        <a:rPr lang="en-US" sz="1200" b="1" dirty="0">
                          <a:effectLst/>
                          <a:latin typeface="Verdana" pitchFamily="34" charset="0"/>
                          <a:ea typeface="Verdana" pitchFamily="34" charset="0"/>
                          <a:cs typeface="Verdana" pitchFamily="34" charset="0"/>
                        </a:rPr>
                        <a:t>3-Year</a:t>
                      </a:r>
                    </a:p>
                  </a:txBody>
                  <a:tcPr anchor="ctr"/>
                </a:tc>
                <a:tc>
                  <a:txBody>
                    <a:bodyPr/>
                    <a:lstStyle/>
                    <a:p>
                      <a:pPr marL="0" marR="0" algn="ctr">
                        <a:lnSpc>
                          <a:spcPct val="115000"/>
                        </a:lnSpc>
                        <a:spcBef>
                          <a:spcPts val="0"/>
                        </a:spcBef>
                        <a:spcAft>
                          <a:spcPts val="0"/>
                        </a:spcAft>
                      </a:pPr>
                      <a:r>
                        <a:rPr lang="en-US" sz="1200" b="1" dirty="0">
                          <a:effectLst/>
                          <a:latin typeface="Verdana" pitchFamily="34" charset="0"/>
                          <a:ea typeface="Verdana" pitchFamily="34" charset="0"/>
                          <a:cs typeface="Verdana" pitchFamily="34" charset="0"/>
                        </a:rPr>
                        <a:t>5-Year</a:t>
                      </a:r>
                    </a:p>
                  </a:txBody>
                  <a:tcPr anchor="ctr"/>
                </a:tc>
                <a:tc>
                  <a:txBody>
                    <a:bodyPr/>
                    <a:lstStyle/>
                    <a:p>
                      <a:pPr marL="0" marR="0" algn="ctr">
                        <a:lnSpc>
                          <a:spcPct val="115000"/>
                        </a:lnSpc>
                        <a:spcBef>
                          <a:spcPts val="0"/>
                        </a:spcBef>
                        <a:spcAft>
                          <a:spcPts val="0"/>
                        </a:spcAft>
                      </a:pPr>
                      <a:r>
                        <a:rPr lang="en-US" sz="1200" b="1" dirty="0">
                          <a:effectLst/>
                          <a:latin typeface="Verdana" pitchFamily="34" charset="0"/>
                          <a:ea typeface="Verdana" pitchFamily="34" charset="0"/>
                          <a:cs typeface="Verdana" pitchFamily="34" charset="0"/>
                        </a:rPr>
                        <a:t>7-Year</a:t>
                      </a:r>
                    </a:p>
                  </a:txBody>
                  <a:tcPr anchor="ctr"/>
                </a:tc>
                <a:tc>
                  <a:txBody>
                    <a:bodyPr/>
                    <a:lstStyle/>
                    <a:p>
                      <a:pPr marL="0" marR="0" algn="ctr">
                        <a:lnSpc>
                          <a:spcPct val="115000"/>
                        </a:lnSpc>
                        <a:spcBef>
                          <a:spcPts val="0"/>
                        </a:spcBef>
                        <a:spcAft>
                          <a:spcPts val="0"/>
                        </a:spcAft>
                      </a:pPr>
                      <a:r>
                        <a:rPr lang="en-US" sz="1200" b="1" dirty="0">
                          <a:effectLst/>
                          <a:latin typeface="Verdana" pitchFamily="34" charset="0"/>
                          <a:ea typeface="Verdana" pitchFamily="34" charset="0"/>
                          <a:cs typeface="Verdana" pitchFamily="34" charset="0"/>
                        </a:rPr>
                        <a:t>10-Year</a:t>
                      </a:r>
                    </a:p>
                  </a:txBody>
                  <a:tcPr anchor="ctr"/>
                </a:tc>
                <a:tc>
                  <a:txBody>
                    <a:bodyPr/>
                    <a:lstStyle/>
                    <a:p>
                      <a:pPr marL="0" marR="0" algn="ctr">
                        <a:lnSpc>
                          <a:spcPct val="115000"/>
                        </a:lnSpc>
                        <a:spcBef>
                          <a:spcPts val="0"/>
                        </a:spcBef>
                        <a:spcAft>
                          <a:spcPts val="0"/>
                        </a:spcAft>
                      </a:pPr>
                      <a:r>
                        <a:rPr lang="en-US" sz="1200" b="1" dirty="0">
                          <a:effectLst/>
                          <a:latin typeface="Verdana" pitchFamily="34" charset="0"/>
                          <a:ea typeface="Verdana" pitchFamily="34" charset="0"/>
                          <a:cs typeface="Verdana" pitchFamily="34" charset="0"/>
                        </a:rPr>
                        <a:t>15-Year</a:t>
                      </a:r>
                    </a:p>
                  </a:txBody>
                  <a:tcPr anchor="ctr"/>
                </a:tc>
                <a:tc>
                  <a:txBody>
                    <a:bodyPr/>
                    <a:lstStyle/>
                    <a:p>
                      <a:pPr marL="0" marR="0" algn="ctr">
                        <a:lnSpc>
                          <a:spcPct val="115000"/>
                        </a:lnSpc>
                        <a:spcBef>
                          <a:spcPts val="0"/>
                        </a:spcBef>
                        <a:spcAft>
                          <a:spcPts val="0"/>
                        </a:spcAft>
                      </a:pPr>
                      <a:r>
                        <a:rPr lang="en-US" sz="1200" b="1" dirty="0">
                          <a:effectLst/>
                          <a:latin typeface="Verdana" pitchFamily="34" charset="0"/>
                          <a:ea typeface="Verdana" pitchFamily="34" charset="0"/>
                          <a:cs typeface="Verdana" pitchFamily="34" charset="0"/>
                        </a:rPr>
                        <a:t>20-Year</a:t>
                      </a:r>
                    </a:p>
                  </a:txBody>
                  <a:tcPr anchor="ctr"/>
                </a:tc>
                <a:extLst>
                  <a:ext uri="{0D108BD9-81ED-4DB2-BD59-A6C34878D82A}">
                    <a16:rowId xmlns:a16="http://schemas.microsoft.com/office/drawing/2014/main" val="10000"/>
                  </a:ext>
                </a:extLst>
              </a:tr>
              <a:tr h="240955">
                <a:tc>
                  <a:txBody>
                    <a:bodyPr/>
                    <a:lstStyle/>
                    <a:p>
                      <a:pPr marL="0" marR="0" algn="ctr">
                        <a:lnSpc>
                          <a:spcPct val="115000"/>
                        </a:lnSpc>
                        <a:spcBef>
                          <a:spcPts val="0"/>
                        </a:spcBef>
                        <a:spcAft>
                          <a:spcPts val="0"/>
                        </a:spcAft>
                      </a:pPr>
                      <a:r>
                        <a:rPr lang="en-US" sz="1200" dirty="0">
                          <a:effectLst/>
                          <a:latin typeface="Verdana" pitchFamily="34" charset="0"/>
                          <a:ea typeface="Verdana" pitchFamily="34" charset="0"/>
                          <a:cs typeface="Verdana" pitchFamily="34" charset="0"/>
                        </a:rPr>
                        <a:t>11</a:t>
                      </a:r>
                    </a:p>
                  </a:txBody>
                  <a:tcPr anchor="ctr"/>
                </a:tc>
                <a:tc>
                  <a:txBody>
                    <a:bodyPr/>
                    <a:lstStyle/>
                    <a:p>
                      <a:pPr marL="0" marR="0" algn="ctr">
                        <a:lnSpc>
                          <a:spcPct val="115000"/>
                        </a:lnSpc>
                        <a:spcBef>
                          <a:spcPts val="0"/>
                        </a:spcBef>
                        <a:spcAft>
                          <a:spcPts val="0"/>
                        </a:spcAft>
                      </a:pPr>
                      <a:r>
                        <a:rPr lang="en-US" sz="1200" dirty="0">
                          <a:effectLst/>
                          <a:latin typeface="Verdana" pitchFamily="34" charset="0"/>
                          <a:ea typeface="Verdana" pitchFamily="34" charset="0"/>
                          <a:cs typeface="Verdana" pitchFamily="34" charset="0"/>
                        </a:rPr>
                        <a:t> </a:t>
                      </a:r>
                    </a:p>
                  </a:txBody>
                  <a:tcPr anchor="ctr"/>
                </a:tc>
                <a:tc>
                  <a:txBody>
                    <a:bodyPr/>
                    <a:lstStyle/>
                    <a:p>
                      <a:endParaRPr lang="en-US" sz="12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endParaRPr lang="en-US" sz="12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algn="r">
                        <a:lnSpc>
                          <a:spcPct val="115000"/>
                        </a:lnSpc>
                        <a:spcBef>
                          <a:spcPts val="0"/>
                        </a:spcBef>
                        <a:spcAft>
                          <a:spcPts val="0"/>
                        </a:spcAft>
                      </a:pPr>
                      <a:r>
                        <a:rPr lang="en-US" sz="1200" dirty="0">
                          <a:effectLst/>
                          <a:latin typeface="Verdana" pitchFamily="34" charset="0"/>
                          <a:ea typeface="Verdana" pitchFamily="34" charset="0"/>
                          <a:cs typeface="Verdana" pitchFamily="34" charset="0"/>
                        </a:rPr>
                        <a:t>3.28</a:t>
                      </a:r>
                    </a:p>
                  </a:txBody>
                  <a:tcPr anchor="ctr"/>
                </a:tc>
                <a:tc>
                  <a:txBody>
                    <a:bodyPr/>
                    <a:lstStyle/>
                    <a:p>
                      <a:pPr marL="0" marR="0" algn="r">
                        <a:lnSpc>
                          <a:spcPct val="115000"/>
                        </a:lnSpc>
                        <a:spcBef>
                          <a:spcPts val="0"/>
                        </a:spcBef>
                        <a:spcAft>
                          <a:spcPts val="0"/>
                        </a:spcAft>
                      </a:pPr>
                      <a:r>
                        <a:rPr lang="en-US" sz="1200" dirty="0">
                          <a:effectLst/>
                          <a:latin typeface="Verdana" pitchFamily="34" charset="0"/>
                          <a:ea typeface="Verdana" pitchFamily="34" charset="0"/>
                          <a:cs typeface="Verdana" pitchFamily="34" charset="0"/>
                        </a:rPr>
                        <a:t>5.91</a:t>
                      </a:r>
                    </a:p>
                  </a:txBody>
                  <a:tcPr anchor="ctr"/>
                </a:tc>
                <a:tc>
                  <a:txBody>
                    <a:bodyPr/>
                    <a:lstStyle/>
                    <a:p>
                      <a:pPr marL="0" marR="0" algn="r">
                        <a:lnSpc>
                          <a:spcPct val="115000"/>
                        </a:lnSpc>
                        <a:spcBef>
                          <a:spcPts val="0"/>
                        </a:spcBef>
                        <a:spcAft>
                          <a:spcPts val="0"/>
                        </a:spcAft>
                      </a:pPr>
                      <a:r>
                        <a:rPr lang="en-US" sz="1200" dirty="0">
                          <a:effectLst/>
                          <a:latin typeface="Verdana" pitchFamily="34" charset="0"/>
                          <a:ea typeface="Verdana" pitchFamily="34" charset="0"/>
                          <a:cs typeface="Verdana" pitchFamily="34" charset="0"/>
                        </a:rPr>
                        <a:t>4.462</a:t>
                      </a:r>
                    </a:p>
                  </a:txBody>
                  <a:tcPr anchor="ctr"/>
                </a:tc>
                <a:extLst>
                  <a:ext uri="{0D108BD9-81ED-4DB2-BD59-A6C34878D82A}">
                    <a16:rowId xmlns:a16="http://schemas.microsoft.com/office/drawing/2014/main" val="10001"/>
                  </a:ext>
                </a:extLst>
              </a:tr>
              <a:tr h="240955">
                <a:tc>
                  <a:txBody>
                    <a:bodyPr/>
                    <a:lstStyle/>
                    <a:p>
                      <a:pPr marL="0" marR="0" algn="ctr">
                        <a:lnSpc>
                          <a:spcPct val="115000"/>
                        </a:lnSpc>
                        <a:spcBef>
                          <a:spcPts val="0"/>
                        </a:spcBef>
                        <a:spcAft>
                          <a:spcPts val="0"/>
                        </a:spcAft>
                      </a:pPr>
                      <a:r>
                        <a:rPr lang="en-US" sz="1200" dirty="0">
                          <a:effectLst/>
                          <a:latin typeface="Verdana" pitchFamily="34" charset="0"/>
                          <a:ea typeface="Verdana" pitchFamily="34" charset="0"/>
                          <a:cs typeface="Verdana" pitchFamily="34" charset="0"/>
                        </a:rPr>
                        <a:t>12</a:t>
                      </a:r>
                    </a:p>
                  </a:txBody>
                  <a:tcPr anchor="ctr"/>
                </a:tc>
                <a:tc>
                  <a:txBody>
                    <a:bodyPr/>
                    <a:lstStyle/>
                    <a:p>
                      <a:pPr marL="0" marR="0" algn="ctr">
                        <a:lnSpc>
                          <a:spcPct val="115000"/>
                        </a:lnSpc>
                        <a:spcBef>
                          <a:spcPts val="0"/>
                        </a:spcBef>
                        <a:spcAft>
                          <a:spcPts val="0"/>
                        </a:spcAft>
                      </a:pPr>
                      <a:r>
                        <a:rPr lang="en-US" sz="1200" dirty="0">
                          <a:effectLst/>
                          <a:latin typeface="Verdana" pitchFamily="34" charset="0"/>
                          <a:ea typeface="Verdana" pitchFamily="34" charset="0"/>
                          <a:cs typeface="Verdana" pitchFamily="34" charset="0"/>
                        </a:rPr>
                        <a:t> </a:t>
                      </a:r>
                    </a:p>
                  </a:txBody>
                  <a:tcPr anchor="ctr"/>
                </a:tc>
                <a:tc>
                  <a:txBody>
                    <a:bodyPr/>
                    <a:lstStyle/>
                    <a:p>
                      <a:endParaRPr lang="en-US" sz="12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endParaRPr lang="en-US" sz="12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algn="r">
                        <a:lnSpc>
                          <a:spcPct val="115000"/>
                        </a:lnSpc>
                        <a:spcBef>
                          <a:spcPts val="0"/>
                        </a:spcBef>
                        <a:spcAft>
                          <a:spcPts val="0"/>
                        </a:spcAft>
                      </a:pPr>
                      <a:r>
                        <a:rPr lang="en-US" sz="1200" dirty="0">
                          <a:effectLst/>
                          <a:latin typeface="Verdana" pitchFamily="34" charset="0"/>
                          <a:ea typeface="Verdana" pitchFamily="34" charset="0"/>
                          <a:cs typeface="Verdana" pitchFamily="34" charset="0"/>
                        </a:rPr>
                        <a:t> </a:t>
                      </a:r>
                    </a:p>
                  </a:txBody>
                  <a:tcPr anchor="ctr"/>
                </a:tc>
                <a:tc>
                  <a:txBody>
                    <a:bodyPr/>
                    <a:lstStyle/>
                    <a:p>
                      <a:pPr marL="0" marR="0" algn="r">
                        <a:lnSpc>
                          <a:spcPct val="115000"/>
                        </a:lnSpc>
                        <a:spcBef>
                          <a:spcPts val="0"/>
                        </a:spcBef>
                        <a:spcAft>
                          <a:spcPts val="0"/>
                        </a:spcAft>
                      </a:pPr>
                      <a:r>
                        <a:rPr lang="en-US" sz="1200" dirty="0">
                          <a:effectLst/>
                          <a:latin typeface="Verdana" pitchFamily="34" charset="0"/>
                          <a:ea typeface="Verdana" pitchFamily="34" charset="0"/>
                          <a:cs typeface="Verdana" pitchFamily="34" charset="0"/>
                        </a:rPr>
                        <a:t>5.90</a:t>
                      </a:r>
                    </a:p>
                  </a:txBody>
                  <a:tcPr anchor="ctr"/>
                </a:tc>
                <a:tc>
                  <a:txBody>
                    <a:bodyPr/>
                    <a:lstStyle/>
                    <a:p>
                      <a:pPr marL="0" marR="0" algn="r">
                        <a:lnSpc>
                          <a:spcPct val="115000"/>
                        </a:lnSpc>
                        <a:spcBef>
                          <a:spcPts val="0"/>
                        </a:spcBef>
                        <a:spcAft>
                          <a:spcPts val="0"/>
                        </a:spcAft>
                      </a:pPr>
                      <a:r>
                        <a:rPr lang="en-US" sz="1200" dirty="0">
                          <a:effectLst/>
                          <a:latin typeface="Verdana" pitchFamily="34" charset="0"/>
                          <a:ea typeface="Verdana" pitchFamily="34" charset="0"/>
                          <a:cs typeface="Verdana" pitchFamily="34" charset="0"/>
                        </a:rPr>
                        <a:t>4.461</a:t>
                      </a:r>
                    </a:p>
                  </a:txBody>
                  <a:tcPr anchor="ctr"/>
                </a:tc>
                <a:extLst>
                  <a:ext uri="{0D108BD9-81ED-4DB2-BD59-A6C34878D82A}">
                    <a16:rowId xmlns:a16="http://schemas.microsoft.com/office/drawing/2014/main" val="10002"/>
                  </a:ext>
                </a:extLst>
              </a:tr>
              <a:tr h="240955">
                <a:tc>
                  <a:txBody>
                    <a:bodyPr/>
                    <a:lstStyle/>
                    <a:p>
                      <a:pPr marL="0" marR="0" algn="ctr">
                        <a:lnSpc>
                          <a:spcPct val="115000"/>
                        </a:lnSpc>
                        <a:spcBef>
                          <a:spcPts val="0"/>
                        </a:spcBef>
                        <a:spcAft>
                          <a:spcPts val="0"/>
                        </a:spcAft>
                      </a:pPr>
                      <a:r>
                        <a:rPr lang="en-US" sz="1200" dirty="0">
                          <a:effectLst/>
                          <a:latin typeface="Verdana" pitchFamily="34" charset="0"/>
                          <a:ea typeface="Verdana" pitchFamily="34" charset="0"/>
                          <a:cs typeface="Verdana" pitchFamily="34" charset="0"/>
                        </a:rPr>
                        <a:t>13</a:t>
                      </a:r>
                    </a:p>
                  </a:txBody>
                  <a:tcPr anchor="ctr"/>
                </a:tc>
                <a:tc>
                  <a:txBody>
                    <a:bodyPr/>
                    <a:lstStyle/>
                    <a:p>
                      <a:pPr marL="0" marR="0" algn="ctr">
                        <a:lnSpc>
                          <a:spcPct val="115000"/>
                        </a:lnSpc>
                        <a:spcBef>
                          <a:spcPts val="0"/>
                        </a:spcBef>
                        <a:spcAft>
                          <a:spcPts val="0"/>
                        </a:spcAft>
                      </a:pPr>
                      <a:r>
                        <a:rPr lang="en-US" sz="1200" dirty="0">
                          <a:effectLst/>
                          <a:latin typeface="Verdana" pitchFamily="34" charset="0"/>
                          <a:ea typeface="Verdana" pitchFamily="34" charset="0"/>
                          <a:cs typeface="Verdana" pitchFamily="34" charset="0"/>
                        </a:rPr>
                        <a:t> </a:t>
                      </a:r>
                    </a:p>
                  </a:txBody>
                  <a:tcPr anchor="ctr"/>
                </a:tc>
                <a:tc>
                  <a:txBody>
                    <a:bodyPr/>
                    <a:lstStyle/>
                    <a:p>
                      <a:endParaRPr lang="en-US" sz="12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endParaRPr lang="en-US" sz="12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algn="r">
                        <a:lnSpc>
                          <a:spcPct val="115000"/>
                        </a:lnSpc>
                        <a:spcBef>
                          <a:spcPts val="0"/>
                        </a:spcBef>
                        <a:spcAft>
                          <a:spcPts val="0"/>
                        </a:spcAft>
                      </a:pPr>
                      <a:r>
                        <a:rPr lang="en-US" sz="1200" dirty="0">
                          <a:effectLst/>
                          <a:latin typeface="Verdana" pitchFamily="34" charset="0"/>
                          <a:ea typeface="Verdana" pitchFamily="34" charset="0"/>
                          <a:cs typeface="Verdana" pitchFamily="34" charset="0"/>
                        </a:rPr>
                        <a:t> </a:t>
                      </a:r>
                    </a:p>
                  </a:txBody>
                  <a:tcPr anchor="ctr"/>
                </a:tc>
                <a:tc>
                  <a:txBody>
                    <a:bodyPr/>
                    <a:lstStyle/>
                    <a:p>
                      <a:pPr marL="0" marR="0" algn="r">
                        <a:lnSpc>
                          <a:spcPct val="115000"/>
                        </a:lnSpc>
                        <a:spcBef>
                          <a:spcPts val="0"/>
                        </a:spcBef>
                        <a:spcAft>
                          <a:spcPts val="0"/>
                        </a:spcAft>
                      </a:pPr>
                      <a:r>
                        <a:rPr lang="en-US" sz="1200" dirty="0">
                          <a:effectLst/>
                          <a:latin typeface="Verdana" pitchFamily="34" charset="0"/>
                          <a:ea typeface="Verdana" pitchFamily="34" charset="0"/>
                          <a:cs typeface="Verdana" pitchFamily="34" charset="0"/>
                        </a:rPr>
                        <a:t>5.91</a:t>
                      </a:r>
                    </a:p>
                  </a:txBody>
                  <a:tcPr anchor="ctr"/>
                </a:tc>
                <a:tc>
                  <a:txBody>
                    <a:bodyPr/>
                    <a:lstStyle/>
                    <a:p>
                      <a:pPr marL="0" marR="0" algn="r">
                        <a:lnSpc>
                          <a:spcPct val="115000"/>
                        </a:lnSpc>
                        <a:spcBef>
                          <a:spcPts val="0"/>
                        </a:spcBef>
                        <a:spcAft>
                          <a:spcPts val="0"/>
                        </a:spcAft>
                      </a:pPr>
                      <a:r>
                        <a:rPr lang="en-US" sz="1200" dirty="0">
                          <a:effectLst/>
                          <a:latin typeface="Verdana" pitchFamily="34" charset="0"/>
                          <a:ea typeface="Verdana" pitchFamily="34" charset="0"/>
                          <a:cs typeface="Verdana" pitchFamily="34" charset="0"/>
                        </a:rPr>
                        <a:t>4.462</a:t>
                      </a:r>
                    </a:p>
                  </a:txBody>
                  <a:tcPr anchor="ctr"/>
                </a:tc>
                <a:extLst>
                  <a:ext uri="{0D108BD9-81ED-4DB2-BD59-A6C34878D82A}">
                    <a16:rowId xmlns:a16="http://schemas.microsoft.com/office/drawing/2014/main" val="10003"/>
                  </a:ext>
                </a:extLst>
              </a:tr>
              <a:tr h="240955">
                <a:tc>
                  <a:txBody>
                    <a:bodyPr/>
                    <a:lstStyle/>
                    <a:p>
                      <a:pPr marL="0" marR="0" algn="ctr">
                        <a:lnSpc>
                          <a:spcPct val="115000"/>
                        </a:lnSpc>
                        <a:spcBef>
                          <a:spcPts val="0"/>
                        </a:spcBef>
                        <a:spcAft>
                          <a:spcPts val="0"/>
                        </a:spcAft>
                      </a:pPr>
                      <a:r>
                        <a:rPr lang="en-US" sz="1200" dirty="0">
                          <a:effectLst/>
                          <a:latin typeface="Verdana" pitchFamily="34" charset="0"/>
                          <a:ea typeface="Verdana" pitchFamily="34" charset="0"/>
                          <a:cs typeface="Verdana" pitchFamily="34" charset="0"/>
                        </a:rPr>
                        <a:t>14</a:t>
                      </a:r>
                    </a:p>
                  </a:txBody>
                  <a:tcPr anchor="ctr"/>
                </a:tc>
                <a:tc>
                  <a:txBody>
                    <a:bodyPr/>
                    <a:lstStyle/>
                    <a:p>
                      <a:pPr marL="0" marR="0" algn="ctr">
                        <a:lnSpc>
                          <a:spcPct val="115000"/>
                        </a:lnSpc>
                        <a:spcBef>
                          <a:spcPts val="0"/>
                        </a:spcBef>
                        <a:spcAft>
                          <a:spcPts val="0"/>
                        </a:spcAft>
                      </a:pPr>
                      <a:r>
                        <a:rPr lang="en-US" sz="1200" dirty="0">
                          <a:effectLst/>
                          <a:latin typeface="Verdana" pitchFamily="34" charset="0"/>
                          <a:ea typeface="Verdana" pitchFamily="34" charset="0"/>
                          <a:cs typeface="Verdana" pitchFamily="34" charset="0"/>
                        </a:rPr>
                        <a:t> </a:t>
                      </a:r>
                    </a:p>
                  </a:txBody>
                  <a:tcPr anchor="ctr"/>
                </a:tc>
                <a:tc>
                  <a:txBody>
                    <a:bodyPr/>
                    <a:lstStyle/>
                    <a:p>
                      <a:endParaRPr lang="en-US" sz="12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endParaRPr lang="en-US" sz="12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algn="r">
                        <a:lnSpc>
                          <a:spcPct val="115000"/>
                        </a:lnSpc>
                        <a:spcBef>
                          <a:spcPts val="0"/>
                        </a:spcBef>
                        <a:spcAft>
                          <a:spcPts val="0"/>
                        </a:spcAft>
                      </a:pPr>
                      <a:r>
                        <a:rPr lang="en-US" sz="1200" dirty="0">
                          <a:effectLst/>
                          <a:latin typeface="Verdana" pitchFamily="34" charset="0"/>
                          <a:ea typeface="Verdana" pitchFamily="34" charset="0"/>
                          <a:cs typeface="Verdana" pitchFamily="34" charset="0"/>
                        </a:rPr>
                        <a:t> </a:t>
                      </a:r>
                    </a:p>
                  </a:txBody>
                  <a:tcPr anchor="ctr"/>
                </a:tc>
                <a:tc>
                  <a:txBody>
                    <a:bodyPr/>
                    <a:lstStyle/>
                    <a:p>
                      <a:pPr marL="0" marR="0" algn="r">
                        <a:lnSpc>
                          <a:spcPct val="115000"/>
                        </a:lnSpc>
                        <a:spcBef>
                          <a:spcPts val="0"/>
                        </a:spcBef>
                        <a:spcAft>
                          <a:spcPts val="0"/>
                        </a:spcAft>
                      </a:pPr>
                      <a:r>
                        <a:rPr lang="en-US" sz="1200" dirty="0">
                          <a:effectLst/>
                          <a:latin typeface="Verdana" pitchFamily="34" charset="0"/>
                          <a:ea typeface="Verdana" pitchFamily="34" charset="0"/>
                          <a:cs typeface="Verdana" pitchFamily="34" charset="0"/>
                        </a:rPr>
                        <a:t>5.90</a:t>
                      </a:r>
                    </a:p>
                  </a:txBody>
                  <a:tcPr anchor="ctr"/>
                </a:tc>
                <a:tc>
                  <a:txBody>
                    <a:bodyPr/>
                    <a:lstStyle/>
                    <a:p>
                      <a:pPr marL="0" marR="0" algn="r">
                        <a:lnSpc>
                          <a:spcPct val="115000"/>
                        </a:lnSpc>
                        <a:spcBef>
                          <a:spcPts val="0"/>
                        </a:spcBef>
                        <a:spcAft>
                          <a:spcPts val="0"/>
                        </a:spcAft>
                      </a:pPr>
                      <a:r>
                        <a:rPr lang="en-US" sz="1200" dirty="0">
                          <a:effectLst/>
                          <a:latin typeface="Verdana" pitchFamily="34" charset="0"/>
                          <a:ea typeface="Verdana" pitchFamily="34" charset="0"/>
                          <a:cs typeface="Verdana" pitchFamily="34" charset="0"/>
                        </a:rPr>
                        <a:t>4.461</a:t>
                      </a:r>
                    </a:p>
                  </a:txBody>
                  <a:tcPr anchor="ctr"/>
                </a:tc>
                <a:extLst>
                  <a:ext uri="{0D108BD9-81ED-4DB2-BD59-A6C34878D82A}">
                    <a16:rowId xmlns:a16="http://schemas.microsoft.com/office/drawing/2014/main" val="10004"/>
                  </a:ext>
                </a:extLst>
              </a:tr>
              <a:tr h="240955">
                <a:tc>
                  <a:txBody>
                    <a:bodyPr/>
                    <a:lstStyle/>
                    <a:p>
                      <a:pPr marL="0" marR="0" algn="ctr">
                        <a:lnSpc>
                          <a:spcPct val="115000"/>
                        </a:lnSpc>
                        <a:spcBef>
                          <a:spcPts val="0"/>
                        </a:spcBef>
                        <a:spcAft>
                          <a:spcPts val="0"/>
                        </a:spcAft>
                      </a:pPr>
                      <a:r>
                        <a:rPr lang="en-US" sz="1200" dirty="0">
                          <a:effectLst/>
                          <a:latin typeface="Verdana" pitchFamily="34" charset="0"/>
                          <a:ea typeface="Verdana" pitchFamily="34" charset="0"/>
                          <a:cs typeface="Verdana" pitchFamily="34" charset="0"/>
                        </a:rPr>
                        <a:t>15</a:t>
                      </a:r>
                    </a:p>
                  </a:txBody>
                  <a:tcPr anchor="ctr"/>
                </a:tc>
                <a:tc>
                  <a:txBody>
                    <a:bodyPr/>
                    <a:lstStyle/>
                    <a:p>
                      <a:pPr marL="0" marR="0" algn="ctr">
                        <a:lnSpc>
                          <a:spcPct val="115000"/>
                        </a:lnSpc>
                        <a:spcBef>
                          <a:spcPts val="0"/>
                        </a:spcBef>
                        <a:spcAft>
                          <a:spcPts val="0"/>
                        </a:spcAft>
                      </a:pPr>
                      <a:r>
                        <a:rPr lang="en-US" sz="1200" dirty="0">
                          <a:effectLst/>
                          <a:latin typeface="Verdana" pitchFamily="34" charset="0"/>
                          <a:ea typeface="Verdana" pitchFamily="34" charset="0"/>
                          <a:cs typeface="Verdana" pitchFamily="34" charset="0"/>
                        </a:rPr>
                        <a:t> </a:t>
                      </a:r>
                    </a:p>
                  </a:txBody>
                  <a:tcPr anchor="ctr"/>
                </a:tc>
                <a:tc>
                  <a:txBody>
                    <a:bodyPr/>
                    <a:lstStyle/>
                    <a:p>
                      <a:pPr marL="0" marR="0" algn="ctr">
                        <a:lnSpc>
                          <a:spcPct val="115000"/>
                        </a:lnSpc>
                        <a:spcBef>
                          <a:spcPts val="0"/>
                        </a:spcBef>
                        <a:spcAft>
                          <a:spcPts val="0"/>
                        </a:spcAft>
                      </a:pPr>
                      <a:r>
                        <a:rPr lang="en-US" sz="1200" dirty="0">
                          <a:effectLst/>
                          <a:latin typeface="Verdana" pitchFamily="34" charset="0"/>
                          <a:ea typeface="Verdana" pitchFamily="34" charset="0"/>
                          <a:cs typeface="Verdana" pitchFamily="34" charset="0"/>
                        </a:rPr>
                        <a:t> </a:t>
                      </a:r>
                    </a:p>
                  </a:txBody>
                  <a:tcPr anchor="ctr"/>
                </a:tc>
                <a:tc>
                  <a:txBody>
                    <a:bodyPr/>
                    <a:lstStyle/>
                    <a:p>
                      <a:pPr marL="0" marR="0" algn="ctr">
                        <a:lnSpc>
                          <a:spcPct val="115000"/>
                        </a:lnSpc>
                        <a:spcBef>
                          <a:spcPts val="0"/>
                        </a:spcBef>
                        <a:spcAft>
                          <a:spcPts val="0"/>
                        </a:spcAft>
                      </a:pPr>
                      <a:r>
                        <a:rPr lang="en-US" sz="1200" dirty="0">
                          <a:effectLst/>
                          <a:latin typeface="Verdana" pitchFamily="34" charset="0"/>
                          <a:ea typeface="Verdana" pitchFamily="34" charset="0"/>
                          <a:cs typeface="Verdana" pitchFamily="34" charset="0"/>
                        </a:rPr>
                        <a:t> </a:t>
                      </a:r>
                    </a:p>
                  </a:txBody>
                  <a:tcPr anchor="ctr"/>
                </a:tc>
                <a:tc>
                  <a:txBody>
                    <a:bodyPr/>
                    <a:lstStyle/>
                    <a:p>
                      <a:pPr marL="0" marR="0" algn="r">
                        <a:lnSpc>
                          <a:spcPct val="115000"/>
                        </a:lnSpc>
                        <a:spcBef>
                          <a:spcPts val="0"/>
                        </a:spcBef>
                        <a:spcAft>
                          <a:spcPts val="0"/>
                        </a:spcAft>
                      </a:pPr>
                      <a:r>
                        <a:rPr lang="en-US" sz="1200" dirty="0">
                          <a:effectLst/>
                          <a:latin typeface="Verdana" pitchFamily="34" charset="0"/>
                          <a:ea typeface="Verdana" pitchFamily="34" charset="0"/>
                          <a:cs typeface="Verdana" pitchFamily="34" charset="0"/>
                        </a:rPr>
                        <a:t> </a:t>
                      </a:r>
                    </a:p>
                  </a:txBody>
                  <a:tcPr anchor="ctr"/>
                </a:tc>
                <a:tc>
                  <a:txBody>
                    <a:bodyPr/>
                    <a:lstStyle/>
                    <a:p>
                      <a:pPr marL="0" marR="0" algn="r">
                        <a:lnSpc>
                          <a:spcPct val="115000"/>
                        </a:lnSpc>
                        <a:spcBef>
                          <a:spcPts val="0"/>
                        </a:spcBef>
                        <a:spcAft>
                          <a:spcPts val="0"/>
                        </a:spcAft>
                      </a:pPr>
                      <a:r>
                        <a:rPr lang="en-US" sz="1200" dirty="0">
                          <a:effectLst/>
                          <a:latin typeface="Verdana" pitchFamily="34" charset="0"/>
                          <a:ea typeface="Verdana" pitchFamily="34" charset="0"/>
                          <a:cs typeface="Verdana" pitchFamily="34" charset="0"/>
                        </a:rPr>
                        <a:t>5.91</a:t>
                      </a:r>
                    </a:p>
                  </a:txBody>
                  <a:tcPr anchor="ctr"/>
                </a:tc>
                <a:tc>
                  <a:txBody>
                    <a:bodyPr/>
                    <a:lstStyle/>
                    <a:p>
                      <a:pPr marL="0" marR="0" algn="r">
                        <a:lnSpc>
                          <a:spcPct val="115000"/>
                        </a:lnSpc>
                        <a:spcBef>
                          <a:spcPts val="0"/>
                        </a:spcBef>
                        <a:spcAft>
                          <a:spcPts val="0"/>
                        </a:spcAft>
                      </a:pPr>
                      <a:r>
                        <a:rPr lang="en-US" sz="1200" dirty="0">
                          <a:effectLst/>
                          <a:latin typeface="Verdana" pitchFamily="34" charset="0"/>
                          <a:ea typeface="Verdana" pitchFamily="34" charset="0"/>
                          <a:cs typeface="Verdana" pitchFamily="34" charset="0"/>
                        </a:rPr>
                        <a:t>4.462</a:t>
                      </a:r>
                    </a:p>
                  </a:txBody>
                  <a:tcPr anchor="ctr"/>
                </a:tc>
                <a:extLst>
                  <a:ext uri="{0D108BD9-81ED-4DB2-BD59-A6C34878D82A}">
                    <a16:rowId xmlns:a16="http://schemas.microsoft.com/office/drawing/2014/main" val="10005"/>
                  </a:ext>
                </a:extLst>
              </a:tr>
              <a:tr h="240955">
                <a:tc>
                  <a:txBody>
                    <a:bodyPr/>
                    <a:lstStyle/>
                    <a:p>
                      <a:pPr marL="0" marR="0" algn="ctr">
                        <a:lnSpc>
                          <a:spcPct val="115000"/>
                        </a:lnSpc>
                        <a:spcBef>
                          <a:spcPts val="0"/>
                        </a:spcBef>
                        <a:spcAft>
                          <a:spcPts val="0"/>
                        </a:spcAft>
                      </a:pPr>
                      <a:r>
                        <a:rPr lang="en-US" sz="1200" dirty="0">
                          <a:effectLst/>
                          <a:latin typeface="Verdana" pitchFamily="34" charset="0"/>
                          <a:ea typeface="Verdana" pitchFamily="34" charset="0"/>
                          <a:cs typeface="Verdana" pitchFamily="34" charset="0"/>
                        </a:rPr>
                        <a:t>16</a:t>
                      </a:r>
                    </a:p>
                  </a:txBody>
                  <a:tcPr anchor="ctr"/>
                </a:tc>
                <a:tc>
                  <a:txBody>
                    <a:bodyPr/>
                    <a:lstStyle/>
                    <a:p>
                      <a:pPr marL="0" marR="0" algn="ctr">
                        <a:lnSpc>
                          <a:spcPct val="115000"/>
                        </a:lnSpc>
                        <a:spcBef>
                          <a:spcPts val="0"/>
                        </a:spcBef>
                        <a:spcAft>
                          <a:spcPts val="0"/>
                        </a:spcAft>
                      </a:pPr>
                      <a:r>
                        <a:rPr lang="en-US" sz="1200" dirty="0">
                          <a:effectLst/>
                          <a:latin typeface="Verdana" pitchFamily="34" charset="0"/>
                          <a:ea typeface="Verdana" pitchFamily="34" charset="0"/>
                          <a:cs typeface="Verdana" pitchFamily="34" charset="0"/>
                        </a:rPr>
                        <a:t> </a:t>
                      </a:r>
                    </a:p>
                  </a:txBody>
                  <a:tcPr anchor="ctr"/>
                </a:tc>
                <a:tc>
                  <a:txBody>
                    <a:bodyPr/>
                    <a:lstStyle/>
                    <a:p>
                      <a:pPr marL="0" marR="0" algn="ctr">
                        <a:lnSpc>
                          <a:spcPct val="115000"/>
                        </a:lnSpc>
                        <a:spcBef>
                          <a:spcPts val="0"/>
                        </a:spcBef>
                        <a:spcAft>
                          <a:spcPts val="0"/>
                        </a:spcAft>
                      </a:pPr>
                      <a:r>
                        <a:rPr lang="en-US" sz="1200" dirty="0">
                          <a:effectLst/>
                          <a:latin typeface="Verdana" pitchFamily="34" charset="0"/>
                          <a:ea typeface="Verdana" pitchFamily="34" charset="0"/>
                          <a:cs typeface="Verdana" pitchFamily="34" charset="0"/>
                        </a:rPr>
                        <a:t> </a:t>
                      </a:r>
                    </a:p>
                  </a:txBody>
                  <a:tcPr anchor="ctr"/>
                </a:tc>
                <a:tc>
                  <a:txBody>
                    <a:bodyPr/>
                    <a:lstStyle/>
                    <a:p>
                      <a:pPr marL="0" marR="0" algn="ctr">
                        <a:lnSpc>
                          <a:spcPct val="115000"/>
                        </a:lnSpc>
                        <a:spcBef>
                          <a:spcPts val="0"/>
                        </a:spcBef>
                        <a:spcAft>
                          <a:spcPts val="0"/>
                        </a:spcAft>
                      </a:pPr>
                      <a:r>
                        <a:rPr lang="en-US" sz="1200" dirty="0">
                          <a:effectLst/>
                          <a:latin typeface="Verdana" pitchFamily="34" charset="0"/>
                          <a:ea typeface="Verdana" pitchFamily="34" charset="0"/>
                          <a:cs typeface="Verdana" pitchFamily="34" charset="0"/>
                        </a:rPr>
                        <a:t> </a:t>
                      </a:r>
                    </a:p>
                  </a:txBody>
                  <a:tcPr anchor="ctr"/>
                </a:tc>
                <a:tc>
                  <a:txBody>
                    <a:bodyPr/>
                    <a:lstStyle/>
                    <a:p>
                      <a:pPr marL="0" marR="0" algn="r">
                        <a:lnSpc>
                          <a:spcPct val="115000"/>
                        </a:lnSpc>
                        <a:spcBef>
                          <a:spcPts val="0"/>
                        </a:spcBef>
                        <a:spcAft>
                          <a:spcPts val="0"/>
                        </a:spcAft>
                      </a:pPr>
                      <a:r>
                        <a:rPr lang="en-US" sz="1200" dirty="0">
                          <a:effectLst/>
                          <a:latin typeface="Verdana" pitchFamily="34" charset="0"/>
                          <a:ea typeface="Verdana" pitchFamily="34" charset="0"/>
                          <a:cs typeface="Verdana" pitchFamily="34" charset="0"/>
                        </a:rPr>
                        <a:t> </a:t>
                      </a:r>
                    </a:p>
                  </a:txBody>
                  <a:tcPr anchor="ctr"/>
                </a:tc>
                <a:tc>
                  <a:txBody>
                    <a:bodyPr/>
                    <a:lstStyle/>
                    <a:p>
                      <a:pPr marL="0" marR="0" algn="r">
                        <a:lnSpc>
                          <a:spcPct val="115000"/>
                        </a:lnSpc>
                        <a:spcBef>
                          <a:spcPts val="0"/>
                        </a:spcBef>
                        <a:spcAft>
                          <a:spcPts val="0"/>
                        </a:spcAft>
                      </a:pPr>
                      <a:r>
                        <a:rPr lang="en-US" sz="1200" dirty="0">
                          <a:effectLst/>
                          <a:latin typeface="Verdana" pitchFamily="34" charset="0"/>
                          <a:ea typeface="Verdana" pitchFamily="34" charset="0"/>
                          <a:cs typeface="Verdana" pitchFamily="34" charset="0"/>
                        </a:rPr>
                        <a:t>2.95</a:t>
                      </a:r>
                    </a:p>
                  </a:txBody>
                  <a:tcPr anchor="ctr"/>
                </a:tc>
                <a:tc>
                  <a:txBody>
                    <a:bodyPr/>
                    <a:lstStyle/>
                    <a:p>
                      <a:pPr marL="0" marR="0" algn="r">
                        <a:lnSpc>
                          <a:spcPct val="115000"/>
                        </a:lnSpc>
                        <a:spcBef>
                          <a:spcPts val="0"/>
                        </a:spcBef>
                        <a:spcAft>
                          <a:spcPts val="0"/>
                        </a:spcAft>
                      </a:pPr>
                      <a:r>
                        <a:rPr lang="en-US" sz="1200" dirty="0">
                          <a:effectLst/>
                          <a:latin typeface="Verdana" pitchFamily="34" charset="0"/>
                          <a:ea typeface="Verdana" pitchFamily="34" charset="0"/>
                          <a:cs typeface="Verdana" pitchFamily="34" charset="0"/>
                        </a:rPr>
                        <a:t>4.461</a:t>
                      </a:r>
                    </a:p>
                  </a:txBody>
                  <a:tcPr anchor="ctr"/>
                </a:tc>
                <a:extLst>
                  <a:ext uri="{0D108BD9-81ED-4DB2-BD59-A6C34878D82A}">
                    <a16:rowId xmlns:a16="http://schemas.microsoft.com/office/drawing/2014/main" val="10006"/>
                  </a:ext>
                </a:extLst>
              </a:tr>
              <a:tr h="240955">
                <a:tc>
                  <a:txBody>
                    <a:bodyPr/>
                    <a:lstStyle/>
                    <a:p>
                      <a:pPr marL="0" marR="0" algn="ctr">
                        <a:lnSpc>
                          <a:spcPct val="115000"/>
                        </a:lnSpc>
                        <a:spcBef>
                          <a:spcPts val="0"/>
                        </a:spcBef>
                        <a:spcAft>
                          <a:spcPts val="0"/>
                        </a:spcAft>
                      </a:pPr>
                      <a:r>
                        <a:rPr lang="en-US" sz="1200" dirty="0">
                          <a:effectLst/>
                          <a:latin typeface="Verdana" pitchFamily="34" charset="0"/>
                          <a:ea typeface="Verdana" pitchFamily="34" charset="0"/>
                          <a:cs typeface="Verdana" pitchFamily="34" charset="0"/>
                        </a:rPr>
                        <a:t>17</a:t>
                      </a:r>
                    </a:p>
                  </a:txBody>
                  <a:tcPr anchor="ctr"/>
                </a:tc>
                <a:tc>
                  <a:txBody>
                    <a:bodyPr/>
                    <a:lstStyle/>
                    <a:p>
                      <a:pPr marL="0" marR="0" algn="ctr">
                        <a:lnSpc>
                          <a:spcPct val="115000"/>
                        </a:lnSpc>
                        <a:spcBef>
                          <a:spcPts val="0"/>
                        </a:spcBef>
                        <a:spcAft>
                          <a:spcPts val="0"/>
                        </a:spcAft>
                      </a:pPr>
                      <a:r>
                        <a:rPr lang="en-US" sz="1200" dirty="0">
                          <a:effectLst/>
                          <a:latin typeface="Verdana" pitchFamily="34" charset="0"/>
                          <a:ea typeface="Verdana" pitchFamily="34" charset="0"/>
                          <a:cs typeface="Verdana" pitchFamily="34" charset="0"/>
                        </a:rPr>
                        <a:t> </a:t>
                      </a:r>
                    </a:p>
                  </a:txBody>
                  <a:tcPr anchor="ctr"/>
                </a:tc>
                <a:tc>
                  <a:txBody>
                    <a:bodyPr/>
                    <a:lstStyle/>
                    <a:p>
                      <a:pPr marL="0" marR="0" algn="ctr">
                        <a:lnSpc>
                          <a:spcPct val="115000"/>
                        </a:lnSpc>
                        <a:spcBef>
                          <a:spcPts val="0"/>
                        </a:spcBef>
                        <a:spcAft>
                          <a:spcPts val="0"/>
                        </a:spcAft>
                      </a:pPr>
                      <a:r>
                        <a:rPr lang="en-US" sz="1200" dirty="0">
                          <a:effectLst/>
                          <a:latin typeface="Verdana" pitchFamily="34" charset="0"/>
                          <a:ea typeface="Verdana" pitchFamily="34" charset="0"/>
                          <a:cs typeface="Verdana" pitchFamily="34" charset="0"/>
                        </a:rPr>
                        <a:t> </a:t>
                      </a:r>
                    </a:p>
                  </a:txBody>
                  <a:tcPr anchor="ctr"/>
                </a:tc>
                <a:tc>
                  <a:txBody>
                    <a:bodyPr/>
                    <a:lstStyle/>
                    <a:p>
                      <a:pPr marL="0" marR="0" algn="ctr">
                        <a:lnSpc>
                          <a:spcPct val="115000"/>
                        </a:lnSpc>
                        <a:spcBef>
                          <a:spcPts val="0"/>
                        </a:spcBef>
                        <a:spcAft>
                          <a:spcPts val="0"/>
                        </a:spcAft>
                      </a:pPr>
                      <a:r>
                        <a:rPr lang="en-US" sz="1200" dirty="0">
                          <a:effectLst/>
                          <a:latin typeface="Verdana" pitchFamily="34" charset="0"/>
                          <a:ea typeface="Verdana" pitchFamily="34" charset="0"/>
                          <a:cs typeface="Verdana" pitchFamily="34" charset="0"/>
                        </a:rPr>
                        <a:t> </a:t>
                      </a:r>
                    </a:p>
                  </a:txBody>
                  <a:tcPr anchor="ctr"/>
                </a:tc>
                <a:tc>
                  <a:txBody>
                    <a:bodyPr/>
                    <a:lstStyle/>
                    <a:p>
                      <a:pPr marL="0" marR="0" algn="r">
                        <a:lnSpc>
                          <a:spcPct val="115000"/>
                        </a:lnSpc>
                        <a:spcBef>
                          <a:spcPts val="0"/>
                        </a:spcBef>
                        <a:spcAft>
                          <a:spcPts val="0"/>
                        </a:spcAft>
                      </a:pPr>
                      <a:r>
                        <a:rPr lang="en-US" sz="1200" dirty="0">
                          <a:effectLst/>
                          <a:latin typeface="Verdana" pitchFamily="34" charset="0"/>
                          <a:ea typeface="Verdana" pitchFamily="34" charset="0"/>
                          <a:cs typeface="Verdana" pitchFamily="34" charset="0"/>
                        </a:rPr>
                        <a:t> </a:t>
                      </a:r>
                    </a:p>
                  </a:txBody>
                  <a:tcPr anchor="ctr"/>
                </a:tc>
                <a:tc>
                  <a:txBody>
                    <a:bodyPr/>
                    <a:lstStyle/>
                    <a:p>
                      <a:pPr marL="0" marR="0" algn="r">
                        <a:lnSpc>
                          <a:spcPct val="115000"/>
                        </a:lnSpc>
                        <a:spcBef>
                          <a:spcPts val="0"/>
                        </a:spcBef>
                        <a:spcAft>
                          <a:spcPts val="0"/>
                        </a:spcAft>
                      </a:pPr>
                      <a:r>
                        <a:rPr lang="en-US" sz="1200" dirty="0">
                          <a:effectLst/>
                          <a:latin typeface="Verdana" pitchFamily="34" charset="0"/>
                          <a:ea typeface="Verdana" pitchFamily="34" charset="0"/>
                          <a:cs typeface="Verdana" pitchFamily="34" charset="0"/>
                        </a:rPr>
                        <a:t> </a:t>
                      </a:r>
                    </a:p>
                  </a:txBody>
                  <a:tcPr anchor="ctr"/>
                </a:tc>
                <a:tc>
                  <a:txBody>
                    <a:bodyPr/>
                    <a:lstStyle/>
                    <a:p>
                      <a:pPr marL="0" marR="0" algn="r">
                        <a:lnSpc>
                          <a:spcPct val="115000"/>
                        </a:lnSpc>
                        <a:spcBef>
                          <a:spcPts val="0"/>
                        </a:spcBef>
                        <a:spcAft>
                          <a:spcPts val="0"/>
                        </a:spcAft>
                      </a:pPr>
                      <a:r>
                        <a:rPr lang="en-US" sz="1200" dirty="0">
                          <a:effectLst/>
                          <a:latin typeface="Verdana" pitchFamily="34" charset="0"/>
                          <a:ea typeface="Verdana" pitchFamily="34" charset="0"/>
                          <a:cs typeface="Verdana" pitchFamily="34" charset="0"/>
                        </a:rPr>
                        <a:t>4.462</a:t>
                      </a:r>
                    </a:p>
                  </a:txBody>
                  <a:tcPr anchor="ctr"/>
                </a:tc>
                <a:extLst>
                  <a:ext uri="{0D108BD9-81ED-4DB2-BD59-A6C34878D82A}">
                    <a16:rowId xmlns:a16="http://schemas.microsoft.com/office/drawing/2014/main" val="10007"/>
                  </a:ext>
                </a:extLst>
              </a:tr>
              <a:tr h="240955">
                <a:tc>
                  <a:txBody>
                    <a:bodyPr/>
                    <a:lstStyle/>
                    <a:p>
                      <a:pPr marL="0" marR="0" algn="ctr">
                        <a:lnSpc>
                          <a:spcPct val="115000"/>
                        </a:lnSpc>
                        <a:spcBef>
                          <a:spcPts val="0"/>
                        </a:spcBef>
                        <a:spcAft>
                          <a:spcPts val="0"/>
                        </a:spcAft>
                      </a:pPr>
                      <a:r>
                        <a:rPr lang="en-US" sz="1200" dirty="0">
                          <a:effectLst/>
                          <a:latin typeface="Verdana" pitchFamily="34" charset="0"/>
                          <a:ea typeface="Verdana" pitchFamily="34" charset="0"/>
                          <a:cs typeface="Verdana" pitchFamily="34" charset="0"/>
                        </a:rPr>
                        <a:t>18</a:t>
                      </a:r>
                    </a:p>
                  </a:txBody>
                  <a:tcPr anchor="ctr"/>
                </a:tc>
                <a:tc>
                  <a:txBody>
                    <a:bodyPr/>
                    <a:lstStyle/>
                    <a:p>
                      <a:pPr marL="0" marR="0" algn="ctr">
                        <a:lnSpc>
                          <a:spcPct val="115000"/>
                        </a:lnSpc>
                        <a:spcBef>
                          <a:spcPts val="0"/>
                        </a:spcBef>
                        <a:spcAft>
                          <a:spcPts val="0"/>
                        </a:spcAft>
                      </a:pPr>
                      <a:r>
                        <a:rPr lang="en-US" sz="1200" dirty="0">
                          <a:effectLst/>
                          <a:latin typeface="Verdana" pitchFamily="34" charset="0"/>
                          <a:ea typeface="Verdana" pitchFamily="34" charset="0"/>
                          <a:cs typeface="Verdana" pitchFamily="34" charset="0"/>
                        </a:rPr>
                        <a:t> </a:t>
                      </a:r>
                    </a:p>
                  </a:txBody>
                  <a:tcPr anchor="ctr"/>
                </a:tc>
                <a:tc>
                  <a:txBody>
                    <a:bodyPr/>
                    <a:lstStyle/>
                    <a:p>
                      <a:pPr marL="0" marR="0" algn="ctr">
                        <a:lnSpc>
                          <a:spcPct val="115000"/>
                        </a:lnSpc>
                        <a:spcBef>
                          <a:spcPts val="0"/>
                        </a:spcBef>
                        <a:spcAft>
                          <a:spcPts val="0"/>
                        </a:spcAft>
                      </a:pPr>
                      <a:r>
                        <a:rPr lang="en-US" sz="1200" dirty="0">
                          <a:effectLst/>
                          <a:latin typeface="Verdana" pitchFamily="34" charset="0"/>
                          <a:ea typeface="Verdana" pitchFamily="34" charset="0"/>
                          <a:cs typeface="Verdana" pitchFamily="34" charset="0"/>
                        </a:rPr>
                        <a:t> </a:t>
                      </a:r>
                    </a:p>
                  </a:txBody>
                  <a:tcPr anchor="ctr"/>
                </a:tc>
                <a:tc>
                  <a:txBody>
                    <a:bodyPr/>
                    <a:lstStyle/>
                    <a:p>
                      <a:pPr marL="0" marR="0" algn="ctr">
                        <a:lnSpc>
                          <a:spcPct val="115000"/>
                        </a:lnSpc>
                        <a:spcBef>
                          <a:spcPts val="0"/>
                        </a:spcBef>
                        <a:spcAft>
                          <a:spcPts val="0"/>
                        </a:spcAft>
                      </a:pPr>
                      <a:r>
                        <a:rPr lang="en-US" sz="1200" dirty="0">
                          <a:effectLst/>
                          <a:latin typeface="Verdana" pitchFamily="34" charset="0"/>
                          <a:ea typeface="Verdana" pitchFamily="34" charset="0"/>
                          <a:cs typeface="Verdana" pitchFamily="34" charset="0"/>
                        </a:rPr>
                        <a:t> </a:t>
                      </a:r>
                    </a:p>
                  </a:txBody>
                  <a:tcPr anchor="ctr"/>
                </a:tc>
                <a:tc>
                  <a:txBody>
                    <a:bodyPr/>
                    <a:lstStyle/>
                    <a:p>
                      <a:pPr marL="0" marR="0" algn="r">
                        <a:lnSpc>
                          <a:spcPct val="115000"/>
                        </a:lnSpc>
                        <a:spcBef>
                          <a:spcPts val="0"/>
                        </a:spcBef>
                        <a:spcAft>
                          <a:spcPts val="0"/>
                        </a:spcAft>
                      </a:pPr>
                      <a:r>
                        <a:rPr lang="en-US" sz="1200" dirty="0">
                          <a:effectLst/>
                          <a:latin typeface="Verdana" pitchFamily="34" charset="0"/>
                          <a:ea typeface="Verdana" pitchFamily="34" charset="0"/>
                          <a:cs typeface="Verdana" pitchFamily="34" charset="0"/>
                        </a:rPr>
                        <a:t> </a:t>
                      </a:r>
                    </a:p>
                  </a:txBody>
                  <a:tcPr anchor="ctr"/>
                </a:tc>
                <a:tc>
                  <a:txBody>
                    <a:bodyPr/>
                    <a:lstStyle/>
                    <a:p>
                      <a:pPr marL="0" marR="0" algn="r">
                        <a:lnSpc>
                          <a:spcPct val="115000"/>
                        </a:lnSpc>
                        <a:spcBef>
                          <a:spcPts val="0"/>
                        </a:spcBef>
                        <a:spcAft>
                          <a:spcPts val="0"/>
                        </a:spcAft>
                      </a:pPr>
                      <a:r>
                        <a:rPr lang="en-US" sz="1200" dirty="0">
                          <a:effectLst/>
                          <a:latin typeface="Verdana" pitchFamily="34" charset="0"/>
                          <a:ea typeface="Verdana" pitchFamily="34" charset="0"/>
                          <a:cs typeface="Verdana" pitchFamily="34" charset="0"/>
                        </a:rPr>
                        <a:t> </a:t>
                      </a:r>
                    </a:p>
                  </a:txBody>
                  <a:tcPr anchor="ctr"/>
                </a:tc>
                <a:tc>
                  <a:txBody>
                    <a:bodyPr/>
                    <a:lstStyle/>
                    <a:p>
                      <a:pPr marL="0" marR="0" algn="r">
                        <a:lnSpc>
                          <a:spcPct val="115000"/>
                        </a:lnSpc>
                        <a:spcBef>
                          <a:spcPts val="0"/>
                        </a:spcBef>
                        <a:spcAft>
                          <a:spcPts val="0"/>
                        </a:spcAft>
                      </a:pPr>
                      <a:r>
                        <a:rPr lang="en-US" sz="1200" dirty="0">
                          <a:effectLst/>
                          <a:latin typeface="Verdana" pitchFamily="34" charset="0"/>
                          <a:ea typeface="Verdana" pitchFamily="34" charset="0"/>
                          <a:cs typeface="Verdana" pitchFamily="34" charset="0"/>
                        </a:rPr>
                        <a:t>4.461</a:t>
                      </a:r>
                    </a:p>
                  </a:txBody>
                  <a:tcPr anchor="ctr"/>
                </a:tc>
                <a:extLst>
                  <a:ext uri="{0D108BD9-81ED-4DB2-BD59-A6C34878D82A}">
                    <a16:rowId xmlns:a16="http://schemas.microsoft.com/office/drawing/2014/main" val="10008"/>
                  </a:ext>
                </a:extLst>
              </a:tr>
              <a:tr h="240955">
                <a:tc>
                  <a:txBody>
                    <a:bodyPr/>
                    <a:lstStyle/>
                    <a:p>
                      <a:pPr marL="0" marR="0" algn="ctr">
                        <a:lnSpc>
                          <a:spcPct val="115000"/>
                        </a:lnSpc>
                        <a:spcBef>
                          <a:spcPts val="0"/>
                        </a:spcBef>
                        <a:spcAft>
                          <a:spcPts val="0"/>
                        </a:spcAft>
                      </a:pPr>
                      <a:r>
                        <a:rPr lang="en-US" sz="1200" dirty="0">
                          <a:effectLst/>
                          <a:latin typeface="Verdana" pitchFamily="34" charset="0"/>
                          <a:ea typeface="Verdana" pitchFamily="34" charset="0"/>
                          <a:cs typeface="Verdana" pitchFamily="34" charset="0"/>
                        </a:rPr>
                        <a:t>19</a:t>
                      </a:r>
                    </a:p>
                  </a:txBody>
                  <a:tcPr anchor="ctr"/>
                </a:tc>
                <a:tc>
                  <a:txBody>
                    <a:bodyPr/>
                    <a:lstStyle/>
                    <a:p>
                      <a:pPr marL="0" marR="0" algn="ctr">
                        <a:lnSpc>
                          <a:spcPct val="115000"/>
                        </a:lnSpc>
                        <a:spcBef>
                          <a:spcPts val="0"/>
                        </a:spcBef>
                        <a:spcAft>
                          <a:spcPts val="0"/>
                        </a:spcAft>
                      </a:pPr>
                      <a:r>
                        <a:rPr lang="en-US" sz="1200" dirty="0">
                          <a:effectLst/>
                          <a:latin typeface="Verdana" pitchFamily="34" charset="0"/>
                          <a:ea typeface="Verdana" pitchFamily="34" charset="0"/>
                          <a:cs typeface="Verdana" pitchFamily="34" charset="0"/>
                        </a:rPr>
                        <a:t> </a:t>
                      </a:r>
                    </a:p>
                  </a:txBody>
                  <a:tcPr anchor="ctr"/>
                </a:tc>
                <a:tc>
                  <a:txBody>
                    <a:bodyPr/>
                    <a:lstStyle/>
                    <a:p>
                      <a:pPr marL="0" marR="0" algn="ctr">
                        <a:lnSpc>
                          <a:spcPct val="115000"/>
                        </a:lnSpc>
                        <a:spcBef>
                          <a:spcPts val="0"/>
                        </a:spcBef>
                        <a:spcAft>
                          <a:spcPts val="0"/>
                        </a:spcAft>
                      </a:pPr>
                      <a:r>
                        <a:rPr lang="en-US" sz="1200" dirty="0">
                          <a:effectLst/>
                          <a:latin typeface="Verdana" pitchFamily="34" charset="0"/>
                          <a:ea typeface="Verdana" pitchFamily="34" charset="0"/>
                          <a:cs typeface="Verdana" pitchFamily="34" charset="0"/>
                        </a:rPr>
                        <a:t> </a:t>
                      </a:r>
                    </a:p>
                  </a:txBody>
                  <a:tcPr anchor="ctr"/>
                </a:tc>
                <a:tc>
                  <a:txBody>
                    <a:bodyPr/>
                    <a:lstStyle/>
                    <a:p>
                      <a:pPr marL="0" marR="0" algn="ctr">
                        <a:lnSpc>
                          <a:spcPct val="115000"/>
                        </a:lnSpc>
                        <a:spcBef>
                          <a:spcPts val="0"/>
                        </a:spcBef>
                        <a:spcAft>
                          <a:spcPts val="0"/>
                        </a:spcAft>
                      </a:pPr>
                      <a:r>
                        <a:rPr lang="en-US" sz="1200" dirty="0">
                          <a:effectLst/>
                          <a:latin typeface="Verdana" pitchFamily="34" charset="0"/>
                          <a:ea typeface="Verdana" pitchFamily="34" charset="0"/>
                          <a:cs typeface="Verdana" pitchFamily="34" charset="0"/>
                        </a:rPr>
                        <a:t> </a:t>
                      </a:r>
                    </a:p>
                  </a:txBody>
                  <a:tcPr anchor="ctr"/>
                </a:tc>
                <a:tc>
                  <a:txBody>
                    <a:bodyPr/>
                    <a:lstStyle/>
                    <a:p>
                      <a:pPr marL="0" marR="0" algn="r">
                        <a:lnSpc>
                          <a:spcPct val="115000"/>
                        </a:lnSpc>
                        <a:spcBef>
                          <a:spcPts val="0"/>
                        </a:spcBef>
                        <a:spcAft>
                          <a:spcPts val="0"/>
                        </a:spcAft>
                      </a:pPr>
                      <a:r>
                        <a:rPr lang="en-US" sz="1200" dirty="0">
                          <a:effectLst/>
                          <a:latin typeface="Verdana" pitchFamily="34" charset="0"/>
                          <a:ea typeface="Verdana" pitchFamily="34" charset="0"/>
                          <a:cs typeface="Verdana" pitchFamily="34" charset="0"/>
                        </a:rPr>
                        <a:t> </a:t>
                      </a:r>
                    </a:p>
                  </a:txBody>
                  <a:tcPr anchor="ctr"/>
                </a:tc>
                <a:tc>
                  <a:txBody>
                    <a:bodyPr/>
                    <a:lstStyle/>
                    <a:p>
                      <a:pPr marL="0" marR="0" algn="r">
                        <a:lnSpc>
                          <a:spcPct val="115000"/>
                        </a:lnSpc>
                        <a:spcBef>
                          <a:spcPts val="0"/>
                        </a:spcBef>
                        <a:spcAft>
                          <a:spcPts val="0"/>
                        </a:spcAft>
                      </a:pPr>
                      <a:r>
                        <a:rPr lang="en-US" sz="1200" dirty="0">
                          <a:effectLst/>
                          <a:latin typeface="Verdana" pitchFamily="34" charset="0"/>
                          <a:ea typeface="Verdana" pitchFamily="34" charset="0"/>
                          <a:cs typeface="Verdana" pitchFamily="34" charset="0"/>
                        </a:rPr>
                        <a:t> </a:t>
                      </a:r>
                    </a:p>
                  </a:txBody>
                  <a:tcPr anchor="ctr"/>
                </a:tc>
                <a:tc>
                  <a:txBody>
                    <a:bodyPr/>
                    <a:lstStyle/>
                    <a:p>
                      <a:pPr marL="0" marR="0" algn="r">
                        <a:lnSpc>
                          <a:spcPct val="115000"/>
                        </a:lnSpc>
                        <a:spcBef>
                          <a:spcPts val="0"/>
                        </a:spcBef>
                        <a:spcAft>
                          <a:spcPts val="0"/>
                        </a:spcAft>
                      </a:pPr>
                      <a:r>
                        <a:rPr lang="en-US" sz="1200" dirty="0">
                          <a:effectLst/>
                          <a:latin typeface="Verdana" pitchFamily="34" charset="0"/>
                          <a:ea typeface="Verdana" pitchFamily="34" charset="0"/>
                          <a:cs typeface="Verdana" pitchFamily="34" charset="0"/>
                        </a:rPr>
                        <a:t>4.462</a:t>
                      </a:r>
                    </a:p>
                  </a:txBody>
                  <a:tcPr anchor="ctr"/>
                </a:tc>
                <a:extLst>
                  <a:ext uri="{0D108BD9-81ED-4DB2-BD59-A6C34878D82A}">
                    <a16:rowId xmlns:a16="http://schemas.microsoft.com/office/drawing/2014/main" val="10009"/>
                  </a:ext>
                </a:extLst>
              </a:tr>
              <a:tr h="240955">
                <a:tc>
                  <a:txBody>
                    <a:bodyPr/>
                    <a:lstStyle/>
                    <a:p>
                      <a:pPr marL="0" marR="0" algn="ctr">
                        <a:lnSpc>
                          <a:spcPct val="115000"/>
                        </a:lnSpc>
                        <a:spcBef>
                          <a:spcPts val="0"/>
                        </a:spcBef>
                        <a:spcAft>
                          <a:spcPts val="0"/>
                        </a:spcAft>
                      </a:pPr>
                      <a:r>
                        <a:rPr lang="en-US" sz="1200" dirty="0">
                          <a:effectLst/>
                          <a:latin typeface="Verdana" pitchFamily="34" charset="0"/>
                          <a:ea typeface="Verdana" pitchFamily="34" charset="0"/>
                          <a:cs typeface="Verdana" pitchFamily="34" charset="0"/>
                        </a:rPr>
                        <a:t>20</a:t>
                      </a:r>
                    </a:p>
                  </a:txBody>
                  <a:tcPr anchor="ctr"/>
                </a:tc>
                <a:tc>
                  <a:txBody>
                    <a:bodyPr/>
                    <a:lstStyle/>
                    <a:p>
                      <a:pPr marL="0" marR="0" algn="ctr">
                        <a:lnSpc>
                          <a:spcPct val="115000"/>
                        </a:lnSpc>
                        <a:spcBef>
                          <a:spcPts val="0"/>
                        </a:spcBef>
                        <a:spcAft>
                          <a:spcPts val="0"/>
                        </a:spcAft>
                      </a:pPr>
                      <a:r>
                        <a:rPr lang="en-US" sz="1200" dirty="0">
                          <a:effectLst/>
                          <a:latin typeface="Verdana" pitchFamily="34" charset="0"/>
                          <a:ea typeface="Verdana" pitchFamily="34" charset="0"/>
                          <a:cs typeface="Verdana" pitchFamily="34" charset="0"/>
                        </a:rPr>
                        <a:t> </a:t>
                      </a:r>
                    </a:p>
                  </a:txBody>
                  <a:tcPr anchor="ctr"/>
                </a:tc>
                <a:tc>
                  <a:txBody>
                    <a:bodyPr/>
                    <a:lstStyle/>
                    <a:p>
                      <a:pPr marL="0" marR="0" algn="ctr">
                        <a:lnSpc>
                          <a:spcPct val="115000"/>
                        </a:lnSpc>
                        <a:spcBef>
                          <a:spcPts val="0"/>
                        </a:spcBef>
                        <a:spcAft>
                          <a:spcPts val="0"/>
                        </a:spcAft>
                      </a:pPr>
                      <a:r>
                        <a:rPr lang="en-US" sz="1200" dirty="0">
                          <a:effectLst/>
                          <a:latin typeface="Verdana" pitchFamily="34" charset="0"/>
                          <a:ea typeface="Verdana" pitchFamily="34" charset="0"/>
                          <a:cs typeface="Verdana" pitchFamily="34" charset="0"/>
                        </a:rPr>
                        <a:t> </a:t>
                      </a:r>
                    </a:p>
                  </a:txBody>
                  <a:tcPr anchor="ctr"/>
                </a:tc>
                <a:tc>
                  <a:txBody>
                    <a:bodyPr/>
                    <a:lstStyle/>
                    <a:p>
                      <a:pPr marL="0" marR="0" algn="ctr">
                        <a:lnSpc>
                          <a:spcPct val="115000"/>
                        </a:lnSpc>
                        <a:spcBef>
                          <a:spcPts val="0"/>
                        </a:spcBef>
                        <a:spcAft>
                          <a:spcPts val="0"/>
                        </a:spcAft>
                      </a:pPr>
                      <a:r>
                        <a:rPr lang="en-US" sz="1200" dirty="0">
                          <a:effectLst/>
                          <a:latin typeface="Verdana" pitchFamily="34" charset="0"/>
                          <a:ea typeface="Verdana" pitchFamily="34" charset="0"/>
                          <a:cs typeface="Verdana" pitchFamily="34" charset="0"/>
                        </a:rPr>
                        <a:t> </a:t>
                      </a:r>
                    </a:p>
                  </a:txBody>
                  <a:tcPr anchor="ctr"/>
                </a:tc>
                <a:tc>
                  <a:txBody>
                    <a:bodyPr/>
                    <a:lstStyle/>
                    <a:p>
                      <a:pPr marL="0" marR="0" algn="r">
                        <a:lnSpc>
                          <a:spcPct val="115000"/>
                        </a:lnSpc>
                        <a:spcBef>
                          <a:spcPts val="0"/>
                        </a:spcBef>
                        <a:spcAft>
                          <a:spcPts val="0"/>
                        </a:spcAft>
                      </a:pPr>
                      <a:r>
                        <a:rPr lang="en-US" sz="1200" dirty="0">
                          <a:effectLst/>
                          <a:latin typeface="Verdana" pitchFamily="34" charset="0"/>
                          <a:ea typeface="Verdana" pitchFamily="34" charset="0"/>
                          <a:cs typeface="Verdana" pitchFamily="34" charset="0"/>
                        </a:rPr>
                        <a:t> </a:t>
                      </a:r>
                    </a:p>
                  </a:txBody>
                  <a:tcPr anchor="ctr"/>
                </a:tc>
                <a:tc>
                  <a:txBody>
                    <a:bodyPr/>
                    <a:lstStyle/>
                    <a:p>
                      <a:pPr marL="0" marR="0" algn="r">
                        <a:lnSpc>
                          <a:spcPct val="115000"/>
                        </a:lnSpc>
                        <a:spcBef>
                          <a:spcPts val="0"/>
                        </a:spcBef>
                        <a:spcAft>
                          <a:spcPts val="0"/>
                        </a:spcAft>
                      </a:pPr>
                      <a:r>
                        <a:rPr lang="en-US" sz="1200" dirty="0">
                          <a:effectLst/>
                          <a:latin typeface="Verdana" pitchFamily="34" charset="0"/>
                          <a:ea typeface="Verdana" pitchFamily="34" charset="0"/>
                          <a:cs typeface="Verdana" pitchFamily="34" charset="0"/>
                        </a:rPr>
                        <a:t> </a:t>
                      </a:r>
                    </a:p>
                  </a:txBody>
                  <a:tcPr anchor="ctr"/>
                </a:tc>
                <a:tc>
                  <a:txBody>
                    <a:bodyPr/>
                    <a:lstStyle/>
                    <a:p>
                      <a:pPr marL="0" marR="0" algn="r">
                        <a:lnSpc>
                          <a:spcPct val="115000"/>
                        </a:lnSpc>
                        <a:spcBef>
                          <a:spcPts val="0"/>
                        </a:spcBef>
                        <a:spcAft>
                          <a:spcPts val="0"/>
                        </a:spcAft>
                      </a:pPr>
                      <a:r>
                        <a:rPr lang="en-US" sz="1200" dirty="0">
                          <a:effectLst/>
                          <a:latin typeface="Verdana" pitchFamily="34" charset="0"/>
                          <a:ea typeface="Verdana" pitchFamily="34" charset="0"/>
                          <a:cs typeface="Verdana" pitchFamily="34" charset="0"/>
                        </a:rPr>
                        <a:t>4.461</a:t>
                      </a:r>
                    </a:p>
                  </a:txBody>
                  <a:tcPr anchor="ctr"/>
                </a:tc>
                <a:extLst>
                  <a:ext uri="{0D108BD9-81ED-4DB2-BD59-A6C34878D82A}">
                    <a16:rowId xmlns:a16="http://schemas.microsoft.com/office/drawing/2014/main" val="10010"/>
                  </a:ext>
                </a:extLst>
              </a:tr>
              <a:tr h="240955">
                <a:tc>
                  <a:txBody>
                    <a:bodyPr/>
                    <a:lstStyle/>
                    <a:p>
                      <a:pPr marL="0" marR="0" algn="ctr">
                        <a:lnSpc>
                          <a:spcPct val="115000"/>
                        </a:lnSpc>
                        <a:spcBef>
                          <a:spcPts val="0"/>
                        </a:spcBef>
                        <a:spcAft>
                          <a:spcPts val="0"/>
                        </a:spcAft>
                      </a:pPr>
                      <a:r>
                        <a:rPr lang="en-US" sz="1200" dirty="0">
                          <a:effectLst/>
                          <a:latin typeface="Verdana" pitchFamily="34" charset="0"/>
                          <a:ea typeface="Verdana" pitchFamily="34" charset="0"/>
                          <a:cs typeface="Verdana" pitchFamily="34" charset="0"/>
                        </a:rPr>
                        <a:t>21</a:t>
                      </a:r>
                    </a:p>
                  </a:txBody>
                  <a:tcPr anchor="ctr"/>
                </a:tc>
                <a:tc>
                  <a:txBody>
                    <a:bodyPr/>
                    <a:lstStyle/>
                    <a:p>
                      <a:pPr marL="0" marR="0" algn="ctr">
                        <a:lnSpc>
                          <a:spcPct val="115000"/>
                        </a:lnSpc>
                        <a:spcBef>
                          <a:spcPts val="0"/>
                        </a:spcBef>
                        <a:spcAft>
                          <a:spcPts val="0"/>
                        </a:spcAft>
                      </a:pPr>
                      <a:r>
                        <a:rPr lang="en-US" sz="1200" dirty="0">
                          <a:effectLst/>
                          <a:latin typeface="Verdana" pitchFamily="34" charset="0"/>
                          <a:ea typeface="Verdana" pitchFamily="34" charset="0"/>
                          <a:cs typeface="Verdana" pitchFamily="34" charset="0"/>
                        </a:rPr>
                        <a:t> </a:t>
                      </a:r>
                    </a:p>
                  </a:txBody>
                  <a:tcPr anchor="ctr"/>
                </a:tc>
                <a:tc>
                  <a:txBody>
                    <a:bodyPr/>
                    <a:lstStyle/>
                    <a:p>
                      <a:pPr marL="0" marR="0" algn="ctr">
                        <a:lnSpc>
                          <a:spcPct val="115000"/>
                        </a:lnSpc>
                        <a:spcBef>
                          <a:spcPts val="0"/>
                        </a:spcBef>
                        <a:spcAft>
                          <a:spcPts val="0"/>
                        </a:spcAft>
                      </a:pPr>
                      <a:r>
                        <a:rPr lang="en-US" sz="1200" dirty="0">
                          <a:effectLst/>
                          <a:latin typeface="Verdana" pitchFamily="34" charset="0"/>
                          <a:ea typeface="Verdana" pitchFamily="34" charset="0"/>
                          <a:cs typeface="Verdana" pitchFamily="34" charset="0"/>
                        </a:rPr>
                        <a:t> </a:t>
                      </a:r>
                    </a:p>
                  </a:txBody>
                  <a:tcPr anchor="ctr"/>
                </a:tc>
                <a:tc>
                  <a:txBody>
                    <a:bodyPr/>
                    <a:lstStyle/>
                    <a:p>
                      <a:pPr marL="0" marR="0" algn="ctr">
                        <a:lnSpc>
                          <a:spcPct val="115000"/>
                        </a:lnSpc>
                        <a:spcBef>
                          <a:spcPts val="0"/>
                        </a:spcBef>
                        <a:spcAft>
                          <a:spcPts val="0"/>
                        </a:spcAft>
                      </a:pPr>
                      <a:r>
                        <a:rPr lang="en-US" sz="1200" dirty="0">
                          <a:effectLst/>
                          <a:latin typeface="Verdana" pitchFamily="34" charset="0"/>
                          <a:ea typeface="Verdana" pitchFamily="34" charset="0"/>
                          <a:cs typeface="Verdana" pitchFamily="34" charset="0"/>
                        </a:rPr>
                        <a:t> </a:t>
                      </a:r>
                    </a:p>
                  </a:txBody>
                  <a:tcPr anchor="ctr"/>
                </a:tc>
                <a:tc>
                  <a:txBody>
                    <a:bodyPr/>
                    <a:lstStyle/>
                    <a:p>
                      <a:pPr marL="0" marR="0" algn="r">
                        <a:lnSpc>
                          <a:spcPct val="115000"/>
                        </a:lnSpc>
                        <a:spcBef>
                          <a:spcPts val="0"/>
                        </a:spcBef>
                        <a:spcAft>
                          <a:spcPts val="0"/>
                        </a:spcAft>
                      </a:pPr>
                      <a:r>
                        <a:rPr lang="en-US" sz="1200" dirty="0">
                          <a:effectLst/>
                          <a:latin typeface="Verdana" pitchFamily="34" charset="0"/>
                          <a:ea typeface="Verdana" pitchFamily="34" charset="0"/>
                          <a:cs typeface="Verdana" pitchFamily="34" charset="0"/>
                        </a:rPr>
                        <a:t> </a:t>
                      </a:r>
                    </a:p>
                  </a:txBody>
                  <a:tcPr anchor="ctr"/>
                </a:tc>
                <a:tc>
                  <a:txBody>
                    <a:bodyPr/>
                    <a:lstStyle/>
                    <a:p>
                      <a:pPr marL="0" marR="0" algn="r">
                        <a:lnSpc>
                          <a:spcPct val="115000"/>
                        </a:lnSpc>
                        <a:spcBef>
                          <a:spcPts val="0"/>
                        </a:spcBef>
                        <a:spcAft>
                          <a:spcPts val="0"/>
                        </a:spcAft>
                      </a:pPr>
                      <a:r>
                        <a:rPr lang="en-US" sz="1200" dirty="0">
                          <a:effectLst/>
                          <a:latin typeface="Verdana" pitchFamily="34" charset="0"/>
                          <a:ea typeface="Verdana" pitchFamily="34" charset="0"/>
                          <a:cs typeface="Verdana" pitchFamily="34" charset="0"/>
                        </a:rPr>
                        <a:t> </a:t>
                      </a:r>
                    </a:p>
                  </a:txBody>
                  <a:tcPr anchor="ctr"/>
                </a:tc>
                <a:tc>
                  <a:txBody>
                    <a:bodyPr/>
                    <a:lstStyle/>
                    <a:p>
                      <a:pPr marL="0" marR="0" algn="r">
                        <a:lnSpc>
                          <a:spcPct val="115000"/>
                        </a:lnSpc>
                        <a:spcBef>
                          <a:spcPts val="0"/>
                        </a:spcBef>
                        <a:spcAft>
                          <a:spcPts val="0"/>
                        </a:spcAft>
                      </a:pPr>
                      <a:r>
                        <a:rPr lang="en-US" sz="1200" dirty="0">
                          <a:effectLst/>
                          <a:latin typeface="Verdana" pitchFamily="34" charset="0"/>
                          <a:ea typeface="Verdana" pitchFamily="34" charset="0"/>
                          <a:cs typeface="Verdana" pitchFamily="34" charset="0"/>
                        </a:rPr>
                        <a:t>2.231</a:t>
                      </a:r>
                    </a:p>
                  </a:txBody>
                  <a:tcPr anchor="ctr"/>
                </a:tc>
                <a:extLst>
                  <a:ext uri="{0D108BD9-81ED-4DB2-BD59-A6C34878D82A}">
                    <a16:rowId xmlns:a16="http://schemas.microsoft.com/office/drawing/2014/main" val="10011"/>
                  </a:ext>
                </a:extLst>
              </a:tr>
            </a:tbl>
          </a:graphicData>
        </a:graphic>
      </p:graphicFrame>
      <p:sp>
        <p:nvSpPr>
          <p:cNvPr id="6" name="Slide Number Placeholder 5">
            <a:extLst>
              <a:ext uri="{FF2B5EF4-FFF2-40B4-BE49-F238E27FC236}">
                <a16:creationId xmlns:a16="http://schemas.microsoft.com/office/drawing/2014/main" id="{E32AD27F-916C-40B4-83FD-4436D2BFBAF8}"/>
              </a:ext>
            </a:extLst>
          </p:cNvPr>
          <p:cNvSpPr>
            <a:spLocks noGrp="1"/>
          </p:cNvSpPr>
          <p:nvPr>
            <p:ph type="sldNum" sz="quarter" idx="10"/>
          </p:nvPr>
        </p:nvSpPr>
        <p:spPr/>
        <p:txBody>
          <a:bodyPr/>
          <a:lstStyle/>
          <a:p>
            <a:r>
              <a:rPr lang="en-US" dirty="0"/>
              <a:t>10-</a:t>
            </a:r>
            <a:fld id="{847A6AB7-ED92-4CC2-895B-E46908831F7A}" type="slidenum">
              <a:rPr lang="en-US" smtClean="0"/>
              <a:pPr/>
              <a:t>23</a:t>
            </a:fld>
            <a:endParaRPr lang="en-US" dirty="0"/>
          </a:p>
        </p:txBody>
      </p:sp>
    </p:spTree>
    <p:extLst>
      <p:ext uri="{BB962C8B-B14F-4D97-AF65-F5344CB8AC3E}">
        <p14:creationId xmlns:p14="http://schemas.microsoft.com/office/powerpoint/2010/main" val="408591342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p:cNvSpPr>
            <a:spLocks noGrp="1"/>
          </p:cNvSpPr>
          <p:nvPr>
            <p:ph idx="1"/>
          </p:nvPr>
        </p:nvSpPr>
        <p:spPr>
          <a:xfrm>
            <a:off x="457200" y="1219200"/>
            <a:ext cx="8229600" cy="4893152"/>
          </a:xfrm>
        </p:spPr>
        <p:txBody>
          <a:bodyPr/>
          <a:lstStyle/>
          <a:p>
            <a:pPr marL="0" indent="0">
              <a:buNone/>
            </a:pPr>
            <a:r>
              <a:rPr lang="en-US" sz="2400" dirty="0"/>
              <a:t>TABLE 2a–d MACRS Mid-Quarter Convention</a:t>
            </a:r>
          </a:p>
          <a:p>
            <a:pPr marL="338328" lvl="1" indent="0" algn="ctr">
              <a:buNone/>
            </a:pPr>
            <a:r>
              <a:rPr lang="en-US" dirty="0"/>
              <a:t>Depreciation Rate for Recovery Period</a:t>
            </a:r>
          </a:p>
          <a:p>
            <a:pPr marL="0" indent="0">
              <a:buNone/>
            </a:pPr>
            <a:endParaRPr lang="en-US" dirty="0"/>
          </a:p>
        </p:txBody>
      </p:sp>
      <p:sp>
        <p:nvSpPr>
          <p:cNvPr id="23555" name="Rectangle 2"/>
          <p:cNvSpPr>
            <a:spLocks noGrp="1" noChangeArrowheads="1"/>
          </p:cNvSpPr>
          <p:nvPr>
            <p:ph type="title"/>
          </p:nvPr>
        </p:nvSpPr>
        <p:spPr/>
        <p:txBody>
          <a:bodyPr/>
          <a:lstStyle/>
          <a:p>
            <a:r>
              <a:rPr lang="en-US" altLang="en-US" dirty="0"/>
              <a:t>Depreciation (15 of 22)</a:t>
            </a:r>
          </a:p>
        </p:txBody>
      </p:sp>
      <p:sp>
        <p:nvSpPr>
          <p:cNvPr id="4" name="Slide Number Placeholder 3">
            <a:extLst>
              <a:ext uri="{FF2B5EF4-FFF2-40B4-BE49-F238E27FC236}">
                <a16:creationId xmlns:a16="http://schemas.microsoft.com/office/drawing/2014/main" id="{6A60D293-3416-429F-8CDF-7E946246D63D}"/>
              </a:ext>
            </a:extLst>
          </p:cNvPr>
          <p:cNvSpPr>
            <a:spLocks noGrp="1"/>
          </p:cNvSpPr>
          <p:nvPr>
            <p:ph type="sldNum" sz="quarter" idx="10"/>
          </p:nvPr>
        </p:nvSpPr>
        <p:spPr/>
        <p:txBody>
          <a:bodyPr/>
          <a:lstStyle/>
          <a:p>
            <a:r>
              <a:rPr lang="en-US" dirty="0"/>
              <a:t>10-</a:t>
            </a:r>
            <a:fld id="{847A6AB7-ED92-4CC2-895B-E46908831F7A}" type="slidenum">
              <a:rPr lang="en-US" smtClean="0"/>
              <a:pPr/>
              <a:t>24</a:t>
            </a:fld>
            <a:endParaRPr lang="en-US" dirty="0"/>
          </a:p>
        </p:txBody>
      </p:sp>
      <p:pic>
        <p:nvPicPr>
          <p:cNvPr id="8" name="Picture 7" descr="Table&#10;&#10;Description automatically generated">
            <a:extLst>
              <a:ext uri="{FF2B5EF4-FFF2-40B4-BE49-F238E27FC236}">
                <a16:creationId xmlns:a16="http://schemas.microsoft.com/office/drawing/2014/main" id="{5B60D859-7280-4375-98B0-21AB41D7701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02147" y="4435812"/>
            <a:ext cx="3270250" cy="2082800"/>
          </a:xfrm>
          <a:prstGeom prst="rect">
            <a:avLst/>
          </a:prstGeom>
        </p:spPr>
      </p:pic>
      <p:pic>
        <p:nvPicPr>
          <p:cNvPr id="11" name="Picture 10" descr="Table&#10;&#10;Description automatically generated">
            <a:extLst>
              <a:ext uri="{FF2B5EF4-FFF2-40B4-BE49-F238E27FC236}">
                <a16:creationId xmlns:a16="http://schemas.microsoft.com/office/drawing/2014/main" id="{5629687E-C8A9-4D2D-A656-69132C196D8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0250" y="4436614"/>
            <a:ext cx="3238500" cy="2025650"/>
          </a:xfrm>
          <a:prstGeom prst="rect">
            <a:avLst/>
          </a:prstGeom>
        </p:spPr>
      </p:pic>
      <p:pic>
        <p:nvPicPr>
          <p:cNvPr id="13" name="Picture 12" descr="Table&#10;&#10;Description automatically generated">
            <a:extLst>
              <a:ext uri="{FF2B5EF4-FFF2-40B4-BE49-F238E27FC236}">
                <a16:creationId xmlns:a16="http://schemas.microsoft.com/office/drawing/2014/main" id="{66640423-79F2-4626-8A26-BA2A1A3ABC9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528363" y="2325239"/>
            <a:ext cx="3257550" cy="2019300"/>
          </a:xfrm>
          <a:prstGeom prst="rect">
            <a:avLst/>
          </a:prstGeom>
        </p:spPr>
      </p:pic>
      <p:pic>
        <p:nvPicPr>
          <p:cNvPr id="15" name="Picture 14" descr="Table&#10;&#10;Description automatically generated">
            <a:extLst>
              <a:ext uri="{FF2B5EF4-FFF2-40B4-BE49-F238E27FC236}">
                <a16:creationId xmlns:a16="http://schemas.microsoft.com/office/drawing/2014/main" id="{36487F6B-A7F7-448F-BF11-2999ED47591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80250" y="2312539"/>
            <a:ext cx="3206750" cy="2044700"/>
          </a:xfrm>
          <a:prstGeom prst="rect">
            <a:avLst/>
          </a:prstGeom>
        </p:spPr>
      </p:pic>
    </p:spTree>
    <p:extLst>
      <p:ext uri="{BB962C8B-B14F-4D97-AF65-F5344CB8AC3E}">
        <p14:creationId xmlns:p14="http://schemas.microsoft.com/office/powerpoint/2010/main" val="1408004984"/>
      </p:ext>
    </p:extLst>
  </p:cSld>
  <p:clrMapOvr>
    <a:masterClrMapping/>
  </p:clrMapOv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9" name="Rectangle 2"/>
          <p:cNvSpPr>
            <a:spLocks noGrp="1" noChangeArrowheads="1"/>
          </p:cNvSpPr>
          <p:nvPr>
            <p:ph type="title"/>
          </p:nvPr>
        </p:nvSpPr>
        <p:spPr/>
        <p:txBody>
          <a:bodyPr/>
          <a:lstStyle/>
          <a:p>
            <a:r>
              <a:rPr lang="en-US" altLang="en-US" dirty="0"/>
              <a:t>Depreciation (16 of 22)</a:t>
            </a:r>
          </a:p>
        </p:txBody>
      </p:sp>
      <p:sp>
        <p:nvSpPr>
          <p:cNvPr id="6" name="Slide Number Placeholder 5">
            <a:extLst>
              <a:ext uri="{FF2B5EF4-FFF2-40B4-BE49-F238E27FC236}">
                <a16:creationId xmlns:a16="http://schemas.microsoft.com/office/drawing/2014/main" id="{6CA94318-E8D2-4CF7-AD38-B98547C92D50}"/>
              </a:ext>
            </a:extLst>
          </p:cNvPr>
          <p:cNvSpPr>
            <a:spLocks noGrp="1"/>
          </p:cNvSpPr>
          <p:nvPr>
            <p:ph type="sldNum" sz="quarter" idx="10"/>
          </p:nvPr>
        </p:nvSpPr>
        <p:spPr/>
        <p:txBody>
          <a:bodyPr/>
          <a:lstStyle/>
          <a:p>
            <a:r>
              <a:rPr lang="en-US" dirty="0"/>
              <a:t>10-</a:t>
            </a:r>
            <a:fld id="{847A6AB7-ED92-4CC2-895B-E46908831F7A}" type="slidenum">
              <a:rPr lang="en-US" smtClean="0"/>
              <a:pPr/>
              <a:t>25</a:t>
            </a:fld>
            <a:endParaRPr lang="en-US" dirty="0"/>
          </a:p>
        </p:txBody>
      </p:sp>
      <p:pic>
        <p:nvPicPr>
          <p:cNvPr id="7" name="Content Placeholder 6" descr="Table&#10;&#10;Description automatically generated">
            <a:extLst>
              <a:ext uri="{FF2B5EF4-FFF2-40B4-BE49-F238E27FC236}">
                <a16:creationId xmlns:a16="http://schemas.microsoft.com/office/drawing/2014/main" id="{9F3B0E24-48C8-4697-BD4B-7573989CB002}"/>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33400" y="2286000"/>
            <a:ext cx="8394192" cy="2914650"/>
          </a:xfrm>
        </p:spPr>
      </p:pic>
    </p:spTree>
    <p:extLst>
      <p:ext uri="{BB962C8B-B14F-4D97-AF65-F5344CB8AC3E}">
        <p14:creationId xmlns:p14="http://schemas.microsoft.com/office/powerpoint/2010/main" val="2416419030"/>
      </p:ext>
    </p:extLst>
  </p:cSld>
  <p:clrMapOvr>
    <a:masterClrMapping/>
  </p:clrMapOvr>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ontent Placeholder 9">
            <a:extLst>
              <a:ext uri="{FF2B5EF4-FFF2-40B4-BE49-F238E27FC236}">
                <a16:creationId xmlns:a16="http://schemas.microsoft.com/office/drawing/2014/main" id="{295E4642-FB74-4052-82D4-37DD6F0AAE93}"/>
              </a:ext>
            </a:extLst>
          </p:cNvPr>
          <p:cNvSpPr>
            <a:spLocks noGrp="1"/>
          </p:cNvSpPr>
          <p:nvPr>
            <p:ph idx="1"/>
          </p:nvPr>
        </p:nvSpPr>
        <p:spPr/>
        <p:txBody>
          <a:bodyPr>
            <a:normAutofit/>
          </a:bodyPr>
          <a:lstStyle/>
          <a:p>
            <a:r>
              <a:rPr lang="en-US" altLang="en-US" sz="2400" dirty="0"/>
              <a:t>In 2021, Scrap-Happy purchased and placed in service the following assets:</a:t>
            </a:r>
          </a:p>
        </p:txBody>
      </p:sp>
      <p:sp>
        <p:nvSpPr>
          <p:cNvPr id="25603" name="Rectangle 2"/>
          <p:cNvSpPr>
            <a:spLocks noGrp="1" noChangeArrowheads="1"/>
          </p:cNvSpPr>
          <p:nvPr>
            <p:ph type="title"/>
          </p:nvPr>
        </p:nvSpPr>
        <p:spPr/>
        <p:txBody>
          <a:bodyPr/>
          <a:lstStyle/>
          <a:p>
            <a:r>
              <a:rPr lang="en-US" altLang="en-US" dirty="0"/>
              <a:t>Depreciation Example (1 of 2)</a:t>
            </a:r>
          </a:p>
        </p:txBody>
      </p:sp>
      <p:sp>
        <p:nvSpPr>
          <p:cNvPr id="25604" name="Rectangle 3"/>
          <p:cNvSpPr>
            <a:spLocks noGrp="1" noChangeArrowheads="1"/>
          </p:cNvSpPr>
          <p:nvPr>
            <p:ph idx="11"/>
          </p:nvPr>
        </p:nvSpPr>
        <p:spPr>
          <a:xfrm>
            <a:off x="457200" y="3733800"/>
            <a:ext cx="8229600" cy="2733446"/>
          </a:xfrm>
        </p:spPr>
        <p:txBody>
          <a:bodyPr>
            <a:normAutofit fontScale="85000" lnSpcReduction="20000"/>
          </a:bodyPr>
          <a:lstStyle/>
          <a:p>
            <a:r>
              <a:rPr lang="en-US" altLang="en-US" dirty="0"/>
              <a:t>What is the recovery period for each of the assets?</a:t>
            </a:r>
          </a:p>
          <a:p>
            <a:pPr lvl="1"/>
            <a:r>
              <a:rPr lang="en-US" altLang="en-US" dirty="0"/>
              <a:t>Computer = 5 years</a:t>
            </a:r>
          </a:p>
          <a:p>
            <a:pPr lvl="1"/>
            <a:r>
              <a:rPr lang="en-US" altLang="en-US" dirty="0"/>
              <a:t>Di-Cut Machine = 7 years</a:t>
            </a:r>
          </a:p>
          <a:p>
            <a:r>
              <a:rPr lang="en-US" altLang="en-US" dirty="0"/>
              <a:t>Which convention should Scrap-Happy use to determine depreciation for 2021?</a:t>
            </a:r>
          </a:p>
          <a:p>
            <a:pPr lvl="1"/>
            <a:r>
              <a:rPr lang="en-US" altLang="en-US" dirty="0"/>
              <a:t>Answer: Half-year</a:t>
            </a:r>
          </a:p>
          <a:p>
            <a:pPr lvl="2"/>
            <a:r>
              <a:rPr lang="en-US" altLang="en-US" dirty="0">
                <a:sym typeface="Wingdings" panose="05000000000000000000" pitchFamily="2" charset="2"/>
              </a:rPr>
              <a:t> $1,200 4th qtr. assets/$4,700 total assets = 25.53% &lt; 40%</a:t>
            </a:r>
            <a:endParaRPr lang="en-US" altLang="en-US" dirty="0"/>
          </a:p>
        </p:txBody>
      </p:sp>
      <p:graphicFrame>
        <p:nvGraphicFramePr>
          <p:cNvPr id="16" name="Group 4">
            <a:extLst>
              <a:ext uri="{FF2B5EF4-FFF2-40B4-BE49-F238E27FC236}">
                <a16:creationId xmlns:a16="http://schemas.microsoft.com/office/drawing/2014/main" id="{52097A5E-9470-4D0E-90FA-49A5C1EA26BF}"/>
              </a:ext>
            </a:extLst>
          </p:cNvPr>
          <p:cNvGraphicFramePr>
            <a:graphicFrameLocks/>
          </p:cNvGraphicFramePr>
          <p:nvPr>
            <p:extLst>
              <p:ext uri="{D42A27DB-BD31-4B8C-83A1-F6EECF244321}">
                <p14:modId xmlns:p14="http://schemas.microsoft.com/office/powerpoint/2010/main" val="3727433765"/>
              </p:ext>
            </p:extLst>
          </p:nvPr>
        </p:nvGraphicFramePr>
        <p:xfrm>
          <a:off x="914401" y="2467783"/>
          <a:ext cx="7315197" cy="1097010"/>
        </p:xfrm>
        <a:graphic>
          <a:graphicData uri="http://schemas.openxmlformats.org/drawingml/2006/table">
            <a:tbl>
              <a:tblPr/>
              <a:tblGrid>
                <a:gridCol w="2178361">
                  <a:extLst>
                    <a:ext uri="{9D8B030D-6E8A-4147-A177-3AD203B41FA5}">
                      <a16:colId xmlns:a16="http://schemas.microsoft.com/office/drawing/2014/main" val="20000"/>
                    </a:ext>
                  </a:extLst>
                </a:gridCol>
                <a:gridCol w="1919564">
                  <a:extLst>
                    <a:ext uri="{9D8B030D-6E8A-4147-A177-3AD203B41FA5}">
                      <a16:colId xmlns:a16="http://schemas.microsoft.com/office/drawing/2014/main" val="20001"/>
                    </a:ext>
                  </a:extLst>
                </a:gridCol>
                <a:gridCol w="3217272">
                  <a:extLst>
                    <a:ext uri="{9D8B030D-6E8A-4147-A177-3AD203B41FA5}">
                      <a16:colId xmlns:a16="http://schemas.microsoft.com/office/drawing/2014/main" val="20002"/>
                    </a:ext>
                  </a:extLst>
                </a:gridCol>
              </a:tblGrid>
              <a:tr h="365654">
                <a:tc>
                  <a:txBody>
                    <a:bodyPr/>
                    <a:lstStyle/>
                    <a:p>
                      <a:pPr marL="0" marR="0" lvl="0" indent="0" algn="ctr" defTabSz="914400" rtl="0" eaLnBrk="0" fontAlgn="base" latinLnBrk="0" hangingPunct="0">
                        <a:lnSpc>
                          <a:spcPct val="100000"/>
                        </a:lnSpc>
                        <a:spcBef>
                          <a:spcPct val="20000"/>
                        </a:spcBef>
                        <a:spcAft>
                          <a:spcPct val="0"/>
                        </a:spcAft>
                        <a:buClr>
                          <a:schemeClr val="tx2"/>
                        </a:buClr>
                        <a:buSzPct val="70000"/>
                        <a:buFont typeface="Wingdings" pitchFamily="2" charset="2"/>
                        <a:buNone/>
                        <a:tabLst/>
                      </a:pPr>
                      <a:r>
                        <a:rPr kumimoji="0" lang="en-US" sz="1800" b="1" i="0" u="none" strike="noStrike" cap="none" normalizeH="0" baseline="0" dirty="0">
                          <a:ln>
                            <a:noFill/>
                          </a:ln>
                          <a:solidFill>
                            <a:schemeClr val="tx1"/>
                          </a:solidFill>
                          <a:effectLst/>
                          <a:latin typeface="Arial" charset="0"/>
                        </a:rPr>
                        <a:t>Asset</a:t>
                      </a:r>
                    </a:p>
                  </a:txBody>
                  <a:tcPr marL="120648" marR="120648" marT="45675" marB="45675"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
                          <a:schemeClr val="tx2"/>
                        </a:buClr>
                        <a:buSzPct val="70000"/>
                        <a:buFont typeface="Wingdings" pitchFamily="2" charset="2"/>
                        <a:buNone/>
                        <a:tabLst/>
                      </a:pPr>
                      <a:r>
                        <a:rPr kumimoji="0" lang="en-US" sz="1800" b="1" i="0" u="none" strike="noStrike" cap="none" normalizeH="0" baseline="0" dirty="0">
                          <a:ln>
                            <a:noFill/>
                          </a:ln>
                          <a:solidFill>
                            <a:schemeClr val="tx1"/>
                          </a:solidFill>
                          <a:effectLst/>
                          <a:latin typeface="Arial" charset="0"/>
                        </a:rPr>
                        <a:t>Cost</a:t>
                      </a:r>
                    </a:p>
                  </a:txBody>
                  <a:tcPr marL="120648" marR="120648" marT="45675" marB="4567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
                          <a:schemeClr val="tx2"/>
                        </a:buClr>
                        <a:buSzPct val="70000"/>
                        <a:buFont typeface="Wingdings" pitchFamily="2" charset="2"/>
                        <a:buNone/>
                        <a:tabLst/>
                      </a:pPr>
                      <a:r>
                        <a:rPr kumimoji="0" lang="en-US" sz="1800" b="1" i="0" u="none" strike="noStrike" cap="none" normalizeH="0" baseline="0" dirty="0">
                          <a:ln>
                            <a:noFill/>
                          </a:ln>
                          <a:solidFill>
                            <a:schemeClr val="tx1"/>
                          </a:solidFill>
                          <a:effectLst/>
                          <a:latin typeface="Arial" charset="0"/>
                        </a:rPr>
                        <a:t>Date placed in service</a:t>
                      </a:r>
                    </a:p>
                  </a:txBody>
                  <a:tcPr marL="120648" marR="120648" marT="45675" marB="45675"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365654">
                <a:tc>
                  <a:txBody>
                    <a:bodyPr/>
                    <a:lstStyle/>
                    <a:p>
                      <a:pPr marL="0" marR="0" lvl="0" indent="0" algn="l" defTabSz="914400" rtl="0" eaLnBrk="0" fontAlgn="base" latinLnBrk="0" hangingPunct="0">
                        <a:lnSpc>
                          <a:spcPct val="100000"/>
                        </a:lnSpc>
                        <a:spcBef>
                          <a:spcPct val="20000"/>
                        </a:spcBef>
                        <a:spcAft>
                          <a:spcPct val="0"/>
                        </a:spcAft>
                        <a:buClr>
                          <a:schemeClr val="tx2"/>
                        </a:buClr>
                        <a:buSzPct val="70000"/>
                        <a:buFont typeface="Wingdings" pitchFamily="2" charset="2"/>
                        <a:buNone/>
                        <a:tabLst/>
                      </a:pPr>
                      <a:r>
                        <a:rPr kumimoji="0" lang="en-US" sz="1800" b="0" i="0" u="none" strike="noStrike" cap="none" normalizeH="0" baseline="0" dirty="0">
                          <a:ln>
                            <a:noFill/>
                          </a:ln>
                          <a:solidFill>
                            <a:schemeClr val="tx1"/>
                          </a:solidFill>
                          <a:effectLst/>
                          <a:latin typeface="Arial" charset="0"/>
                        </a:rPr>
                        <a:t>Di-Cut Machine</a:t>
                      </a:r>
                    </a:p>
                  </a:txBody>
                  <a:tcPr marL="120648" marR="120648" marT="45675" marB="45675"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
                          <a:schemeClr val="tx2"/>
                        </a:buClr>
                        <a:buSzPct val="70000"/>
                        <a:buFont typeface="Wingdings" pitchFamily="2" charset="2"/>
                        <a:buNone/>
                        <a:tabLst/>
                      </a:pPr>
                      <a:r>
                        <a:rPr kumimoji="0" lang="en-US" sz="1800" b="0" i="0" u="none" strike="noStrike" cap="none" normalizeH="0" baseline="0" dirty="0">
                          <a:ln>
                            <a:noFill/>
                          </a:ln>
                          <a:solidFill>
                            <a:schemeClr val="tx1"/>
                          </a:solidFill>
                          <a:effectLst/>
                          <a:latin typeface="Arial" charset="0"/>
                        </a:rPr>
                        <a:t>$3,500</a:t>
                      </a:r>
                    </a:p>
                  </a:txBody>
                  <a:tcPr marL="120648" marR="120648" marT="45675" marB="4567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
                          <a:schemeClr val="tx2"/>
                        </a:buClr>
                        <a:buSzPct val="70000"/>
                        <a:buFont typeface="Wingdings" pitchFamily="2" charset="2"/>
                        <a:buNone/>
                        <a:tabLst/>
                      </a:pPr>
                      <a:r>
                        <a:rPr kumimoji="0" lang="en-US" sz="1800" b="0" i="0" u="none" strike="noStrike" cap="none" normalizeH="0" baseline="0" dirty="0">
                          <a:ln>
                            <a:noFill/>
                          </a:ln>
                          <a:solidFill>
                            <a:schemeClr val="tx1"/>
                          </a:solidFill>
                          <a:effectLst/>
                          <a:latin typeface="Arial" charset="0"/>
                        </a:rPr>
                        <a:t>February 2 (1</a:t>
                      </a:r>
                      <a:r>
                        <a:rPr kumimoji="0" lang="en-US" sz="1800" b="0" i="0" u="none" strike="noStrike" cap="none" normalizeH="0" baseline="30000" dirty="0">
                          <a:ln>
                            <a:noFill/>
                          </a:ln>
                          <a:solidFill>
                            <a:schemeClr val="tx1"/>
                          </a:solidFill>
                          <a:effectLst/>
                          <a:latin typeface="Arial" charset="0"/>
                        </a:rPr>
                        <a:t>st</a:t>
                      </a:r>
                      <a:r>
                        <a:rPr kumimoji="0" lang="en-US" sz="1800" b="0" i="0" u="none" strike="noStrike" cap="none" normalizeH="0" baseline="0" dirty="0">
                          <a:ln>
                            <a:noFill/>
                          </a:ln>
                          <a:solidFill>
                            <a:schemeClr val="tx1"/>
                          </a:solidFill>
                          <a:effectLst/>
                          <a:latin typeface="Arial" charset="0"/>
                        </a:rPr>
                        <a:t> Qtr.)</a:t>
                      </a:r>
                    </a:p>
                  </a:txBody>
                  <a:tcPr marL="120648" marR="120648" marT="45675" marB="45675"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365654">
                <a:tc>
                  <a:txBody>
                    <a:bodyPr/>
                    <a:lstStyle/>
                    <a:p>
                      <a:pPr marL="0" marR="0" lvl="0" indent="0" algn="l" defTabSz="914400" rtl="0" eaLnBrk="0" fontAlgn="base" latinLnBrk="0" hangingPunct="0">
                        <a:lnSpc>
                          <a:spcPct val="100000"/>
                        </a:lnSpc>
                        <a:spcBef>
                          <a:spcPct val="20000"/>
                        </a:spcBef>
                        <a:spcAft>
                          <a:spcPct val="0"/>
                        </a:spcAft>
                        <a:buClr>
                          <a:schemeClr val="tx2"/>
                        </a:buClr>
                        <a:buSzPct val="70000"/>
                        <a:buFont typeface="Wingdings" pitchFamily="2" charset="2"/>
                        <a:buNone/>
                        <a:tabLst/>
                      </a:pPr>
                      <a:r>
                        <a:rPr kumimoji="0" lang="en-US" sz="1800" b="0" i="0" u="none" strike="noStrike" cap="none" normalizeH="0" baseline="0" dirty="0">
                          <a:ln>
                            <a:noFill/>
                          </a:ln>
                          <a:solidFill>
                            <a:schemeClr val="tx1"/>
                          </a:solidFill>
                          <a:effectLst/>
                          <a:latin typeface="Arial" charset="0"/>
                        </a:rPr>
                        <a:t>Computer</a:t>
                      </a:r>
                    </a:p>
                  </a:txBody>
                  <a:tcPr marL="120648" marR="120648" marT="45675" marB="45675"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
                          <a:schemeClr val="tx2"/>
                        </a:buClr>
                        <a:buSzPct val="70000"/>
                        <a:buFont typeface="Wingdings" pitchFamily="2" charset="2"/>
                        <a:buNone/>
                        <a:tabLst/>
                      </a:pPr>
                      <a:r>
                        <a:rPr kumimoji="0" lang="en-US" sz="1800" b="0" i="0" u="none" strike="noStrike" cap="none" normalizeH="0" baseline="0" dirty="0">
                          <a:ln>
                            <a:noFill/>
                          </a:ln>
                          <a:solidFill>
                            <a:schemeClr val="tx1"/>
                          </a:solidFill>
                          <a:effectLst/>
                          <a:latin typeface="Arial" charset="0"/>
                        </a:rPr>
                        <a:t>$1,200</a:t>
                      </a:r>
                    </a:p>
                  </a:txBody>
                  <a:tcPr marL="120648" marR="120648" marT="45675" marB="4567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
                          <a:schemeClr val="tx2"/>
                        </a:buClr>
                        <a:buSzPct val="70000"/>
                        <a:buFont typeface="Wingdings" pitchFamily="2" charset="2"/>
                        <a:buNone/>
                        <a:tabLst/>
                      </a:pPr>
                      <a:r>
                        <a:rPr kumimoji="0" lang="en-US" sz="1800" b="0" i="0" u="none" strike="noStrike" cap="none" normalizeH="0" baseline="0" dirty="0">
                          <a:ln>
                            <a:noFill/>
                          </a:ln>
                          <a:solidFill>
                            <a:schemeClr val="tx1"/>
                          </a:solidFill>
                          <a:effectLst/>
                          <a:latin typeface="Arial" charset="0"/>
                        </a:rPr>
                        <a:t>October 25 (4</a:t>
                      </a:r>
                      <a:r>
                        <a:rPr kumimoji="0" lang="en-US" sz="1800" b="0" i="0" u="none" strike="noStrike" cap="none" normalizeH="0" baseline="30000" dirty="0">
                          <a:ln>
                            <a:noFill/>
                          </a:ln>
                          <a:solidFill>
                            <a:schemeClr val="tx1"/>
                          </a:solidFill>
                          <a:effectLst/>
                          <a:latin typeface="Arial" charset="0"/>
                        </a:rPr>
                        <a:t>th</a:t>
                      </a:r>
                      <a:r>
                        <a:rPr kumimoji="0" lang="en-US" sz="1800" b="0" i="0" u="none" strike="noStrike" cap="none" normalizeH="0" baseline="0" dirty="0">
                          <a:ln>
                            <a:noFill/>
                          </a:ln>
                          <a:solidFill>
                            <a:schemeClr val="tx1"/>
                          </a:solidFill>
                          <a:effectLst/>
                          <a:latin typeface="Arial" charset="0"/>
                        </a:rPr>
                        <a:t> Qtr.)</a:t>
                      </a:r>
                    </a:p>
                  </a:txBody>
                  <a:tcPr marL="120648" marR="120648" marT="45675" marB="45675"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bl>
          </a:graphicData>
        </a:graphic>
      </p:graphicFrame>
      <p:sp>
        <p:nvSpPr>
          <p:cNvPr id="18" name="Slide Number Placeholder 17">
            <a:extLst>
              <a:ext uri="{FF2B5EF4-FFF2-40B4-BE49-F238E27FC236}">
                <a16:creationId xmlns:a16="http://schemas.microsoft.com/office/drawing/2014/main" id="{83EB1BEE-F210-4145-8057-F1673FF50ACF}"/>
              </a:ext>
            </a:extLst>
          </p:cNvPr>
          <p:cNvSpPr>
            <a:spLocks noGrp="1"/>
          </p:cNvSpPr>
          <p:nvPr>
            <p:ph type="sldNum" sz="quarter" idx="12"/>
          </p:nvPr>
        </p:nvSpPr>
        <p:spPr/>
        <p:txBody>
          <a:bodyPr/>
          <a:lstStyle/>
          <a:p>
            <a:r>
              <a:rPr lang="en-US" dirty="0"/>
              <a:t>10-</a:t>
            </a:r>
            <a:fld id="{847A6AB7-ED92-4CC2-895B-E46908831F7A}" type="slidenum">
              <a:rPr lang="en-US" smtClean="0"/>
              <a:pPr/>
              <a:t>26</a:t>
            </a:fld>
            <a:endParaRPr lang="en-US" dirty="0"/>
          </a:p>
        </p:txBody>
      </p:sp>
    </p:spTree>
    <p:extLst>
      <p:ext uri="{BB962C8B-B14F-4D97-AF65-F5344CB8AC3E}">
        <p14:creationId xmlns:p14="http://schemas.microsoft.com/office/powerpoint/2010/main" val="153201428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7939" name="Rectangle 3"/>
          <p:cNvSpPr>
            <a:spLocks noGrp="1" noChangeArrowheads="1"/>
          </p:cNvSpPr>
          <p:nvPr>
            <p:ph idx="1"/>
          </p:nvPr>
        </p:nvSpPr>
        <p:spPr/>
        <p:txBody>
          <a:bodyPr>
            <a:normAutofit/>
          </a:bodyPr>
          <a:lstStyle/>
          <a:p>
            <a:r>
              <a:rPr lang="en-US" altLang="en-US" sz="2200" dirty="0"/>
              <a:t>Now assume all the same facts, except that the computer was purchased in February and the machine in October, as shown:</a:t>
            </a:r>
          </a:p>
        </p:txBody>
      </p:sp>
      <p:sp>
        <p:nvSpPr>
          <p:cNvPr id="26627" name="Rectangle 2"/>
          <p:cNvSpPr>
            <a:spLocks noGrp="1" noChangeArrowheads="1"/>
          </p:cNvSpPr>
          <p:nvPr>
            <p:ph type="title"/>
          </p:nvPr>
        </p:nvSpPr>
        <p:spPr/>
        <p:txBody>
          <a:bodyPr/>
          <a:lstStyle/>
          <a:p>
            <a:r>
              <a:rPr lang="en-US" altLang="en-US" dirty="0"/>
              <a:t>Depreciation Example (2 of 2)</a:t>
            </a:r>
          </a:p>
        </p:txBody>
      </p:sp>
      <p:sp>
        <p:nvSpPr>
          <p:cNvPr id="4" name="Content Placeholder 3">
            <a:extLst>
              <a:ext uri="{FF2B5EF4-FFF2-40B4-BE49-F238E27FC236}">
                <a16:creationId xmlns:a16="http://schemas.microsoft.com/office/drawing/2014/main" id="{34681305-5300-42EA-8779-0D7F3D666A13}"/>
              </a:ext>
            </a:extLst>
          </p:cNvPr>
          <p:cNvSpPr>
            <a:spLocks noGrp="1"/>
          </p:cNvSpPr>
          <p:nvPr>
            <p:ph idx="11"/>
          </p:nvPr>
        </p:nvSpPr>
        <p:spPr>
          <a:xfrm>
            <a:off x="457200" y="3866104"/>
            <a:ext cx="8229600" cy="2510332"/>
          </a:xfrm>
        </p:spPr>
        <p:txBody>
          <a:bodyPr>
            <a:noAutofit/>
          </a:bodyPr>
          <a:lstStyle/>
          <a:p>
            <a:pPr>
              <a:lnSpc>
                <a:spcPct val="80000"/>
              </a:lnSpc>
              <a:spcBef>
                <a:spcPts val="200"/>
              </a:spcBef>
            </a:pPr>
            <a:r>
              <a:rPr lang="en-US" altLang="en-US" sz="2200" dirty="0"/>
              <a:t>What convention should be used in computing depreciation for the year?</a:t>
            </a:r>
          </a:p>
          <a:p>
            <a:pPr lvl="1">
              <a:lnSpc>
                <a:spcPct val="80000"/>
              </a:lnSpc>
              <a:spcBef>
                <a:spcPts val="200"/>
              </a:spcBef>
            </a:pPr>
            <a:r>
              <a:rPr lang="en-US" altLang="en-US" sz="2000" dirty="0"/>
              <a:t>Answer: Mid-quarter</a:t>
            </a:r>
          </a:p>
          <a:p>
            <a:pPr lvl="2">
              <a:lnSpc>
                <a:spcPct val="80000"/>
              </a:lnSpc>
              <a:spcBef>
                <a:spcPts val="200"/>
              </a:spcBef>
            </a:pPr>
            <a:r>
              <a:rPr lang="en-US" altLang="en-US" sz="1800" dirty="0">
                <a:sym typeface="Wingdings" panose="05000000000000000000" pitchFamily="2" charset="2"/>
              </a:rPr>
              <a:t> $3,500 4th qtr. assets/$4,700 total assets = 74.46% &gt; 40%</a:t>
            </a:r>
            <a:endParaRPr lang="en-US" altLang="en-US" sz="1800" dirty="0"/>
          </a:p>
          <a:p>
            <a:pPr>
              <a:lnSpc>
                <a:spcPct val="80000"/>
              </a:lnSpc>
              <a:spcBef>
                <a:spcPts val="200"/>
              </a:spcBef>
            </a:pPr>
            <a:r>
              <a:rPr lang="en-US" altLang="en-US" sz="2200" dirty="0"/>
              <a:t>How much depreciation can they take for each of the assets in 2021?</a:t>
            </a:r>
          </a:p>
          <a:p>
            <a:pPr lvl="1">
              <a:lnSpc>
                <a:spcPct val="80000"/>
              </a:lnSpc>
              <a:spcBef>
                <a:spcPts val="200"/>
              </a:spcBef>
            </a:pPr>
            <a:r>
              <a:rPr lang="en-US" altLang="en-US" sz="2000" dirty="0"/>
              <a:t>Computer: $1,200 × 35%* = $420</a:t>
            </a:r>
          </a:p>
          <a:p>
            <a:pPr lvl="1">
              <a:lnSpc>
                <a:spcPct val="80000"/>
              </a:lnSpc>
              <a:spcBef>
                <a:spcPts val="200"/>
              </a:spcBef>
            </a:pPr>
            <a:r>
              <a:rPr lang="en-US" altLang="en-US" sz="2000" dirty="0"/>
              <a:t>Di-Cut Machine: 3,500 × 3.57%* = $125</a:t>
            </a:r>
          </a:p>
          <a:p>
            <a:pPr marL="338328" lvl="1" indent="0">
              <a:lnSpc>
                <a:spcPct val="80000"/>
              </a:lnSpc>
              <a:spcBef>
                <a:spcPts val="200"/>
              </a:spcBef>
              <a:buNone/>
            </a:pPr>
            <a:r>
              <a:rPr lang="en-US" altLang="en-US" sz="1400" dirty="0"/>
              <a:t>*See respective mid-quarter MACRS tables for rates </a:t>
            </a:r>
          </a:p>
        </p:txBody>
      </p:sp>
      <p:graphicFrame>
        <p:nvGraphicFramePr>
          <p:cNvPr id="10" name="Group 4">
            <a:extLst>
              <a:ext uri="{FF2B5EF4-FFF2-40B4-BE49-F238E27FC236}">
                <a16:creationId xmlns:a16="http://schemas.microsoft.com/office/drawing/2014/main" id="{BDE89E92-7302-4D74-8A65-73F0391629E9}"/>
              </a:ext>
            </a:extLst>
          </p:cNvPr>
          <p:cNvGraphicFramePr>
            <a:graphicFrameLocks/>
          </p:cNvGraphicFramePr>
          <p:nvPr>
            <p:extLst>
              <p:ext uri="{D42A27DB-BD31-4B8C-83A1-F6EECF244321}">
                <p14:modId xmlns:p14="http://schemas.microsoft.com/office/powerpoint/2010/main" val="1552870039"/>
              </p:ext>
            </p:extLst>
          </p:nvPr>
        </p:nvGraphicFramePr>
        <p:xfrm>
          <a:off x="381000" y="2724608"/>
          <a:ext cx="8382000" cy="1097010"/>
        </p:xfrm>
        <a:graphic>
          <a:graphicData uri="http://schemas.openxmlformats.org/drawingml/2006/table">
            <a:tbl>
              <a:tblPr/>
              <a:tblGrid>
                <a:gridCol w="1862138">
                  <a:extLst>
                    <a:ext uri="{9D8B030D-6E8A-4147-A177-3AD203B41FA5}">
                      <a16:colId xmlns:a16="http://schemas.microsoft.com/office/drawing/2014/main" val="20000"/>
                    </a:ext>
                  </a:extLst>
                </a:gridCol>
                <a:gridCol w="1552575">
                  <a:extLst>
                    <a:ext uri="{9D8B030D-6E8A-4147-A177-3AD203B41FA5}">
                      <a16:colId xmlns:a16="http://schemas.microsoft.com/office/drawing/2014/main" val="20001"/>
                    </a:ext>
                  </a:extLst>
                </a:gridCol>
                <a:gridCol w="2949575">
                  <a:extLst>
                    <a:ext uri="{9D8B030D-6E8A-4147-A177-3AD203B41FA5}">
                      <a16:colId xmlns:a16="http://schemas.microsoft.com/office/drawing/2014/main" val="20002"/>
                    </a:ext>
                  </a:extLst>
                </a:gridCol>
                <a:gridCol w="2017712">
                  <a:extLst>
                    <a:ext uri="{9D8B030D-6E8A-4147-A177-3AD203B41FA5}">
                      <a16:colId xmlns:a16="http://schemas.microsoft.com/office/drawing/2014/main" val="20003"/>
                    </a:ext>
                  </a:extLst>
                </a:gridCol>
              </a:tblGrid>
              <a:tr h="365654">
                <a:tc>
                  <a:txBody>
                    <a:bodyPr/>
                    <a:lstStyle/>
                    <a:p>
                      <a:pPr marL="0" marR="0" lvl="0" indent="0" algn="ctr" defTabSz="914400" rtl="0" eaLnBrk="0" fontAlgn="base" latinLnBrk="0" hangingPunct="0">
                        <a:lnSpc>
                          <a:spcPct val="100000"/>
                        </a:lnSpc>
                        <a:spcBef>
                          <a:spcPct val="20000"/>
                        </a:spcBef>
                        <a:spcAft>
                          <a:spcPct val="0"/>
                        </a:spcAft>
                        <a:buClr>
                          <a:schemeClr val="tx2"/>
                        </a:buClr>
                        <a:buSzPct val="70000"/>
                        <a:buFont typeface="Wingdings" pitchFamily="2" charset="2"/>
                        <a:buNone/>
                        <a:tabLst/>
                      </a:pPr>
                      <a:r>
                        <a:rPr kumimoji="0" lang="en-US" sz="1800" b="1" i="0" u="none" strike="noStrike" cap="none" normalizeH="0" baseline="0" dirty="0">
                          <a:ln>
                            <a:noFill/>
                          </a:ln>
                          <a:solidFill>
                            <a:schemeClr val="tx1"/>
                          </a:solidFill>
                          <a:effectLst/>
                          <a:latin typeface="Arial" charset="0"/>
                        </a:rPr>
                        <a:t>Asset</a:t>
                      </a:r>
                    </a:p>
                  </a:txBody>
                  <a:tcPr marT="45675" marB="45675"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
                          <a:schemeClr val="tx2"/>
                        </a:buClr>
                        <a:buSzPct val="70000"/>
                        <a:buFont typeface="Wingdings" pitchFamily="2" charset="2"/>
                        <a:buNone/>
                        <a:tabLst/>
                      </a:pPr>
                      <a:r>
                        <a:rPr kumimoji="0" lang="en-US" sz="1800" b="1" i="0" u="none" strike="noStrike" cap="none" normalizeH="0" baseline="0" dirty="0">
                          <a:ln>
                            <a:noFill/>
                          </a:ln>
                          <a:solidFill>
                            <a:schemeClr val="tx1"/>
                          </a:solidFill>
                          <a:effectLst/>
                          <a:latin typeface="Arial" charset="0"/>
                        </a:rPr>
                        <a:t>Cost</a:t>
                      </a:r>
                    </a:p>
                  </a:txBody>
                  <a:tcPr marT="45675" marB="4567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
                          <a:schemeClr val="tx2"/>
                        </a:buClr>
                        <a:buSzPct val="70000"/>
                        <a:buFont typeface="Wingdings" pitchFamily="2" charset="2"/>
                        <a:buNone/>
                        <a:tabLst/>
                      </a:pPr>
                      <a:r>
                        <a:rPr kumimoji="0" lang="en-US" sz="1800" b="1" i="0" u="none" strike="noStrike" cap="none" normalizeH="0" baseline="0" dirty="0">
                          <a:ln>
                            <a:noFill/>
                          </a:ln>
                          <a:solidFill>
                            <a:schemeClr val="tx1"/>
                          </a:solidFill>
                          <a:effectLst/>
                          <a:latin typeface="Arial" charset="0"/>
                        </a:rPr>
                        <a:t>Date placed in service</a:t>
                      </a:r>
                    </a:p>
                  </a:txBody>
                  <a:tcPr marT="45675" marB="4567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tx2"/>
                        </a:buClr>
                        <a:buSzPct val="70000"/>
                        <a:buFont typeface="Wingdings" pitchFamily="2" charset="2"/>
                        <a:buNone/>
                        <a:tabLst/>
                      </a:pPr>
                      <a:r>
                        <a:rPr kumimoji="0" lang="en-US" sz="1800" b="1" i="0" u="none" strike="noStrike" cap="none" normalizeH="0" baseline="0" dirty="0">
                          <a:ln>
                            <a:noFill/>
                          </a:ln>
                          <a:solidFill>
                            <a:schemeClr val="tx1"/>
                          </a:solidFill>
                          <a:effectLst/>
                          <a:latin typeface="Arial" charset="0"/>
                        </a:rPr>
                        <a:t>Recovery Period</a:t>
                      </a:r>
                    </a:p>
                  </a:txBody>
                  <a:tcPr marT="45675" marB="45675"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365654">
                <a:tc>
                  <a:txBody>
                    <a:bodyPr/>
                    <a:lstStyle/>
                    <a:p>
                      <a:pPr marL="0" marR="0" lvl="0" indent="0" algn="l" defTabSz="914400" rtl="0" eaLnBrk="0" fontAlgn="base" latinLnBrk="0" hangingPunct="0">
                        <a:lnSpc>
                          <a:spcPct val="100000"/>
                        </a:lnSpc>
                        <a:spcBef>
                          <a:spcPct val="20000"/>
                        </a:spcBef>
                        <a:spcAft>
                          <a:spcPct val="0"/>
                        </a:spcAft>
                        <a:buClr>
                          <a:schemeClr val="tx2"/>
                        </a:buClr>
                        <a:buSzPct val="70000"/>
                        <a:buFont typeface="Wingdings" pitchFamily="2" charset="2"/>
                        <a:buNone/>
                        <a:tabLst/>
                      </a:pPr>
                      <a:r>
                        <a:rPr kumimoji="0" lang="en-US" sz="1800" b="0" i="0" u="none" strike="noStrike" cap="none" normalizeH="0" baseline="0" dirty="0">
                          <a:ln>
                            <a:noFill/>
                          </a:ln>
                          <a:solidFill>
                            <a:schemeClr val="tx1"/>
                          </a:solidFill>
                          <a:effectLst/>
                          <a:latin typeface="Arial" charset="0"/>
                        </a:rPr>
                        <a:t>Computer</a:t>
                      </a:r>
                    </a:p>
                  </a:txBody>
                  <a:tcPr marT="45675" marB="45675"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
                          <a:schemeClr val="tx2"/>
                        </a:buClr>
                        <a:buSzPct val="70000"/>
                        <a:buFont typeface="Wingdings" pitchFamily="2" charset="2"/>
                        <a:buNone/>
                        <a:tabLst/>
                      </a:pPr>
                      <a:r>
                        <a:rPr kumimoji="0" lang="en-US" sz="1800" b="0" i="0" u="none" strike="noStrike" cap="none" normalizeH="0" baseline="0" dirty="0">
                          <a:ln>
                            <a:noFill/>
                          </a:ln>
                          <a:solidFill>
                            <a:schemeClr val="tx1"/>
                          </a:solidFill>
                          <a:effectLst/>
                          <a:latin typeface="Arial" charset="0"/>
                        </a:rPr>
                        <a:t>$1,200</a:t>
                      </a:r>
                    </a:p>
                  </a:txBody>
                  <a:tcPr marT="45675" marB="4567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
                          <a:schemeClr val="tx2"/>
                        </a:buClr>
                        <a:buSzPct val="70000"/>
                        <a:buFont typeface="Wingdings" pitchFamily="2" charset="2"/>
                        <a:buNone/>
                        <a:tabLst/>
                      </a:pPr>
                      <a:r>
                        <a:rPr kumimoji="0" lang="en-US" sz="1800" b="0" i="0" u="none" strike="noStrike" cap="none" normalizeH="0" baseline="0" dirty="0">
                          <a:ln>
                            <a:noFill/>
                          </a:ln>
                          <a:solidFill>
                            <a:schemeClr val="tx1"/>
                          </a:solidFill>
                          <a:effectLst/>
                          <a:latin typeface="Arial" charset="0"/>
                        </a:rPr>
                        <a:t>February 2 (1</a:t>
                      </a:r>
                      <a:r>
                        <a:rPr kumimoji="0" lang="en-US" sz="1800" b="0" i="0" u="none" strike="noStrike" cap="none" normalizeH="0" baseline="30000" dirty="0">
                          <a:ln>
                            <a:noFill/>
                          </a:ln>
                          <a:solidFill>
                            <a:schemeClr val="tx1"/>
                          </a:solidFill>
                          <a:effectLst/>
                          <a:latin typeface="Arial" charset="0"/>
                        </a:rPr>
                        <a:t>st</a:t>
                      </a:r>
                      <a:r>
                        <a:rPr kumimoji="0" lang="en-US" sz="1800" b="0" i="0" u="none" strike="noStrike" cap="none" normalizeH="0" baseline="0" dirty="0">
                          <a:ln>
                            <a:noFill/>
                          </a:ln>
                          <a:solidFill>
                            <a:schemeClr val="tx1"/>
                          </a:solidFill>
                          <a:effectLst/>
                          <a:latin typeface="Arial" charset="0"/>
                        </a:rPr>
                        <a:t> Qtr.)</a:t>
                      </a:r>
                    </a:p>
                  </a:txBody>
                  <a:tcPr marT="45675" marB="4567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
                          <a:schemeClr val="tx2"/>
                        </a:buClr>
                        <a:buSzPct val="70000"/>
                        <a:buFont typeface="Wingdings" pitchFamily="2" charset="2"/>
                        <a:buNone/>
                        <a:tabLst/>
                      </a:pPr>
                      <a:r>
                        <a:rPr kumimoji="0" lang="en-US" sz="1800" b="0" i="0" u="none" strike="noStrike" cap="none" normalizeH="0" baseline="0" dirty="0">
                          <a:ln>
                            <a:noFill/>
                          </a:ln>
                          <a:solidFill>
                            <a:schemeClr val="tx1"/>
                          </a:solidFill>
                          <a:effectLst/>
                          <a:latin typeface="Arial" charset="0"/>
                        </a:rPr>
                        <a:t>5 Years</a:t>
                      </a:r>
                    </a:p>
                  </a:txBody>
                  <a:tcPr marT="45675" marB="45675"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365654">
                <a:tc>
                  <a:txBody>
                    <a:bodyPr/>
                    <a:lstStyle/>
                    <a:p>
                      <a:pPr marL="0" marR="0" lvl="0" indent="0" algn="l" defTabSz="914400" rtl="0" eaLnBrk="0" fontAlgn="base" latinLnBrk="0" hangingPunct="0">
                        <a:lnSpc>
                          <a:spcPct val="100000"/>
                        </a:lnSpc>
                        <a:spcBef>
                          <a:spcPct val="20000"/>
                        </a:spcBef>
                        <a:spcAft>
                          <a:spcPct val="0"/>
                        </a:spcAft>
                        <a:buClr>
                          <a:schemeClr val="tx2"/>
                        </a:buClr>
                        <a:buSzPct val="70000"/>
                        <a:buFont typeface="Wingdings" pitchFamily="2" charset="2"/>
                        <a:buNone/>
                        <a:tabLst/>
                      </a:pPr>
                      <a:r>
                        <a:rPr kumimoji="0" lang="en-US" sz="1800" b="0" i="0" u="none" strike="noStrike" cap="none" normalizeH="0" baseline="0" dirty="0">
                          <a:ln>
                            <a:noFill/>
                          </a:ln>
                          <a:solidFill>
                            <a:schemeClr val="tx1"/>
                          </a:solidFill>
                          <a:effectLst/>
                          <a:latin typeface="Arial" charset="0"/>
                        </a:rPr>
                        <a:t>Di-Cut Machine</a:t>
                      </a:r>
                    </a:p>
                  </a:txBody>
                  <a:tcPr marT="45675" marB="45675"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
                          <a:schemeClr val="tx2"/>
                        </a:buClr>
                        <a:buSzPct val="70000"/>
                        <a:buFont typeface="Wingdings" pitchFamily="2" charset="2"/>
                        <a:buNone/>
                        <a:tabLst/>
                      </a:pPr>
                      <a:r>
                        <a:rPr kumimoji="0" lang="en-US" sz="1800" b="0" i="0" u="none" strike="noStrike" cap="none" normalizeH="0" baseline="0" dirty="0">
                          <a:ln>
                            <a:noFill/>
                          </a:ln>
                          <a:solidFill>
                            <a:schemeClr val="tx1"/>
                          </a:solidFill>
                          <a:effectLst/>
                          <a:latin typeface="Arial" charset="0"/>
                        </a:rPr>
                        <a:t>$3,500</a:t>
                      </a:r>
                    </a:p>
                  </a:txBody>
                  <a:tcPr marT="45675" marB="4567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
                          <a:schemeClr val="tx2"/>
                        </a:buClr>
                        <a:buSzPct val="70000"/>
                        <a:buFont typeface="Wingdings" pitchFamily="2" charset="2"/>
                        <a:buNone/>
                        <a:tabLst/>
                      </a:pPr>
                      <a:r>
                        <a:rPr kumimoji="0" lang="en-US" sz="1800" b="0" i="0" u="none" strike="noStrike" cap="none" normalizeH="0" baseline="0" dirty="0">
                          <a:ln>
                            <a:noFill/>
                          </a:ln>
                          <a:solidFill>
                            <a:schemeClr val="tx1"/>
                          </a:solidFill>
                          <a:effectLst/>
                          <a:latin typeface="Arial" charset="0"/>
                        </a:rPr>
                        <a:t>October 25 (4</a:t>
                      </a:r>
                      <a:r>
                        <a:rPr kumimoji="0" lang="en-US" sz="1800" b="0" i="0" u="none" strike="noStrike" cap="none" normalizeH="0" baseline="30000" dirty="0">
                          <a:ln>
                            <a:noFill/>
                          </a:ln>
                          <a:solidFill>
                            <a:schemeClr val="tx1"/>
                          </a:solidFill>
                          <a:effectLst/>
                          <a:latin typeface="Arial" charset="0"/>
                        </a:rPr>
                        <a:t>th</a:t>
                      </a:r>
                      <a:r>
                        <a:rPr kumimoji="0" lang="en-US" sz="1800" b="0" i="0" u="none" strike="noStrike" cap="none" normalizeH="0" baseline="0" dirty="0">
                          <a:ln>
                            <a:noFill/>
                          </a:ln>
                          <a:solidFill>
                            <a:schemeClr val="tx1"/>
                          </a:solidFill>
                          <a:effectLst/>
                          <a:latin typeface="Arial" charset="0"/>
                        </a:rPr>
                        <a:t> Qtr.)</a:t>
                      </a:r>
                    </a:p>
                  </a:txBody>
                  <a:tcPr marT="45675" marB="4567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
                          <a:schemeClr val="tx2"/>
                        </a:buClr>
                        <a:buSzPct val="70000"/>
                        <a:buFont typeface="Wingdings" pitchFamily="2" charset="2"/>
                        <a:buNone/>
                        <a:tabLst/>
                      </a:pPr>
                      <a:r>
                        <a:rPr kumimoji="0" lang="en-US" sz="1800" b="0" i="0" u="none" strike="noStrike" cap="none" normalizeH="0" baseline="0" dirty="0">
                          <a:ln>
                            <a:noFill/>
                          </a:ln>
                          <a:solidFill>
                            <a:schemeClr val="tx1"/>
                          </a:solidFill>
                          <a:effectLst/>
                          <a:latin typeface="Arial" charset="0"/>
                        </a:rPr>
                        <a:t>7 Years</a:t>
                      </a:r>
                      <a:endParaRPr kumimoji="0" lang="en-US" sz="2600" b="0" i="0" u="none" strike="noStrike" cap="none" normalizeH="0" baseline="0" dirty="0">
                        <a:ln>
                          <a:noFill/>
                        </a:ln>
                        <a:solidFill>
                          <a:schemeClr val="tx1"/>
                        </a:solidFill>
                        <a:effectLst/>
                        <a:latin typeface="Arial" charset="0"/>
                      </a:endParaRPr>
                    </a:p>
                  </a:txBody>
                  <a:tcPr marT="45675" marB="45675"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bl>
          </a:graphicData>
        </a:graphic>
      </p:graphicFrame>
      <p:sp>
        <p:nvSpPr>
          <p:cNvPr id="8" name="Slide Number Placeholder 7">
            <a:extLst>
              <a:ext uri="{FF2B5EF4-FFF2-40B4-BE49-F238E27FC236}">
                <a16:creationId xmlns:a16="http://schemas.microsoft.com/office/drawing/2014/main" id="{D9F55A4F-96A4-4EC0-B52A-55DDB0A6837F}"/>
              </a:ext>
            </a:extLst>
          </p:cNvPr>
          <p:cNvSpPr>
            <a:spLocks noGrp="1"/>
          </p:cNvSpPr>
          <p:nvPr>
            <p:ph type="sldNum" sz="quarter" idx="12"/>
          </p:nvPr>
        </p:nvSpPr>
        <p:spPr/>
        <p:txBody>
          <a:bodyPr/>
          <a:lstStyle/>
          <a:p>
            <a:r>
              <a:rPr lang="en-US" dirty="0"/>
              <a:t>10-</a:t>
            </a:r>
            <a:fld id="{847A6AB7-ED92-4CC2-895B-E46908831F7A}" type="slidenum">
              <a:rPr lang="en-US" smtClean="0"/>
              <a:pPr/>
              <a:t>27</a:t>
            </a:fld>
            <a:endParaRPr lang="en-US" dirty="0"/>
          </a:p>
        </p:txBody>
      </p:sp>
    </p:spTree>
    <p:extLst>
      <p:ext uri="{BB962C8B-B14F-4D97-AF65-F5344CB8AC3E}">
        <p14:creationId xmlns:p14="http://schemas.microsoft.com/office/powerpoint/2010/main" val="399832292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p:txBody>
          <a:bodyPr>
            <a:normAutofit/>
          </a:bodyPr>
          <a:lstStyle/>
          <a:p>
            <a:r>
              <a:rPr lang="en-US" altLang="en-US" sz="2400" dirty="0"/>
              <a:t>Real Property</a:t>
            </a:r>
          </a:p>
          <a:p>
            <a:pPr lvl="1"/>
            <a:r>
              <a:rPr lang="en-US" altLang="en-US" sz="2000" dirty="0"/>
              <a:t>Uses mid-month convention and depreciated using straight-line method</a:t>
            </a:r>
          </a:p>
          <a:p>
            <a:pPr marL="0" indent="0">
              <a:buNone/>
            </a:pPr>
            <a:r>
              <a:rPr lang="en-US" sz="2400" dirty="0"/>
              <a:t>EXHIBIT 10-7 Recovery Period for Real Property</a:t>
            </a:r>
          </a:p>
        </p:txBody>
      </p:sp>
      <p:sp>
        <p:nvSpPr>
          <p:cNvPr id="2" name="Title 1"/>
          <p:cNvSpPr>
            <a:spLocks noGrp="1"/>
          </p:cNvSpPr>
          <p:nvPr>
            <p:ph type="title"/>
          </p:nvPr>
        </p:nvSpPr>
        <p:spPr/>
        <p:txBody>
          <a:bodyPr/>
          <a:lstStyle/>
          <a:p>
            <a:r>
              <a:rPr lang="en-US" altLang="en-US" dirty="0"/>
              <a:t>Depreciation (17 of 22)</a:t>
            </a:r>
            <a:endParaRPr lang="en-US" dirty="0"/>
          </a:p>
        </p:txBody>
      </p:sp>
      <p:graphicFrame>
        <p:nvGraphicFramePr>
          <p:cNvPr id="10" name="Table 9"/>
          <p:cNvGraphicFramePr>
            <a:graphicFrameLocks noGrp="1"/>
          </p:cNvGraphicFramePr>
          <p:nvPr>
            <p:extLst>
              <p:ext uri="{D42A27DB-BD31-4B8C-83A1-F6EECF244321}">
                <p14:modId xmlns:p14="http://schemas.microsoft.com/office/powerpoint/2010/main" val="4170798125"/>
              </p:ext>
            </p:extLst>
          </p:nvPr>
        </p:nvGraphicFramePr>
        <p:xfrm>
          <a:off x="304800" y="3236365"/>
          <a:ext cx="8343900" cy="2057401"/>
        </p:xfrm>
        <a:graphic>
          <a:graphicData uri="http://schemas.openxmlformats.org/drawingml/2006/table">
            <a:tbl>
              <a:tblPr firstRow="1" firstCol="1" bandRow="1">
                <a:tableStyleId>{5940675A-B579-460E-94D1-54222C63F5DA}</a:tableStyleId>
              </a:tblPr>
              <a:tblGrid>
                <a:gridCol w="6169786">
                  <a:extLst>
                    <a:ext uri="{9D8B030D-6E8A-4147-A177-3AD203B41FA5}">
                      <a16:colId xmlns:a16="http://schemas.microsoft.com/office/drawing/2014/main" val="20000"/>
                    </a:ext>
                  </a:extLst>
                </a:gridCol>
                <a:gridCol w="2174114">
                  <a:extLst>
                    <a:ext uri="{9D8B030D-6E8A-4147-A177-3AD203B41FA5}">
                      <a16:colId xmlns:a16="http://schemas.microsoft.com/office/drawing/2014/main" val="20001"/>
                    </a:ext>
                  </a:extLst>
                </a:gridCol>
              </a:tblGrid>
              <a:tr h="577516">
                <a:tc>
                  <a:txBody>
                    <a:bodyPr/>
                    <a:lstStyle/>
                    <a:p>
                      <a:pPr marL="0" marR="0" algn="ctr">
                        <a:lnSpc>
                          <a:spcPct val="115000"/>
                        </a:lnSpc>
                        <a:spcBef>
                          <a:spcPts val="0"/>
                        </a:spcBef>
                        <a:spcAft>
                          <a:spcPts val="0"/>
                        </a:spcAft>
                      </a:pPr>
                      <a:r>
                        <a:rPr lang="en-US" sz="1600" b="1" dirty="0">
                          <a:effectLst/>
                          <a:latin typeface="Verdana" pitchFamily="34" charset="0"/>
                          <a:ea typeface="Verdana" pitchFamily="34" charset="0"/>
                          <a:cs typeface="Verdana" pitchFamily="34" charset="0"/>
                        </a:rPr>
                        <a:t>Asset Description (Summary from Rev. Proc. 87-57)</a:t>
                      </a:r>
                    </a:p>
                  </a:txBody>
                  <a:tcPr marL="68580" marR="68580" marT="0" marB="0" anchor="ctr"/>
                </a:tc>
                <a:tc>
                  <a:txBody>
                    <a:bodyPr/>
                    <a:lstStyle/>
                    <a:p>
                      <a:pPr marL="0" marR="0" algn="ctr">
                        <a:lnSpc>
                          <a:spcPct val="115000"/>
                        </a:lnSpc>
                        <a:spcBef>
                          <a:spcPts val="0"/>
                        </a:spcBef>
                        <a:spcAft>
                          <a:spcPts val="0"/>
                        </a:spcAft>
                      </a:pPr>
                      <a:r>
                        <a:rPr lang="en-US" sz="1600" b="1" dirty="0">
                          <a:effectLst/>
                          <a:latin typeface="Verdana" pitchFamily="34" charset="0"/>
                          <a:ea typeface="Verdana" pitchFamily="34" charset="0"/>
                          <a:cs typeface="Verdana" pitchFamily="34" charset="0"/>
                        </a:rPr>
                        <a:t>Recovery Period</a:t>
                      </a:r>
                    </a:p>
                  </a:txBody>
                  <a:tcPr marL="68580" marR="68580" marT="0" marB="0" anchor="ctr"/>
                </a:tc>
                <a:extLst>
                  <a:ext uri="{0D108BD9-81ED-4DB2-BD59-A6C34878D82A}">
                    <a16:rowId xmlns:a16="http://schemas.microsoft.com/office/drawing/2014/main" val="10000"/>
                  </a:ext>
                </a:extLst>
              </a:tr>
              <a:tr h="294672">
                <a:tc>
                  <a:txBody>
                    <a:bodyPr/>
                    <a:lstStyle/>
                    <a:p>
                      <a:pPr marL="0" marR="0">
                        <a:lnSpc>
                          <a:spcPct val="115000"/>
                        </a:lnSpc>
                        <a:spcBef>
                          <a:spcPts val="0"/>
                        </a:spcBef>
                        <a:spcAft>
                          <a:spcPts val="0"/>
                        </a:spcAft>
                      </a:pPr>
                      <a:r>
                        <a:rPr lang="en-US" sz="1600" dirty="0">
                          <a:effectLst/>
                          <a:latin typeface="Verdana" pitchFamily="34" charset="0"/>
                          <a:ea typeface="Verdana" pitchFamily="34" charset="0"/>
                          <a:cs typeface="Verdana" pitchFamily="34" charset="0"/>
                        </a:rPr>
                        <a:t>Residential</a:t>
                      </a:r>
                    </a:p>
                  </a:txBody>
                  <a:tcPr marL="68580" marR="68580" marT="0" marB="0" anchor="ctr"/>
                </a:tc>
                <a:tc>
                  <a:txBody>
                    <a:bodyPr/>
                    <a:lstStyle/>
                    <a:p>
                      <a:pPr marL="0" marR="0" algn="l">
                        <a:lnSpc>
                          <a:spcPct val="115000"/>
                        </a:lnSpc>
                        <a:spcBef>
                          <a:spcPts val="0"/>
                        </a:spcBef>
                        <a:spcAft>
                          <a:spcPts val="0"/>
                        </a:spcAft>
                      </a:pPr>
                      <a:r>
                        <a:rPr lang="en-US" sz="1600" dirty="0">
                          <a:effectLst/>
                          <a:latin typeface="Verdana" pitchFamily="34" charset="0"/>
                          <a:ea typeface="Verdana" pitchFamily="34" charset="0"/>
                          <a:cs typeface="Verdana" pitchFamily="34" charset="0"/>
                        </a:rPr>
                        <a:t>27.5 years</a:t>
                      </a:r>
                    </a:p>
                  </a:txBody>
                  <a:tcPr marL="68580" marR="68580" marT="0" marB="0" anchor="ctr"/>
                </a:tc>
                <a:extLst>
                  <a:ext uri="{0D108BD9-81ED-4DB2-BD59-A6C34878D82A}">
                    <a16:rowId xmlns:a16="http://schemas.microsoft.com/office/drawing/2014/main" val="10001"/>
                  </a:ext>
                </a:extLst>
              </a:tr>
              <a:tr h="607697">
                <a:tc>
                  <a:txBody>
                    <a:bodyPr/>
                    <a:lstStyle/>
                    <a:p>
                      <a:pPr marL="0" marR="0">
                        <a:lnSpc>
                          <a:spcPct val="115000"/>
                        </a:lnSpc>
                        <a:spcBef>
                          <a:spcPts val="0"/>
                        </a:spcBef>
                        <a:spcAft>
                          <a:spcPts val="0"/>
                        </a:spcAft>
                      </a:pPr>
                      <a:r>
                        <a:rPr lang="en-US" sz="1600" dirty="0">
                          <a:effectLst/>
                          <a:latin typeface="Verdana" pitchFamily="34" charset="0"/>
                          <a:ea typeface="Verdana" pitchFamily="34" charset="0"/>
                          <a:cs typeface="Verdana" pitchFamily="34" charset="0"/>
                        </a:rPr>
                        <a:t>Nonresidential property placed in service on or after May 13, 1993</a:t>
                      </a:r>
                    </a:p>
                  </a:txBody>
                  <a:tcPr marL="68580" marR="68580" marT="0" marB="0" anchor="ctr"/>
                </a:tc>
                <a:tc>
                  <a:txBody>
                    <a:bodyPr/>
                    <a:lstStyle/>
                    <a:p>
                      <a:pPr marL="0" marR="0" algn="l">
                        <a:lnSpc>
                          <a:spcPct val="115000"/>
                        </a:lnSpc>
                        <a:spcBef>
                          <a:spcPts val="0"/>
                        </a:spcBef>
                        <a:spcAft>
                          <a:spcPts val="0"/>
                        </a:spcAft>
                      </a:pPr>
                      <a:r>
                        <a:rPr lang="en-US" sz="1600" dirty="0">
                          <a:effectLst/>
                          <a:latin typeface="Verdana" pitchFamily="34" charset="0"/>
                          <a:ea typeface="Verdana" pitchFamily="34" charset="0"/>
                          <a:cs typeface="Verdana" pitchFamily="34" charset="0"/>
                        </a:rPr>
                        <a:t>39 years</a:t>
                      </a:r>
                    </a:p>
                  </a:txBody>
                  <a:tcPr marL="68580" marR="68580" marT="0" marB="0" anchor="ctr"/>
                </a:tc>
                <a:extLst>
                  <a:ext uri="{0D108BD9-81ED-4DB2-BD59-A6C34878D82A}">
                    <a16:rowId xmlns:a16="http://schemas.microsoft.com/office/drawing/2014/main" val="10002"/>
                  </a:ext>
                </a:extLst>
              </a:tr>
              <a:tr h="577516">
                <a:tc>
                  <a:txBody>
                    <a:bodyPr/>
                    <a:lstStyle/>
                    <a:p>
                      <a:pPr marL="0" marR="0">
                        <a:lnSpc>
                          <a:spcPct val="115000"/>
                        </a:lnSpc>
                        <a:spcBef>
                          <a:spcPts val="0"/>
                        </a:spcBef>
                        <a:spcAft>
                          <a:spcPts val="0"/>
                        </a:spcAft>
                      </a:pPr>
                      <a:r>
                        <a:rPr lang="en-US" sz="1600" dirty="0">
                          <a:effectLst/>
                          <a:latin typeface="Verdana" pitchFamily="34" charset="0"/>
                          <a:ea typeface="Verdana" pitchFamily="34" charset="0"/>
                          <a:cs typeface="Verdana" pitchFamily="34" charset="0"/>
                        </a:rPr>
                        <a:t>Nonresidential property placed in service before May 13, 1993</a:t>
                      </a:r>
                    </a:p>
                  </a:txBody>
                  <a:tcPr marL="68580" marR="68580" marT="0" marB="0" anchor="ctr"/>
                </a:tc>
                <a:tc>
                  <a:txBody>
                    <a:bodyPr/>
                    <a:lstStyle/>
                    <a:p>
                      <a:pPr marL="0" marR="0" algn="l">
                        <a:lnSpc>
                          <a:spcPct val="115000"/>
                        </a:lnSpc>
                        <a:spcBef>
                          <a:spcPts val="0"/>
                        </a:spcBef>
                        <a:spcAft>
                          <a:spcPts val="0"/>
                        </a:spcAft>
                      </a:pPr>
                      <a:r>
                        <a:rPr lang="en-US" sz="1600" dirty="0">
                          <a:effectLst/>
                          <a:latin typeface="Verdana" pitchFamily="34" charset="0"/>
                          <a:ea typeface="Verdana" pitchFamily="34" charset="0"/>
                          <a:cs typeface="Verdana" pitchFamily="34" charset="0"/>
                        </a:rPr>
                        <a:t>31.5 years</a:t>
                      </a:r>
                    </a:p>
                  </a:txBody>
                  <a:tcPr marL="68580" marR="68580" marT="0" marB="0" anchor="ctr"/>
                </a:tc>
                <a:extLst>
                  <a:ext uri="{0D108BD9-81ED-4DB2-BD59-A6C34878D82A}">
                    <a16:rowId xmlns:a16="http://schemas.microsoft.com/office/drawing/2014/main" val="10003"/>
                  </a:ext>
                </a:extLst>
              </a:tr>
            </a:tbl>
          </a:graphicData>
        </a:graphic>
      </p:graphicFrame>
      <p:sp>
        <p:nvSpPr>
          <p:cNvPr id="5" name="Slide Number Placeholder 4">
            <a:extLst>
              <a:ext uri="{FF2B5EF4-FFF2-40B4-BE49-F238E27FC236}">
                <a16:creationId xmlns:a16="http://schemas.microsoft.com/office/drawing/2014/main" id="{46BDBADB-14CF-40D5-B726-20508C855050}"/>
              </a:ext>
            </a:extLst>
          </p:cNvPr>
          <p:cNvSpPr>
            <a:spLocks noGrp="1"/>
          </p:cNvSpPr>
          <p:nvPr>
            <p:ph type="sldNum" sz="quarter" idx="10"/>
          </p:nvPr>
        </p:nvSpPr>
        <p:spPr/>
        <p:txBody>
          <a:bodyPr/>
          <a:lstStyle/>
          <a:p>
            <a:r>
              <a:rPr lang="en-US" dirty="0"/>
              <a:t>10-</a:t>
            </a:r>
            <a:fld id="{847A6AB7-ED92-4CC2-895B-E46908831F7A}" type="slidenum">
              <a:rPr lang="en-US" smtClean="0"/>
              <a:pPr/>
              <a:t>28</a:t>
            </a:fld>
            <a:endParaRPr lang="en-US" dirty="0"/>
          </a:p>
        </p:txBody>
      </p:sp>
    </p:spTree>
    <p:extLst>
      <p:ext uri="{BB962C8B-B14F-4D97-AF65-F5344CB8AC3E}">
        <p14:creationId xmlns:p14="http://schemas.microsoft.com/office/powerpoint/2010/main" val="31644218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p:txBody>
          <a:bodyPr>
            <a:normAutofit/>
          </a:bodyPr>
          <a:lstStyle/>
          <a:p>
            <a:r>
              <a:rPr lang="en-US" altLang="en-US" sz="2400" dirty="0"/>
              <a:t>On July 12, Scrap-Happy purchases and places in service a warehouse and the land it resides on for $170,000 ($120,000 is allocated to the building and $50,000 to the land). </a:t>
            </a:r>
          </a:p>
          <a:p>
            <a:r>
              <a:rPr lang="en-US" altLang="en-US" sz="2400" dirty="0"/>
              <a:t>What is the amount of depreciation on the property for the first year?</a:t>
            </a:r>
          </a:p>
          <a:p>
            <a:pPr lvl="1"/>
            <a:r>
              <a:rPr lang="en-US" altLang="en-US" sz="2000" dirty="0"/>
              <a:t>Answer: $120,000 × 1.177% = </a:t>
            </a:r>
            <a:r>
              <a:rPr lang="en-US" altLang="en-US" sz="2000" b="1" dirty="0"/>
              <a:t>$1,412</a:t>
            </a:r>
          </a:p>
          <a:p>
            <a:pPr lvl="2"/>
            <a:r>
              <a:rPr lang="en-US" altLang="en-US" sz="1800" dirty="0"/>
              <a:t>1.177 percent is the rate given in the nonresidential real property MACRS table under the column for the seventh month.</a:t>
            </a:r>
          </a:p>
          <a:p>
            <a:pPr lvl="1"/>
            <a:r>
              <a:rPr lang="en-US" altLang="en-US" sz="2000" dirty="0"/>
              <a:t>Land is not included in the calculation because it is not depreciable.</a:t>
            </a:r>
          </a:p>
        </p:txBody>
      </p:sp>
      <p:sp>
        <p:nvSpPr>
          <p:cNvPr id="2" name="Title 1"/>
          <p:cNvSpPr>
            <a:spLocks noGrp="1"/>
          </p:cNvSpPr>
          <p:nvPr>
            <p:ph type="title"/>
          </p:nvPr>
        </p:nvSpPr>
        <p:spPr/>
        <p:txBody>
          <a:bodyPr/>
          <a:lstStyle/>
          <a:p>
            <a:r>
              <a:rPr lang="en-US" altLang="en-US" dirty="0"/>
              <a:t>REAL PROPERTY: Depreciation Example</a:t>
            </a:r>
            <a:endParaRPr lang="en-US" dirty="0"/>
          </a:p>
        </p:txBody>
      </p:sp>
      <p:sp>
        <p:nvSpPr>
          <p:cNvPr id="5" name="Slide Number Placeholder 4">
            <a:extLst>
              <a:ext uri="{FF2B5EF4-FFF2-40B4-BE49-F238E27FC236}">
                <a16:creationId xmlns:a16="http://schemas.microsoft.com/office/drawing/2014/main" id="{CFB58726-2D4E-4E04-AB6F-A3E540D8354D}"/>
              </a:ext>
            </a:extLst>
          </p:cNvPr>
          <p:cNvSpPr>
            <a:spLocks noGrp="1"/>
          </p:cNvSpPr>
          <p:nvPr>
            <p:ph type="sldNum" sz="quarter" idx="10"/>
          </p:nvPr>
        </p:nvSpPr>
        <p:spPr/>
        <p:txBody>
          <a:bodyPr/>
          <a:lstStyle/>
          <a:p>
            <a:r>
              <a:rPr lang="en-US" dirty="0"/>
              <a:t>10-</a:t>
            </a:r>
            <a:fld id="{847A6AB7-ED92-4CC2-895B-E46908831F7A}" type="slidenum">
              <a:rPr lang="en-US" smtClean="0"/>
              <a:pPr/>
              <a:t>29</a:t>
            </a:fld>
            <a:endParaRPr lang="en-US" dirty="0"/>
          </a:p>
        </p:txBody>
      </p:sp>
    </p:spTree>
    <p:extLst>
      <p:ext uri="{BB962C8B-B14F-4D97-AF65-F5344CB8AC3E}">
        <p14:creationId xmlns:p14="http://schemas.microsoft.com/office/powerpoint/2010/main" val="37960593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p:txBody>
          <a:bodyPr/>
          <a:lstStyle/>
          <a:p>
            <a:pPr marL="514350" indent="-514350">
              <a:buFont typeface="+mj-lt"/>
              <a:buAutoNum type="arabicPeriod" startAt="3"/>
            </a:pPr>
            <a:r>
              <a:rPr lang="en-US" dirty="0"/>
              <a:t>Calculate the deduction allowable under the additional special cost recovery rules (§179, bonus, and listed property).</a:t>
            </a:r>
          </a:p>
          <a:p>
            <a:pPr marL="514350" indent="-514350">
              <a:buFont typeface="+mj-lt"/>
              <a:buAutoNum type="arabicPeriod" startAt="3"/>
            </a:pPr>
            <a:r>
              <a:rPr lang="en-US" dirty="0"/>
              <a:t>Calculate the deduction for amortization.</a:t>
            </a:r>
          </a:p>
          <a:p>
            <a:pPr marL="514350" indent="-514350">
              <a:buFont typeface="+mj-lt"/>
              <a:buAutoNum type="arabicPeriod" startAt="3"/>
            </a:pPr>
            <a:r>
              <a:rPr lang="en-US" dirty="0"/>
              <a:t>Explain cost recovery of natural resources and the allowable depletion methods.</a:t>
            </a:r>
          </a:p>
        </p:txBody>
      </p:sp>
      <p:sp>
        <p:nvSpPr>
          <p:cNvPr id="7" name="Title 6"/>
          <p:cNvSpPr>
            <a:spLocks noGrp="1"/>
          </p:cNvSpPr>
          <p:nvPr>
            <p:ph type="title"/>
          </p:nvPr>
        </p:nvSpPr>
        <p:spPr/>
        <p:txBody>
          <a:bodyPr/>
          <a:lstStyle/>
          <a:p>
            <a:r>
              <a:rPr lang="en-US" altLang="en-US" dirty="0"/>
              <a:t>Learning Objectives (2 of 2)</a:t>
            </a:r>
            <a:endParaRPr lang="en-US" dirty="0"/>
          </a:p>
        </p:txBody>
      </p:sp>
      <p:sp>
        <p:nvSpPr>
          <p:cNvPr id="4" name="Slide Number Placeholder 3">
            <a:extLst>
              <a:ext uri="{FF2B5EF4-FFF2-40B4-BE49-F238E27FC236}">
                <a16:creationId xmlns:a16="http://schemas.microsoft.com/office/drawing/2014/main" id="{87495473-D276-43F5-BE1A-E6BFD28DB237}"/>
              </a:ext>
            </a:extLst>
          </p:cNvPr>
          <p:cNvSpPr>
            <a:spLocks noGrp="1"/>
          </p:cNvSpPr>
          <p:nvPr>
            <p:ph type="sldNum" sz="quarter" idx="10"/>
          </p:nvPr>
        </p:nvSpPr>
        <p:spPr/>
        <p:txBody>
          <a:bodyPr/>
          <a:lstStyle/>
          <a:p>
            <a:r>
              <a:rPr lang="en-US" dirty="0"/>
              <a:t>10-</a:t>
            </a:r>
            <a:fld id="{847A6AB7-ED92-4CC2-895B-E46908831F7A}" type="slidenum">
              <a:rPr lang="en-US" smtClean="0"/>
              <a:pPr/>
              <a:t>3</a:t>
            </a:fld>
            <a:endParaRPr lang="en-US" dirty="0"/>
          </a:p>
        </p:txBody>
      </p:sp>
    </p:spTree>
    <p:extLst>
      <p:ext uri="{BB962C8B-B14F-4D97-AF65-F5344CB8AC3E}">
        <p14:creationId xmlns:p14="http://schemas.microsoft.com/office/powerpoint/2010/main" val="359325748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p:txBody>
          <a:bodyPr/>
          <a:lstStyle/>
          <a:p>
            <a:r>
              <a:rPr lang="en-US" altLang="en-US" dirty="0"/>
              <a:t>Immediate Expensing</a:t>
            </a:r>
          </a:p>
          <a:p>
            <a:pPr lvl="1"/>
            <a:r>
              <a:rPr lang="en-US" altLang="en-US" dirty="0"/>
              <a:t>This incentive is commonly referred to as §179 expense or immediate expensing election.</a:t>
            </a:r>
          </a:p>
          <a:p>
            <a:pPr lvl="1"/>
            <a:r>
              <a:rPr lang="en-US" altLang="en-US" dirty="0"/>
              <a:t>Limits on immediate expensing</a:t>
            </a:r>
          </a:p>
          <a:p>
            <a:pPr lvl="2"/>
            <a:r>
              <a:rPr lang="en-US" altLang="en-US" dirty="0"/>
              <a:t>Property limitation</a:t>
            </a:r>
          </a:p>
          <a:p>
            <a:pPr lvl="2"/>
            <a:r>
              <a:rPr lang="en-US" altLang="en-US" dirty="0"/>
              <a:t>Taxable income limitation</a:t>
            </a:r>
          </a:p>
          <a:p>
            <a:pPr lvl="1"/>
            <a:r>
              <a:rPr lang="en-US" altLang="en-US" dirty="0"/>
              <a:t>Choosing the assets to immediately expense</a:t>
            </a:r>
          </a:p>
        </p:txBody>
      </p:sp>
      <p:sp>
        <p:nvSpPr>
          <p:cNvPr id="2" name="Title 1"/>
          <p:cNvSpPr>
            <a:spLocks noGrp="1"/>
          </p:cNvSpPr>
          <p:nvPr>
            <p:ph type="title"/>
          </p:nvPr>
        </p:nvSpPr>
        <p:spPr/>
        <p:txBody>
          <a:bodyPr/>
          <a:lstStyle/>
          <a:p>
            <a:r>
              <a:rPr lang="en-US" altLang="en-US" dirty="0"/>
              <a:t>Depreciation (18 of 22) </a:t>
            </a:r>
            <a:endParaRPr lang="en-US" dirty="0"/>
          </a:p>
        </p:txBody>
      </p:sp>
      <p:sp>
        <p:nvSpPr>
          <p:cNvPr id="5" name="Slide Number Placeholder 4">
            <a:extLst>
              <a:ext uri="{FF2B5EF4-FFF2-40B4-BE49-F238E27FC236}">
                <a16:creationId xmlns:a16="http://schemas.microsoft.com/office/drawing/2014/main" id="{32DDD617-3461-4490-BD0E-64E2000A4D01}"/>
              </a:ext>
            </a:extLst>
          </p:cNvPr>
          <p:cNvSpPr>
            <a:spLocks noGrp="1"/>
          </p:cNvSpPr>
          <p:nvPr>
            <p:ph type="sldNum" sz="quarter" idx="10"/>
          </p:nvPr>
        </p:nvSpPr>
        <p:spPr/>
        <p:txBody>
          <a:bodyPr/>
          <a:lstStyle/>
          <a:p>
            <a:r>
              <a:rPr lang="en-US" dirty="0"/>
              <a:t>10-</a:t>
            </a:r>
            <a:fld id="{847A6AB7-ED92-4CC2-895B-E46908831F7A}" type="slidenum">
              <a:rPr lang="en-US" smtClean="0"/>
              <a:pPr/>
              <a:t>30</a:t>
            </a:fld>
            <a:endParaRPr lang="en-US" dirty="0"/>
          </a:p>
        </p:txBody>
      </p:sp>
    </p:spTree>
    <p:extLst>
      <p:ext uri="{BB962C8B-B14F-4D97-AF65-F5344CB8AC3E}">
        <p14:creationId xmlns:p14="http://schemas.microsoft.com/office/powerpoint/2010/main" val="291692859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altLang="en-US" dirty="0"/>
              <a:t>Bonus Depreciation</a:t>
            </a:r>
          </a:p>
          <a:p>
            <a:pPr lvl="1"/>
            <a:r>
              <a:rPr lang="en-US" altLang="en-US" dirty="0"/>
              <a:t>To stimulate the economy, policy makers occasionally implement bonus depreciation.</a:t>
            </a:r>
          </a:p>
          <a:p>
            <a:pPr lvl="1"/>
            <a:r>
              <a:rPr lang="en-US" dirty="0"/>
              <a:t>Percentage is 100 percent for assets placed in service between September 27, 2017, and December 31, 2022.</a:t>
            </a:r>
          </a:p>
          <a:p>
            <a:pPr lvl="1"/>
            <a:r>
              <a:rPr lang="en-US" dirty="0"/>
              <a:t>Bonus depreciation will be the primary way to depreciate qualified assets for most businesses.</a:t>
            </a:r>
          </a:p>
          <a:p>
            <a:pPr lvl="1"/>
            <a:r>
              <a:rPr lang="en-US" dirty="0"/>
              <a:t>Businesses may elect out of bonus depreciation.</a:t>
            </a:r>
          </a:p>
        </p:txBody>
      </p:sp>
      <p:sp>
        <p:nvSpPr>
          <p:cNvPr id="2" name="Title 1"/>
          <p:cNvSpPr>
            <a:spLocks noGrp="1"/>
          </p:cNvSpPr>
          <p:nvPr>
            <p:ph type="title"/>
          </p:nvPr>
        </p:nvSpPr>
        <p:spPr/>
        <p:txBody>
          <a:bodyPr/>
          <a:lstStyle/>
          <a:p>
            <a:r>
              <a:rPr lang="en-US" dirty="0"/>
              <a:t>Depreciation (19 of 22)</a:t>
            </a:r>
          </a:p>
        </p:txBody>
      </p:sp>
      <p:sp>
        <p:nvSpPr>
          <p:cNvPr id="6" name="Slide Number Placeholder 5">
            <a:extLst>
              <a:ext uri="{FF2B5EF4-FFF2-40B4-BE49-F238E27FC236}">
                <a16:creationId xmlns:a16="http://schemas.microsoft.com/office/drawing/2014/main" id="{11ADD7DD-4135-4CCB-9EF4-AC0B986C89D7}"/>
              </a:ext>
            </a:extLst>
          </p:cNvPr>
          <p:cNvSpPr>
            <a:spLocks noGrp="1"/>
          </p:cNvSpPr>
          <p:nvPr>
            <p:ph type="sldNum" sz="quarter" idx="10"/>
          </p:nvPr>
        </p:nvSpPr>
        <p:spPr/>
        <p:txBody>
          <a:bodyPr/>
          <a:lstStyle/>
          <a:p>
            <a:r>
              <a:rPr lang="en-US" dirty="0"/>
              <a:t>10-</a:t>
            </a:r>
            <a:fld id="{847A6AB7-ED92-4CC2-895B-E46908831F7A}" type="slidenum">
              <a:rPr lang="en-US" smtClean="0"/>
              <a:pPr/>
              <a:t>31</a:t>
            </a:fld>
            <a:endParaRPr lang="en-US" dirty="0"/>
          </a:p>
        </p:txBody>
      </p:sp>
    </p:spTree>
    <p:extLst>
      <p:ext uri="{BB962C8B-B14F-4D97-AF65-F5344CB8AC3E}">
        <p14:creationId xmlns:p14="http://schemas.microsoft.com/office/powerpoint/2010/main" val="222720596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p:txBody>
          <a:bodyPr/>
          <a:lstStyle/>
          <a:p>
            <a:r>
              <a:rPr lang="en-US" altLang="en-US" dirty="0"/>
              <a:t>Listed Property </a:t>
            </a:r>
          </a:p>
          <a:p>
            <a:pPr lvl="1"/>
            <a:r>
              <a:rPr lang="en-US" altLang="en-US" dirty="0"/>
              <a:t>Defined: Assets that tend to be used for both business and personal purposes.</a:t>
            </a:r>
          </a:p>
          <a:p>
            <a:pPr lvl="1"/>
            <a:r>
              <a:rPr lang="en-US" altLang="en-US" dirty="0"/>
              <a:t>Depreciation is limited to business use.</a:t>
            </a:r>
          </a:p>
          <a:p>
            <a:pPr lvl="2"/>
            <a:r>
              <a:rPr lang="en-US" altLang="en-US" dirty="0"/>
              <a:t>If business use is &gt; 50 percent, use normal depreciation methods.</a:t>
            </a:r>
          </a:p>
          <a:p>
            <a:pPr lvl="2"/>
            <a:r>
              <a:rPr lang="en-US" altLang="en-US" dirty="0"/>
              <a:t>If business use is ≤ 50 percent, use straight-line depreciation.</a:t>
            </a:r>
          </a:p>
        </p:txBody>
      </p:sp>
      <p:sp>
        <p:nvSpPr>
          <p:cNvPr id="2" name="Title 1"/>
          <p:cNvSpPr>
            <a:spLocks noGrp="1"/>
          </p:cNvSpPr>
          <p:nvPr>
            <p:ph type="title"/>
          </p:nvPr>
        </p:nvSpPr>
        <p:spPr/>
        <p:txBody>
          <a:bodyPr/>
          <a:lstStyle/>
          <a:p>
            <a:r>
              <a:rPr lang="en-US" altLang="en-US" dirty="0"/>
              <a:t>Depreciation (20 of 22)</a:t>
            </a:r>
            <a:endParaRPr lang="en-US" dirty="0"/>
          </a:p>
        </p:txBody>
      </p:sp>
      <p:sp>
        <p:nvSpPr>
          <p:cNvPr id="5" name="Slide Number Placeholder 4">
            <a:extLst>
              <a:ext uri="{FF2B5EF4-FFF2-40B4-BE49-F238E27FC236}">
                <a16:creationId xmlns:a16="http://schemas.microsoft.com/office/drawing/2014/main" id="{3B634441-0A3F-4EF1-9ACE-D9627E55E062}"/>
              </a:ext>
            </a:extLst>
          </p:cNvPr>
          <p:cNvSpPr>
            <a:spLocks noGrp="1"/>
          </p:cNvSpPr>
          <p:nvPr>
            <p:ph type="sldNum" sz="quarter" idx="10"/>
          </p:nvPr>
        </p:nvSpPr>
        <p:spPr/>
        <p:txBody>
          <a:bodyPr/>
          <a:lstStyle/>
          <a:p>
            <a:r>
              <a:rPr lang="en-US" dirty="0"/>
              <a:t>10-</a:t>
            </a:r>
            <a:fld id="{847A6AB7-ED92-4CC2-895B-E46908831F7A}" type="slidenum">
              <a:rPr lang="en-US" smtClean="0"/>
              <a:pPr/>
              <a:t>32</a:t>
            </a:fld>
            <a:endParaRPr lang="en-US" dirty="0"/>
          </a:p>
        </p:txBody>
      </p:sp>
    </p:spTree>
    <p:extLst>
      <p:ext uri="{BB962C8B-B14F-4D97-AF65-F5344CB8AC3E}">
        <p14:creationId xmlns:p14="http://schemas.microsoft.com/office/powerpoint/2010/main" val="127910318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p:txBody>
          <a:bodyPr>
            <a:normAutofit lnSpcReduction="10000"/>
          </a:bodyPr>
          <a:lstStyle/>
          <a:p>
            <a:pPr lvl="1"/>
            <a:r>
              <a:rPr lang="en-US" altLang="en-US" dirty="0"/>
              <a:t>If business use drops to ≤ 50 percent, use the following steps to calculate depreciation:</a:t>
            </a:r>
          </a:p>
          <a:p>
            <a:pPr marL="1252728" lvl="2" indent="-457200">
              <a:buFont typeface="+mj-lt"/>
              <a:buAutoNum type="arabicPeriod"/>
            </a:pPr>
            <a:r>
              <a:rPr lang="en-US" altLang="en-US" dirty="0"/>
              <a:t>Compute depreciation for the year it drops to 50 percent or below using the straight-line method.</a:t>
            </a:r>
          </a:p>
          <a:p>
            <a:pPr marL="1252728" lvl="2" indent="-457200">
              <a:buFont typeface="+mj-lt"/>
              <a:buAutoNum type="arabicPeriod"/>
            </a:pPr>
            <a:r>
              <a:rPr lang="en-US" altLang="en-US" dirty="0"/>
              <a:t>Compute amount to be deducted if straight-line method is used over ADS recovery period for all prior years (limited to business-use percentage).</a:t>
            </a:r>
          </a:p>
          <a:p>
            <a:pPr marL="1252728" lvl="2" indent="-457200">
              <a:buFont typeface="+mj-lt"/>
              <a:buAutoNum type="arabicPeriod"/>
            </a:pPr>
            <a:r>
              <a:rPr lang="en-US" altLang="en-US" dirty="0"/>
              <a:t>Compute the amount of depreciation taxpayer deducted on the assets for all prior years. </a:t>
            </a:r>
          </a:p>
          <a:p>
            <a:pPr marL="1252728" lvl="2" indent="-457200">
              <a:buFont typeface="+mj-lt"/>
              <a:buAutoNum type="arabicPeriod"/>
            </a:pPr>
            <a:r>
              <a:rPr lang="en-US" altLang="en-US" dirty="0"/>
              <a:t>Subtract amount in Step 2 from amount in Step 3. Difference is prior-year accelerated depreciation in excess of straight-line depreciation. </a:t>
            </a:r>
          </a:p>
          <a:p>
            <a:pPr marL="1252728" lvl="2" indent="-457200">
              <a:buFont typeface="+mj-lt"/>
              <a:buAutoNum type="arabicPeriod"/>
            </a:pPr>
            <a:r>
              <a:rPr lang="en-US" altLang="en-US" dirty="0"/>
              <a:t>Subtract amount in Step 4 from Step 1. This is business’s allowable depreciation expense on the asset for that year.</a:t>
            </a:r>
            <a:endParaRPr lang="en-US" dirty="0"/>
          </a:p>
        </p:txBody>
      </p:sp>
      <p:sp>
        <p:nvSpPr>
          <p:cNvPr id="2" name="Title 1"/>
          <p:cNvSpPr>
            <a:spLocks noGrp="1"/>
          </p:cNvSpPr>
          <p:nvPr>
            <p:ph type="title"/>
          </p:nvPr>
        </p:nvSpPr>
        <p:spPr/>
        <p:txBody>
          <a:bodyPr/>
          <a:lstStyle/>
          <a:p>
            <a:r>
              <a:rPr lang="en-US" altLang="en-US" dirty="0"/>
              <a:t>Depreciation (21 of 22)</a:t>
            </a:r>
            <a:endParaRPr lang="en-US" dirty="0"/>
          </a:p>
        </p:txBody>
      </p:sp>
      <p:sp>
        <p:nvSpPr>
          <p:cNvPr id="5" name="Slide Number Placeholder 4">
            <a:extLst>
              <a:ext uri="{FF2B5EF4-FFF2-40B4-BE49-F238E27FC236}">
                <a16:creationId xmlns:a16="http://schemas.microsoft.com/office/drawing/2014/main" id="{0A628EFF-CDB6-4011-9232-51BE2A2864FA}"/>
              </a:ext>
            </a:extLst>
          </p:cNvPr>
          <p:cNvSpPr>
            <a:spLocks noGrp="1"/>
          </p:cNvSpPr>
          <p:nvPr>
            <p:ph type="sldNum" sz="quarter" idx="10"/>
          </p:nvPr>
        </p:nvSpPr>
        <p:spPr/>
        <p:txBody>
          <a:bodyPr/>
          <a:lstStyle/>
          <a:p>
            <a:r>
              <a:rPr lang="en-US" dirty="0"/>
              <a:t>10-</a:t>
            </a:r>
            <a:fld id="{847A6AB7-ED92-4CC2-895B-E46908831F7A}" type="slidenum">
              <a:rPr lang="en-US" smtClean="0"/>
              <a:pPr/>
              <a:t>33</a:t>
            </a:fld>
            <a:endParaRPr lang="en-US" dirty="0"/>
          </a:p>
        </p:txBody>
      </p:sp>
    </p:spTree>
    <p:extLst>
      <p:ext uri="{BB962C8B-B14F-4D97-AF65-F5344CB8AC3E}">
        <p14:creationId xmlns:p14="http://schemas.microsoft.com/office/powerpoint/2010/main" val="312314946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p:txBody>
          <a:bodyPr>
            <a:normAutofit/>
          </a:bodyPr>
          <a:lstStyle/>
          <a:p>
            <a:r>
              <a:rPr lang="en-US" altLang="en-US" sz="2400" dirty="0"/>
              <a:t>Luxury Automobiles</a:t>
            </a:r>
          </a:p>
          <a:p>
            <a:pPr marL="0" indent="0">
              <a:buNone/>
            </a:pPr>
            <a:r>
              <a:rPr lang="en-US" altLang="en-US" sz="2400" dirty="0"/>
              <a:t>EXHIBIT 10-10 Automobile Depreciation Limits</a:t>
            </a:r>
          </a:p>
        </p:txBody>
      </p:sp>
      <p:sp>
        <p:nvSpPr>
          <p:cNvPr id="2" name="Title 1"/>
          <p:cNvSpPr>
            <a:spLocks noGrp="1"/>
          </p:cNvSpPr>
          <p:nvPr>
            <p:ph type="title"/>
          </p:nvPr>
        </p:nvSpPr>
        <p:spPr/>
        <p:txBody>
          <a:bodyPr/>
          <a:lstStyle/>
          <a:p>
            <a:r>
              <a:rPr lang="en-US" altLang="en-US" dirty="0"/>
              <a:t>Depreciation (22 of 22)</a:t>
            </a: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3220514650"/>
              </p:ext>
            </p:extLst>
          </p:nvPr>
        </p:nvGraphicFramePr>
        <p:xfrm>
          <a:off x="533400" y="2590800"/>
          <a:ext cx="8077200" cy="3101818"/>
        </p:xfrm>
        <a:graphic>
          <a:graphicData uri="http://schemas.openxmlformats.org/drawingml/2006/table">
            <a:tbl>
              <a:tblPr firstRow="1" bandRow="1">
                <a:tableStyleId>{5940675A-B579-460E-94D1-54222C63F5DA}</a:tableStyleId>
              </a:tblPr>
              <a:tblGrid>
                <a:gridCol w="1615440">
                  <a:extLst>
                    <a:ext uri="{9D8B030D-6E8A-4147-A177-3AD203B41FA5}">
                      <a16:colId xmlns:a16="http://schemas.microsoft.com/office/drawing/2014/main" val="20000"/>
                    </a:ext>
                  </a:extLst>
                </a:gridCol>
                <a:gridCol w="1615440">
                  <a:extLst>
                    <a:ext uri="{9D8B030D-6E8A-4147-A177-3AD203B41FA5}">
                      <a16:colId xmlns:a16="http://schemas.microsoft.com/office/drawing/2014/main" val="20001"/>
                    </a:ext>
                  </a:extLst>
                </a:gridCol>
                <a:gridCol w="1615440">
                  <a:extLst>
                    <a:ext uri="{9D8B030D-6E8A-4147-A177-3AD203B41FA5}">
                      <a16:colId xmlns:a16="http://schemas.microsoft.com/office/drawing/2014/main" val="20002"/>
                    </a:ext>
                  </a:extLst>
                </a:gridCol>
                <a:gridCol w="1615440">
                  <a:extLst>
                    <a:ext uri="{9D8B030D-6E8A-4147-A177-3AD203B41FA5}">
                      <a16:colId xmlns:a16="http://schemas.microsoft.com/office/drawing/2014/main" val="20003"/>
                    </a:ext>
                  </a:extLst>
                </a:gridCol>
                <a:gridCol w="1615440">
                  <a:extLst>
                    <a:ext uri="{9D8B030D-6E8A-4147-A177-3AD203B41FA5}">
                      <a16:colId xmlns:a16="http://schemas.microsoft.com/office/drawing/2014/main" val="20004"/>
                    </a:ext>
                  </a:extLst>
                </a:gridCol>
              </a:tblGrid>
              <a:tr h="815819">
                <a:tc>
                  <a:txBody>
                    <a:bodyPr/>
                    <a:lstStyle/>
                    <a:p>
                      <a:pPr marL="0" marR="0" algn="ctr">
                        <a:lnSpc>
                          <a:spcPct val="115000"/>
                        </a:lnSpc>
                        <a:spcBef>
                          <a:spcPts val="0"/>
                        </a:spcBef>
                        <a:spcAft>
                          <a:spcPts val="1000"/>
                        </a:spcAft>
                      </a:pPr>
                      <a:r>
                        <a:rPr lang="en-US" sz="1400" b="1" dirty="0">
                          <a:effectLst/>
                          <a:latin typeface="Verdana" pitchFamily="34" charset="0"/>
                          <a:ea typeface="Verdana" pitchFamily="34" charset="0"/>
                          <a:cs typeface="Verdana" pitchFamily="34" charset="0"/>
                        </a:rPr>
                        <a:t>Recovery Year</a:t>
                      </a:r>
                    </a:p>
                  </a:txBody>
                  <a:tcPr anchor="ctr"/>
                </a:tc>
                <a:tc gridSpan="4">
                  <a:txBody>
                    <a:bodyPr/>
                    <a:lstStyle/>
                    <a:p>
                      <a:pPr marL="0" marR="0" algn="ctr">
                        <a:lnSpc>
                          <a:spcPct val="115000"/>
                        </a:lnSpc>
                        <a:spcBef>
                          <a:spcPts val="0"/>
                        </a:spcBef>
                        <a:spcAft>
                          <a:spcPts val="1000"/>
                        </a:spcAft>
                      </a:pPr>
                      <a:r>
                        <a:rPr lang="en-US" sz="1400" b="1" dirty="0">
                          <a:effectLst/>
                          <a:latin typeface="Verdana" pitchFamily="34" charset="0"/>
                          <a:ea typeface="Verdana" pitchFamily="34" charset="0"/>
                          <a:cs typeface="Verdana" pitchFamily="34" charset="0"/>
                        </a:rPr>
                        <a:t>Year Placed in Service</a:t>
                      </a:r>
                    </a:p>
                  </a:txBody>
                  <a:tcPr anchor="ctr"/>
                </a:tc>
                <a:tc hMerge="1">
                  <a:txBody>
                    <a:bodyPr/>
                    <a:lstStyle/>
                    <a:p>
                      <a:pPr marL="0" marR="0" algn="ctr">
                        <a:lnSpc>
                          <a:spcPct val="115000"/>
                        </a:lnSpc>
                        <a:spcBef>
                          <a:spcPts val="0"/>
                        </a:spcBef>
                        <a:spcAft>
                          <a:spcPts val="1000"/>
                        </a:spcAft>
                      </a:pPr>
                      <a:endParaRPr lang="en-US" sz="1400" b="1" dirty="0">
                        <a:effectLst/>
                        <a:latin typeface="Verdana" pitchFamily="34" charset="0"/>
                        <a:ea typeface="Verdana" pitchFamily="34" charset="0"/>
                        <a:cs typeface="Verdana" pitchFamily="34" charset="0"/>
                      </a:endParaRPr>
                    </a:p>
                  </a:txBody>
                  <a:tcPr anchor="ctr"/>
                </a:tc>
                <a:tc hMerge="1">
                  <a:txBody>
                    <a:bodyPr/>
                    <a:lstStyle/>
                    <a:p>
                      <a:pPr marL="0" marR="0" algn="ctr">
                        <a:lnSpc>
                          <a:spcPct val="115000"/>
                        </a:lnSpc>
                        <a:spcBef>
                          <a:spcPts val="0"/>
                        </a:spcBef>
                        <a:spcAft>
                          <a:spcPts val="1000"/>
                        </a:spcAft>
                      </a:pPr>
                      <a:endParaRPr lang="en-US" sz="1400" b="1" dirty="0">
                        <a:effectLst/>
                        <a:latin typeface="Verdana" pitchFamily="34" charset="0"/>
                        <a:ea typeface="Verdana" pitchFamily="34" charset="0"/>
                        <a:cs typeface="Verdana" pitchFamily="34" charset="0"/>
                      </a:endParaRPr>
                    </a:p>
                  </a:txBody>
                  <a:tcPr anchor="ctr"/>
                </a:tc>
                <a:tc hMerge="1">
                  <a:txBody>
                    <a:bodyPr/>
                    <a:lstStyle/>
                    <a:p>
                      <a:pPr marL="0" marR="0" algn="ctr">
                        <a:lnSpc>
                          <a:spcPct val="115000"/>
                        </a:lnSpc>
                        <a:spcBef>
                          <a:spcPts val="0"/>
                        </a:spcBef>
                        <a:spcAft>
                          <a:spcPts val="1000"/>
                        </a:spcAft>
                      </a:pPr>
                      <a:endParaRPr lang="en-US" sz="1400" b="1" dirty="0">
                        <a:effectLst/>
                        <a:latin typeface="Verdana" pitchFamily="34" charset="0"/>
                        <a:ea typeface="Verdana" pitchFamily="34" charset="0"/>
                        <a:cs typeface="Verdana" pitchFamily="34" charset="0"/>
                      </a:endParaRPr>
                    </a:p>
                  </a:txBody>
                  <a:tcPr anchor="ctr"/>
                </a:tc>
                <a:extLst>
                  <a:ext uri="{0D108BD9-81ED-4DB2-BD59-A6C34878D82A}">
                    <a16:rowId xmlns:a16="http://schemas.microsoft.com/office/drawing/2014/main" val="10005"/>
                  </a:ext>
                </a:extLst>
              </a:tr>
              <a:tr h="815819">
                <a:tc>
                  <a:txBody>
                    <a:bodyPr/>
                    <a:lstStyle/>
                    <a:p>
                      <a:pPr marL="0" marR="0" algn="ctr">
                        <a:lnSpc>
                          <a:spcPct val="115000"/>
                        </a:lnSpc>
                        <a:spcBef>
                          <a:spcPts val="0"/>
                        </a:spcBef>
                        <a:spcAft>
                          <a:spcPts val="1000"/>
                        </a:spcAft>
                      </a:pPr>
                      <a:endParaRPr lang="en-US" sz="1400" b="1" dirty="0">
                        <a:effectLst/>
                        <a:latin typeface="Verdana" pitchFamily="34" charset="0"/>
                        <a:ea typeface="Verdana" pitchFamily="34" charset="0"/>
                        <a:cs typeface="Verdana" pitchFamily="34" charset="0"/>
                      </a:endParaRPr>
                    </a:p>
                  </a:txBody>
                  <a:tcPr anchor="ctr"/>
                </a:tc>
                <a:tc>
                  <a:txBody>
                    <a:bodyPr/>
                    <a:lstStyle/>
                    <a:p>
                      <a:pPr marL="0" marR="0" algn="ctr">
                        <a:lnSpc>
                          <a:spcPct val="115000"/>
                        </a:lnSpc>
                        <a:spcBef>
                          <a:spcPts val="0"/>
                        </a:spcBef>
                        <a:spcAft>
                          <a:spcPts val="1000"/>
                        </a:spcAft>
                      </a:pPr>
                      <a:r>
                        <a:rPr lang="en-US" sz="1400" b="1" dirty="0">
                          <a:effectLst/>
                          <a:latin typeface="Verdana" pitchFamily="34" charset="0"/>
                          <a:ea typeface="Verdana" pitchFamily="34" charset="0"/>
                          <a:cs typeface="Verdana" pitchFamily="34" charset="0"/>
                        </a:rPr>
                        <a:t>2021</a:t>
                      </a:r>
                    </a:p>
                  </a:txBody>
                  <a:tcPr anchor="ctr"/>
                </a:tc>
                <a:tc>
                  <a:txBody>
                    <a:bodyPr/>
                    <a:lstStyle/>
                    <a:p>
                      <a:pPr marL="0" marR="0" algn="ctr">
                        <a:lnSpc>
                          <a:spcPct val="115000"/>
                        </a:lnSpc>
                        <a:spcBef>
                          <a:spcPts val="0"/>
                        </a:spcBef>
                        <a:spcAft>
                          <a:spcPts val="1000"/>
                        </a:spcAft>
                      </a:pPr>
                      <a:r>
                        <a:rPr lang="en-US" sz="1400" b="1" dirty="0">
                          <a:effectLst/>
                          <a:latin typeface="Verdana" pitchFamily="34" charset="0"/>
                          <a:ea typeface="Verdana" pitchFamily="34" charset="0"/>
                          <a:cs typeface="Verdana" pitchFamily="34" charset="0"/>
                        </a:rPr>
                        <a:t>2020</a:t>
                      </a:r>
                    </a:p>
                  </a:txBody>
                  <a:tcPr anchor="ctr"/>
                </a:tc>
                <a:tc>
                  <a:txBody>
                    <a:bodyPr/>
                    <a:lstStyle/>
                    <a:p>
                      <a:pPr marL="0" marR="0" algn="ctr">
                        <a:lnSpc>
                          <a:spcPct val="115000"/>
                        </a:lnSpc>
                        <a:spcBef>
                          <a:spcPts val="0"/>
                        </a:spcBef>
                        <a:spcAft>
                          <a:spcPts val="1000"/>
                        </a:spcAft>
                      </a:pPr>
                      <a:r>
                        <a:rPr lang="en-US" sz="1400" b="1" dirty="0">
                          <a:effectLst/>
                          <a:latin typeface="Verdana" pitchFamily="34" charset="0"/>
                          <a:ea typeface="Verdana" pitchFamily="34" charset="0"/>
                          <a:cs typeface="Verdana" pitchFamily="34" charset="0"/>
                        </a:rPr>
                        <a:t>2019</a:t>
                      </a:r>
                    </a:p>
                  </a:txBody>
                  <a:tcPr anchor="ctr"/>
                </a:tc>
                <a:tc>
                  <a:txBody>
                    <a:bodyPr/>
                    <a:lstStyle/>
                    <a:p>
                      <a:pPr marL="0" marR="0" algn="ctr">
                        <a:lnSpc>
                          <a:spcPct val="115000"/>
                        </a:lnSpc>
                        <a:spcBef>
                          <a:spcPts val="0"/>
                        </a:spcBef>
                        <a:spcAft>
                          <a:spcPts val="1000"/>
                        </a:spcAft>
                      </a:pPr>
                      <a:r>
                        <a:rPr lang="en-US" sz="1400" b="1" dirty="0">
                          <a:effectLst/>
                          <a:latin typeface="Verdana" pitchFamily="34" charset="0"/>
                          <a:ea typeface="Verdana" pitchFamily="34" charset="0"/>
                          <a:cs typeface="Verdana" pitchFamily="34" charset="0"/>
                        </a:rPr>
                        <a:t>2018</a:t>
                      </a:r>
                    </a:p>
                  </a:txBody>
                  <a:tcPr anchor="ctr"/>
                </a:tc>
                <a:extLst>
                  <a:ext uri="{0D108BD9-81ED-4DB2-BD59-A6C34878D82A}">
                    <a16:rowId xmlns:a16="http://schemas.microsoft.com/office/drawing/2014/main" val="10000"/>
                  </a:ext>
                </a:extLst>
              </a:tr>
              <a:tr h="367545">
                <a:tc>
                  <a:txBody>
                    <a:bodyPr/>
                    <a:lstStyle/>
                    <a:p>
                      <a:pPr marL="0" marR="0" algn="ctr">
                        <a:lnSpc>
                          <a:spcPct val="115000"/>
                        </a:lnSpc>
                        <a:spcBef>
                          <a:spcPts val="0"/>
                        </a:spcBef>
                        <a:spcAft>
                          <a:spcPts val="1000"/>
                        </a:spcAft>
                      </a:pPr>
                      <a:r>
                        <a:rPr lang="en-US" sz="1400" dirty="0">
                          <a:effectLst/>
                          <a:latin typeface="Verdana" pitchFamily="34" charset="0"/>
                          <a:ea typeface="Verdana" pitchFamily="34" charset="0"/>
                          <a:cs typeface="Verdana" pitchFamily="34" charset="0"/>
                        </a:rPr>
                        <a:t>1</a:t>
                      </a:r>
                    </a:p>
                  </a:txBody>
                  <a:tcPr anchor="ctr"/>
                </a:tc>
                <a:tc>
                  <a:txBody>
                    <a:bodyPr/>
                    <a:lstStyle/>
                    <a:p>
                      <a:pPr marL="0" marR="0" algn="r">
                        <a:lnSpc>
                          <a:spcPct val="115000"/>
                        </a:lnSpc>
                        <a:spcBef>
                          <a:spcPts val="0"/>
                        </a:spcBef>
                        <a:spcAft>
                          <a:spcPts val="1000"/>
                        </a:spcAft>
                      </a:pPr>
                      <a:r>
                        <a:rPr lang="en-US" sz="1400" dirty="0">
                          <a:effectLst/>
                          <a:latin typeface="Verdana" pitchFamily="34" charset="0"/>
                          <a:ea typeface="Verdana" pitchFamily="34" charset="0"/>
                          <a:cs typeface="Verdana" pitchFamily="34" charset="0"/>
                        </a:rPr>
                        <a:t>10,100*</a:t>
                      </a:r>
                    </a:p>
                  </a:txBody>
                  <a:tcPr anchor="ctr"/>
                </a:tc>
                <a:tc>
                  <a:txBody>
                    <a:bodyPr/>
                    <a:lstStyle/>
                    <a:p>
                      <a:pPr marL="0" marR="0" algn="r">
                        <a:lnSpc>
                          <a:spcPct val="115000"/>
                        </a:lnSpc>
                        <a:spcBef>
                          <a:spcPts val="0"/>
                        </a:spcBef>
                        <a:spcAft>
                          <a:spcPts val="1000"/>
                        </a:spcAft>
                      </a:pPr>
                      <a:r>
                        <a:rPr lang="en-US" sz="1400" dirty="0">
                          <a:effectLst/>
                          <a:latin typeface="Verdana" pitchFamily="34" charset="0"/>
                          <a:ea typeface="Verdana" pitchFamily="34" charset="0"/>
                          <a:cs typeface="Verdana" pitchFamily="34" charset="0"/>
                        </a:rPr>
                        <a:t>10,100*</a:t>
                      </a:r>
                    </a:p>
                  </a:txBody>
                  <a:tcPr anchor="ctr"/>
                </a:tc>
                <a:tc>
                  <a:txBody>
                    <a:bodyPr/>
                    <a:lstStyle/>
                    <a:p>
                      <a:pPr marL="0" marR="0" algn="r">
                        <a:lnSpc>
                          <a:spcPct val="115000"/>
                        </a:lnSpc>
                        <a:spcBef>
                          <a:spcPts val="0"/>
                        </a:spcBef>
                        <a:spcAft>
                          <a:spcPts val="1000"/>
                        </a:spcAft>
                      </a:pPr>
                      <a:r>
                        <a:rPr lang="en-US" sz="1400" dirty="0">
                          <a:effectLst/>
                          <a:latin typeface="Verdana" pitchFamily="34" charset="0"/>
                          <a:ea typeface="Verdana" pitchFamily="34" charset="0"/>
                          <a:cs typeface="Verdana" pitchFamily="34" charset="0"/>
                        </a:rPr>
                        <a:t>10,100*</a:t>
                      </a:r>
                    </a:p>
                  </a:txBody>
                  <a:tcPr anchor="ctr"/>
                </a:tc>
                <a:tc>
                  <a:txBody>
                    <a:bodyPr/>
                    <a:lstStyle/>
                    <a:p>
                      <a:pPr marL="0" marR="0" algn="r">
                        <a:lnSpc>
                          <a:spcPct val="115000"/>
                        </a:lnSpc>
                        <a:spcBef>
                          <a:spcPts val="0"/>
                        </a:spcBef>
                        <a:spcAft>
                          <a:spcPts val="1000"/>
                        </a:spcAft>
                      </a:pPr>
                      <a:r>
                        <a:rPr lang="en-US" sz="1400" dirty="0">
                          <a:effectLst/>
                          <a:latin typeface="Verdana" pitchFamily="34" charset="0"/>
                          <a:ea typeface="Verdana" pitchFamily="34" charset="0"/>
                          <a:cs typeface="Verdana" pitchFamily="34" charset="0"/>
                        </a:rPr>
                        <a:t>10,000*</a:t>
                      </a:r>
                    </a:p>
                  </a:txBody>
                  <a:tcPr anchor="ctr"/>
                </a:tc>
                <a:extLst>
                  <a:ext uri="{0D108BD9-81ED-4DB2-BD59-A6C34878D82A}">
                    <a16:rowId xmlns:a16="http://schemas.microsoft.com/office/drawing/2014/main" val="10001"/>
                  </a:ext>
                </a:extLst>
              </a:tr>
              <a:tr h="367545">
                <a:tc>
                  <a:txBody>
                    <a:bodyPr/>
                    <a:lstStyle/>
                    <a:p>
                      <a:pPr marL="0" marR="0" algn="ctr">
                        <a:lnSpc>
                          <a:spcPct val="115000"/>
                        </a:lnSpc>
                        <a:spcBef>
                          <a:spcPts val="0"/>
                        </a:spcBef>
                        <a:spcAft>
                          <a:spcPts val="1000"/>
                        </a:spcAft>
                      </a:pPr>
                      <a:r>
                        <a:rPr lang="en-US" sz="1400" dirty="0">
                          <a:effectLst/>
                          <a:latin typeface="Verdana" pitchFamily="34" charset="0"/>
                          <a:ea typeface="Verdana" pitchFamily="34" charset="0"/>
                          <a:cs typeface="Verdana" pitchFamily="34" charset="0"/>
                        </a:rPr>
                        <a:t>2</a:t>
                      </a:r>
                    </a:p>
                  </a:txBody>
                  <a:tcPr anchor="ctr"/>
                </a:tc>
                <a:tc>
                  <a:txBody>
                    <a:bodyPr/>
                    <a:lstStyle/>
                    <a:p>
                      <a:pPr marL="0" marR="0" algn="r">
                        <a:lnSpc>
                          <a:spcPct val="115000"/>
                        </a:lnSpc>
                        <a:spcBef>
                          <a:spcPts val="0"/>
                        </a:spcBef>
                        <a:spcAft>
                          <a:spcPts val="1000"/>
                        </a:spcAft>
                      </a:pPr>
                      <a:r>
                        <a:rPr lang="en-US" sz="1400" dirty="0">
                          <a:effectLst/>
                          <a:latin typeface="Verdana" pitchFamily="34" charset="0"/>
                          <a:ea typeface="Verdana" pitchFamily="34" charset="0"/>
                          <a:cs typeface="Verdana" pitchFamily="34" charset="0"/>
                        </a:rPr>
                        <a:t>16,100</a:t>
                      </a:r>
                    </a:p>
                  </a:txBody>
                  <a:tcPr anchor="ctr"/>
                </a:tc>
                <a:tc>
                  <a:txBody>
                    <a:bodyPr/>
                    <a:lstStyle/>
                    <a:p>
                      <a:pPr marL="0" marR="0" algn="r">
                        <a:lnSpc>
                          <a:spcPct val="115000"/>
                        </a:lnSpc>
                        <a:spcBef>
                          <a:spcPts val="0"/>
                        </a:spcBef>
                        <a:spcAft>
                          <a:spcPts val="1000"/>
                        </a:spcAft>
                      </a:pPr>
                      <a:r>
                        <a:rPr lang="en-US" sz="1400" dirty="0">
                          <a:effectLst/>
                          <a:latin typeface="Verdana" pitchFamily="34" charset="0"/>
                          <a:ea typeface="Verdana" pitchFamily="34" charset="0"/>
                          <a:cs typeface="Verdana" pitchFamily="34" charset="0"/>
                        </a:rPr>
                        <a:t>16,100</a:t>
                      </a:r>
                    </a:p>
                  </a:txBody>
                  <a:tcPr anchor="ctr"/>
                </a:tc>
                <a:tc>
                  <a:txBody>
                    <a:bodyPr/>
                    <a:lstStyle/>
                    <a:p>
                      <a:pPr marL="0" marR="0" algn="r">
                        <a:lnSpc>
                          <a:spcPct val="115000"/>
                        </a:lnSpc>
                        <a:spcBef>
                          <a:spcPts val="0"/>
                        </a:spcBef>
                        <a:spcAft>
                          <a:spcPts val="1000"/>
                        </a:spcAft>
                      </a:pPr>
                      <a:r>
                        <a:rPr lang="en-US" sz="1400" dirty="0">
                          <a:effectLst/>
                          <a:latin typeface="Verdana" pitchFamily="34" charset="0"/>
                          <a:ea typeface="Verdana" pitchFamily="34" charset="0"/>
                          <a:cs typeface="Verdana" pitchFamily="34" charset="0"/>
                        </a:rPr>
                        <a:t>16,100</a:t>
                      </a:r>
                    </a:p>
                  </a:txBody>
                  <a:tcPr anchor="ctr"/>
                </a:tc>
                <a:tc>
                  <a:txBody>
                    <a:bodyPr/>
                    <a:lstStyle/>
                    <a:p>
                      <a:pPr marL="0" marR="0" algn="r">
                        <a:lnSpc>
                          <a:spcPct val="115000"/>
                        </a:lnSpc>
                        <a:spcBef>
                          <a:spcPts val="0"/>
                        </a:spcBef>
                        <a:spcAft>
                          <a:spcPts val="1000"/>
                        </a:spcAft>
                      </a:pPr>
                      <a:r>
                        <a:rPr lang="en-US" sz="1400" dirty="0">
                          <a:effectLst/>
                          <a:latin typeface="Verdana" pitchFamily="34" charset="0"/>
                          <a:ea typeface="Verdana" pitchFamily="34" charset="0"/>
                          <a:cs typeface="Verdana" pitchFamily="34" charset="0"/>
                        </a:rPr>
                        <a:t>16,000</a:t>
                      </a:r>
                    </a:p>
                  </a:txBody>
                  <a:tcPr anchor="ctr"/>
                </a:tc>
                <a:extLst>
                  <a:ext uri="{0D108BD9-81ED-4DB2-BD59-A6C34878D82A}">
                    <a16:rowId xmlns:a16="http://schemas.microsoft.com/office/drawing/2014/main" val="10002"/>
                  </a:ext>
                </a:extLst>
              </a:tr>
              <a:tr h="367545">
                <a:tc>
                  <a:txBody>
                    <a:bodyPr/>
                    <a:lstStyle/>
                    <a:p>
                      <a:pPr marL="0" marR="0" algn="ctr">
                        <a:lnSpc>
                          <a:spcPct val="115000"/>
                        </a:lnSpc>
                        <a:spcBef>
                          <a:spcPts val="0"/>
                        </a:spcBef>
                        <a:spcAft>
                          <a:spcPts val="1000"/>
                        </a:spcAft>
                      </a:pPr>
                      <a:r>
                        <a:rPr lang="en-US" sz="1400" dirty="0">
                          <a:effectLst/>
                          <a:latin typeface="Verdana" pitchFamily="34" charset="0"/>
                          <a:ea typeface="Verdana" pitchFamily="34" charset="0"/>
                          <a:cs typeface="Verdana" pitchFamily="34" charset="0"/>
                        </a:rPr>
                        <a:t>3</a:t>
                      </a:r>
                    </a:p>
                  </a:txBody>
                  <a:tcPr anchor="ctr"/>
                </a:tc>
                <a:tc>
                  <a:txBody>
                    <a:bodyPr/>
                    <a:lstStyle/>
                    <a:p>
                      <a:pPr marL="0" marR="0" algn="r">
                        <a:lnSpc>
                          <a:spcPct val="115000"/>
                        </a:lnSpc>
                        <a:spcBef>
                          <a:spcPts val="0"/>
                        </a:spcBef>
                        <a:spcAft>
                          <a:spcPts val="1000"/>
                        </a:spcAft>
                      </a:pPr>
                      <a:r>
                        <a:rPr lang="en-US" sz="1400" dirty="0">
                          <a:effectLst/>
                          <a:latin typeface="Verdana" pitchFamily="34" charset="0"/>
                          <a:ea typeface="Verdana" pitchFamily="34" charset="0"/>
                          <a:cs typeface="Verdana" pitchFamily="34" charset="0"/>
                        </a:rPr>
                        <a:t>9,700</a:t>
                      </a:r>
                    </a:p>
                  </a:txBody>
                  <a:tcPr anchor="ctr"/>
                </a:tc>
                <a:tc>
                  <a:txBody>
                    <a:bodyPr/>
                    <a:lstStyle/>
                    <a:p>
                      <a:pPr marL="0" marR="0" algn="r">
                        <a:lnSpc>
                          <a:spcPct val="115000"/>
                        </a:lnSpc>
                        <a:spcBef>
                          <a:spcPts val="0"/>
                        </a:spcBef>
                        <a:spcAft>
                          <a:spcPts val="1000"/>
                        </a:spcAft>
                      </a:pPr>
                      <a:r>
                        <a:rPr lang="en-US" sz="1400" dirty="0">
                          <a:effectLst/>
                          <a:latin typeface="Verdana" pitchFamily="34" charset="0"/>
                          <a:ea typeface="Verdana" pitchFamily="34" charset="0"/>
                          <a:cs typeface="Verdana" pitchFamily="34" charset="0"/>
                        </a:rPr>
                        <a:t>9,700</a:t>
                      </a:r>
                    </a:p>
                  </a:txBody>
                  <a:tcPr anchor="ctr"/>
                </a:tc>
                <a:tc>
                  <a:txBody>
                    <a:bodyPr/>
                    <a:lstStyle/>
                    <a:p>
                      <a:pPr marL="0" marR="0" algn="r">
                        <a:lnSpc>
                          <a:spcPct val="115000"/>
                        </a:lnSpc>
                        <a:spcBef>
                          <a:spcPts val="0"/>
                        </a:spcBef>
                        <a:spcAft>
                          <a:spcPts val="1000"/>
                        </a:spcAft>
                      </a:pPr>
                      <a:r>
                        <a:rPr lang="en-US" sz="1400" dirty="0">
                          <a:effectLst/>
                          <a:latin typeface="Verdana" pitchFamily="34" charset="0"/>
                          <a:ea typeface="Verdana" pitchFamily="34" charset="0"/>
                          <a:cs typeface="Verdana" pitchFamily="34" charset="0"/>
                        </a:rPr>
                        <a:t>9,700</a:t>
                      </a:r>
                    </a:p>
                  </a:txBody>
                  <a:tcPr anchor="ctr"/>
                </a:tc>
                <a:tc>
                  <a:txBody>
                    <a:bodyPr/>
                    <a:lstStyle/>
                    <a:p>
                      <a:pPr marL="0" marR="0" algn="r">
                        <a:lnSpc>
                          <a:spcPct val="115000"/>
                        </a:lnSpc>
                        <a:spcBef>
                          <a:spcPts val="0"/>
                        </a:spcBef>
                        <a:spcAft>
                          <a:spcPts val="1000"/>
                        </a:spcAft>
                      </a:pPr>
                      <a:r>
                        <a:rPr lang="en-US" sz="1400" dirty="0">
                          <a:effectLst/>
                          <a:latin typeface="Verdana" pitchFamily="34" charset="0"/>
                          <a:ea typeface="Verdana" pitchFamily="34" charset="0"/>
                          <a:cs typeface="Verdana" pitchFamily="34" charset="0"/>
                        </a:rPr>
                        <a:t>9,600</a:t>
                      </a:r>
                    </a:p>
                  </a:txBody>
                  <a:tcPr anchor="ctr"/>
                </a:tc>
                <a:extLst>
                  <a:ext uri="{0D108BD9-81ED-4DB2-BD59-A6C34878D82A}">
                    <a16:rowId xmlns:a16="http://schemas.microsoft.com/office/drawing/2014/main" val="10003"/>
                  </a:ext>
                </a:extLst>
              </a:tr>
              <a:tr h="367545">
                <a:tc>
                  <a:txBody>
                    <a:bodyPr/>
                    <a:lstStyle/>
                    <a:p>
                      <a:pPr marL="0" marR="0" algn="ctr">
                        <a:lnSpc>
                          <a:spcPct val="115000"/>
                        </a:lnSpc>
                        <a:spcBef>
                          <a:spcPts val="0"/>
                        </a:spcBef>
                        <a:spcAft>
                          <a:spcPts val="1000"/>
                        </a:spcAft>
                      </a:pPr>
                      <a:r>
                        <a:rPr lang="en-US" sz="1400" dirty="0">
                          <a:effectLst/>
                          <a:latin typeface="Verdana" pitchFamily="34" charset="0"/>
                          <a:ea typeface="Verdana" pitchFamily="34" charset="0"/>
                          <a:cs typeface="Verdana" pitchFamily="34" charset="0"/>
                        </a:rPr>
                        <a:t>4 and after</a:t>
                      </a:r>
                    </a:p>
                  </a:txBody>
                  <a:tcPr anchor="ctr"/>
                </a:tc>
                <a:tc>
                  <a:txBody>
                    <a:bodyPr/>
                    <a:lstStyle/>
                    <a:p>
                      <a:pPr marL="0" marR="0" algn="r">
                        <a:lnSpc>
                          <a:spcPct val="115000"/>
                        </a:lnSpc>
                        <a:spcBef>
                          <a:spcPts val="0"/>
                        </a:spcBef>
                        <a:spcAft>
                          <a:spcPts val="1000"/>
                        </a:spcAft>
                      </a:pPr>
                      <a:r>
                        <a:rPr lang="en-US" sz="1400" dirty="0">
                          <a:effectLst/>
                          <a:latin typeface="Verdana" pitchFamily="34" charset="0"/>
                          <a:ea typeface="Verdana" pitchFamily="34" charset="0"/>
                          <a:cs typeface="Verdana" pitchFamily="34" charset="0"/>
                        </a:rPr>
                        <a:t>5,760</a:t>
                      </a:r>
                    </a:p>
                  </a:txBody>
                  <a:tcPr anchor="ctr"/>
                </a:tc>
                <a:tc>
                  <a:txBody>
                    <a:bodyPr/>
                    <a:lstStyle/>
                    <a:p>
                      <a:pPr marL="0" marR="0" algn="r">
                        <a:lnSpc>
                          <a:spcPct val="115000"/>
                        </a:lnSpc>
                        <a:spcBef>
                          <a:spcPts val="0"/>
                        </a:spcBef>
                        <a:spcAft>
                          <a:spcPts val="1000"/>
                        </a:spcAft>
                      </a:pPr>
                      <a:r>
                        <a:rPr lang="en-US" sz="1400" dirty="0">
                          <a:effectLst/>
                          <a:latin typeface="Verdana" pitchFamily="34" charset="0"/>
                          <a:ea typeface="Verdana" pitchFamily="34" charset="0"/>
                          <a:cs typeface="Verdana" pitchFamily="34" charset="0"/>
                        </a:rPr>
                        <a:t>5,760</a:t>
                      </a:r>
                    </a:p>
                  </a:txBody>
                  <a:tcPr anchor="ctr"/>
                </a:tc>
                <a:tc>
                  <a:txBody>
                    <a:bodyPr/>
                    <a:lstStyle/>
                    <a:p>
                      <a:pPr marL="0" marR="0" algn="r">
                        <a:lnSpc>
                          <a:spcPct val="115000"/>
                        </a:lnSpc>
                        <a:spcBef>
                          <a:spcPts val="0"/>
                        </a:spcBef>
                        <a:spcAft>
                          <a:spcPts val="1000"/>
                        </a:spcAft>
                      </a:pPr>
                      <a:r>
                        <a:rPr lang="en-US" sz="1400" dirty="0">
                          <a:effectLst/>
                          <a:latin typeface="Verdana" pitchFamily="34" charset="0"/>
                          <a:ea typeface="Verdana" pitchFamily="34" charset="0"/>
                          <a:cs typeface="Verdana" pitchFamily="34" charset="0"/>
                        </a:rPr>
                        <a:t>5,760</a:t>
                      </a:r>
                    </a:p>
                  </a:txBody>
                  <a:tcPr anchor="ctr"/>
                </a:tc>
                <a:tc>
                  <a:txBody>
                    <a:bodyPr/>
                    <a:lstStyle/>
                    <a:p>
                      <a:pPr marL="0" marR="0" algn="r">
                        <a:lnSpc>
                          <a:spcPct val="115000"/>
                        </a:lnSpc>
                        <a:spcBef>
                          <a:spcPts val="0"/>
                        </a:spcBef>
                        <a:spcAft>
                          <a:spcPts val="1000"/>
                        </a:spcAft>
                      </a:pPr>
                      <a:r>
                        <a:rPr lang="en-US" sz="1400" dirty="0">
                          <a:effectLst/>
                          <a:latin typeface="Verdana" pitchFamily="34" charset="0"/>
                          <a:ea typeface="Verdana" pitchFamily="34" charset="0"/>
                          <a:cs typeface="Verdana" pitchFamily="34" charset="0"/>
                        </a:rPr>
                        <a:t>5,760</a:t>
                      </a:r>
                    </a:p>
                  </a:txBody>
                  <a:tcPr anchor="ctr"/>
                </a:tc>
                <a:extLst>
                  <a:ext uri="{0D108BD9-81ED-4DB2-BD59-A6C34878D82A}">
                    <a16:rowId xmlns:a16="http://schemas.microsoft.com/office/drawing/2014/main" val="10004"/>
                  </a:ext>
                </a:extLst>
              </a:tr>
            </a:tbl>
          </a:graphicData>
        </a:graphic>
      </p:graphicFrame>
      <p:sp>
        <p:nvSpPr>
          <p:cNvPr id="14" name="Content Placeholder 10"/>
          <p:cNvSpPr txBox="1">
            <a:spLocks/>
          </p:cNvSpPr>
          <p:nvPr/>
        </p:nvSpPr>
        <p:spPr>
          <a:xfrm>
            <a:off x="457200" y="5865707"/>
            <a:ext cx="8229600" cy="45889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ClrTx/>
              <a:buFont typeface="Arial" panose="020B0604020202020204" pitchFamily="34" charset="0"/>
              <a:buChar char="•"/>
              <a:defRPr lang="en-US" sz="2600" kern="1200" dirty="0" smtClean="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42950" indent="-285750" algn="l" defTabSz="914400" rtl="0" eaLnBrk="1" latinLnBrk="0" hangingPunct="1">
              <a:spcBef>
                <a:spcPct val="20000"/>
              </a:spcBef>
              <a:buClrTx/>
              <a:buFont typeface="Arial" panose="020B0604020202020204" pitchFamily="34" charset="0"/>
              <a:buChar char="–"/>
              <a:defRPr lang="en-US" sz="2400" kern="1200" dirty="0"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1143000" indent="-228600" algn="l" defTabSz="914400" rtl="0" eaLnBrk="1" latinLnBrk="0" hangingPunct="1">
              <a:spcBef>
                <a:spcPct val="20000"/>
              </a:spcBef>
              <a:buClrTx/>
              <a:buFont typeface="Arial" panose="020B0604020202020204" pitchFamily="34" charset="0"/>
              <a:buChar char="•"/>
              <a:defRPr lang="en-US" sz="2200" kern="1200" dirty="0" smtClean="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1600200" indent="-228600" algn="l" defTabSz="914400" rtl="0" eaLnBrk="1" latinLnBrk="0" hangingPunct="1">
              <a:spcBef>
                <a:spcPct val="20000"/>
              </a:spcBef>
              <a:buClrTx/>
              <a:buFont typeface="Arial" panose="020B0604020202020204" pitchFamily="34" charset="0"/>
              <a:buChar char="–"/>
              <a:defRPr lang="en-US" sz="2000" kern="1200" dirty="0" smtClean="0">
                <a:solidFill>
                  <a:schemeClr val="tx1"/>
                </a:solidFill>
                <a:latin typeface="Verdana" panose="020B0604030504040204" pitchFamily="34" charset="0"/>
                <a:ea typeface="Verdana" panose="020B0604030504040204" pitchFamily="34" charset="0"/>
                <a:cs typeface="Verdana" panose="020B0604030504040204" pitchFamily="34" charset="0"/>
              </a:defRPr>
            </a:lvl4pPr>
            <a:lvl5pPr marL="2057400" indent="-228600" algn="l" defTabSz="914400" rtl="0" eaLnBrk="1" latinLnBrk="0" hangingPunct="1">
              <a:spcBef>
                <a:spcPct val="20000"/>
              </a:spcBef>
              <a:buClrTx/>
              <a:buFont typeface="Arial" panose="020B0604020202020204" pitchFamily="34" charset="0"/>
              <a:buChar char="»"/>
              <a:defRPr lang="en-US" sz="1800" kern="1200" dirty="0">
                <a:solidFill>
                  <a:schemeClr val="tx1"/>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sz="1800" dirty="0">
                <a:solidFill>
                  <a:prstClr val="black"/>
                </a:solidFill>
              </a:rPr>
              <a:t>*$8,000 additional depreciation is allowed when bonus is claimed.</a:t>
            </a:r>
          </a:p>
        </p:txBody>
      </p:sp>
      <p:sp>
        <p:nvSpPr>
          <p:cNvPr id="6" name="Slide Number Placeholder 5">
            <a:extLst>
              <a:ext uri="{FF2B5EF4-FFF2-40B4-BE49-F238E27FC236}">
                <a16:creationId xmlns:a16="http://schemas.microsoft.com/office/drawing/2014/main" id="{CB0C0EEF-F05D-495F-9B0A-8FD33E36E5E7}"/>
              </a:ext>
            </a:extLst>
          </p:cNvPr>
          <p:cNvSpPr>
            <a:spLocks noGrp="1"/>
          </p:cNvSpPr>
          <p:nvPr>
            <p:ph type="sldNum" sz="quarter" idx="10"/>
          </p:nvPr>
        </p:nvSpPr>
        <p:spPr/>
        <p:txBody>
          <a:bodyPr/>
          <a:lstStyle/>
          <a:p>
            <a:r>
              <a:rPr lang="en-US" dirty="0"/>
              <a:t>10-</a:t>
            </a:r>
            <a:fld id="{847A6AB7-ED92-4CC2-895B-E46908831F7A}" type="slidenum">
              <a:rPr lang="en-US" smtClean="0"/>
              <a:pPr/>
              <a:t>34</a:t>
            </a:fld>
            <a:endParaRPr lang="en-US" dirty="0"/>
          </a:p>
        </p:txBody>
      </p:sp>
    </p:spTree>
    <p:extLst>
      <p:ext uri="{BB962C8B-B14F-4D97-AF65-F5344CB8AC3E}">
        <p14:creationId xmlns:p14="http://schemas.microsoft.com/office/powerpoint/2010/main" val="419084326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p:txBody>
          <a:bodyPr>
            <a:noAutofit/>
          </a:bodyPr>
          <a:lstStyle/>
          <a:p>
            <a:r>
              <a:rPr lang="en-US" altLang="en-US" sz="2400" dirty="0"/>
              <a:t>Businesses recover cost of intangible assets through amortization.</a:t>
            </a:r>
          </a:p>
          <a:p>
            <a:r>
              <a:rPr lang="en-US" altLang="en-US" sz="2400" dirty="0"/>
              <a:t>Intangible assets in the form of capitalized expenditures, such as capitalized research and experimentation (R&amp;E) costs or covenants, do not have physical characteristics.</a:t>
            </a:r>
          </a:p>
          <a:p>
            <a:r>
              <a:rPr lang="en-US" altLang="en-US" sz="2400" dirty="0"/>
              <a:t>An intangible asset can be placed in one of four general categories:</a:t>
            </a:r>
          </a:p>
          <a:p>
            <a:pPr lvl="1"/>
            <a:r>
              <a:rPr lang="en-US" altLang="en-US" sz="2000" dirty="0"/>
              <a:t>§197 intangibles</a:t>
            </a:r>
          </a:p>
          <a:p>
            <a:pPr lvl="1"/>
            <a:r>
              <a:rPr lang="en-US" altLang="en-US" sz="2000" dirty="0"/>
              <a:t>Start-up expenditures and organizational costs</a:t>
            </a:r>
          </a:p>
          <a:p>
            <a:pPr lvl="1"/>
            <a:r>
              <a:rPr lang="en-US" altLang="en-US" sz="2000" dirty="0"/>
              <a:t>Research and experimentation costs</a:t>
            </a:r>
          </a:p>
          <a:p>
            <a:pPr lvl="1"/>
            <a:r>
              <a:rPr lang="en-US" altLang="en-US" sz="2000" dirty="0"/>
              <a:t>Patents and copyrights </a:t>
            </a:r>
          </a:p>
        </p:txBody>
      </p:sp>
      <p:sp>
        <p:nvSpPr>
          <p:cNvPr id="2" name="Title 1"/>
          <p:cNvSpPr>
            <a:spLocks noGrp="1"/>
          </p:cNvSpPr>
          <p:nvPr>
            <p:ph type="title"/>
          </p:nvPr>
        </p:nvSpPr>
        <p:spPr/>
        <p:txBody>
          <a:bodyPr/>
          <a:lstStyle/>
          <a:p>
            <a:r>
              <a:rPr lang="en-US" altLang="en-US" dirty="0"/>
              <a:t>Amortization (1 of 7)</a:t>
            </a:r>
            <a:endParaRPr lang="en-US" dirty="0"/>
          </a:p>
        </p:txBody>
      </p:sp>
      <p:sp>
        <p:nvSpPr>
          <p:cNvPr id="5" name="Slide Number Placeholder 4">
            <a:extLst>
              <a:ext uri="{FF2B5EF4-FFF2-40B4-BE49-F238E27FC236}">
                <a16:creationId xmlns:a16="http://schemas.microsoft.com/office/drawing/2014/main" id="{4C8B4BD5-5900-4CEA-A643-170DB5E14E66}"/>
              </a:ext>
            </a:extLst>
          </p:cNvPr>
          <p:cNvSpPr>
            <a:spLocks noGrp="1"/>
          </p:cNvSpPr>
          <p:nvPr>
            <p:ph type="sldNum" sz="quarter" idx="10"/>
          </p:nvPr>
        </p:nvSpPr>
        <p:spPr/>
        <p:txBody>
          <a:bodyPr/>
          <a:lstStyle/>
          <a:p>
            <a:r>
              <a:rPr lang="en-US" dirty="0"/>
              <a:t>10-</a:t>
            </a:r>
            <a:fld id="{847A6AB7-ED92-4CC2-895B-E46908831F7A}" type="slidenum">
              <a:rPr lang="en-US" smtClean="0"/>
              <a:pPr/>
              <a:t>35</a:t>
            </a:fld>
            <a:endParaRPr lang="en-US" dirty="0"/>
          </a:p>
        </p:txBody>
      </p:sp>
    </p:spTree>
    <p:extLst>
      <p:ext uri="{BB962C8B-B14F-4D97-AF65-F5344CB8AC3E}">
        <p14:creationId xmlns:p14="http://schemas.microsoft.com/office/powerpoint/2010/main" val="358122140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p:txBody>
          <a:bodyPr/>
          <a:lstStyle/>
          <a:p>
            <a:r>
              <a:rPr lang="en-US" altLang="en-US" dirty="0"/>
              <a:t>§197 Intangibles</a:t>
            </a:r>
          </a:p>
          <a:p>
            <a:pPr lvl="1"/>
            <a:r>
              <a:rPr lang="en-US" altLang="en-US" dirty="0"/>
              <a:t>According to §197, these assets have a recovery period of 180 months (15 years), regardless of their actual life.</a:t>
            </a:r>
          </a:p>
          <a:p>
            <a:pPr lvl="1"/>
            <a:r>
              <a:rPr lang="en-US" altLang="en-US" dirty="0"/>
              <a:t>Full-month convention allows taxpayers to deduct an entire month’s worth of amortization for the month of purchase and all subsequent months in the year.</a:t>
            </a:r>
          </a:p>
        </p:txBody>
      </p:sp>
      <p:sp>
        <p:nvSpPr>
          <p:cNvPr id="7" name="Title 6"/>
          <p:cNvSpPr>
            <a:spLocks noGrp="1"/>
          </p:cNvSpPr>
          <p:nvPr>
            <p:ph type="title"/>
          </p:nvPr>
        </p:nvSpPr>
        <p:spPr/>
        <p:txBody>
          <a:bodyPr/>
          <a:lstStyle/>
          <a:p>
            <a:r>
              <a:rPr lang="en-US" altLang="en-US" dirty="0"/>
              <a:t>Amortization (2 of 7)</a:t>
            </a:r>
            <a:endParaRPr lang="en-US" dirty="0"/>
          </a:p>
        </p:txBody>
      </p:sp>
      <p:sp>
        <p:nvSpPr>
          <p:cNvPr id="4" name="Slide Number Placeholder 3">
            <a:extLst>
              <a:ext uri="{FF2B5EF4-FFF2-40B4-BE49-F238E27FC236}">
                <a16:creationId xmlns:a16="http://schemas.microsoft.com/office/drawing/2014/main" id="{BD429688-82C5-42E3-8A07-A406871A3A1E}"/>
              </a:ext>
            </a:extLst>
          </p:cNvPr>
          <p:cNvSpPr>
            <a:spLocks noGrp="1"/>
          </p:cNvSpPr>
          <p:nvPr>
            <p:ph type="sldNum" sz="quarter" idx="10"/>
          </p:nvPr>
        </p:nvSpPr>
        <p:spPr/>
        <p:txBody>
          <a:bodyPr/>
          <a:lstStyle/>
          <a:p>
            <a:r>
              <a:rPr lang="en-US" dirty="0"/>
              <a:t>10-</a:t>
            </a:r>
            <a:fld id="{847A6AB7-ED92-4CC2-895B-E46908831F7A}" type="slidenum">
              <a:rPr lang="en-US" smtClean="0"/>
              <a:pPr/>
              <a:t>36</a:t>
            </a:fld>
            <a:endParaRPr lang="en-US" dirty="0"/>
          </a:p>
        </p:txBody>
      </p:sp>
    </p:spTree>
    <p:extLst>
      <p:ext uri="{BB962C8B-B14F-4D97-AF65-F5344CB8AC3E}">
        <p14:creationId xmlns:p14="http://schemas.microsoft.com/office/powerpoint/2010/main" val="158728174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p:txBody>
          <a:bodyPr/>
          <a:lstStyle/>
          <a:p>
            <a:r>
              <a:rPr lang="en-US" altLang="en-US" dirty="0"/>
              <a:t>Organizational Expenditures and Start-up Costs</a:t>
            </a:r>
          </a:p>
          <a:p>
            <a:pPr lvl="1"/>
            <a:r>
              <a:rPr lang="en-US" altLang="en-US" dirty="0"/>
              <a:t>Organizational expenditures include expenditures to form and organize a business in the form of a corporation or a partnership and are incurred prior to the starting of business.</a:t>
            </a:r>
          </a:p>
          <a:p>
            <a:pPr lvl="1"/>
            <a:r>
              <a:rPr lang="en-US" altLang="en-US" dirty="0"/>
              <a:t>Start-up costs are costs businesses incur to start up a business.</a:t>
            </a:r>
          </a:p>
        </p:txBody>
      </p:sp>
      <p:sp>
        <p:nvSpPr>
          <p:cNvPr id="2" name="Title 1"/>
          <p:cNvSpPr>
            <a:spLocks noGrp="1"/>
          </p:cNvSpPr>
          <p:nvPr>
            <p:ph type="title"/>
          </p:nvPr>
        </p:nvSpPr>
        <p:spPr/>
        <p:txBody>
          <a:bodyPr/>
          <a:lstStyle/>
          <a:p>
            <a:r>
              <a:rPr lang="en-US" altLang="en-US" dirty="0"/>
              <a:t>Amortization (3 of 7)</a:t>
            </a:r>
            <a:endParaRPr lang="en-US" dirty="0"/>
          </a:p>
        </p:txBody>
      </p:sp>
      <p:sp>
        <p:nvSpPr>
          <p:cNvPr id="5" name="Slide Number Placeholder 4">
            <a:extLst>
              <a:ext uri="{FF2B5EF4-FFF2-40B4-BE49-F238E27FC236}">
                <a16:creationId xmlns:a16="http://schemas.microsoft.com/office/drawing/2014/main" id="{219F1DCB-8CE9-4C3F-94B5-A03E3D87572D}"/>
              </a:ext>
            </a:extLst>
          </p:cNvPr>
          <p:cNvSpPr>
            <a:spLocks noGrp="1"/>
          </p:cNvSpPr>
          <p:nvPr>
            <p:ph type="sldNum" sz="quarter" idx="10"/>
          </p:nvPr>
        </p:nvSpPr>
        <p:spPr/>
        <p:txBody>
          <a:bodyPr/>
          <a:lstStyle/>
          <a:p>
            <a:r>
              <a:rPr lang="en-US" dirty="0"/>
              <a:t>10-</a:t>
            </a:r>
            <a:fld id="{847A6AB7-ED92-4CC2-895B-E46908831F7A}" type="slidenum">
              <a:rPr lang="en-US" smtClean="0"/>
              <a:pPr/>
              <a:t>37</a:t>
            </a:fld>
            <a:endParaRPr lang="en-US" dirty="0"/>
          </a:p>
        </p:txBody>
      </p:sp>
    </p:spTree>
    <p:extLst>
      <p:ext uri="{BB962C8B-B14F-4D97-AF65-F5344CB8AC3E}">
        <p14:creationId xmlns:p14="http://schemas.microsoft.com/office/powerpoint/2010/main" val="385682479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p:txBody>
          <a:bodyPr/>
          <a:lstStyle/>
          <a:p>
            <a:r>
              <a:rPr lang="en-US" altLang="en-US" dirty="0"/>
              <a:t>Research and Experimentation Expenditures</a:t>
            </a:r>
          </a:p>
          <a:p>
            <a:pPr lvl="1"/>
            <a:r>
              <a:rPr lang="en-US" altLang="en-US" dirty="0"/>
              <a:t>To stay competitive, businesses often invest in activities that will generate innovative products or significantly improve their current products or processes.</a:t>
            </a:r>
          </a:p>
          <a:p>
            <a:pPr lvl="1"/>
            <a:r>
              <a:rPr lang="en-US" altLang="en-US" dirty="0"/>
              <a:t>Businesses may immediately expense these costs or they may elect to capitalize and amortize these costs using the straight-line method over a period of not less than 60 months, beginning in the month benefits are first derived from the research.</a:t>
            </a:r>
          </a:p>
        </p:txBody>
      </p:sp>
      <p:sp>
        <p:nvSpPr>
          <p:cNvPr id="2" name="Title 1"/>
          <p:cNvSpPr>
            <a:spLocks noGrp="1"/>
          </p:cNvSpPr>
          <p:nvPr>
            <p:ph type="title"/>
          </p:nvPr>
        </p:nvSpPr>
        <p:spPr/>
        <p:txBody>
          <a:bodyPr/>
          <a:lstStyle/>
          <a:p>
            <a:r>
              <a:rPr lang="en-US" altLang="en-US" dirty="0"/>
              <a:t>Amortization (4 of 7)</a:t>
            </a:r>
            <a:endParaRPr lang="en-US" dirty="0"/>
          </a:p>
        </p:txBody>
      </p:sp>
      <p:sp>
        <p:nvSpPr>
          <p:cNvPr id="5" name="Slide Number Placeholder 4">
            <a:extLst>
              <a:ext uri="{FF2B5EF4-FFF2-40B4-BE49-F238E27FC236}">
                <a16:creationId xmlns:a16="http://schemas.microsoft.com/office/drawing/2014/main" id="{4289F373-C7BD-4DFD-961D-50A242371672}"/>
              </a:ext>
            </a:extLst>
          </p:cNvPr>
          <p:cNvSpPr>
            <a:spLocks noGrp="1"/>
          </p:cNvSpPr>
          <p:nvPr>
            <p:ph type="sldNum" sz="quarter" idx="10"/>
          </p:nvPr>
        </p:nvSpPr>
        <p:spPr/>
        <p:txBody>
          <a:bodyPr/>
          <a:lstStyle/>
          <a:p>
            <a:r>
              <a:rPr lang="en-US" dirty="0"/>
              <a:t>10-</a:t>
            </a:r>
            <a:fld id="{847A6AB7-ED92-4CC2-895B-E46908831F7A}" type="slidenum">
              <a:rPr lang="en-US" smtClean="0"/>
              <a:pPr/>
              <a:t>38</a:t>
            </a:fld>
            <a:endParaRPr lang="en-US" dirty="0"/>
          </a:p>
        </p:txBody>
      </p:sp>
    </p:spTree>
    <p:extLst>
      <p:ext uri="{BB962C8B-B14F-4D97-AF65-F5344CB8AC3E}">
        <p14:creationId xmlns:p14="http://schemas.microsoft.com/office/powerpoint/2010/main" val="339320196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p:txBody>
          <a:bodyPr/>
          <a:lstStyle/>
          <a:p>
            <a:r>
              <a:rPr lang="en-US" altLang="en-US" dirty="0"/>
              <a:t>Patents and Copyrights</a:t>
            </a:r>
          </a:p>
          <a:p>
            <a:pPr lvl="1"/>
            <a:r>
              <a:rPr lang="en-US" altLang="en-US" dirty="0"/>
              <a:t>Manner of amortization depends on whether the business directly purchases the patent or copyright or whether it self-creates the intangibles.</a:t>
            </a:r>
          </a:p>
          <a:p>
            <a:pPr lvl="1"/>
            <a:r>
              <a:rPr lang="en-US" altLang="en-US" dirty="0"/>
              <a:t>Businesses directly purchasing patents or copyrights amortize the cost over the remaining life of the patents or copyrights.</a:t>
            </a:r>
          </a:p>
          <a:p>
            <a:pPr lvl="1"/>
            <a:r>
              <a:rPr lang="en-US" altLang="en-US" dirty="0"/>
              <a:t>Businesses receiving “self-created” patents or copyrights amortize the cost or basis of the self-created intangible assets over the shorter of the legal life or remaining useful life.</a:t>
            </a:r>
          </a:p>
        </p:txBody>
      </p:sp>
      <p:sp>
        <p:nvSpPr>
          <p:cNvPr id="2" name="Title 1"/>
          <p:cNvSpPr>
            <a:spLocks noGrp="1"/>
          </p:cNvSpPr>
          <p:nvPr>
            <p:ph type="title"/>
          </p:nvPr>
        </p:nvSpPr>
        <p:spPr/>
        <p:txBody>
          <a:bodyPr/>
          <a:lstStyle/>
          <a:p>
            <a:r>
              <a:rPr lang="en-US" altLang="en-US" dirty="0"/>
              <a:t>Amortization (5 of 7)</a:t>
            </a:r>
            <a:endParaRPr lang="en-US" dirty="0"/>
          </a:p>
        </p:txBody>
      </p:sp>
      <p:sp>
        <p:nvSpPr>
          <p:cNvPr id="5" name="Slide Number Placeholder 4">
            <a:extLst>
              <a:ext uri="{FF2B5EF4-FFF2-40B4-BE49-F238E27FC236}">
                <a16:creationId xmlns:a16="http://schemas.microsoft.com/office/drawing/2014/main" id="{3724AA72-1938-41B3-8CF9-D8321539B88B}"/>
              </a:ext>
            </a:extLst>
          </p:cNvPr>
          <p:cNvSpPr>
            <a:spLocks noGrp="1"/>
          </p:cNvSpPr>
          <p:nvPr>
            <p:ph type="sldNum" sz="quarter" idx="10"/>
          </p:nvPr>
        </p:nvSpPr>
        <p:spPr/>
        <p:txBody>
          <a:bodyPr/>
          <a:lstStyle/>
          <a:p>
            <a:r>
              <a:rPr lang="en-US" dirty="0"/>
              <a:t>10-</a:t>
            </a:r>
            <a:fld id="{847A6AB7-ED92-4CC2-895B-E46908831F7A}" type="slidenum">
              <a:rPr lang="en-US" smtClean="0"/>
              <a:pPr/>
              <a:t>39</a:t>
            </a:fld>
            <a:endParaRPr lang="en-US" dirty="0"/>
          </a:p>
        </p:txBody>
      </p:sp>
    </p:spTree>
    <p:extLst>
      <p:ext uri="{BB962C8B-B14F-4D97-AF65-F5344CB8AC3E}">
        <p14:creationId xmlns:p14="http://schemas.microsoft.com/office/powerpoint/2010/main" val="252612605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p:txBody>
          <a:bodyPr/>
          <a:lstStyle/>
          <a:p>
            <a:r>
              <a:rPr lang="en-US" altLang="en-US" dirty="0"/>
              <a:t>Businesses must capitalize the cost of assets with a useful life of more than one year on the balance sheet rather than expense the cost immediately.</a:t>
            </a:r>
          </a:p>
          <a:p>
            <a:r>
              <a:rPr lang="en-US" altLang="en-US" dirty="0"/>
              <a:t>Also known as depreciation, amortization, or depletion—depending upon the underlying nature of asset.</a:t>
            </a:r>
          </a:p>
          <a:p>
            <a:r>
              <a:rPr lang="en-US" altLang="en-US" dirty="0"/>
              <a:t>Businesses use these methods to recover cost of assets due to wear, tear, and obsolescence of assets.</a:t>
            </a:r>
            <a:endParaRPr lang="en-US" dirty="0"/>
          </a:p>
        </p:txBody>
      </p:sp>
      <p:sp>
        <p:nvSpPr>
          <p:cNvPr id="2" name="Title 1"/>
          <p:cNvSpPr>
            <a:spLocks noGrp="1"/>
          </p:cNvSpPr>
          <p:nvPr>
            <p:ph type="title"/>
          </p:nvPr>
        </p:nvSpPr>
        <p:spPr/>
        <p:txBody>
          <a:bodyPr/>
          <a:lstStyle/>
          <a:p>
            <a:r>
              <a:rPr lang="en-US" altLang="en-US" dirty="0"/>
              <a:t>Cost Recovery (1 of 4)</a:t>
            </a:r>
            <a:endParaRPr lang="en-US" dirty="0"/>
          </a:p>
        </p:txBody>
      </p:sp>
      <p:sp>
        <p:nvSpPr>
          <p:cNvPr id="5" name="Slide Number Placeholder 4">
            <a:extLst>
              <a:ext uri="{FF2B5EF4-FFF2-40B4-BE49-F238E27FC236}">
                <a16:creationId xmlns:a16="http://schemas.microsoft.com/office/drawing/2014/main" id="{55FB6C7F-7919-4F1F-9FF4-78AA8794CAAD}"/>
              </a:ext>
            </a:extLst>
          </p:cNvPr>
          <p:cNvSpPr>
            <a:spLocks noGrp="1"/>
          </p:cNvSpPr>
          <p:nvPr>
            <p:ph type="sldNum" sz="quarter" idx="10"/>
          </p:nvPr>
        </p:nvSpPr>
        <p:spPr/>
        <p:txBody>
          <a:bodyPr/>
          <a:lstStyle/>
          <a:p>
            <a:r>
              <a:rPr lang="en-US" dirty="0"/>
              <a:t>10-</a:t>
            </a:r>
            <a:fld id="{847A6AB7-ED92-4CC2-895B-E46908831F7A}" type="slidenum">
              <a:rPr lang="en-US" smtClean="0"/>
              <a:pPr/>
              <a:t>4</a:t>
            </a:fld>
            <a:endParaRPr lang="en-US" dirty="0"/>
          </a:p>
        </p:txBody>
      </p:sp>
    </p:spTree>
    <p:extLst>
      <p:ext uri="{BB962C8B-B14F-4D97-AF65-F5344CB8AC3E}">
        <p14:creationId xmlns:p14="http://schemas.microsoft.com/office/powerpoint/2010/main" val="113548348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buNone/>
            </a:pPr>
            <a:r>
              <a:rPr lang="en-US" sz="2400" dirty="0"/>
              <a:t>EXHIBIT 10-14 Summary of Amortizable Assets</a:t>
            </a:r>
          </a:p>
        </p:txBody>
      </p:sp>
      <p:sp>
        <p:nvSpPr>
          <p:cNvPr id="2" name="Title 1"/>
          <p:cNvSpPr>
            <a:spLocks noGrp="1"/>
          </p:cNvSpPr>
          <p:nvPr>
            <p:ph type="title"/>
          </p:nvPr>
        </p:nvSpPr>
        <p:spPr/>
        <p:txBody>
          <a:bodyPr/>
          <a:lstStyle/>
          <a:p>
            <a:r>
              <a:rPr lang="en-US" altLang="en-US" dirty="0"/>
              <a:t>Amortization (6 of 7)</a:t>
            </a:r>
            <a:endParaRPr lang="en-US" dirty="0"/>
          </a:p>
        </p:txBody>
      </p:sp>
      <p:graphicFrame>
        <p:nvGraphicFramePr>
          <p:cNvPr id="11" name="Table 10"/>
          <p:cNvGraphicFramePr>
            <a:graphicFrameLocks noGrp="1"/>
          </p:cNvGraphicFramePr>
          <p:nvPr>
            <p:extLst>
              <p:ext uri="{D42A27DB-BD31-4B8C-83A1-F6EECF244321}">
                <p14:modId xmlns:p14="http://schemas.microsoft.com/office/powerpoint/2010/main" val="3592126454"/>
              </p:ext>
            </p:extLst>
          </p:nvPr>
        </p:nvGraphicFramePr>
        <p:xfrm>
          <a:off x="495299" y="2209800"/>
          <a:ext cx="8153401" cy="4114800"/>
        </p:xfrm>
        <a:graphic>
          <a:graphicData uri="http://schemas.openxmlformats.org/drawingml/2006/table">
            <a:tbl>
              <a:tblPr firstRow="1" bandRow="1">
                <a:tableStyleId>{5940675A-B579-460E-94D1-54222C63F5DA}</a:tableStyleId>
              </a:tblPr>
              <a:tblGrid>
                <a:gridCol w="1630510">
                  <a:extLst>
                    <a:ext uri="{9D8B030D-6E8A-4147-A177-3AD203B41FA5}">
                      <a16:colId xmlns:a16="http://schemas.microsoft.com/office/drawing/2014/main" val="20000"/>
                    </a:ext>
                  </a:extLst>
                </a:gridCol>
                <a:gridCol w="1630510">
                  <a:extLst>
                    <a:ext uri="{9D8B030D-6E8A-4147-A177-3AD203B41FA5}">
                      <a16:colId xmlns:a16="http://schemas.microsoft.com/office/drawing/2014/main" val="20001"/>
                    </a:ext>
                  </a:extLst>
                </a:gridCol>
                <a:gridCol w="1630510">
                  <a:extLst>
                    <a:ext uri="{9D8B030D-6E8A-4147-A177-3AD203B41FA5}">
                      <a16:colId xmlns:a16="http://schemas.microsoft.com/office/drawing/2014/main" val="20002"/>
                    </a:ext>
                  </a:extLst>
                </a:gridCol>
                <a:gridCol w="1630510">
                  <a:extLst>
                    <a:ext uri="{9D8B030D-6E8A-4147-A177-3AD203B41FA5}">
                      <a16:colId xmlns:a16="http://schemas.microsoft.com/office/drawing/2014/main" val="20003"/>
                    </a:ext>
                  </a:extLst>
                </a:gridCol>
                <a:gridCol w="1631361">
                  <a:extLst>
                    <a:ext uri="{9D8B030D-6E8A-4147-A177-3AD203B41FA5}">
                      <a16:colId xmlns:a16="http://schemas.microsoft.com/office/drawing/2014/main" val="20004"/>
                    </a:ext>
                  </a:extLst>
                </a:gridCol>
              </a:tblGrid>
              <a:tr h="822511">
                <a:tc>
                  <a:txBody>
                    <a:bodyPr/>
                    <a:lstStyle/>
                    <a:p>
                      <a:pPr marL="0" marR="0" algn="ctr">
                        <a:lnSpc>
                          <a:spcPct val="115000"/>
                        </a:lnSpc>
                        <a:spcBef>
                          <a:spcPts val="0"/>
                        </a:spcBef>
                        <a:spcAft>
                          <a:spcPts val="0"/>
                        </a:spcAft>
                      </a:pPr>
                      <a:r>
                        <a:rPr lang="en-US" sz="1200" b="1" dirty="0">
                          <a:effectLst/>
                          <a:latin typeface="Verdana" pitchFamily="34" charset="0"/>
                          <a:ea typeface="Verdana" pitchFamily="34" charset="0"/>
                          <a:cs typeface="Verdana" pitchFamily="34" charset="0"/>
                        </a:rPr>
                        <a:t>Asset Description</a:t>
                      </a:r>
                    </a:p>
                  </a:txBody>
                  <a:tcPr anchor="ctr"/>
                </a:tc>
                <a:tc>
                  <a:txBody>
                    <a:bodyPr/>
                    <a:lstStyle/>
                    <a:p>
                      <a:pPr marL="0" marR="0" algn="ctr">
                        <a:lnSpc>
                          <a:spcPct val="115000"/>
                        </a:lnSpc>
                        <a:spcBef>
                          <a:spcPts val="0"/>
                        </a:spcBef>
                        <a:spcAft>
                          <a:spcPts val="0"/>
                        </a:spcAft>
                      </a:pPr>
                      <a:r>
                        <a:rPr lang="en-US" sz="1200" b="1" dirty="0">
                          <a:effectLst/>
                          <a:latin typeface="Verdana" pitchFamily="34" charset="0"/>
                          <a:ea typeface="Verdana" pitchFamily="34" charset="0"/>
                          <a:cs typeface="Verdana" pitchFamily="34" charset="0"/>
                        </a:rPr>
                        <a:t>Recovery Period (months)</a:t>
                      </a:r>
                    </a:p>
                  </a:txBody>
                  <a:tcPr anchor="ctr"/>
                </a:tc>
                <a:tc>
                  <a:txBody>
                    <a:bodyPr/>
                    <a:lstStyle/>
                    <a:p>
                      <a:pPr marL="0" marR="0" algn="ctr">
                        <a:lnSpc>
                          <a:spcPct val="115000"/>
                        </a:lnSpc>
                        <a:spcBef>
                          <a:spcPts val="0"/>
                        </a:spcBef>
                        <a:spcAft>
                          <a:spcPts val="0"/>
                        </a:spcAft>
                      </a:pPr>
                      <a:r>
                        <a:rPr lang="en-US" sz="1200" b="1" dirty="0">
                          <a:effectLst/>
                          <a:latin typeface="Verdana" pitchFamily="34" charset="0"/>
                          <a:ea typeface="Verdana" pitchFamily="34" charset="0"/>
                          <a:cs typeface="Verdana" pitchFamily="34" charset="0"/>
                        </a:rPr>
                        <a:t>Applicable Method</a:t>
                      </a:r>
                    </a:p>
                  </a:txBody>
                  <a:tcPr anchor="ctr"/>
                </a:tc>
                <a:tc>
                  <a:txBody>
                    <a:bodyPr/>
                    <a:lstStyle/>
                    <a:p>
                      <a:pPr marL="0" marR="0" algn="ctr">
                        <a:lnSpc>
                          <a:spcPct val="115000"/>
                        </a:lnSpc>
                        <a:spcBef>
                          <a:spcPts val="0"/>
                        </a:spcBef>
                        <a:spcAft>
                          <a:spcPts val="0"/>
                        </a:spcAft>
                      </a:pPr>
                      <a:r>
                        <a:rPr lang="en-US" sz="1200" b="1" dirty="0">
                          <a:effectLst/>
                          <a:latin typeface="Verdana" pitchFamily="34" charset="0"/>
                          <a:ea typeface="Verdana" pitchFamily="34" charset="0"/>
                          <a:cs typeface="Verdana" pitchFamily="34" charset="0"/>
                        </a:rPr>
                        <a:t>Applicable Convention</a:t>
                      </a:r>
                    </a:p>
                  </a:txBody>
                  <a:tcPr anchor="ctr"/>
                </a:tc>
                <a:tc>
                  <a:txBody>
                    <a:bodyPr/>
                    <a:lstStyle/>
                    <a:p>
                      <a:pPr marL="0" marR="0" algn="ctr">
                        <a:lnSpc>
                          <a:spcPct val="115000"/>
                        </a:lnSpc>
                        <a:spcBef>
                          <a:spcPts val="0"/>
                        </a:spcBef>
                        <a:spcAft>
                          <a:spcPts val="0"/>
                        </a:spcAft>
                      </a:pPr>
                      <a:r>
                        <a:rPr lang="en-US" sz="1200" b="1" dirty="0">
                          <a:effectLst/>
                          <a:latin typeface="Verdana" pitchFamily="34" charset="0"/>
                          <a:ea typeface="Verdana" pitchFamily="34" charset="0"/>
                          <a:cs typeface="Verdana" pitchFamily="34" charset="0"/>
                        </a:rPr>
                        <a:t>Financial Accounting Treatment</a:t>
                      </a:r>
                    </a:p>
                  </a:txBody>
                  <a:tcPr anchor="ctr"/>
                </a:tc>
                <a:extLst>
                  <a:ext uri="{0D108BD9-81ED-4DB2-BD59-A6C34878D82A}">
                    <a16:rowId xmlns:a16="http://schemas.microsoft.com/office/drawing/2014/main" val="10000"/>
                  </a:ext>
                </a:extLst>
              </a:tr>
              <a:tr h="1990847">
                <a:tc>
                  <a:txBody>
                    <a:bodyPr/>
                    <a:lstStyle/>
                    <a:p>
                      <a:pPr marL="0" marR="0" algn="l">
                        <a:lnSpc>
                          <a:spcPct val="115000"/>
                        </a:lnSpc>
                        <a:spcBef>
                          <a:spcPts val="0"/>
                        </a:spcBef>
                        <a:spcAft>
                          <a:spcPts val="0"/>
                        </a:spcAft>
                      </a:pPr>
                      <a:r>
                        <a:rPr lang="en-US" sz="1200" dirty="0">
                          <a:effectLst/>
                          <a:latin typeface="Verdana" panose="020B0604030504040204" pitchFamily="34" charset="0"/>
                          <a:ea typeface="Verdana" panose="020B0604030504040204" pitchFamily="34" charset="0"/>
                          <a:cs typeface="Verdana" panose="020B0604030504040204" pitchFamily="34" charset="0"/>
                        </a:rPr>
                        <a:t>§197 purchased intangibles, including goodwill, trademarks, patents, and covenants not to compete</a:t>
                      </a:r>
                    </a:p>
                  </a:txBody>
                  <a:tcPr anchor="ctr"/>
                </a:tc>
                <a:tc>
                  <a:txBody>
                    <a:bodyPr/>
                    <a:lstStyle/>
                    <a:p>
                      <a:pPr marL="0" marR="0" algn="ctr">
                        <a:lnSpc>
                          <a:spcPct val="115000"/>
                        </a:lnSpc>
                        <a:spcBef>
                          <a:spcPts val="0"/>
                        </a:spcBef>
                        <a:spcAft>
                          <a:spcPts val="0"/>
                        </a:spcAft>
                      </a:pPr>
                      <a:r>
                        <a:rPr lang="en-US" sz="1200" dirty="0">
                          <a:effectLst/>
                          <a:latin typeface="Verdana" pitchFamily="34" charset="0"/>
                          <a:ea typeface="Verdana" pitchFamily="34" charset="0"/>
                          <a:cs typeface="Verdana" pitchFamily="34" charset="0"/>
                        </a:rPr>
                        <a:t>180</a:t>
                      </a:r>
                    </a:p>
                  </a:txBody>
                  <a:tcPr anchor="ctr"/>
                </a:tc>
                <a:tc>
                  <a:txBody>
                    <a:bodyPr/>
                    <a:lstStyle/>
                    <a:p>
                      <a:pPr marL="0" marR="0" algn="l">
                        <a:lnSpc>
                          <a:spcPct val="115000"/>
                        </a:lnSpc>
                        <a:spcBef>
                          <a:spcPts val="0"/>
                        </a:spcBef>
                        <a:spcAft>
                          <a:spcPts val="0"/>
                        </a:spcAft>
                      </a:pPr>
                      <a:r>
                        <a:rPr lang="en-US" sz="1200" dirty="0">
                          <a:effectLst/>
                          <a:latin typeface="Verdana" pitchFamily="34" charset="0"/>
                          <a:ea typeface="Verdana" pitchFamily="34" charset="0"/>
                          <a:cs typeface="Verdana" pitchFamily="34" charset="0"/>
                        </a:rPr>
                        <a:t>Straight-line</a:t>
                      </a:r>
                    </a:p>
                  </a:txBody>
                  <a:tcPr anchor="ctr"/>
                </a:tc>
                <a:tc>
                  <a:txBody>
                    <a:bodyPr/>
                    <a:lstStyle/>
                    <a:p>
                      <a:pPr marL="0" marR="0" algn="l">
                        <a:lnSpc>
                          <a:spcPct val="115000"/>
                        </a:lnSpc>
                        <a:spcBef>
                          <a:spcPts val="0"/>
                        </a:spcBef>
                        <a:spcAft>
                          <a:spcPts val="0"/>
                        </a:spcAft>
                      </a:pPr>
                      <a:r>
                        <a:rPr lang="en-US" sz="1200" dirty="0">
                          <a:effectLst/>
                          <a:latin typeface="Verdana" pitchFamily="34" charset="0"/>
                          <a:ea typeface="Verdana" pitchFamily="34" charset="0"/>
                          <a:cs typeface="Verdana" pitchFamily="34" charset="0"/>
                        </a:rPr>
                        <a:t>Full-month beginning with month of purchase</a:t>
                      </a:r>
                    </a:p>
                  </a:txBody>
                  <a:tcPr anchor="ctr"/>
                </a:tc>
                <a:tc>
                  <a:txBody>
                    <a:bodyPr/>
                    <a:lstStyle/>
                    <a:p>
                      <a:pPr marL="0" marR="0" algn="l">
                        <a:lnSpc>
                          <a:spcPct val="115000"/>
                        </a:lnSpc>
                        <a:spcBef>
                          <a:spcPts val="0"/>
                        </a:spcBef>
                        <a:spcAft>
                          <a:spcPts val="0"/>
                        </a:spcAft>
                      </a:pPr>
                      <a:r>
                        <a:rPr lang="en-US" sz="1200" dirty="0">
                          <a:effectLst/>
                          <a:latin typeface="Verdana" pitchFamily="34" charset="0"/>
                          <a:ea typeface="Verdana" pitchFamily="34" charset="0"/>
                          <a:cs typeface="Verdana" pitchFamily="34" charset="0"/>
                        </a:rPr>
                        <a:t>ASC 350 tests for annual impairment</a:t>
                      </a:r>
                    </a:p>
                  </a:txBody>
                  <a:tcPr anchor="ctr"/>
                </a:tc>
                <a:extLst>
                  <a:ext uri="{0D108BD9-81ED-4DB2-BD59-A6C34878D82A}">
                    <a16:rowId xmlns:a16="http://schemas.microsoft.com/office/drawing/2014/main" val="10001"/>
                  </a:ext>
                </a:extLst>
              </a:tr>
              <a:tr h="1301442">
                <a:tc>
                  <a:txBody>
                    <a:bodyPr/>
                    <a:lstStyle/>
                    <a:p>
                      <a:pPr marL="0" marR="0" algn="l">
                        <a:lnSpc>
                          <a:spcPct val="115000"/>
                        </a:lnSpc>
                        <a:spcBef>
                          <a:spcPts val="0"/>
                        </a:spcBef>
                        <a:spcAft>
                          <a:spcPts val="0"/>
                        </a:spcAft>
                      </a:pPr>
                      <a:r>
                        <a:rPr lang="en-US" sz="1200" dirty="0">
                          <a:effectLst/>
                          <a:latin typeface="Verdana" pitchFamily="34" charset="0"/>
                          <a:ea typeface="Verdana" pitchFamily="34" charset="0"/>
                          <a:cs typeface="Verdana" pitchFamily="34" charset="0"/>
                        </a:rPr>
                        <a:t>Organizational expenditures and start-up costs that are required to be capitalized</a:t>
                      </a:r>
                    </a:p>
                  </a:txBody>
                  <a:tcPr anchor="ctr"/>
                </a:tc>
                <a:tc>
                  <a:txBody>
                    <a:bodyPr/>
                    <a:lstStyle/>
                    <a:p>
                      <a:pPr marL="0" marR="0" algn="ctr">
                        <a:lnSpc>
                          <a:spcPct val="115000"/>
                        </a:lnSpc>
                        <a:spcBef>
                          <a:spcPts val="0"/>
                        </a:spcBef>
                        <a:spcAft>
                          <a:spcPts val="0"/>
                        </a:spcAft>
                      </a:pPr>
                      <a:r>
                        <a:rPr lang="en-US" sz="1200" dirty="0">
                          <a:effectLst/>
                          <a:latin typeface="Verdana" pitchFamily="34" charset="0"/>
                          <a:ea typeface="Verdana" pitchFamily="34" charset="0"/>
                          <a:cs typeface="Verdana" pitchFamily="34" charset="0"/>
                        </a:rPr>
                        <a:t>180</a:t>
                      </a:r>
                    </a:p>
                  </a:txBody>
                  <a:tcPr anchor="ctr"/>
                </a:tc>
                <a:tc>
                  <a:txBody>
                    <a:bodyPr/>
                    <a:lstStyle/>
                    <a:p>
                      <a:pPr marL="0" marR="0" algn="l">
                        <a:lnSpc>
                          <a:spcPct val="115000"/>
                        </a:lnSpc>
                        <a:spcBef>
                          <a:spcPts val="0"/>
                        </a:spcBef>
                        <a:spcAft>
                          <a:spcPts val="0"/>
                        </a:spcAft>
                      </a:pPr>
                      <a:r>
                        <a:rPr lang="en-US" sz="1200" dirty="0">
                          <a:effectLst/>
                          <a:latin typeface="Verdana" pitchFamily="34" charset="0"/>
                          <a:ea typeface="Verdana" pitchFamily="34" charset="0"/>
                          <a:cs typeface="Verdana" pitchFamily="34" charset="0"/>
                        </a:rPr>
                        <a:t>Straight-line</a:t>
                      </a:r>
                    </a:p>
                  </a:txBody>
                  <a:tcPr anchor="ctr"/>
                </a:tc>
                <a:tc>
                  <a:txBody>
                    <a:bodyPr/>
                    <a:lstStyle/>
                    <a:p>
                      <a:pPr marL="0" marR="0" algn="l">
                        <a:lnSpc>
                          <a:spcPct val="115000"/>
                        </a:lnSpc>
                        <a:spcBef>
                          <a:spcPts val="0"/>
                        </a:spcBef>
                        <a:spcAft>
                          <a:spcPts val="0"/>
                        </a:spcAft>
                      </a:pPr>
                      <a:r>
                        <a:rPr lang="en-US" sz="1200" dirty="0">
                          <a:effectLst/>
                          <a:latin typeface="Verdana" pitchFamily="34" charset="0"/>
                          <a:ea typeface="Verdana" pitchFamily="34" charset="0"/>
                          <a:cs typeface="Verdana" pitchFamily="34" charset="0"/>
                        </a:rPr>
                        <a:t>Full-month in month business begins</a:t>
                      </a:r>
                    </a:p>
                  </a:txBody>
                  <a:tcPr anchor="ctr"/>
                </a:tc>
                <a:tc>
                  <a:txBody>
                    <a:bodyPr/>
                    <a:lstStyle/>
                    <a:p>
                      <a:pPr marL="0" marR="0" algn="l">
                        <a:lnSpc>
                          <a:spcPct val="115000"/>
                        </a:lnSpc>
                        <a:spcBef>
                          <a:spcPts val="0"/>
                        </a:spcBef>
                        <a:spcAft>
                          <a:spcPts val="0"/>
                        </a:spcAft>
                      </a:pPr>
                      <a:r>
                        <a:rPr lang="en-US" sz="1200" dirty="0">
                          <a:effectLst/>
                          <a:latin typeface="Verdana" pitchFamily="34" charset="0"/>
                          <a:ea typeface="Verdana" pitchFamily="34" charset="0"/>
                          <a:cs typeface="Verdana" pitchFamily="34" charset="0"/>
                        </a:rPr>
                        <a:t>AICPA SOP 98-5</a:t>
                      </a:r>
                    </a:p>
                  </a:txBody>
                  <a:tcPr anchor="ctr"/>
                </a:tc>
                <a:extLst>
                  <a:ext uri="{0D108BD9-81ED-4DB2-BD59-A6C34878D82A}">
                    <a16:rowId xmlns:a16="http://schemas.microsoft.com/office/drawing/2014/main" val="10002"/>
                  </a:ext>
                </a:extLst>
              </a:tr>
            </a:tbl>
          </a:graphicData>
        </a:graphic>
      </p:graphicFrame>
      <p:sp>
        <p:nvSpPr>
          <p:cNvPr id="6" name="Slide Number Placeholder 5">
            <a:extLst>
              <a:ext uri="{FF2B5EF4-FFF2-40B4-BE49-F238E27FC236}">
                <a16:creationId xmlns:a16="http://schemas.microsoft.com/office/drawing/2014/main" id="{D1253AFE-7E1D-44BB-9ADF-9668764245AB}"/>
              </a:ext>
            </a:extLst>
          </p:cNvPr>
          <p:cNvSpPr>
            <a:spLocks noGrp="1"/>
          </p:cNvSpPr>
          <p:nvPr>
            <p:ph type="sldNum" sz="quarter" idx="10"/>
          </p:nvPr>
        </p:nvSpPr>
        <p:spPr/>
        <p:txBody>
          <a:bodyPr/>
          <a:lstStyle/>
          <a:p>
            <a:r>
              <a:rPr lang="en-US" dirty="0"/>
              <a:t>10-</a:t>
            </a:r>
            <a:fld id="{847A6AB7-ED92-4CC2-895B-E46908831F7A}" type="slidenum">
              <a:rPr lang="en-US" smtClean="0"/>
              <a:pPr/>
              <a:t>40</a:t>
            </a:fld>
            <a:endParaRPr lang="en-US" dirty="0"/>
          </a:p>
        </p:txBody>
      </p:sp>
    </p:spTree>
    <p:extLst>
      <p:ext uri="{BB962C8B-B14F-4D97-AF65-F5344CB8AC3E}">
        <p14:creationId xmlns:p14="http://schemas.microsoft.com/office/powerpoint/2010/main" val="334234547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t>Amortization (7 of 7)</a:t>
            </a:r>
            <a:endParaRPr lang="en-US" dirty="0"/>
          </a:p>
        </p:txBody>
      </p:sp>
      <p:graphicFrame>
        <p:nvGraphicFramePr>
          <p:cNvPr id="11" name="Table 10"/>
          <p:cNvGraphicFramePr>
            <a:graphicFrameLocks noGrp="1"/>
          </p:cNvGraphicFramePr>
          <p:nvPr>
            <p:extLst>
              <p:ext uri="{D42A27DB-BD31-4B8C-83A1-F6EECF244321}">
                <p14:modId xmlns:p14="http://schemas.microsoft.com/office/powerpoint/2010/main" val="3431984140"/>
              </p:ext>
            </p:extLst>
          </p:nvPr>
        </p:nvGraphicFramePr>
        <p:xfrm>
          <a:off x="495299" y="1752600"/>
          <a:ext cx="8153401" cy="4190999"/>
        </p:xfrm>
        <a:graphic>
          <a:graphicData uri="http://schemas.openxmlformats.org/drawingml/2006/table">
            <a:tbl>
              <a:tblPr firstRow="1" bandRow="1">
                <a:tableStyleId>{5940675A-B579-460E-94D1-54222C63F5DA}</a:tableStyleId>
              </a:tblPr>
              <a:tblGrid>
                <a:gridCol w="1630510">
                  <a:extLst>
                    <a:ext uri="{9D8B030D-6E8A-4147-A177-3AD203B41FA5}">
                      <a16:colId xmlns:a16="http://schemas.microsoft.com/office/drawing/2014/main" val="20000"/>
                    </a:ext>
                  </a:extLst>
                </a:gridCol>
                <a:gridCol w="1630510">
                  <a:extLst>
                    <a:ext uri="{9D8B030D-6E8A-4147-A177-3AD203B41FA5}">
                      <a16:colId xmlns:a16="http://schemas.microsoft.com/office/drawing/2014/main" val="20001"/>
                    </a:ext>
                  </a:extLst>
                </a:gridCol>
                <a:gridCol w="1630510">
                  <a:extLst>
                    <a:ext uri="{9D8B030D-6E8A-4147-A177-3AD203B41FA5}">
                      <a16:colId xmlns:a16="http://schemas.microsoft.com/office/drawing/2014/main" val="20002"/>
                    </a:ext>
                  </a:extLst>
                </a:gridCol>
                <a:gridCol w="1630510">
                  <a:extLst>
                    <a:ext uri="{9D8B030D-6E8A-4147-A177-3AD203B41FA5}">
                      <a16:colId xmlns:a16="http://schemas.microsoft.com/office/drawing/2014/main" val="20003"/>
                    </a:ext>
                  </a:extLst>
                </a:gridCol>
                <a:gridCol w="1631361">
                  <a:extLst>
                    <a:ext uri="{9D8B030D-6E8A-4147-A177-3AD203B41FA5}">
                      <a16:colId xmlns:a16="http://schemas.microsoft.com/office/drawing/2014/main" val="20004"/>
                    </a:ext>
                  </a:extLst>
                </a:gridCol>
              </a:tblGrid>
              <a:tr h="753041">
                <a:tc>
                  <a:txBody>
                    <a:bodyPr/>
                    <a:lstStyle/>
                    <a:p>
                      <a:pPr marL="0" marR="0" algn="ctr">
                        <a:lnSpc>
                          <a:spcPct val="115000"/>
                        </a:lnSpc>
                        <a:spcBef>
                          <a:spcPts val="0"/>
                        </a:spcBef>
                        <a:spcAft>
                          <a:spcPts val="0"/>
                        </a:spcAft>
                      </a:pPr>
                      <a:r>
                        <a:rPr lang="en-US" sz="1200" b="1" dirty="0">
                          <a:effectLst/>
                          <a:latin typeface="Verdana" pitchFamily="34" charset="0"/>
                          <a:ea typeface="Verdana" pitchFamily="34" charset="0"/>
                          <a:cs typeface="Verdana" pitchFamily="34" charset="0"/>
                        </a:rPr>
                        <a:t>Asset Description</a:t>
                      </a:r>
                    </a:p>
                  </a:txBody>
                  <a:tcPr anchor="ctr"/>
                </a:tc>
                <a:tc>
                  <a:txBody>
                    <a:bodyPr/>
                    <a:lstStyle/>
                    <a:p>
                      <a:pPr marL="0" marR="0" algn="ctr">
                        <a:lnSpc>
                          <a:spcPct val="115000"/>
                        </a:lnSpc>
                        <a:spcBef>
                          <a:spcPts val="0"/>
                        </a:spcBef>
                        <a:spcAft>
                          <a:spcPts val="0"/>
                        </a:spcAft>
                      </a:pPr>
                      <a:r>
                        <a:rPr lang="en-US" sz="1200" b="1" dirty="0">
                          <a:effectLst/>
                          <a:latin typeface="Verdana" pitchFamily="34" charset="0"/>
                          <a:ea typeface="Verdana" pitchFamily="34" charset="0"/>
                          <a:cs typeface="Verdana" pitchFamily="34" charset="0"/>
                        </a:rPr>
                        <a:t>Recovery Period (months)</a:t>
                      </a:r>
                    </a:p>
                  </a:txBody>
                  <a:tcPr anchor="ctr"/>
                </a:tc>
                <a:tc>
                  <a:txBody>
                    <a:bodyPr/>
                    <a:lstStyle/>
                    <a:p>
                      <a:pPr marL="0" marR="0" algn="ctr">
                        <a:lnSpc>
                          <a:spcPct val="115000"/>
                        </a:lnSpc>
                        <a:spcBef>
                          <a:spcPts val="0"/>
                        </a:spcBef>
                        <a:spcAft>
                          <a:spcPts val="0"/>
                        </a:spcAft>
                      </a:pPr>
                      <a:r>
                        <a:rPr lang="en-US" sz="1200" b="1" dirty="0">
                          <a:effectLst/>
                          <a:latin typeface="Verdana" pitchFamily="34" charset="0"/>
                          <a:ea typeface="Verdana" pitchFamily="34" charset="0"/>
                          <a:cs typeface="Verdana" pitchFamily="34" charset="0"/>
                        </a:rPr>
                        <a:t>Applicable Method</a:t>
                      </a:r>
                    </a:p>
                  </a:txBody>
                  <a:tcPr anchor="ctr"/>
                </a:tc>
                <a:tc>
                  <a:txBody>
                    <a:bodyPr/>
                    <a:lstStyle/>
                    <a:p>
                      <a:pPr marL="0" marR="0" algn="ctr">
                        <a:lnSpc>
                          <a:spcPct val="115000"/>
                        </a:lnSpc>
                        <a:spcBef>
                          <a:spcPts val="0"/>
                        </a:spcBef>
                        <a:spcAft>
                          <a:spcPts val="0"/>
                        </a:spcAft>
                      </a:pPr>
                      <a:r>
                        <a:rPr lang="en-US" sz="1200" b="1" dirty="0">
                          <a:effectLst/>
                          <a:latin typeface="Verdana" pitchFamily="34" charset="0"/>
                          <a:ea typeface="Verdana" pitchFamily="34" charset="0"/>
                          <a:cs typeface="Verdana" pitchFamily="34" charset="0"/>
                        </a:rPr>
                        <a:t>Applicable Convention</a:t>
                      </a:r>
                    </a:p>
                  </a:txBody>
                  <a:tcPr anchor="ctr"/>
                </a:tc>
                <a:tc>
                  <a:txBody>
                    <a:bodyPr/>
                    <a:lstStyle/>
                    <a:p>
                      <a:pPr marL="0" marR="0" algn="ctr">
                        <a:lnSpc>
                          <a:spcPct val="115000"/>
                        </a:lnSpc>
                        <a:spcBef>
                          <a:spcPts val="0"/>
                        </a:spcBef>
                        <a:spcAft>
                          <a:spcPts val="0"/>
                        </a:spcAft>
                      </a:pPr>
                      <a:r>
                        <a:rPr lang="en-US" sz="1200" b="1" dirty="0">
                          <a:effectLst/>
                          <a:latin typeface="Verdana" pitchFamily="34" charset="0"/>
                          <a:ea typeface="Verdana" pitchFamily="34" charset="0"/>
                          <a:cs typeface="Verdana" pitchFamily="34" charset="0"/>
                        </a:rPr>
                        <a:t>Financial Accounting Treatment</a:t>
                      </a:r>
                    </a:p>
                  </a:txBody>
                  <a:tcPr anchor="ctr"/>
                </a:tc>
                <a:extLst>
                  <a:ext uri="{0D108BD9-81ED-4DB2-BD59-A6C34878D82A}">
                    <a16:rowId xmlns:a16="http://schemas.microsoft.com/office/drawing/2014/main" val="10000"/>
                  </a:ext>
                </a:extLst>
              </a:tr>
              <a:tr h="1169676">
                <a:tc>
                  <a:txBody>
                    <a:bodyPr/>
                    <a:lstStyle/>
                    <a:p>
                      <a:pPr marL="0" marR="0" algn="l">
                        <a:lnSpc>
                          <a:spcPct val="115000"/>
                        </a:lnSpc>
                        <a:spcBef>
                          <a:spcPts val="0"/>
                        </a:spcBef>
                        <a:spcAft>
                          <a:spcPts val="0"/>
                        </a:spcAft>
                      </a:pPr>
                      <a:r>
                        <a:rPr lang="en-US" sz="1200" dirty="0">
                          <a:effectLst/>
                          <a:latin typeface="Verdana" pitchFamily="34" charset="0"/>
                          <a:ea typeface="Verdana" pitchFamily="34" charset="0"/>
                          <a:cs typeface="Verdana" pitchFamily="34" charset="0"/>
                        </a:rPr>
                        <a:t>Research and experimentation</a:t>
                      </a:r>
                      <a:r>
                        <a:rPr lang="en-US" sz="1200" baseline="0" dirty="0">
                          <a:effectLst/>
                          <a:latin typeface="Verdana" pitchFamily="34" charset="0"/>
                          <a:ea typeface="Verdana" pitchFamily="34" charset="0"/>
                          <a:cs typeface="Verdana" pitchFamily="34" charset="0"/>
                        </a:rPr>
                        <a:t> costs that are capitalized</a:t>
                      </a:r>
                      <a:endParaRPr lang="en-US" sz="1200" dirty="0">
                        <a:effectLst/>
                        <a:latin typeface="Verdana" pitchFamily="34" charset="0"/>
                        <a:ea typeface="Verdana" pitchFamily="34" charset="0"/>
                        <a:cs typeface="Verdana" pitchFamily="34" charset="0"/>
                      </a:endParaRPr>
                    </a:p>
                  </a:txBody>
                  <a:tcPr anchor="ctr"/>
                </a:tc>
                <a:tc>
                  <a:txBody>
                    <a:bodyPr/>
                    <a:lstStyle/>
                    <a:p>
                      <a:pPr marL="0" marR="0" algn="l">
                        <a:lnSpc>
                          <a:spcPct val="115000"/>
                        </a:lnSpc>
                        <a:spcBef>
                          <a:spcPts val="0"/>
                        </a:spcBef>
                        <a:spcAft>
                          <a:spcPts val="0"/>
                        </a:spcAft>
                      </a:pPr>
                      <a:r>
                        <a:rPr lang="en-US" sz="1200" dirty="0">
                          <a:effectLst/>
                          <a:latin typeface="Verdana" pitchFamily="34" charset="0"/>
                          <a:ea typeface="Verdana" pitchFamily="34" charset="0"/>
                          <a:cs typeface="Verdana" pitchFamily="34" charset="0"/>
                        </a:rPr>
                        <a:t>Determinable useful life, or (not less than) 60; ceases when patent is issued.</a:t>
                      </a:r>
                    </a:p>
                  </a:txBody>
                  <a:tcPr anchor="ctr"/>
                </a:tc>
                <a:tc>
                  <a:txBody>
                    <a:bodyPr/>
                    <a:lstStyle/>
                    <a:p>
                      <a:pPr marL="0" marR="0" algn="l">
                        <a:lnSpc>
                          <a:spcPct val="115000"/>
                        </a:lnSpc>
                        <a:spcBef>
                          <a:spcPts val="0"/>
                        </a:spcBef>
                        <a:spcAft>
                          <a:spcPts val="0"/>
                        </a:spcAft>
                      </a:pPr>
                      <a:r>
                        <a:rPr lang="en-US" sz="1200" dirty="0">
                          <a:effectLst/>
                          <a:latin typeface="Verdana" pitchFamily="34" charset="0"/>
                          <a:ea typeface="Verdana" pitchFamily="34" charset="0"/>
                          <a:cs typeface="Verdana" pitchFamily="34" charset="0"/>
                        </a:rPr>
                        <a:t>Straight-line</a:t>
                      </a:r>
                    </a:p>
                  </a:txBody>
                  <a:tcPr anchor="ctr"/>
                </a:tc>
                <a:tc>
                  <a:txBody>
                    <a:bodyPr/>
                    <a:lstStyle/>
                    <a:p>
                      <a:pPr marL="0" marR="0" algn="l">
                        <a:lnSpc>
                          <a:spcPct val="115000"/>
                        </a:lnSpc>
                        <a:spcBef>
                          <a:spcPts val="0"/>
                        </a:spcBef>
                        <a:spcAft>
                          <a:spcPts val="0"/>
                        </a:spcAft>
                      </a:pPr>
                      <a:r>
                        <a:rPr lang="en-US" sz="1200" dirty="0">
                          <a:effectLst/>
                          <a:latin typeface="Verdana" pitchFamily="34" charset="0"/>
                          <a:ea typeface="Verdana" pitchFamily="34" charset="0"/>
                          <a:cs typeface="Verdana" pitchFamily="34" charset="0"/>
                        </a:rPr>
                        <a:t>Full-month in first month that benefits from research are obtained</a:t>
                      </a:r>
                    </a:p>
                  </a:txBody>
                  <a:tcPr anchor="ctr"/>
                </a:tc>
                <a:tc>
                  <a:txBody>
                    <a:bodyPr/>
                    <a:lstStyle/>
                    <a:p>
                      <a:pPr marL="0" marR="0" algn="l">
                        <a:lnSpc>
                          <a:spcPct val="115000"/>
                        </a:lnSpc>
                        <a:spcBef>
                          <a:spcPts val="0"/>
                        </a:spcBef>
                        <a:spcAft>
                          <a:spcPts val="0"/>
                        </a:spcAft>
                      </a:pPr>
                      <a:r>
                        <a:rPr lang="en-US" sz="1200" dirty="0">
                          <a:effectLst/>
                          <a:latin typeface="Verdana" pitchFamily="34" charset="0"/>
                          <a:ea typeface="Verdana" pitchFamily="34" charset="0"/>
                          <a:cs typeface="Verdana" pitchFamily="34" charset="0"/>
                        </a:rPr>
                        <a:t>Expensed</a:t>
                      </a:r>
                    </a:p>
                  </a:txBody>
                  <a:tcPr anchor="ctr"/>
                </a:tc>
                <a:extLst>
                  <a:ext uri="{0D108BD9-81ED-4DB2-BD59-A6C34878D82A}">
                    <a16:rowId xmlns:a16="http://schemas.microsoft.com/office/drawing/2014/main" val="10001"/>
                  </a:ext>
                </a:extLst>
              </a:tr>
              <a:tr h="1134141">
                <a:tc>
                  <a:txBody>
                    <a:bodyPr/>
                    <a:lstStyle/>
                    <a:p>
                      <a:pPr marL="0" marR="0" algn="l">
                        <a:lnSpc>
                          <a:spcPct val="115000"/>
                        </a:lnSpc>
                        <a:spcBef>
                          <a:spcPts val="0"/>
                        </a:spcBef>
                        <a:spcAft>
                          <a:spcPts val="0"/>
                        </a:spcAft>
                      </a:pPr>
                      <a:r>
                        <a:rPr lang="en-US" sz="1200" dirty="0">
                          <a:effectLst/>
                          <a:latin typeface="Verdana" pitchFamily="34" charset="0"/>
                          <a:ea typeface="Verdana" pitchFamily="34" charset="0"/>
                          <a:cs typeface="Verdana" pitchFamily="34" charset="0"/>
                        </a:rPr>
                        <a:t>Self-created patents and copyrights</a:t>
                      </a:r>
                    </a:p>
                  </a:txBody>
                  <a:tcPr anchor="ctr"/>
                </a:tc>
                <a:tc>
                  <a:txBody>
                    <a:bodyPr/>
                    <a:lstStyle/>
                    <a:p>
                      <a:pPr marL="0" marR="0" algn="l">
                        <a:lnSpc>
                          <a:spcPct val="115000"/>
                        </a:lnSpc>
                        <a:spcBef>
                          <a:spcPts val="0"/>
                        </a:spcBef>
                        <a:spcAft>
                          <a:spcPts val="0"/>
                        </a:spcAft>
                      </a:pPr>
                      <a:r>
                        <a:rPr lang="en-US" sz="1200" dirty="0">
                          <a:effectLst/>
                          <a:latin typeface="Verdana" pitchFamily="34" charset="0"/>
                          <a:ea typeface="Verdana" pitchFamily="34" charset="0"/>
                          <a:cs typeface="Verdana" pitchFamily="34" charset="0"/>
                        </a:rPr>
                        <a:t>Actual life</a:t>
                      </a:r>
                    </a:p>
                  </a:txBody>
                  <a:tcPr anchor="ctr"/>
                </a:tc>
                <a:tc>
                  <a:txBody>
                    <a:bodyPr/>
                    <a:lstStyle/>
                    <a:p>
                      <a:pPr marL="0" marR="0" algn="l">
                        <a:lnSpc>
                          <a:spcPct val="115000"/>
                        </a:lnSpc>
                        <a:spcBef>
                          <a:spcPts val="0"/>
                        </a:spcBef>
                        <a:spcAft>
                          <a:spcPts val="0"/>
                        </a:spcAft>
                      </a:pPr>
                      <a:r>
                        <a:rPr lang="en-US" sz="1200" dirty="0">
                          <a:effectLst/>
                          <a:latin typeface="Verdana" pitchFamily="34" charset="0"/>
                          <a:ea typeface="Verdana" pitchFamily="34" charset="0"/>
                          <a:cs typeface="Verdana" pitchFamily="34" charset="0"/>
                        </a:rPr>
                        <a:t>Straight-line</a:t>
                      </a:r>
                    </a:p>
                  </a:txBody>
                  <a:tcPr anchor="ctr"/>
                </a:tc>
                <a:tc>
                  <a:txBody>
                    <a:bodyPr/>
                    <a:lstStyle/>
                    <a:p>
                      <a:pPr marL="0" marR="0" algn="l">
                        <a:lnSpc>
                          <a:spcPct val="115000"/>
                        </a:lnSpc>
                        <a:spcBef>
                          <a:spcPts val="0"/>
                        </a:spcBef>
                        <a:spcAft>
                          <a:spcPts val="0"/>
                        </a:spcAft>
                      </a:pPr>
                      <a:r>
                        <a:rPr lang="en-US" sz="1200" dirty="0">
                          <a:effectLst/>
                          <a:latin typeface="Verdana" pitchFamily="34" charset="0"/>
                          <a:ea typeface="Verdana" pitchFamily="34" charset="0"/>
                          <a:cs typeface="Verdana" pitchFamily="34" charset="0"/>
                        </a:rPr>
                        <a:t>Full-month in month intangible is obtained</a:t>
                      </a:r>
                    </a:p>
                  </a:txBody>
                  <a:tcPr anchor="ctr"/>
                </a:tc>
                <a:tc>
                  <a:txBody>
                    <a:bodyPr/>
                    <a:lstStyle/>
                    <a:p>
                      <a:pPr marL="0" marR="0" algn="l">
                        <a:lnSpc>
                          <a:spcPct val="115000"/>
                        </a:lnSpc>
                        <a:spcBef>
                          <a:spcPts val="0"/>
                        </a:spcBef>
                        <a:spcAft>
                          <a:spcPts val="0"/>
                        </a:spcAft>
                      </a:pPr>
                      <a:r>
                        <a:rPr lang="en-US" sz="1200" dirty="0">
                          <a:effectLst/>
                          <a:latin typeface="Verdana" pitchFamily="34" charset="0"/>
                          <a:ea typeface="Verdana" pitchFamily="34" charset="0"/>
                          <a:cs typeface="Verdana" pitchFamily="34" charset="0"/>
                        </a:rPr>
                        <a:t>Expensed</a:t>
                      </a:r>
                    </a:p>
                  </a:txBody>
                  <a:tcPr anchor="ctr"/>
                </a:tc>
                <a:extLst>
                  <a:ext uri="{0D108BD9-81ED-4DB2-BD59-A6C34878D82A}">
                    <a16:rowId xmlns:a16="http://schemas.microsoft.com/office/drawing/2014/main" val="10002"/>
                  </a:ext>
                </a:extLst>
              </a:tr>
              <a:tr h="1134141">
                <a:tc>
                  <a:txBody>
                    <a:bodyPr/>
                    <a:lstStyle/>
                    <a:p>
                      <a:pPr marL="0" marR="0" algn="l">
                        <a:lnSpc>
                          <a:spcPct val="115000"/>
                        </a:lnSpc>
                        <a:spcBef>
                          <a:spcPts val="0"/>
                        </a:spcBef>
                        <a:spcAft>
                          <a:spcPts val="0"/>
                        </a:spcAft>
                      </a:pPr>
                      <a:r>
                        <a:rPr lang="en-US" sz="1200" dirty="0">
                          <a:effectLst/>
                          <a:latin typeface="Verdana" pitchFamily="34" charset="0"/>
                          <a:ea typeface="Verdana" pitchFamily="34" charset="0"/>
                          <a:cs typeface="Verdana" pitchFamily="34" charset="0"/>
                        </a:rPr>
                        <a:t>Purchased patents and copyrights</a:t>
                      </a:r>
                    </a:p>
                  </a:txBody>
                  <a:tcPr anchor="ctr"/>
                </a:tc>
                <a:tc>
                  <a:txBody>
                    <a:bodyPr/>
                    <a:lstStyle/>
                    <a:p>
                      <a:pPr marL="0" marR="0" algn="l">
                        <a:lnSpc>
                          <a:spcPct val="115000"/>
                        </a:lnSpc>
                        <a:spcBef>
                          <a:spcPts val="0"/>
                        </a:spcBef>
                        <a:spcAft>
                          <a:spcPts val="0"/>
                        </a:spcAft>
                      </a:pPr>
                      <a:r>
                        <a:rPr lang="en-US" sz="1200" dirty="0">
                          <a:effectLst/>
                          <a:latin typeface="Verdana" pitchFamily="34" charset="0"/>
                          <a:ea typeface="Verdana" pitchFamily="34" charset="0"/>
                          <a:cs typeface="Verdana" pitchFamily="34" charset="0"/>
                        </a:rPr>
                        <a:t>Remaining life</a:t>
                      </a:r>
                    </a:p>
                  </a:txBody>
                  <a:tcPr anchor="ctr"/>
                </a:tc>
                <a:tc>
                  <a:txBody>
                    <a:bodyPr/>
                    <a:lstStyle/>
                    <a:p>
                      <a:pPr marL="0" marR="0" algn="l">
                        <a:lnSpc>
                          <a:spcPct val="115000"/>
                        </a:lnSpc>
                        <a:spcBef>
                          <a:spcPts val="0"/>
                        </a:spcBef>
                        <a:spcAft>
                          <a:spcPts val="0"/>
                        </a:spcAft>
                      </a:pPr>
                      <a:r>
                        <a:rPr lang="en-US" sz="1200" dirty="0">
                          <a:effectLst/>
                          <a:latin typeface="Verdana" pitchFamily="34" charset="0"/>
                          <a:ea typeface="Verdana" pitchFamily="34" charset="0"/>
                          <a:cs typeface="Verdana" pitchFamily="34" charset="0"/>
                        </a:rPr>
                        <a:t>Straight-line</a:t>
                      </a:r>
                    </a:p>
                  </a:txBody>
                  <a:tcPr anchor="ctr"/>
                </a:tc>
                <a:tc>
                  <a:txBody>
                    <a:bodyPr/>
                    <a:lstStyle/>
                    <a:p>
                      <a:pPr marL="0" marR="0" algn="l">
                        <a:lnSpc>
                          <a:spcPct val="115000"/>
                        </a:lnSpc>
                        <a:spcBef>
                          <a:spcPts val="0"/>
                        </a:spcBef>
                        <a:spcAft>
                          <a:spcPts val="0"/>
                        </a:spcAft>
                      </a:pPr>
                      <a:r>
                        <a:rPr lang="en-US" sz="1200" dirty="0">
                          <a:effectLst/>
                          <a:latin typeface="Verdana" pitchFamily="34" charset="0"/>
                          <a:ea typeface="Verdana" pitchFamily="34" charset="0"/>
                          <a:cs typeface="Verdana" pitchFamily="34" charset="0"/>
                        </a:rPr>
                        <a:t>Full-month in month intangible is obtained</a:t>
                      </a:r>
                    </a:p>
                  </a:txBody>
                  <a:tcPr anchor="ctr"/>
                </a:tc>
                <a:tc>
                  <a:txBody>
                    <a:bodyPr/>
                    <a:lstStyle/>
                    <a:p>
                      <a:pPr marL="0" marR="0" algn="l">
                        <a:lnSpc>
                          <a:spcPct val="115000"/>
                        </a:lnSpc>
                        <a:spcBef>
                          <a:spcPts val="0"/>
                        </a:spcBef>
                        <a:spcAft>
                          <a:spcPts val="0"/>
                        </a:spcAft>
                      </a:pPr>
                      <a:r>
                        <a:rPr lang="en-US" sz="1200" dirty="0">
                          <a:effectLst/>
                          <a:latin typeface="Verdana" pitchFamily="34" charset="0"/>
                          <a:ea typeface="Verdana" pitchFamily="34" charset="0"/>
                          <a:cs typeface="Verdana" pitchFamily="34" charset="0"/>
                        </a:rPr>
                        <a:t>Expensed</a:t>
                      </a:r>
                    </a:p>
                  </a:txBody>
                  <a:tcPr anchor="ctr"/>
                </a:tc>
                <a:extLst>
                  <a:ext uri="{0D108BD9-81ED-4DB2-BD59-A6C34878D82A}">
                    <a16:rowId xmlns:a16="http://schemas.microsoft.com/office/drawing/2014/main" val="10003"/>
                  </a:ext>
                </a:extLst>
              </a:tr>
            </a:tbl>
          </a:graphicData>
        </a:graphic>
      </p:graphicFrame>
      <p:sp>
        <p:nvSpPr>
          <p:cNvPr id="4" name="Slide Number Placeholder 3">
            <a:extLst>
              <a:ext uri="{FF2B5EF4-FFF2-40B4-BE49-F238E27FC236}">
                <a16:creationId xmlns:a16="http://schemas.microsoft.com/office/drawing/2014/main" id="{1826A2F9-9646-46E5-989C-7AA4549661DC}"/>
              </a:ext>
            </a:extLst>
          </p:cNvPr>
          <p:cNvSpPr>
            <a:spLocks noGrp="1"/>
          </p:cNvSpPr>
          <p:nvPr>
            <p:ph type="sldNum" sz="quarter" idx="10"/>
          </p:nvPr>
        </p:nvSpPr>
        <p:spPr/>
        <p:txBody>
          <a:bodyPr/>
          <a:lstStyle/>
          <a:p>
            <a:r>
              <a:rPr lang="en-US" dirty="0"/>
              <a:t>10-</a:t>
            </a:r>
            <a:fld id="{847A6AB7-ED92-4CC2-895B-E46908831F7A}" type="slidenum">
              <a:rPr lang="en-US" smtClean="0"/>
              <a:pPr/>
              <a:t>41</a:t>
            </a:fld>
            <a:endParaRPr lang="en-US" dirty="0"/>
          </a:p>
        </p:txBody>
      </p:sp>
    </p:spTree>
    <p:extLst>
      <p:ext uri="{BB962C8B-B14F-4D97-AF65-F5344CB8AC3E}">
        <p14:creationId xmlns:p14="http://schemas.microsoft.com/office/powerpoint/2010/main" val="44621690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p:txBody>
          <a:bodyPr>
            <a:normAutofit lnSpcReduction="10000"/>
          </a:bodyPr>
          <a:lstStyle/>
          <a:p>
            <a:r>
              <a:rPr lang="en-US" altLang="en-US" dirty="0"/>
              <a:t>A method taxpayers use to recover their capital investment in natural resources</a:t>
            </a:r>
          </a:p>
          <a:p>
            <a:r>
              <a:rPr lang="en-US" altLang="en-US" dirty="0"/>
              <a:t>Businesses compute annual depletion expense under both the cost and percentage depletion methods and they deduct the larger of the two.</a:t>
            </a:r>
          </a:p>
          <a:p>
            <a:r>
              <a:rPr lang="en-US" altLang="en-US" dirty="0"/>
              <a:t>Taxpayers must estimate or determine the number of units or reserves that remain at the beginning of the year and allocate a pro rata share of that basis to each unit that is extracted during the year.</a:t>
            </a:r>
          </a:p>
        </p:txBody>
      </p:sp>
      <p:sp>
        <p:nvSpPr>
          <p:cNvPr id="2" name="Title 1"/>
          <p:cNvSpPr>
            <a:spLocks noGrp="1"/>
          </p:cNvSpPr>
          <p:nvPr>
            <p:ph type="title"/>
          </p:nvPr>
        </p:nvSpPr>
        <p:spPr/>
        <p:txBody>
          <a:bodyPr/>
          <a:lstStyle/>
          <a:p>
            <a:r>
              <a:rPr lang="en-US" altLang="en-US" dirty="0"/>
              <a:t>Depletion (1 of 3)</a:t>
            </a:r>
            <a:endParaRPr lang="en-US" dirty="0"/>
          </a:p>
        </p:txBody>
      </p:sp>
      <p:sp>
        <p:nvSpPr>
          <p:cNvPr id="5" name="Slide Number Placeholder 4">
            <a:extLst>
              <a:ext uri="{FF2B5EF4-FFF2-40B4-BE49-F238E27FC236}">
                <a16:creationId xmlns:a16="http://schemas.microsoft.com/office/drawing/2014/main" id="{9D9F840E-D648-4686-B72F-594E02514EFC}"/>
              </a:ext>
            </a:extLst>
          </p:cNvPr>
          <p:cNvSpPr>
            <a:spLocks noGrp="1"/>
          </p:cNvSpPr>
          <p:nvPr>
            <p:ph type="sldNum" sz="quarter" idx="10"/>
          </p:nvPr>
        </p:nvSpPr>
        <p:spPr/>
        <p:txBody>
          <a:bodyPr/>
          <a:lstStyle/>
          <a:p>
            <a:r>
              <a:rPr lang="en-US" dirty="0"/>
              <a:t>10-</a:t>
            </a:r>
            <a:fld id="{847A6AB7-ED92-4CC2-895B-E46908831F7A}" type="slidenum">
              <a:rPr lang="en-US" smtClean="0"/>
              <a:pPr/>
              <a:t>42</a:t>
            </a:fld>
            <a:endParaRPr lang="en-US" dirty="0"/>
          </a:p>
        </p:txBody>
      </p:sp>
    </p:spTree>
    <p:extLst>
      <p:ext uri="{BB962C8B-B14F-4D97-AF65-F5344CB8AC3E}">
        <p14:creationId xmlns:p14="http://schemas.microsoft.com/office/powerpoint/2010/main" val="158267113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p:txBody>
          <a:bodyPr/>
          <a:lstStyle/>
          <a:p>
            <a:r>
              <a:rPr lang="en-US" altLang="en-US" dirty="0"/>
              <a:t>Once entire cost is recovered, businesses are not allowed to use cost depletion to determine depletion deduction.</a:t>
            </a:r>
          </a:p>
          <a:p>
            <a:r>
              <a:rPr lang="en-US" altLang="en-US" dirty="0"/>
              <a:t>The amount of percentage depletion for a natural resource business activity is determined by multiplying the gross income from the resource extraction activity by a fixed percentage based on the type of natural resource as indicated in Exhibit 10-16.</a:t>
            </a:r>
          </a:p>
        </p:txBody>
      </p:sp>
      <p:sp>
        <p:nvSpPr>
          <p:cNvPr id="2" name="Title 1"/>
          <p:cNvSpPr>
            <a:spLocks noGrp="1"/>
          </p:cNvSpPr>
          <p:nvPr>
            <p:ph type="title"/>
          </p:nvPr>
        </p:nvSpPr>
        <p:spPr/>
        <p:txBody>
          <a:bodyPr/>
          <a:lstStyle/>
          <a:p>
            <a:r>
              <a:rPr lang="en-US" altLang="en-US" dirty="0"/>
              <a:t>Depletion (2 of 3)</a:t>
            </a:r>
            <a:endParaRPr lang="en-US" dirty="0"/>
          </a:p>
        </p:txBody>
      </p:sp>
      <p:sp>
        <p:nvSpPr>
          <p:cNvPr id="8" name="Slide Number Placeholder 7">
            <a:extLst>
              <a:ext uri="{FF2B5EF4-FFF2-40B4-BE49-F238E27FC236}">
                <a16:creationId xmlns:a16="http://schemas.microsoft.com/office/drawing/2014/main" id="{40C683A8-68D7-442D-B8F1-653A548EBB23}"/>
              </a:ext>
            </a:extLst>
          </p:cNvPr>
          <p:cNvSpPr>
            <a:spLocks noGrp="1"/>
          </p:cNvSpPr>
          <p:nvPr>
            <p:ph type="sldNum" sz="quarter" idx="10"/>
          </p:nvPr>
        </p:nvSpPr>
        <p:spPr/>
        <p:txBody>
          <a:bodyPr/>
          <a:lstStyle/>
          <a:p>
            <a:r>
              <a:rPr lang="en-US" dirty="0"/>
              <a:t>10-</a:t>
            </a:r>
            <a:fld id="{847A6AB7-ED92-4CC2-895B-E46908831F7A}" type="slidenum">
              <a:rPr lang="en-US" smtClean="0"/>
              <a:pPr/>
              <a:t>43</a:t>
            </a:fld>
            <a:endParaRPr lang="en-US" dirty="0"/>
          </a:p>
        </p:txBody>
      </p:sp>
    </p:spTree>
    <p:extLst>
      <p:ext uri="{BB962C8B-B14F-4D97-AF65-F5344CB8AC3E}">
        <p14:creationId xmlns:p14="http://schemas.microsoft.com/office/powerpoint/2010/main" val="314570964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p:cNvSpPr>
            <a:spLocks noGrp="1"/>
          </p:cNvSpPr>
          <p:nvPr>
            <p:ph idx="1"/>
          </p:nvPr>
        </p:nvSpPr>
        <p:spPr/>
        <p:txBody>
          <a:bodyPr>
            <a:normAutofit/>
          </a:bodyPr>
          <a:lstStyle/>
          <a:p>
            <a:pPr marL="0" indent="0">
              <a:buNone/>
            </a:pPr>
            <a:r>
              <a:rPr lang="en-US" sz="2400" dirty="0"/>
              <a:t>EXHIBIT 10-16 Applicable Percentage Depletion Rates</a:t>
            </a:r>
          </a:p>
        </p:txBody>
      </p:sp>
      <p:sp>
        <p:nvSpPr>
          <p:cNvPr id="2" name="Title 1"/>
          <p:cNvSpPr>
            <a:spLocks noGrp="1"/>
          </p:cNvSpPr>
          <p:nvPr>
            <p:ph type="title"/>
          </p:nvPr>
        </p:nvSpPr>
        <p:spPr/>
        <p:txBody>
          <a:bodyPr/>
          <a:lstStyle/>
          <a:p>
            <a:r>
              <a:rPr lang="en-US" altLang="en-US" dirty="0"/>
              <a:t>Depletion (3 of 3)</a:t>
            </a:r>
            <a:endParaRPr lang="en-US" dirty="0"/>
          </a:p>
        </p:txBody>
      </p:sp>
      <p:graphicFrame>
        <p:nvGraphicFramePr>
          <p:cNvPr id="8" name="Table 7"/>
          <p:cNvGraphicFramePr>
            <a:graphicFrameLocks noGrp="1"/>
          </p:cNvGraphicFramePr>
          <p:nvPr>
            <p:extLst>
              <p:ext uri="{D42A27DB-BD31-4B8C-83A1-F6EECF244321}">
                <p14:modId xmlns:p14="http://schemas.microsoft.com/office/powerpoint/2010/main" val="1883809951"/>
              </p:ext>
            </p:extLst>
          </p:nvPr>
        </p:nvGraphicFramePr>
        <p:xfrm>
          <a:off x="457200" y="2508719"/>
          <a:ext cx="8229600" cy="3034662"/>
        </p:xfrm>
        <a:graphic>
          <a:graphicData uri="http://schemas.openxmlformats.org/drawingml/2006/table">
            <a:tbl>
              <a:tblPr firstRow="1" firstCol="1" bandRow="1">
                <a:tableStyleId>{5940675A-B579-460E-94D1-54222C63F5DA}</a:tableStyleId>
              </a:tblPr>
              <a:tblGrid>
                <a:gridCol w="4114800">
                  <a:extLst>
                    <a:ext uri="{9D8B030D-6E8A-4147-A177-3AD203B41FA5}">
                      <a16:colId xmlns:a16="http://schemas.microsoft.com/office/drawing/2014/main" val="20000"/>
                    </a:ext>
                  </a:extLst>
                </a:gridCol>
                <a:gridCol w="4114800">
                  <a:extLst>
                    <a:ext uri="{9D8B030D-6E8A-4147-A177-3AD203B41FA5}">
                      <a16:colId xmlns:a16="http://schemas.microsoft.com/office/drawing/2014/main" val="20001"/>
                    </a:ext>
                  </a:extLst>
                </a:gridCol>
              </a:tblGrid>
              <a:tr h="500354">
                <a:tc>
                  <a:txBody>
                    <a:bodyPr/>
                    <a:lstStyle/>
                    <a:p>
                      <a:pPr marL="0" marR="0" algn="ctr">
                        <a:lnSpc>
                          <a:spcPct val="115000"/>
                        </a:lnSpc>
                        <a:spcBef>
                          <a:spcPts val="0"/>
                        </a:spcBef>
                        <a:spcAft>
                          <a:spcPts val="0"/>
                        </a:spcAft>
                      </a:pPr>
                      <a:r>
                        <a:rPr lang="en-US" sz="1600" b="1" dirty="0">
                          <a:effectLst/>
                          <a:latin typeface="Verdana" pitchFamily="34" charset="0"/>
                          <a:ea typeface="Verdana" pitchFamily="34" charset="0"/>
                          <a:cs typeface="Verdana" pitchFamily="34" charset="0"/>
                        </a:rPr>
                        <a:t>Statutory Percentage</a:t>
                      </a:r>
                    </a:p>
                  </a:txBody>
                  <a:tcPr marL="68580" marR="68580" marT="0" marB="0" anchor="ctr"/>
                </a:tc>
                <a:tc>
                  <a:txBody>
                    <a:bodyPr/>
                    <a:lstStyle/>
                    <a:p>
                      <a:pPr marL="0" marR="0" algn="ctr">
                        <a:lnSpc>
                          <a:spcPct val="115000"/>
                        </a:lnSpc>
                        <a:spcBef>
                          <a:spcPts val="0"/>
                        </a:spcBef>
                        <a:spcAft>
                          <a:spcPts val="0"/>
                        </a:spcAft>
                      </a:pPr>
                      <a:r>
                        <a:rPr lang="en-US" sz="1600" b="1" dirty="0">
                          <a:effectLst/>
                          <a:latin typeface="Verdana" pitchFamily="34" charset="0"/>
                          <a:ea typeface="Verdana" pitchFamily="34" charset="0"/>
                          <a:cs typeface="Verdana" pitchFamily="34" charset="0"/>
                        </a:rPr>
                        <a:t>Natural Resources (partial list)</a:t>
                      </a:r>
                    </a:p>
                  </a:txBody>
                  <a:tcPr marL="68580" marR="68580" marT="0" marB="0" anchor="ctr"/>
                </a:tc>
                <a:extLst>
                  <a:ext uri="{0D108BD9-81ED-4DB2-BD59-A6C34878D82A}">
                    <a16:rowId xmlns:a16="http://schemas.microsoft.com/office/drawing/2014/main" val="10000"/>
                  </a:ext>
                </a:extLst>
              </a:tr>
              <a:tr h="500354">
                <a:tc>
                  <a:txBody>
                    <a:bodyPr/>
                    <a:lstStyle/>
                    <a:p>
                      <a:pPr marL="0" marR="0" algn="l">
                        <a:lnSpc>
                          <a:spcPct val="115000"/>
                        </a:lnSpc>
                        <a:spcBef>
                          <a:spcPts val="0"/>
                        </a:spcBef>
                        <a:spcAft>
                          <a:spcPts val="0"/>
                        </a:spcAft>
                      </a:pPr>
                      <a:r>
                        <a:rPr lang="en-US" sz="1600" dirty="0">
                          <a:effectLst/>
                          <a:latin typeface="Verdana" pitchFamily="34" charset="0"/>
                          <a:ea typeface="Verdana" pitchFamily="34" charset="0"/>
                          <a:cs typeface="Verdana" pitchFamily="34" charset="0"/>
                        </a:rPr>
                        <a:t>5 percent [§613(b)(6)]</a:t>
                      </a:r>
                    </a:p>
                  </a:txBody>
                  <a:tcPr marL="68580" marR="68580" marT="0" marB="0" anchor="ctr"/>
                </a:tc>
                <a:tc>
                  <a:txBody>
                    <a:bodyPr/>
                    <a:lstStyle/>
                    <a:p>
                      <a:pPr marL="0" marR="0" algn="l">
                        <a:lnSpc>
                          <a:spcPct val="115000"/>
                        </a:lnSpc>
                        <a:spcBef>
                          <a:spcPts val="0"/>
                        </a:spcBef>
                        <a:spcAft>
                          <a:spcPts val="0"/>
                        </a:spcAft>
                        <a:tabLst>
                          <a:tab pos="914400" algn="l"/>
                        </a:tabLst>
                      </a:pPr>
                      <a:r>
                        <a:rPr lang="en-US" sz="1600" dirty="0">
                          <a:effectLst/>
                          <a:latin typeface="Verdana" pitchFamily="34" charset="0"/>
                          <a:ea typeface="Verdana" pitchFamily="34" charset="0"/>
                          <a:cs typeface="Verdana" pitchFamily="34" charset="0"/>
                        </a:rPr>
                        <a:t>Gravel, pumice, and stone</a:t>
                      </a:r>
                    </a:p>
                  </a:txBody>
                  <a:tcPr marL="68580" marR="68580" marT="0" marB="0" anchor="ctr"/>
                </a:tc>
                <a:extLst>
                  <a:ext uri="{0D108BD9-81ED-4DB2-BD59-A6C34878D82A}">
                    <a16:rowId xmlns:a16="http://schemas.microsoft.com/office/drawing/2014/main" val="10001"/>
                  </a:ext>
                </a:extLst>
              </a:tr>
              <a:tr h="500354">
                <a:tc>
                  <a:txBody>
                    <a:bodyPr/>
                    <a:lstStyle/>
                    <a:p>
                      <a:pPr marL="0" marR="0" algn="l">
                        <a:lnSpc>
                          <a:spcPct val="115000"/>
                        </a:lnSpc>
                        <a:spcBef>
                          <a:spcPts val="0"/>
                        </a:spcBef>
                        <a:spcAft>
                          <a:spcPts val="0"/>
                        </a:spcAft>
                      </a:pPr>
                      <a:r>
                        <a:rPr lang="en-US" sz="1600" dirty="0">
                          <a:effectLst/>
                          <a:latin typeface="Verdana" pitchFamily="34" charset="0"/>
                          <a:ea typeface="Verdana" pitchFamily="34" charset="0"/>
                          <a:cs typeface="Verdana" pitchFamily="34" charset="0"/>
                        </a:rPr>
                        <a:t>14 percent [§613(b)(3)]</a:t>
                      </a:r>
                    </a:p>
                  </a:txBody>
                  <a:tcPr marL="68580" marR="68580" marT="0" marB="0" anchor="ctr"/>
                </a:tc>
                <a:tc>
                  <a:txBody>
                    <a:bodyPr/>
                    <a:lstStyle/>
                    <a:p>
                      <a:pPr marL="0" marR="0" algn="l">
                        <a:lnSpc>
                          <a:spcPct val="115000"/>
                        </a:lnSpc>
                        <a:spcBef>
                          <a:spcPts val="0"/>
                        </a:spcBef>
                        <a:spcAft>
                          <a:spcPts val="0"/>
                        </a:spcAft>
                      </a:pPr>
                      <a:r>
                        <a:rPr lang="en-US" sz="1600" dirty="0">
                          <a:effectLst/>
                          <a:latin typeface="Verdana" pitchFamily="34" charset="0"/>
                          <a:ea typeface="Verdana" pitchFamily="34" charset="0"/>
                          <a:cs typeface="Verdana" pitchFamily="34" charset="0"/>
                        </a:rPr>
                        <a:t>Asphalt rock, clay, and other metals</a:t>
                      </a:r>
                    </a:p>
                  </a:txBody>
                  <a:tcPr marL="68580" marR="68580" marT="0" marB="0" anchor="ctr"/>
                </a:tc>
                <a:extLst>
                  <a:ext uri="{0D108BD9-81ED-4DB2-BD59-A6C34878D82A}">
                    <a16:rowId xmlns:a16="http://schemas.microsoft.com/office/drawing/2014/main" val="10002"/>
                  </a:ext>
                </a:extLst>
              </a:tr>
              <a:tr h="500354">
                <a:tc>
                  <a:txBody>
                    <a:bodyPr/>
                    <a:lstStyle/>
                    <a:p>
                      <a:pPr marL="0" marR="0" algn="l">
                        <a:lnSpc>
                          <a:spcPct val="115000"/>
                        </a:lnSpc>
                        <a:spcBef>
                          <a:spcPts val="0"/>
                        </a:spcBef>
                        <a:spcAft>
                          <a:spcPts val="0"/>
                        </a:spcAft>
                      </a:pPr>
                      <a:r>
                        <a:rPr lang="en-US" sz="1600" dirty="0">
                          <a:effectLst/>
                          <a:latin typeface="Verdana" pitchFamily="34" charset="0"/>
                          <a:ea typeface="Verdana" pitchFamily="34" charset="0"/>
                          <a:cs typeface="Verdana" pitchFamily="34" charset="0"/>
                        </a:rPr>
                        <a:t>15 percent [§613(b)(2)]</a:t>
                      </a:r>
                    </a:p>
                  </a:txBody>
                  <a:tcPr marL="68580" marR="68580" marT="0" marB="0" anchor="ctr"/>
                </a:tc>
                <a:tc>
                  <a:txBody>
                    <a:bodyPr/>
                    <a:lstStyle/>
                    <a:p>
                      <a:pPr marL="0" marR="0" algn="l">
                        <a:lnSpc>
                          <a:spcPct val="115000"/>
                        </a:lnSpc>
                        <a:spcBef>
                          <a:spcPts val="0"/>
                        </a:spcBef>
                        <a:spcAft>
                          <a:spcPts val="0"/>
                        </a:spcAft>
                      </a:pPr>
                      <a:r>
                        <a:rPr lang="en-US" sz="1600" dirty="0">
                          <a:effectLst/>
                          <a:latin typeface="Verdana" pitchFamily="34" charset="0"/>
                          <a:ea typeface="Verdana" pitchFamily="34" charset="0"/>
                          <a:cs typeface="Verdana" pitchFamily="34" charset="0"/>
                        </a:rPr>
                        <a:t>Gold, copper, oil shale, and silver</a:t>
                      </a:r>
                    </a:p>
                  </a:txBody>
                  <a:tcPr marL="68580" marR="68580" marT="0" marB="0" anchor="ctr"/>
                </a:tc>
                <a:extLst>
                  <a:ext uri="{0D108BD9-81ED-4DB2-BD59-A6C34878D82A}">
                    <a16:rowId xmlns:a16="http://schemas.microsoft.com/office/drawing/2014/main" val="10003"/>
                  </a:ext>
                </a:extLst>
              </a:tr>
              <a:tr h="500354">
                <a:tc>
                  <a:txBody>
                    <a:bodyPr/>
                    <a:lstStyle/>
                    <a:p>
                      <a:pPr marL="0" marR="0" algn="l">
                        <a:lnSpc>
                          <a:spcPct val="115000"/>
                        </a:lnSpc>
                        <a:spcBef>
                          <a:spcPts val="0"/>
                        </a:spcBef>
                        <a:spcAft>
                          <a:spcPts val="0"/>
                        </a:spcAft>
                      </a:pPr>
                      <a:r>
                        <a:rPr lang="en-US" sz="1600" dirty="0">
                          <a:effectLst/>
                          <a:latin typeface="Verdana" pitchFamily="34" charset="0"/>
                          <a:ea typeface="Verdana" pitchFamily="34" charset="0"/>
                          <a:cs typeface="Verdana" pitchFamily="34" charset="0"/>
                        </a:rPr>
                        <a:t>15 percent [§613A(c)(1)]</a:t>
                      </a:r>
                    </a:p>
                  </a:txBody>
                  <a:tcPr marL="68580" marR="68580" marT="0" marB="0" anchor="ctr"/>
                </a:tc>
                <a:tc>
                  <a:txBody>
                    <a:bodyPr/>
                    <a:lstStyle/>
                    <a:p>
                      <a:pPr marL="0" marR="0" algn="l">
                        <a:lnSpc>
                          <a:spcPct val="115000"/>
                        </a:lnSpc>
                        <a:spcBef>
                          <a:spcPts val="0"/>
                        </a:spcBef>
                        <a:spcAft>
                          <a:spcPts val="0"/>
                        </a:spcAft>
                      </a:pPr>
                      <a:r>
                        <a:rPr lang="en-US" sz="1600" dirty="0">
                          <a:effectLst/>
                          <a:latin typeface="Verdana" pitchFamily="34" charset="0"/>
                          <a:ea typeface="Verdana" pitchFamily="34" charset="0"/>
                          <a:cs typeface="Verdana" pitchFamily="34" charset="0"/>
                        </a:rPr>
                        <a:t>Domestic oil and gas</a:t>
                      </a:r>
                    </a:p>
                  </a:txBody>
                  <a:tcPr marL="68580" marR="68580" marT="0" marB="0" anchor="ctr"/>
                </a:tc>
                <a:extLst>
                  <a:ext uri="{0D108BD9-81ED-4DB2-BD59-A6C34878D82A}">
                    <a16:rowId xmlns:a16="http://schemas.microsoft.com/office/drawing/2014/main" val="10004"/>
                  </a:ext>
                </a:extLst>
              </a:tr>
              <a:tr h="500354">
                <a:tc>
                  <a:txBody>
                    <a:bodyPr/>
                    <a:lstStyle/>
                    <a:p>
                      <a:pPr marL="0" marR="0" algn="l">
                        <a:lnSpc>
                          <a:spcPct val="115000"/>
                        </a:lnSpc>
                        <a:spcBef>
                          <a:spcPts val="0"/>
                        </a:spcBef>
                        <a:spcAft>
                          <a:spcPts val="0"/>
                        </a:spcAft>
                      </a:pPr>
                      <a:r>
                        <a:rPr lang="en-US" sz="1600" dirty="0">
                          <a:effectLst/>
                          <a:latin typeface="Verdana" pitchFamily="34" charset="0"/>
                          <a:ea typeface="Verdana" pitchFamily="34" charset="0"/>
                          <a:cs typeface="Verdana" pitchFamily="34" charset="0"/>
                        </a:rPr>
                        <a:t>22 percent [§613(b)(1)]</a:t>
                      </a:r>
                    </a:p>
                  </a:txBody>
                  <a:tcPr marL="68580" marR="68580" marT="0" marB="0" anchor="ctr"/>
                </a:tc>
                <a:tc>
                  <a:txBody>
                    <a:bodyPr/>
                    <a:lstStyle/>
                    <a:p>
                      <a:pPr marL="0" marR="0" algn="l">
                        <a:lnSpc>
                          <a:spcPct val="115000"/>
                        </a:lnSpc>
                        <a:spcBef>
                          <a:spcPts val="0"/>
                        </a:spcBef>
                        <a:spcAft>
                          <a:spcPts val="0"/>
                        </a:spcAft>
                      </a:pPr>
                      <a:r>
                        <a:rPr lang="en-US" sz="1600" dirty="0">
                          <a:effectLst/>
                          <a:latin typeface="Verdana" pitchFamily="34" charset="0"/>
                          <a:ea typeface="Verdana" pitchFamily="34" charset="0"/>
                          <a:cs typeface="Verdana" pitchFamily="34" charset="0"/>
                        </a:rPr>
                        <a:t>Platinum, sulfur, uranium, and titanium</a:t>
                      </a:r>
                    </a:p>
                  </a:txBody>
                  <a:tcPr marL="68580" marR="68580" marT="0" marB="0" anchor="ctr"/>
                </a:tc>
                <a:extLst>
                  <a:ext uri="{0D108BD9-81ED-4DB2-BD59-A6C34878D82A}">
                    <a16:rowId xmlns:a16="http://schemas.microsoft.com/office/drawing/2014/main" val="10005"/>
                  </a:ext>
                </a:extLst>
              </a:tr>
            </a:tbl>
          </a:graphicData>
        </a:graphic>
      </p:graphicFrame>
      <p:sp>
        <p:nvSpPr>
          <p:cNvPr id="5" name="Slide Number Placeholder 4">
            <a:extLst>
              <a:ext uri="{FF2B5EF4-FFF2-40B4-BE49-F238E27FC236}">
                <a16:creationId xmlns:a16="http://schemas.microsoft.com/office/drawing/2014/main" id="{80B70947-7B7A-4CA4-9FD9-8EB4AABB54A3}"/>
              </a:ext>
            </a:extLst>
          </p:cNvPr>
          <p:cNvSpPr>
            <a:spLocks noGrp="1"/>
          </p:cNvSpPr>
          <p:nvPr>
            <p:ph type="sldNum" sz="quarter" idx="10"/>
          </p:nvPr>
        </p:nvSpPr>
        <p:spPr/>
        <p:txBody>
          <a:bodyPr/>
          <a:lstStyle/>
          <a:p>
            <a:r>
              <a:rPr lang="en-US" dirty="0"/>
              <a:t>10-</a:t>
            </a:r>
            <a:fld id="{847A6AB7-ED92-4CC2-895B-E46908831F7A}" type="slidenum">
              <a:rPr lang="en-US" smtClean="0"/>
              <a:pPr/>
              <a:t>44</a:t>
            </a:fld>
            <a:endParaRPr lang="en-US" dirty="0"/>
          </a:p>
        </p:txBody>
      </p:sp>
    </p:spTree>
    <p:extLst>
      <p:ext uri="{BB962C8B-B14F-4D97-AF65-F5344CB8AC3E}">
        <p14:creationId xmlns:p14="http://schemas.microsoft.com/office/powerpoint/2010/main" val="1347568202"/>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p:txBody>
          <a:bodyPr/>
          <a:lstStyle/>
          <a:p>
            <a:r>
              <a:rPr lang="en-US" altLang="en-US" dirty="0"/>
              <a:t>Scrap-Happy purchases a tract of forest land that it plans to use to harvest trees to produce scrapbook paper. It is estimated that the tract contains 30,000 board feet of timber. The original cost of the property is $75,000, of which $60,000 is allocated to the timber and $15,000 to the land. </a:t>
            </a:r>
          </a:p>
        </p:txBody>
      </p:sp>
      <p:sp>
        <p:nvSpPr>
          <p:cNvPr id="2" name="Title 1"/>
          <p:cNvSpPr>
            <a:spLocks noGrp="1"/>
          </p:cNvSpPr>
          <p:nvPr>
            <p:ph type="title"/>
          </p:nvPr>
        </p:nvSpPr>
        <p:spPr/>
        <p:txBody>
          <a:bodyPr/>
          <a:lstStyle/>
          <a:p>
            <a:r>
              <a:rPr lang="en-US" altLang="en-US" dirty="0"/>
              <a:t>Cost Depletion Example </a:t>
            </a:r>
            <a:br>
              <a:rPr lang="en-US" altLang="en-US" dirty="0"/>
            </a:br>
            <a:r>
              <a:rPr lang="en-US" altLang="en-US" dirty="0"/>
              <a:t>(1 of 2)</a:t>
            </a:r>
            <a:endParaRPr lang="en-US" dirty="0"/>
          </a:p>
        </p:txBody>
      </p:sp>
      <p:sp>
        <p:nvSpPr>
          <p:cNvPr id="5" name="Slide Number Placeholder 4">
            <a:extLst>
              <a:ext uri="{FF2B5EF4-FFF2-40B4-BE49-F238E27FC236}">
                <a16:creationId xmlns:a16="http://schemas.microsoft.com/office/drawing/2014/main" id="{BDB455AF-16D0-4EDD-A86B-C9E056F94FA2}"/>
              </a:ext>
            </a:extLst>
          </p:cNvPr>
          <p:cNvSpPr>
            <a:spLocks noGrp="1"/>
          </p:cNvSpPr>
          <p:nvPr>
            <p:ph type="sldNum" sz="quarter" idx="10"/>
          </p:nvPr>
        </p:nvSpPr>
        <p:spPr/>
        <p:txBody>
          <a:bodyPr/>
          <a:lstStyle/>
          <a:p>
            <a:r>
              <a:rPr lang="en-US" dirty="0"/>
              <a:t>10-</a:t>
            </a:r>
            <a:fld id="{847A6AB7-ED92-4CC2-895B-E46908831F7A}" type="slidenum">
              <a:rPr lang="en-US" smtClean="0"/>
              <a:pPr/>
              <a:t>45</a:t>
            </a:fld>
            <a:endParaRPr lang="en-US" dirty="0"/>
          </a:p>
        </p:txBody>
      </p:sp>
    </p:spTree>
    <p:extLst>
      <p:ext uri="{BB962C8B-B14F-4D97-AF65-F5344CB8AC3E}">
        <p14:creationId xmlns:p14="http://schemas.microsoft.com/office/powerpoint/2010/main" val="1220537679"/>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p:txBody>
          <a:bodyPr/>
          <a:lstStyle/>
          <a:p>
            <a:r>
              <a:rPr lang="en-US" altLang="en-US" dirty="0"/>
              <a:t>What is the cost depletion per board foot?</a:t>
            </a:r>
          </a:p>
          <a:p>
            <a:pPr lvl="1"/>
            <a:r>
              <a:rPr lang="en-US" altLang="en-US" dirty="0"/>
              <a:t>Answer: $60,000 basis/30,000 ft = $2/ft</a:t>
            </a:r>
          </a:p>
          <a:p>
            <a:r>
              <a:rPr lang="en-US" altLang="en-US" dirty="0"/>
              <a:t>If the company uses 10,000 board feet during the first year, how much will they expense under the cost depletion method?</a:t>
            </a:r>
          </a:p>
          <a:p>
            <a:pPr lvl="1"/>
            <a:r>
              <a:rPr lang="en-US" altLang="en-US" dirty="0"/>
              <a:t>Answer: 10,000 ft. × $2/ft = $20,000</a:t>
            </a:r>
          </a:p>
          <a:p>
            <a:pPr lvl="1"/>
            <a:r>
              <a:rPr lang="en-US" altLang="en-US" dirty="0"/>
              <a:t>OR $60,000 basis × 33.33% resource used = $20,000</a:t>
            </a:r>
          </a:p>
        </p:txBody>
      </p:sp>
      <p:sp>
        <p:nvSpPr>
          <p:cNvPr id="2" name="Title 1"/>
          <p:cNvSpPr>
            <a:spLocks noGrp="1"/>
          </p:cNvSpPr>
          <p:nvPr>
            <p:ph type="title"/>
          </p:nvPr>
        </p:nvSpPr>
        <p:spPr/>
        <p:txBody>
          <a:bodyPr/>
          <a:lstStyle/>
          <a:p>
            <a:r>
              <a:rPr lang="en-US" altLang="en-US" dirty="0"/>
              <a:t>Cost Depletion Example </a:t>
            </a:r>
            <a:br>
              <a:rPr lang="en-US" altLang="en-US" dirty="0"/>
            </a:br>
            <a:r>
              <a:rPr lang="en-US" altLang="en-US" dirty="0"/>
              <a:t>(2 of 2)</a:t>
            </a:r>
            <a:endParaRPr lang="en-US" dirty="0"/>
          </a:p>
        </p:txBody>
      </p:sp>
      <p:sp>
        <p:nvSpPr>
          <p:cNvPr id="5" name="Slide Number Placeholder 4">
            <a:extLst>
              <a:ext uri="{FF2B5EF4-FFF2-40B4-BE49-F238E27FC236}">
                <a16:creationId xmlns:a16="http://schemas.microsoft.com/office/drawing/2014/main" id="{2706BF39-070D-4AD3-9F87-535C210BA041}"/>
              </a:ext>
            </a:extLst>
          </p:cNvPr>
          <p:cNvSpPr>
            <a:spLocks noGrp="1"/>
          </p:cNvSpPr>
          <p:nvPr>
            <p:ph type="sldNum" sz="quarter" idx="10"/>
          </p:nvPr>
        </p:nvSpPr>
        <p:spPr/>
        <p:txBody>
          <a:bodyPr/>
          <a:lstStyle/>
          <a:p>
            <a:r>
              <a:rPr lang="en-US" dirty="0"/>
              <a:t>10-</a:t>
            </a:r>
            <a:fld id="{847A6AB7-ED92-4CC2-895B-E46908831F7A}" type="slidenum">
              <a:rPr lang="en-US" smtClean="0"/>
              <a:pPr/>
              <a:t>46</a:t>
            </a:fld>
            <a:endParaRPr lang="en-US" dirty="0"/>
          </a:p>
        </p:txBody>
      </p:sp>
    </p:spTree>
    <p:extLst>
      <p:ext uri="{BB962C8B-B14F-4D97-AF65-F5344CB8AC3E}">
        <p14:creationId xmlns:p14="http://schemas.microsoft.com/office/powerpoint/2010/main" val="3413334894"/>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a:t>End of Presentation</a:t>
            </a:r>
          </a:p>
        </p:txBody>
      </p:sp>
      <p:sp>
        <p:nvSpPr>
          <p:cNvPr id="3" name="Slide Number Placeholder 2">
            <a:extLst>
              <a:ext uri="{FF2B5EF4-FFF2-40B4-BE49-F238E27FC236}">
                <a16:creationId xmlns:a16="http://schemas.microsoft.com/office/drawing/2014/main" id="{84BF64F5-3268-4744-83E7-90BD68E07B73}"/>
              </a:ext>
            </a:extLst>
          </p:cNvPr>
          <p:cNvSpPr>
            <a:spLocks noGrp="1"/>
          </p:cNvSpPr>
          <p:nvPr>
            <p:ph type="sldNum" sz="quarter" idx="10"/>
          </p:nvPr>
        </p:nvSpPr>
        <p:spPr/>
        <p:txBody>
          <a:bodyPr/>
          <a:lstStyle/>
          <a:p>
            <a:r>
              <a:rPr lang="en-US" dirty="0"/>
              <a:t>10-</a:t>
            </a:r>
            <a:fld id="{847A6AB7-ED92-4CC2-895B-E46908831F7A}" type="slidenum">
              <a:rPr lang="en-US" smtClean="0"/>
              <a:pPr/>
              <a:t>47</a:t>
            </a:fld>
            <a:endParaRPr lang="en-US" dirty="0"/>
          </a:p>
        </p:txBody>
      </p:sp>
    </p:spTree>
    <p:extLst>
      <p:ext uri="{BB962C8B-B14F-4D97-AF65-F5344CB8AC3E}">
        <p14:creationId xmlns:p14="http://schemas.microsoft.com/office/powerpoint/2010/main" val="337543182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p:txBody>
          <a:bodyPr/>
          <a:lstStyle/>
          <a:p>
            <a:r>
              <a:rPr lang="en-US" altLang="en-US" dirty="0"/>
              <a:t>Different methods to recover the costs of assets </a:t>
            </a:r>
          </a:p>
          <a:p>
            <a:pPr lvl="1"/>
            <a:r>
              <a:rPr lang="en-US" altLang="en-US" dirty="0"/>
              <a:t>Depreciation: Deducting the cost of tangible personal and real property (other than land) over a specific period of time </a:t>
            </a:r>
          </a:p>
          <a:p>
            <a:pPr lvl="1"/>
            <a:r>
              <a:rPr lang="en-US" altLang="en-US" dirty="0"/>
              <a:t>Amortization: Deducting the cost of intangible property over a specific period of time </a:t>
            </a:r>
          </a:p>
          <a:p>
            <a:pPr lvl="1"/>
            <a:r>
              <a:rPr lang="en-US" altLang="en-US" dirty="0"/>
              <a:t>Depletion: Deducting the cost of natural resources over time </a:t>
            </a:r>
          </a:p>
        </p:txBody>
      </p:sp>
      <p:sp>
        <p:nvSpPr>
          <p:cNvPr id="2" name="Title 1"/>
          <p:cNvSpPr>
            <a:spLocks noGrp="1"/>
          </p:cNvSpPr>
          <p:nvPr>
            <p:ph type="title"/>
          </p:nvPr>
        </p:nvSpPr>
        <p:spPr/>
        <p:txBody>
          <a:bodyPr/>
          <a:lstStyle/>
          <a:p>
            <a:r>
              <a:rPr lang="en-US" altLang="en-US" dirty="0"/>
              <a:t>Cost Recovery (2 of 4)</a:t>
            </a:r>
            <a:endParaRPr lang="en-US" dirty="0"/>
          </a:p>
        </p:txBody>
      </p:sp>
      <p:sp>
        <p:nvSpPr>
          <p:cNvPr id="5" name="Slide Number Placeholder 4">
            <a:extLst>
              <a:ext uri="{FF2B5EF4-FFF2-40B4-BE49-F238E27FC236}">
                <a16:creationId xmlns:a16="http://schemas.microsoft.com/office/drawing/2014/main" id="{44E1ECD9-591A-4412-9DE5-7749B1682C5D}"/>
              </a:ext>
            </a:extLst>
          </p:cNvPr>
          <p:cNvSpPr>
            <a:spLocks noGrp="1"/>
          </p:cNvSpPr>
          <p:nvPr>
            <p:ph type="sldNum" sz="quarter" idx="10"/>
          </p:nvPr>
        </p:nvSpPr>
        <p:spPr/>
        <p:txBody>
          <a:bodyPr/>
          <a:lstStyle/>
          <a:p>
            <a:r>
              <a:rPr lang="en-US" dirty="0"/>
              <a:t>10-</a:t>
            </a:r>
            <a:fld id="{847A6AB7-ED92-4CC2-895B-E46908831F7A}" type="slidenum">
              <a:rPr lang="en-US" smtClean="0"/>
              <a:pPr/>
              <a:t>5</a:t>
            </a:fld>
            <a:endParaRPr lang="en-US" dirty="0"/>
          </a:p>
        </p:txBody>
      </p:sp>
    </p:spTree>
    <p:extLst>
      <p:ext uri="{BB962C8B-B14F-4D97-AF65-F5344CB8AC3E}">
        <p14:creationId xmlns:p14="http://schemas.microsoft.com/office/powerpoint/2010/main" val="389214482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p:txBody>
          <a:bodyPr/>
          <a:lstStyle/>
          <a:p>
            <a:r>
              <a:rPr lang="en-US" altLang="en-US" dirty="0"/>
              <a:t>Basis for Cost Recovery</a:t>
            </a:r>
          </a:p>
          <a:p>
            <a:pPr lvl="1"/>
            <a:r>
              <a:rPr lang="en-US" altLang="en-US" dirty="0"/>
              <a:t>Once the use of purchased assets is started, recouping the cost of assets also starts.</a:t>
            </a:r>
          </a:p>
          <a:p>
            <a:pPr lvl="1"/>
            <a:r>
              <a:rPr lang="en-US" altLang="en-US" dirty="0"/>
              <a:t>Initial basis reduces when cost is recovered through cost recovery deductions, which is called asset’s adjusted basis or tax basis.</a:t>
            </a:r>
          </a:p>
          <a:p>
            <a:pPr lvl="1"/>
            <a:r>
              <a:rPr lang="en-US" altLang="en-US" dirty="0"/>
              <a:t>Asset’s adjusted tax basis = asset’s initial basis minus accumulated depreciation (amortization or depletion).</a:t>
            </a:r>
          </a:p>
        </p:txBody>
      </p:sp>
      <p:sp>
        <p:nvSpPr>
          <p:cNvPr id="7" name="Title 6"/>
          <p:cNvSpPr>
            <a:spLocks noGrp="1"/>
          </p:cNvSpPr>
          <p:nvPr>
            <p:ph type="title"/>
          </p:nvPr>
        </p:nvSpPr>
        <p:spPr/>
        <p:txBody>
          <a:bodyPr/>
          <a:lstStyle/>
          <a:p>
            <a:r>
              <a:rPr lang="en-US" altLang="en-US" dirty="0"/>
              <a:t>Cost Recovery (3 of 4)</a:t>
            </a:r>
            <a:endParaRPr lang="en-US" dirty="0"/>
          </a:p>
        </p:txBody>
      </p:sp>
      <p:sp>
        <p:nvSpPr>
          <p:cNvPr id="4" name="Slide Number Placeholder 3">
            <a:extLst>
              <a:ext uri="{FF2B5EF4-FFF2-40B4-BE49-F238E27FC236}">
                <a16:creationId xmlns:a16="http://schemas.microsoft.com/office/drawing/2014/main" id="{9CB23CC0-E1EE-4611-8CA2-C10D9803A17D}"/>
              </a:ext>
            </a:extLst>
          </p:cNvPr>
          <p:cNvSpPr>
            <a:spLocks noGrp="1"/>
          </p:cNvSpPr>
          <p:nvPr>
            <p:ph type="sldNum" sz="quarter" idx="10"/>
          </p:nvPr>
        </p:nvSpPr>
        <p:spPr/>
        <p:txBody>
          <a:bodyPr/>
          <a:lstStyle/>
          <a:p>
            <a:r>
              <a:rPr lang="en-US" dirty="0"/>
              <a:t>10-</a:t>
            </a:r>
            <a:fld id="{847A6AB7-ED92-4CC2-895B-E46908831F7A}" type="slidenum">
              <a:rPr lang="en-US" smtClean="0"/>
              <a:pPr/>
              <a:t>6</a:t>
            </a:fld>
            <a:endParaRPr lang="en-US" dirty="0"/>
          </a:p>
        </p:txBody>
      </p:sp>
    </p:spTree>
    <p:extLst>
      <p:ext uri="{BB962C8B-B14F-4D97-AF65-F5344CB8AC3E}">
        <p14:creationId xmlns:p14="http://schemas.microsoft.com/office/powerpoint/2010/main" val="172189096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Content Placeholder 12"/>
          <p:cNvSpPr>
            <a:spLocks noGrp="1"/>
          </p:cNvSpPr>
          <p:nvPr>
            <p:ph idx="1"/>
          </p:nvPr>
        </p:nvSpPr>
        <p:spPr/>
        <p:txBody>
          <a:bodyPr/>
          <a:lstStyle/>
          <a:p>
            <a:pPr marL="0" indent="0">
              <a:buNone/>
            </a:pPr>
            <a:r>
              <a:rPr lang="en-US" dirty="0"/>
              <a:t>EXHIBIT 10-1 Assets and Cost Recovery</a:t>
            </a:r>
          </a:p>
        </p:txBody>
      </p:sp>
      <p:sp>
        <p:nvSpPr>
          <p:cNvPr id="2" name="Title 1"/>
          <p:cNvSpPr>
            <a:spLocks noGrp="1"/>
          </p:cNvSpPr>
          <p:nvPr>
            <p:ph type="title"/>
          </p:nvPr>
        </p:nvSpPr>
        <p:spPr/>
        <p:txBody>
          <a:bodyPr/>
          <a:lstStyle/>
          <a:p>
            <a:r>
              <a:rPr lang="en-US" altLang="en-US" dirty="0"/>
              <a:t>Cost Recovery (4 of 4)</a:t>
            </a:r>
            <a:endParaRPr lang="en-US" dirty="0"/>
          </a:p>
        </p:txBody>
      </p:sp>
      <p:graphicFrame>
        <p:nvGraphicFramePr>
          <p:cNvPr id="10" name="Table 9"/>
          <p:cNvGraphicFramePr>
            <a:graphicFrameLocks noGrp="1"/>
          </p:cNvGraphicFramePr>
          <p:nvPr>
            <p:extLst>
              <p:ext uri="{D42A27DB-BD31-4B8C-83A1-F6EECF244321}">
                <p14:modId xmlns:p14="http://schemas.microsoft.com/office/powerpoint/2010/main" val="4054733763"/>
              </p:ext>
            </p:extLst>
          </p:nvPr>
        </p:nvGraphicFramePr>
        <p:xfrm>
          <a:off x="609600" y="2209801"/>
          <a:ext cx="7924800" cy="4038599"/>
        </p:xfrm>
        <a:graphic>
          <a:graphicData uri="http://schemas.openxmlformats.org/drawingml/2006/table">
            <a:tbl>
              <a:tblPr firstRow="1" firstCol="1" bandRow="1">
                <a:tableStyleId>{5940675A-B579-460E-94D1-54222C63F5DA}</a:tableStyleId>
              </a:tblPr>
              <a:tblGrid>
                <a:gridCol w="5213872">
                  <a:extLst>
                    <a:ext uri="{9D8B030D-6E8A-4147-A177-3AD203B41FA5}">
                      <a16:colId xmlns:a16="http://schemas.microsoft.com/office/drawing/2014/main" val="20000"/>
                    </a:ext>
                  </a:extLst>
                </a:gridCol>
                <a:gridCol w="2710928">
                  <a:extLst>
                    <a:ext uri="{9D8B030D-6E8A-4147-A177-3AD203B41FA5}">
                      <a16:colId xmlns:a16="http://schemas.microsoft.com/office/drawing/2014/main" val="20001"/>
                    </a:ext>
                  </a:extLst>
                </a:gridCol>
              </a:tblGrid>
              <a:tr h="359128">
                <a:tc>
                  <a:txBody>
                    <a:bodyPr/>
                    <a:lstStyle/>
                    <a:p>
                      <a:pPr marL="0" marR="0" algn="ctr">
                        <a:lnSpc>
                          <a:spcPct val="115000"/>
                        </a:lnSpc>
                        <a:spcBef>
                          <a:spcPts val="0"/>
                        </a:spcBef>
                        <a:spcAft>
                          <a:spcPts val="0"/>
                        </a:spcAft>
                      </a:pPr>
                      <a:r>
                        <a:rPr lang="en-US" sz="1400" b="1" dirty="0">
                          <a:effectLst/>
                          <a:latin typeface="Verdana" pitchFamily="34" charset="0"/>
                          <a:ea typeface="Verdana" pitchFamily="34" charset="0"/>
                          <a:cs typeface="Verdana" pitchFamily="34" charset="0"/>
                        </a:rPr>
                        <a:t>Asset Type </a:t>
                      </a:r>
                    </a:p>
                  </a:txBody>
                  <a:tcPr marL="68580" marR="68580" marT="0" marB="0" anchor="ctr"/>
                </a:tc>
                <a:tc>
                  <a:txBody>
                    <a:bodyPr/>
                    <a:lstStyle/>
                    <a:p>
                      <a:pPr marL="0" marR="0" algn="ctr">
                        <a:lnSpc>
                          <a:spcPct val="115000"/>
                        </a:lnSpc>
                        <a:spcBef>
                          <a:spcPts val="0"/>
                        </a:spcBef>
                        <a:spcAft>
                          <a:spcPts val="0"/>
                        </a:spcAft>
                      </a:pPr>
                      <a:r>
                        <a:rPr lang="en-US" sz="1400" b="1" dirty="0">
                          <a:effectLst/>
                          <a:latin typeface="Verdana" pitchFamily="34" charset="0"/>
                          <a:ea typeface="Verdana" pitchFamily="34" charset="0"/>
                          <a:cs typeface="Verdana" pitchFamily="34" charset="0"/>
                        </a:rPr>
                        <a:t>Cost Recovery Method</a:t>
                      </a:r>
                    </a:p>
                  </a:txBody>
                  <a:tcPr marL="68580" marR="68580" marT="0" marB="0" anchor="ctr"/>
                </a:tc>
                <a:extLst>
                  <a:ext uri="{0D108BD9-81ED-4DB2-BD59-A6C34878D82A}">
                    <a16:rowId xmlns:a16="http://schemas.microsoft.com/office/drawing/2014/main" val="10000"/>
                  </a:ext>
                </a:extLst>
              </a:tr>
              <a:tr h="1076107">
                <a:tc>
                  <a:txBody>
                    <a:bodyPr/>
                    <a:lstStyle/>
                    <a:p>
                      <a:pPr marL="0" marR="0">
                        <a:lnSpc>
                          <a:spcPct val="115000"/>
                        </a:lnSpc>
                        <a:spcBef>
                          <a:spcPts val="0"/>
                        </a:spcBef>
                        <a:spcAft>
                          <a:spcPts val="0"/>
                        </a:spcAft>
                      </a:pPr>
                      <a:r>
                        <a:rPr lang="en-US" sz="1400" i="1" dirty="0">
                          <a:effectLst/>
                          <a:latin typeface="Verdana" pitchFamily="34" charset="0"/>
                          <a:ea typeface="Verdana" pitchFamily="34" charset="0"/>
                          <a:cs typeface="Verdana" pitchFamily="34" charset="0"/>
                        </a:rPr>
                        <a:t>Personal property </a:t>
                      </a:r>
                      <a:r>
                        <a:rPr lang="en-US" sz="1400" dirty="0">
                          <a:effectLst/>
                          <a:latin typeface="Verdana" pitchFamily="34" charset="0"/>
                          <a:ea typeface="Verdana" pitchFamily="34" charset="0"/>
                          <a:cs typeface="Verdana" pitchFamily="34" charset="0"/>
                        </a:rPr>
                        <a:t>is comprised of tangible assets such as automobiles, equipment, and machinery.</a:t>
                      </a:r>
                    </a:p>
                  </a:txBody>
                  <a:tcPr marL="68580" marR="68580" marT="0" marB="0" anchor="ctr"/>
                </a:tc>
                <a:tc>
                  <a:txBody>
                    <a:bodyPr/>
                    <a:lstStyle/>
                    <a:p>
                      <a:pPr marL="0" marR="0" algn="l">
                        <a:lnSpc>
                          <a:spcPct val="115000"/>
                        </a:lnSpc>
                        <a:spcBef>
                          <a:spcPts val="0"/>
                        </a:spcBef>
                        <a:spcAft>
                          <a:spcPts val="0"/>
                        </a:spcAft>
                      </a:pPr>
                      <a:r>
                        <a:rPr lang="en-US" sz="1400" dirty="0">
                          <a:effectLst/>
                          <a:latin typeface="Verdana" pitchFamily="34" charset="0"/>
                          <a:ea typeface="Verdana" pitchFamily="34" charset="0"/>
                          <a:cs typeface="Verdana" pitchFamily="34" charset="0"/>
                        </a:rPr>
                        <a:t>Depreciation</a:t>
                      </a:r>
                    </a:p>
                  </a:txBody>
                  <a:tcPr marL="68580" marR="68580" marT="0" marB="0" anchor="ctr"/>
                </a:tc>
                <a:extLst>
                  <a:ext uri="{0D108BD9-81ED-4DB2-BD59-A6C34878D82A}">
                    <a16:rowId xmlns:a16="http://schemas.microsoft.com/office/drawing/2014/main" val="10001"/>
                  </a:ext>
                </a:extLst>
              </a:tr>
              <a:tr h="740623">
                <a:tc>
                  <a:txBody>
                    <a:bodyPr/>
                    <a:lstStyle/>
                    <a:p>
                      <a:pPr marL="0" marR="0">
                        <a:lnSpc>
                          <a:spcPct val="115000"/>
                        </a:lnSpc>
                        <a:spcBef>
                          <a:spcPts val="0"/>
                        </a:spcBef>
                        <a:spcAft>
                          <a:spcPts val="0"/>
                        </a:spcAft>
                      </a:pPr>
                      <a:r>
                        <a:rPr lang="en-US" sz="1400" i="1" dirty="0">
                          <a:effectLst/>
                          <a:latin typeface="Verdana" pitchFamily="34" charset="0"/>
                          <a:ea typeface="Verdana" pitchFamily="34" charset="0"/>
                          <a:cs typeface="Verdana" pitchFamily="34" charset="0"/>
                        </a:rPr>
                        <a:t>Real property </a:t>
                      </a:r>
                      <a:r>
                        <a:rPr lang="en-US" sz="1400" dirty="0">
                          <a:effectLst/>
                          <a:latin typeface="Verdana" pitchFamily="34" charset="0"/>
                          <a:ea typeface="Verdana" pitchFamily="34" charset="0"/>
                          <a:cs typeface="Verdana" pitchFamily="34" charset="0"/>
                        </a:rPr>
                        <a:t>comprises buildings and land (although land is nondepreciable).</a:t>
                      </a:r>
                    </a:p>
                  </a:txBody>
                  <a:tcPr marL="68580" marR="68580" marT="0" marB="0" anchor="ctr"/>
                </a:tc>
                <a:tc>
                  <a:txBody>
                    <a:bodyPr/>
                    <a:lstStyle/>
                    <a:p>
                      <a:pPr marL="0" marR="0" algn="l">
                        <a:lnSpc>
                          <a:spcPct val="115000"/>
                        </a:lnSpc>
                        <a:spcBef>
                          <a:spcPts val="0"/>
                        </a:spcBef>
                        <a:spcAft>
                          <a:spcPts val="0"/>
                        </a:spcAft>
                      </a:pPr>
                      <a:r>
                        <a:rPr lang="en-US" sz="1400" dirty="0">
                          <a:effectLst/>
                          <a:latin typeface="Verdana" pitchFamily="34" charset="0"/>
                          <a:ea typeface="Verdana" pitchFamily="34" charset="0"/>
                          <a:cs typeface="Verdana" pitchFamily="34" charset="0"/>
                        </a:rPr>
                        <a:t>Depreciation</a:t>
                      </a:r>
                    </a:p>
                  </a:txBody>
                  <a:tcPr marL="68580" marR="68580" marT="0" marB="0" anchor="ctr"/>
                </a:tc>
                <a:extLst>
                  <a:ext uri="{0D108BD9-81ED-4DB2-BD59-A6C34878D82A}">
                    <a16:rowId xmlns:a16="http://schemas.microsoft.com/office/drawing/2014/main" val="10002"/>
                  </a:ext>
                </a:extLst>
              </a:tr>
              <a:tr h="740623">
                <a:tc>
                  <a:txBody>
                    <a:bodyPr/>
                    <a:lstStyle/>
                    <a:p>
                      <a:pPr marL="0" marR="0">
                        <a:lnSpc>
                          <a:spcPct val="115000"/>
                        </a:lnSpc>
                        <a:spcBef>
                          <a:spcPts val="0"/>
                        </a:spcBef>
                        <a:spcAft>
                          <a:spcPts val="0"/>
                        </a:spcAft>
                      </a:pPr>
                      <a:r>
                        <a:rPr lang="en-US" sz="1400" i="1" dirty="0">
                          <a:effectLst/>
                          <a:latin typeface="Verdana" pitchFamily="34" charset="0"/>
                          <a:ea typeface="Verdana" pitchFamily="34" charset="0"/>
                          <a:cs typeface="Verdana" pitchFamily="34" charset="0"/>
                        </a:rPr>
                        <a:t>Intangible assets </a:t>
                      </a:r>
                      <a:r>
                        <a:rPr lang="en-US" sz="1400" dirty="0">
                          <a:effectLst/>
                          <a:latin typeface="Verdana" pitchFamily="34" charset="0"/>
                          <a:ea typeface="Verdana" pitchFamily="34" charset="0"/>
                          <a:cs typeface="Verdana" pitchFamily="34" charset="0"/>
                        </a:rPr>
                        <a:t>are nonphysical assets such as goodwill and patents.</a:t>
                      </a:r>
                    </a:p>
                  </a:txBody>
                  <a:tcPr marL="68580" marR="68580" marT="0" marB="0" anchor="ctr"/>
                </a:tc>
                <a:tc>
                  <a:txBody>
                    <a:bodyPr/>
                    <a:lstStyle/>
                    <a:p>
                      <a:pPr marL="0" marR="0" algn="l">
                        <a:lnSpc>
                          <a:spcPct val="115000"/>
                        </a:lnSpc>
                        <a:spcBef>
                          <a:spcPts val="0"/>
                        </a:spcBef>
                        <a:spcAft>
                          <a:spcPts val="0"/>
                        </a:spcAft>
                      </a:pPr>
                      <a:r>
                        <a:rPr lang="en-US" sz="1400" dirty="0">
                          <a:effectLst/>
                          <a:latin typeface="Verdana" pitchFamily="34" charset="0"/>
                          <a:ea typeface="Verdana" pitchFamily="34" charset="0"/>
                          <a:cs typeface="Verdana" pitchFamily="34" charset="0"/>
                        </a:rPr>
                        <a:t>Amortization</a:t>
                      </a:r>
                    </a:p>
                  </a:txBody>
                  <a:tcPr marL="68580" marR="68580" marT="0" marB="0" anchor="ctr"/>
                </a:tc>
                <a:extLst>
                  <a:ext uri="{0D108BD9-81ED-4DB2-BD59-A6C34878D82A}">
                    <a16:rowId xmlns:a16="http://schemas.microsoft.com/office/drawing/2014/main" val="10003"/>
                  </a:ext>
                </a:extLst>
              </a:tr>
              <a:tr h="1122118">
                <a:tc>
                  <a:txBody>
                    <a:bodyPr/>
                    <a:lstStyle/>
                    <a:p>
                      <a:pPr marL="0" marR="0">
                        <a:lnSpc>
                          <a:spcPct val="115000"/>
                        </a:lnSpc>
                        <a:spcBef>
                          <a:spcPts val="0"/>
                        </a:spcBef>
                        <a:spcAft>
                          <a:spcPts val="0"/>
                        </a:spcAft>
                      </a:pPr>
                      <a:r>
                        <a:rPr lang="en-US" sz="1400" i="1" dirty="0">
                          <a:effectLst/>
                          <a:latin typeface="Verdana" pitchFamily="34" charset="0"/>
                          <a:ea typeface="Verdana" pitchFamily="34" charset="0"/>
                          <a:cs typeface="Verdana" pitchFamily="34" charset="0"/>
                        </a:rPr>
                        <a:t>Natural resources </a:t>
                      </a:r>
                      <a:r>
                        <a:rPr lang="en-US" sz="1400" dirty="0">
                          <a:effectLst/>
                          <a:latin typeface="Verdana" pitchFamily="34" charset="0"/>
                          <a:ea typeface="Verdana" pitchFamily="34" charset="0"/>
                          <a:cs typeface="Verdana" pitchFamily="34" charset="0"/>
                        </a:rPr>
                        <a:t>are commodities that are considered valuable in their natural form, such as oil, coal, timber, and gold.</a:t>
                      </a:r>
                    </a:p>
                  </a:txBody>
                  <a:tcPr marL="68580" marR="68580" marT="0" marB="0" anchor="ctr"/>
                </a:tc>
                <a:tc>
                  <a:txBody>
                    <a:bodyPr/>
                    <a:lstStyle/>
                    <a:p>
                      <a:pPr marL="0" marR="0" algn="l">
                        <a:lnSpc>
                          <a:spcPct val="115000"/>
                        </a:lnSpc>
                        <a:spcBef>
                          <a:spcPts val="0"/>
                        </a:spcBef>
                        <a:spcAft>
                          <a:spcPts val="0"/>
                        </a:spcAft>
                      </a:pPr>
                      <a:r>
                        <a:rPr lang="en-US" sz="1400" dirty="0">
                          <a:effectLst/>
                          <a:latin typeface="Verdana" pitchFamily="34" charset="0"/>
                          <a:ea typeface="Verdana" pitchFamily="34" charset="0"/>
                          <a:cs typeface="Verdana" pitchFamily="34" charset="0"/>
                        </a:rPr>
                        <a:t>Depletion</a:t>
                      </a:r>
                    </a:p>
                  </a:txBody>
                  <a:tcPr marL="68580" marR="68580" marT="0" marB="0" anchor="ctr"/>
                </a:tc>
                <a:extLst>
                  <a:ext uri="{0D108BD9-81ED-4DB2-BD59-A6C34878D82A}">
                    <a16:rowId xmlns:a16="http://schemas.microsoft.com/office/drawing/2014/main" val="10004"/>
                  </a:ext>
                </a:extLst>
              </a:tr>
            </a:tbl>
          </a:graphicData>
        </a:graphic>
      </p:graphicFrame>
      <p:sp>
        <p:nvSpPr>
          <p:cNvPr id="5" name="Slide Number Placeholder 4">
            <a:extLst>
              <a:ext uri="{FF2B5EF4-FFF2-40B4-BE49-F238E27FC236}">
                <a16:creationId xmlns:a16="http://schemas.microsoft.com/office/drawing/2014/main" id="{BA1CA7CB-EDF5-4884-9027-E0CE04A4869B}"/>
              </a:ext>
            </a:extLst>
          </p:cNvPr>
          <p:cNvSpPr>
            <a:spLocks noGrp="1"/>
          </p:cNvSpPr>
          <p:nvPr>
            <p:ph type="sldNum" sz="quarter" idx="10"/>
          </p:nvPr>
        </p:nvSpPr>
        <p:spPr/>
        <p:txBody>
          <a:bodyPr/>
          <a:lstStyle/>
          <a:p>
            <a:r>
              <a:rPr lang="en-US" dirty="0"/>
              <a:t>10-</a:t>
            </a:r>
            <a:fld id="{847A6AB7-ED92-4CC2-895B-E46908831F7A}" type="slidenum">
              <a:rPr lang="en-US" smtClean="0"/>
              <a:pPr/>
              <a:t>7</a:t>
            </a:fld>
            <a:endParaRPr lang="en-US" dirty="0"/>
          </a:p>
        </p:txBody>
      </p:sp>
    </p:spTree>
    <p:extLst>
      <p:ext uri="{BB962C8B-B14F-4D97-AF65-F5344CB8AC3E}">
        <p14:creationId xmlns:p14="http://schemas.microsoft.com/office/powerpoint/2010/main" val="124464643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p:txBody>
          <a:bodyPr>
            <a:normAutofit lnSpcReduction="10000"/>
          </a:bodyPr>
          <a:lstStyle/>
          <a:p>
            <a:r>
              <a:rPr lang="en-US" altLang="en-US" sz="2400" dirty="0"/>
              <a:t>Scrap-Happy Inc., a scrapbooking retail chain, purchased an old office building for $175,000 for use in expanding its current operations. An additional $15,000 was spent painting and remodeling the building in preparation for its opening. </a:t>
            </a:r>
          </a:p>
          <a:p>
            <a:r>
              <a:rPr lang="en-US" altLang="en-US" sz="2400" dirty="0"/>
              <a:t>Two years later, a Scrap-Happy employee discovered that several leaks in the roof were causing serious water damage to the store’s inventory; the company spent $50,000 to reroof the building.</a:t>
            </a:r>
          </a:p>
          <a:p>
            <a:r>
              <a:rPr lang="en-US" altLang="en-US" sz="2400" dirty="0"/>
              <a:t>Every six months, Scrap-Happy pays $500 to have the carpet professionally cleaned.</a:t>
            </a:r>
          </a:p>
        </p:txBody>
      </p:sp>
      <p:sp>
        <p:nvSpPr>
          <p:cNvPr id="7" name="Title 6"/>
          <p:cNvSpPr>
            <a:spLocks noGrp="1"/>
          </p:cNvSpPr>
          <p:nvPr>
            <p:ph type="title"/>
          </p:nvPr>
        </p:nvSpPr>
        <p:spPr/>
        <p:txBody>
          <a:bodyPr/>
          <a:lstStyle/>
          <a:p>
            <a:r>
              <a:rPr lang="en-US" altLang="en-US" dirty="0"/>
              <a:t>Basis Example (1 of 2)</a:t>
            </a:r>
            <a:endParaRPr lang="en-US" dirty="0"/>
          </a:p>
        </p:txBody>
      </p:sp>
      <p:sp>
        <p:nvSpPr>
          <p:cNvPr id="6" name="Slide Number Placeholder 5">
            <a:extLst>
              <a:ext uri="{FF2B5EF4-FFF2-40B4-BE49-F238E27FC236}">
                <a16:creationId xmlns:a16="http://schemas.microsoft.com/office/drawing/2014/main" id="{66476B01-B733-4E92-B246-725056786B41}"/>
              </a:ext>
            </a:extLst>
          </p:cNvPr>
          <p:cNvSpPr>
            <a:spLocks noGrp="1"/>
          </p:cNvSpPr>
          <p:nvPr>
            <p:ph type="sldNum" sz="quarter" idx="10"/>
          </p:nvPr>
        </p:nvSpPr>
        <p:spPr/>
        <p:txBody>
          <a:bodyPr/>
          <a:lstStyle/>
          <a:p>
            <a:r>
              <a:rPr lang="en-US" dirty="0"/>
              <a:t>10-</a:t>
            </a:r>
            <a:fld id="{847A6AB7-ED92-4CC2-895B-E46908831F7A}" type="slidenum">
              <a:rPr lang="en-US" smtClean="0"/>
              <a:pPr/>
              <a:t>8</a:t>
            </a:fld>
            <a:endParaRPr lang="en-US" dirty="0"/>
          </a:p>
        </p:txBody>
      </p:sp>
    </p:spTree>
    <p:extLst>
      <p:ext uri="{BB962C8B-B14F-4D97-AF65-F5344CB8AC3E}">
        <p14:creationId xmlns:p14="http://schemas.microsoft.com/office/powerpoint/2010/main" val="161799691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p:txBody>
          <a:bodyPr/>
          <a:lstStyle/>
          <a:p>
            <a:r>
              <a:rPr lang="en-US" altLang="en-US" dirty="0"/>
              <a:t>What is the initial basis of the building?</a:t>
            </a:r>
          </a:p>
        </p:txBody>
      </p:sp>
      <p:sp>
        <p:nvSpPr>
          <p:cNvPr id="2" name="Title 1"/>
          <p:cNvSpPr>
            <a:spLocks noGrp="1"/>
          </p:cNvSpPr>
          <p:nvPr>
            <p:ph type="title"/>
          </p:nvPr>
        </p:nvSpPr>
        <p:spPr/>
        <p:txBody>
          <a:bodyPr/>
          <a:lstStyle/>
          <a:p>
            <a:r>
              <a:rPr lang="en-US" altLang="en-US" dirty="0"/>
              <a:t>Basis Example (2 of 2)</a:t>
            </a:r>
            <a:endParaRPr lang="en-US" dirty="0"/>
          </a:p>
        </p:txBody>
      </p:sp>
      <p:sp>
        <p:nvSpPr>
          <p:cNvPr id="5" name="Content Placeholder 4"/>
          <p:cNvSpPr>
            <a:spLocks noGrp="1"/>
          </p:cNvSpPr>
          <p:nvPr>
            <p:ph idx="11"/>
          </p:nvPr>
        </p:nvSpPr>
        <p:spPr>
          <a:xfrm>
            <a:off x="457200" y="3657600"/>
            <a:ext cx="8229600" cy="2809646"/>
          </a:xfrm>
        </p:spPr>
        <p:txBody>
          <a:bodyPr>
            <a:normAutofit fontScale="92500"/>
          </a:bodyPr>
          <a:lstStyle/>
          <a:p>
            <a:r>
              <a:rPr lang="en-US" altLang="en-US" dirty="0"/>
              <a:t>What effects do the other two transactions have on the initial basis?</a:t>
            </a:r>
          </a:p>
          <a:p>
            <a:pPr lvl="1"/>
            <a:r>
              <a:rPr lang="en-US" altLang="en-US" dirty="0"/>
              <a:t>$50,000 reroofing expense: </a:t>
            </a:r>
            <a:r>
              <a:rPr lang="en-US" altLang="en-US" b="1" dirty="0"/>
              <a:t>Added to basis </a:t>
            </a:r>
            <a:r>
              <a:rPr lang="en-US" altLang="en-US" dirty="0"/>
              <a:t>(Results in a restoration of a major component of the building) </a:t>
            </a:r>
          </a:p>
          <a:p>
            <a:pPr lvl="1"/>
            <a:r>
              <a:rPr lang="en-US" altLang="en-US" dirty="0"/>
              <a:t>$500 biannual carpet cleaning: </a:t>
            </a:r>
            <a:r>
              <a:rPr lang="en-US" altLang="en-US" b="1" dirty="0"/>
              <a:t>No effect on basis</a:t>
            </a:r>
            <a:r>
              <a:rPr lang="en-US" altLang="en-US" dirty="0"/>
              <a:t> (Deducted immediately </a:t>
            </a:r>
            <a:r>
              <a:rPr lang="en-US" altLang="en-US" dirty="0">
                <a:sym typeface="Wingdings" panose="05000000000000000000" pitchFamily="2" charset="2"/>
              </a:rPr>
              <a:t> </a:t>
            </a:r>
            <a:r>
              <a:rPr lang="en-US" altLang="en-US" dirty="0"/>
              <a:t>routine maintenance)</a:t>
            </a:r>
          </a:p>
        </p:txBody>
      </p:sp>
      <p:graphicFrame>
        <p:nvGraphicFramePr>
          <p:cNvPr id="3" name="Table 2"/>
          <p:cNvGraphicFramePr>
            <a:graphicFrameLocks noGrp="1"/>
          </p:cNvGraphicFramePr>
          <p:nvPr>
            <p:extLst>
              <p:ext uri="{D42A27DB-BD31-4B8C-83A1-F6EECF244321}">
                <p14:modId xmlns:p14="http://schemas.microsoft.com/office/powerpoint/2010/main" val="597064631"/>
              </p:ext>
            </p:extLst>
          </p:nvPr>
        </p:nvGraphicFramePr>
        <p:xfrm>
          <a:off x="914400" y="2237151"/>
          <a:ext cx="4724400" cy="1265931"/>
        </p:xfrm>
        <a:graphic>
          <a:graphicData uri="http://schemas.openxmlformats.org/drawingml/2006/table">
            <a:tbl>
              <a:tblPr firstRow="1" bandRow="1">
                <a:tableStyleId>{5940675A-B579-460E-94D1-54222C63F5DA}</a:tableStyleId>
              </a:tblPr>
              <a:tblGrid>
                <a:gridCol w="1354537">
                  <a:extLst>
                    <a:ext uri="{9D8B030D-6E8A-4147-A177-3AD203B41FA5}">
                      <a16:colId xmlns:a16="http://schemas.microsoft.com/office/drawing/2014/main" val="20000"/>
                    </a:ext>
                  </a:extLst>
                </a:gridCol>
                <a:gridCol w="3369863">
                  <a:extLst>
                    <a:ext uri="{9D8B030D-6E8A-4147-A177-3AD203B41FA5}">
                      <a16:colId xmlns:a16="http://schemas.microsoft.com/office/drawing/2014/main" val="20001"/>
                    </a:ext>
                  </a:extLst>
                </a:gridCol>
              </a:tblGrid>
              <a:tr h="421977">
                <a:tc>
                  <a:txBody>
                    <a:bodyPr/>
                    <a:lstStyle/>
                    <a:p>
                      <a:pPr algn="r"/>
                      <a:r>
                        <a:rPr lang="en-US" sz="1800" dirty="0">
                          <a:latin typeface="Verdana" pitchFamily="34" charset="0"/>
                          <a:ea typeface="Verdana" pitchFamily="34" charset="0"/>
                          <a:cs typeface="Verdana" pitchFamily="34" charset="0"/>
                        </a:rPr>
                        <a:t>$175,000</a:t>
                      </a:r>
                    </a:p>
                  </a:txBody>
                  <a:tcPr anchor="ctr"/>
                </a:tc>
                <a:tc>
                  <a:txBody>
                    <a:bodyPr/>
                    <a:lstStyle/>
                    <a:p>
                      <a:pPr algn="l"/>
                      <a:r>
                        <a:rPr lang="en-US" sz="1800" dirty="0">
                          <a:latin typeface="Verdana" pitchFamily="34" charset="0"/>
                          <a:ea typeface="Verdana" pitchFamily="34" charset="0"/>
                          <a:cs typeface="Verdana" pitchFamily="34" charset="0"/>
                        </a:rPr>
                        <a:t>initial cost</a:t>
                      </a:r>
                    </a:p>
                  </a:txBody>
                  <a:tcPr anchor="ctr"/>
                </a:tc>
                <a:extLst>
                  <a:ext uri="{0D108BD9-81ED-4DB2-BD59-A6C34878D82A}">
                    <a16:rowId xmlns:a16="http://schemas.microsoft.com/office/drawing/2014/main" val="10000"/>
                  </a:ext>
                </a:extLst>
              </a:tr>
              <a:tr h="421977">
                <a:tc>
                  <a:txBody>
                    <a:bodyPr/>
                    <a:lstStyle/>
                    <a:p>
                      <a:pPr algn="r"/>
                      <a:r>
                        <a:rPr lang="en-US" sz="1800" u="sng" dirty="0">
                          <a:latin typeface="Verdana" pitchFamily="34" charset="0"/>
                          <a:ea typeface="Verdana" pitchFamily="34" charset="0"/>
                          <a:cs typeface="Verdana" pitchFamily="34" charset="0"/>
                        </a:rPr>
                        <a:t>+15,000</a:t>
                      </a:r>
                    </a:p>
                  </a:txBody>
                  <a:tcPr anchor="ctr"/>
                </a:tc>
                <a:tc>
                  <a:txBody>
                    <a:bodyPr/>
                    <a:lstStyle/>
                    <a:p>
                      <a:pPr algn="l"/>
                      <a:r>
                        <a:rPr lang="en-US" sz="1800" dirty="0">
                          <a:latin typeface="Verdana" pitchFamily="34" charset="0"/>
                          <a:ea typeface="Verdana" pitchFamily="34" charset="0"/>
                          <a:cs typeface="Verdana" pitchFamily="34" charset="0"/>
                        </a:rPr>
                        <a:t>painting and remodeling</a:t>
                      </a:r>
                    </a:p>
                  </a:txBody>
                  <a:tcPr anchor="ctr"/>
                </a:tc>
                <a:extLst>
                  <a:ext uri="{0D108BD9-81ED-4DB2-BD59-A6C34878D82A}">
                    <a16:rowId xmlns:a16="http://schemas.microsoft.com/office/drawing/2014/main" val="10001"/>
                  </a:ext>
                </a:extLst>
              </a:tr>
              <a:tr h="421977">
                <a:tc>
                  <a:txBody>
                    <a:bodyPr/>
                    <a:lstStyle/>
                    <a:p>
                      <a:pPr algn="r"/>
                      <a:r>
                        <a:rPr lang="en-US" sz="1800" dirty="0">
                          <a:latin typeface="Verdana" pitchFamily="34" charset="0"/>
                          <a:ea typeface="Verdana" pitchFamily="34" charset="0"/>
                          <a:cs typeface="Verdana" pitchFamily="34" charset="0"/>
                        </a:rPr>
                        <a:t>$190,000</a:t>
                      </a:r>
                    </a:p>
                  </a:txBody>
                  <a:tcPr anchor="ctr"/>
                </a:tc>
                <a:tc>
                  <a:txBody>
                    <a:bodyPr/>
                    <a:lstStyle/>
                    <a:p>
                      <a:pPr algn="l"/>
                      <a:r>
                        <a:rPr lang="en-US" sz="1800" dirty="0">
                          <a:latin typeface="Verdana" pitchFamily="34" charset="0"/>
                          <a:ea typeface="Verdana" pitchFamily="34" charset="0"/>
                          <a:cs typeface="Verdana" pitchFamily="34" charset="0"/>
                        </a:rPr>
                        <a:t>original basis</a:t>
                      </a:r>
                    </a:p>
                  </a:txBody>
                  <a:tcPr anchor="ctr"/>
                </a:tc>
                <a:extLst>
                  <a:ext uri="{0D108BD9-81ED-4DB2-BD59-A6C34878D82A}">
                    <a16:rowId xmlns:a16="http://schemas.microsoft.com/office/drawing/2014/main" val="10002"/>
                  </a:ext>
                </a:extLst>
              </a:tr>
            </a:tbl>
          </a:graphicData>
        </a:graphic>
      </p:graphicFrame>
      <p:sp>
        <p:nvSpPr>
          <p:cNvPr id="11" name="Slide Number Placeholder 10">
            <a:extLst>
              <a:ext uri="{FF2B5EF4-FFF2-40B4-BE49-F238E27FC236}">
                <a16:creationId xmlns:a16="http://schemas.microsoft.com/office/drawing/2014/main" id="{9450E89C-CAC4-494C-8B4A-D0982C8F32FF}"/>
              </a:ext>
            </a:extLst>
          </p:cNvPr>
          <p:cNvSpPr>
            <a:spLocks noGrp="1"/>
          </p:cNvSpPr>
          <p:nvPr>
            <p:ph type="sldNum" sz="quarter" idx="12"/>
          </p:nvPr>
        </p:nvSpPr>
        <p:spPr/>
        <p:txBody>
          <a:bodyPr/>
          <a:lstStyle/>
          <a:p>
            <a:r>
              <a:rPr lang="en-US" dirty="0"/>
              <a:t>10-</a:t>
            </a:r>
            <a:fld id="{847A6AB7-ED92-4CC2-895B-E46908831F7A}" type="slidenum">
              <a:rPr lang="en-US" smtClean="0"/>
              <a:pPr/>
              <a:t>9</a:t>
            </a:fld>
            <a:endParaRPr lang="en-US" dirty="0"/>
          </a:p>
        </p:txBody>
      </p:sp>
    </p:spTree>
    <p:extLst>
      <p:ext uri="{BB962C8B-B14F-4D97-AF65-F5344CB8AC3E}">
        <p14:creationId xmlns:p14="http://schemas.microsoft.com/office/powerpoint/2010/main" val="2020429113"/>
      </p:ext>
    </p:extLst>
  </p:cSld>
  <p:clrMapOvr>
    <a:masterClrMapping/>
  </p:clrMapOvr>
</p:sld>
</file>

<file path=ppt/theme/theme1.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Custom 1">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1343</TotalTime>
  <Words>3194</Words>
  <Application>Microsoft Office PowerPoint</Application>
  <PresentationFormat>On-screen Show (4:3)</PresentationFormat>
  <Paragraphs>546</Paragraphs>
  <Slides>47</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47</vt:i4>
      </vt:variant>
    </vt:vector>
  </HeadingPairs>
  <TitlesOfParts>
    <vt:vector size="53" baseType="lpstr">
      <vt:lpstr>Arial</vt:lpstr>
      <vt:lpstr>Calibri</vt:lpstr>
      <vt:lpstr>Courier New</vt:lpstr>
      <vt:lpstr>Verdana</vt:lpstr>
      <vt:lpstr>Wingdings</vt:lpstr>
      <vt:lpstr>Custom Design</vt:lpstr>
      <vt:lpstr>Taxation of Individuals</vt:lpstr>
      <vt:lpstr>Learning Objectives (1 of 2)</vt:lpstr>
      <vt:lpstr>Learning Objectives (2 of 2)</vt:lpstr>
      <vt:lpstr>Cost Recovery (1 of 4)</vt:lpstr>
      <vt:lpstr>Cost Recovery (2 of 4)</vt:lpstr>
      <vt:lpstr>Cost Recovery (3 of 4)</vt:lpstr>
      <vt:lpstr>Cost Recovery (4 of 4)</vt:lpstr>
      <vt:lpstr>Basis Example (1 of 2)</vt:lpstr>
      <vt:lpstr>Basis Example (2 of 2)</vt:lpstr>
      <vt:lpstr>Depreciation (1 of 22) </vt:lpstr>
      <vt:lpstr>Depreciation (2 of 22) </vt:lpstr>
      <vt:lpstr>Depreciation (3 of 22)</vt:lpstr>
      <vt:lpstr>Depreciation (4 of 22)</vt:lpstr>
      <vt:lpstr>Depreciation (5 of 22)</vt:lpstr>
      <vt:lpstr>Depreciation (6 of 22)</vt:lpstr>
      <vt:lpstr>Depreciation (7 of 22)</vt:lpstr>
      <vt:lpstr>Depreciation (8 of 22)</vt:lpstr>
      <vt:lpstr>Depreciation (9 of 22)</vt:lpstr>
      <vt:lpstr>Depreciation (10 of 22)</vt:lpstr>
      <vt:lpstr>Depreciation (11 of 22)</vt:lpstr>
      <vt:lpstr>Depreciation (12 of 22)</vt:lpstr>
      <vt:lpstr>Depreciation (13 of 22)</vt:lpstr>
      <vt:lpstr>Depreciation (14 of 22)</vt:lpstr>
      <vt:lpstr>Depreciation (15 of 22)</vt:lpstr>
      <vt:lpstr>Depreciation (16 of 22)</vt:lpstr>
      <vt:lpstr>Depreciation Example (1 of 2)</vt:lpstr>
      <vt:lpstr>Depreciation Example (2 of 2)</vt:lpstr>
      <vt:lpstr>Depreciation (17 of 22)</vt:lpstr>
      <vt:lpstr>REAL PROPERTY: Depreciation Example</vt:lpstr>
      <vt:lpstr>Depreciation (18 of 22) </vt:lpstr>
      <vt:lpstr>Depreciation (19 of 22)</vt:lpstr>
      <vt:lpstr>Depreciation (20 of 22)</vt:lpstr>
      <vt:lpstr>Depreciation (21 of 22)</vt:lpstr>
      <vt:lpstr>Depreciation (22 of 22)</vt:lpstr>
      <vt:lpstr>Amortization (1 of 7)</vt:lpstr>
      <vt:lpstr>Amortization (2 of 7)</vt:lpstr>
      <vt:lpstr>Amortization (3 of 7)</vt:lpstr>
      <vt:lpstr>Amortization (4 of 7)</vt:lpstr>
      <vt:lpstr>Amortization (5 of 7)</vt:lpstr>
      <vt:lpstr>Amortization (6 of 7)</vt:lpstr>
      <vt:lpstr>Amortization (7 of 7)</vt:lpstr>
      <vt:lpstr>Depletion (1 of 3)</vt:lpstr>
      <vt:lpstr>Depletion (2 of 3)</vt:lpstr>
      <vt:lpstr>Depletion (3 of 3)</vt:lpstr>
      <vt:lpstr>Cost Depletion Example  (1 of 2)</vt:lpstr>
      <vt:lpstr>Cost Depletion Example  (2 of 2)</vt:lpstr>
      <vt:lpstr>End of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10 Property Acquisition and Cost Recovery</dc:title>
  <dc:creator>Spilker</dc:creator>
  <cp:keywords>Taxation of Individuals and Business Entities</cp:keywords>
  <cp:lastModifiedBy>Samuel McGarr</cp:lastModifiedBy>
  <cp:revision>218</cp:revision>
  <dcterms:created xsi:type="dcterms:W3CDTF">2017-03-16T02:07:36Z</dcterms:created>
  <dcterms:modified xsi:type="dcterms:W3CDTF">2022-01-18T13:46:00Z</dcterms:modified>
  <cp:category>2018 Edition</cp:category>
</cp:coreProperties>
</file>