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6"/>
  </p:notesMasterIdLst>
  <p:handoutMasterIdLst>
    <p:handoutMasterId r:id="rId27"/>
  </p:handoutMasterIdLst>
  <p:sldIdLst>
    <p:sldId id="356" r:id="rId2"/>
    <p:sldId id="360" r:id="rId3"/>
    <p:sldId id="367" r:id="rId4"/>
    <p:sldId id="362" r:id="rId5"/>
    <p:sldId id="363" r:id="rId6"/>
    <p:sldId id="365" r:id="rId7"/>
    <p:sldId id="364" r:id="rId8"/>
    <p:sldId id="331" r:id="rId9"/>
    <p:sldId id="332" r:id="rId10"/>
    <p:sldId id="330" r:id="rId11"/>
    <p:sldId id="333" r:id="rId12"/>
    <p:sldId id="339" r:id="rId13"/>
    <p:sldId id="324" r:id="rId14"/>
    <p:sldId id="376" r:id="rId15"/>
    <p:sldId id="380" r:id="rId16"/>
    <p:sldId id="368" r:id="rId17"/>
    <p:sldId id="379" r:id="rId18"/>
    <p:sldId id="372" r:id="rId19"/>
    <p:sldId id="371" r:id="rId20"/>
    <p:sldId id="375" r:id="rId21"/>
    <p:sldId id="378" r:id="rId22"/>
    <p:sldId id="373" r:id="rId23"/>
    <p:sldId id="381" r:id="rId24"/>
    <p:sldId id="374" r:id="rId25"/>
  </p:sldIdLst>
  <p:sldSz cx="9144000" cy="6858000" type="screen4x3"/>
  <p:notesSz cx="7010400" cy="92964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521415D9-36F7-43E2-AB2F-B90AF26B5E84}">
      <p14:sectionLst xmlns:p14="http://schemas.microsoft.com/office/powerpoint/2010/main">
        <p14:section name="Default Section" id="{A4C5BB01-7904-4976-864A-1B3DDFC3C439}">
          <p14:sldIdLst>
            <p14:sldId id="356"/>
            <p14:sldId id="360"/>
            <p14:sldId id="367"/>
            <p14:sldId id="362"/>
            <p14:sldId id="363"/>
            <p14:sldId id="365"/>
            <p14:sldId id="364"/>
            <p14:sldId id="331"/>
            <p14:sldId id="332"/>
            <p14:sldId id="330"/>
            <p14:sldId id="333"/>
            <p14:sldId id="339"/>
            <p14:sldId id="324"/>
            <p14:sldId id="376"/>
            <p14:sldId id="380"/>
          </p14:sldIdLst>
        </p14:section>
        <p14:section name="Untitled Section" id="{03AB1054-52EB-454C-A13B-3582DACDF7E8}">
          <p14:sldIdLst>
            <p14:sldId id="368"/>
            <p14:sldId id="379"/>
            <p14:sldId id="372"/>
            <p14:sldId id="371"/>
            <p14:sldId id="375"/>
            <p14:sldId id="378"/>
            <p14:sldId id="373"/>
            <p14:sldId id="381"/>
            <p14:sldId id="3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40" autoAdjust="0"/>
    <p:restoredTop sz="94249" autoAdjust="0"/>
  </p:normalViewPr>
  <p:slideViewPr>
    <p:cSldViewPr>
      <p:cViewPr varScale="1">
        <p:scale>
          <a:sx n="72" d="100"/>
          <a:sy n="72" d="100"/>
        </p:scale>
        <p:origin x="1338" y="5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24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extLst/>
          </a:lstStyle>
          <a:p>
            <a:endParaRPr lang="en-US"/>
          </a:p>
        </p:txBody>
      </p:sp>
      <p:sp>
        <p:nvSpPr>
          <p:cNvPr id="3" name="Rectangle 3"/>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extLst/>
          </a:lstStyle>
          <a:p>
            <a:fld id="{54D4857D-62A5-486B-9129-468003D7E020}" type="datetimeFigureOut">
              <a:rPr lang="en-US" smtClean="0"/>
              <a:pPr/>
              <a:t>1/18/2022</a:t>
            </a:fld>
            <a:endParaRPr lang="en-US"/>
          </a:p>
        </p:txBody>
      </p:sp>
      <p:sp>
        <p:nvSpPr>
          <p:cNvPr id="4" name="Rectangle 4"/>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extLst/>
          </a:lstStyle>
          <a:p>
            <a:endParaRPr lang="en-US"/>
          </a:p>
        </p:txBody>
      </p:sp>
      <p:sp>
        <p:nvSpPr>
          <p:cNvPr id="5" name="Rectangle 5"/>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extLst/>
          </a:lstStyle>
          <a:p>
            <a:fld id="{2EBE4566-6F3A-4CC1-BD6C-9C510D05F126}" type="slidenum">
              <a:rPr lang="en-US" smtClean="0"/>
              <a:pPr/>
              <a:t>‹#›</a:t>
            </a:fld>
            <a:endParaRPr lang="en-US"/>
          </a:p>
        </p:txBody>
      </p:sp>
    </p:spTree>
    <p:extLst>
      <p:ext uri="{BB962C8B-B14F-4D97-AF65-F5344CB8AC3E}">
        <p14:creationId xmlns:p14="http://schemas.microsoft.com/office/powerpoint/2010/main" val="83650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extLst/>
          </a:lstStyle>
          <a:p>
            <a:endParaRPr lang="en-US"/>
          </a:p>
        </p:txBody>
      </p:sp>
      <p:sp>
        <p:nvSpPr>
          <p:cNvPr id="3" name="Rectangle 3"/>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extLst/>
          </a:lstStyle>
          <a:p>
            <a:fld id="{2D2EF2CE-B28C-4ED4-8FD0-48BB3F48846A}" type="datetimeFigureOut">
              <a:rPr lang="en-US" smtClean="0"/>
              <a:pPr/>
              <a:t>1/18/2022</a:t>
            </a:fld>
            <a:endParaRPr lang="en-US"/>
          </a:p>
        </p:txBody>
      </p:sp>
      <p:sp>
        <p:nvSpPr>
          <p:cNvPr id="4" name="Rectangle 4"/>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Rectangle 5"/>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extLst/>
          </a:lstStyle>
          <a:p>
            <a:endParaRPr lang="en-US"/>
          </a:p>
        </p:txBody>
      </p:sp>
      <p:sp>
        <p:nvSpPr>
          <p:cNvPr id="7" name="Rectangle 7"/>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extLst/>
          </a:lstStyle>
          <a:p>
            <a:fld id="{61807874-5299-41B2-A37A-6AA3547857F4}" type="slidenum">
              <a:rPr lang="en-US" smtClean="0"/>
              <a:pPr/>
              <a:t>‹#›</a:t>
            </a:fld>
            <a:endParaRPr lang="en-US"/>
          </a:p>
        </p:txBody>
      </p:sp>
    </p:spTree>
    <p:extLst>
      <p:ext uri="{BB962C8B-B14F-4D97-AF65-F5344CB8AC3E}">
        <p14:creationId xmlns:p14="http://schemas.microsoft.com/office/powerpoint/2010/main" val="1574042586"/>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en.wikipedia.org/wiki/Autobiographical" TargetMode="External"/><Relationship Id="rId13" Type="http://schemas.openxmlformats.org/officeDocument/2006/relationships/hyperlink" Target="https://en.wikipedia.org/wiki/Library_of_Congress" TargetMode="External"/><Relationship Id="rId3" Type="http://schemas.openxmlformats.org/officeDocument/2006/relationships/hyperlink" Target="https://en.wikipedia.org/wiki/Futa_Toro" TargetMode="External"/><Relationship Id="rId7" Type="http://schemas.openxmlformats.org/officeDocument/2006/relationships/hyperlink" Target="https://en.wikipedia.org/wiki/Arabic_language" TargetMode="External"/><Relationship Id="rId12" Type="http://schemas.openxmlformats.org/officeDocument/2006/relationships/hyperlink" Target="https://en.wikipedia.org/wiki/Omar_ibn_Said#cite_note-6" TargetMode="External"/><Relationship Id="rId2" Type="http://schemas.openxmlformats.org/officeDocument/2006/relationships/slide" Target="../slides/slide11.xml"/><Relationship Id="rId16" Type="http://schemas.openxmlformats.org/officeDocument/2006/relationships/hyperlink" Target="https://en.wikipedia.org/wiki/Bladen_County" TargetMode="External"/><Relationship Id="rId1" Type="http://schemas.openxmlformats.org/officeDocument/2006/relationships/notesMaster" Target="../notesMasters/notesMaster1.xml"/><Relationship Id="rId6" Type="http://schemas.openxmlformats.org/officeDocument/2006/relationships/hyperlink" Target="https://en.wikipedia.org/wiki/West_Africa" TargetMode="External"/><Relationship Id="rId11" Type="http://schemas.openxmlformats.org/officeDocument/2006/relationships/hyperlink" Target="https://en.wikipedia.org/wiki/Qur%27an" TargetMode="External"/><Relationship Id="rId5" Type="http://schemas.openxmlformats.org/officeDocument/2006/relationships/hyperlink" Target="https://en.wikipedia.org/wiki/Senegal_River" TargetMode="External"/><Relationship Id="rId15" Type="http://schemas.openxmlformats.org/officeDocument/2006/relationships/hyperlink" Target="https://en.wikipedia.org/wiki/James_Owen_(American_statesman)" TargetMode="External"/><Relationship Id="rId10" Type="http://schemas.openxmlformats.org/officeDocument/2006/relationships/hyperlink" Target="https://en.wikipedia.org/wiki/Al-Mulk" TargetMode="External"/><Relationship Id="rId4" Type="http://schemas.openxmlformats.org/officeDocument/2006/relationships/hyperlink" Target="https://en.wikipedia.org/wiki/Omar_ibn_Said#cite_note-autobiography-1" TargetMode="External"/><Relationship Id="rId9" Type="http://schemas.openxmlformats.org/officeDocument/2006/relationships/hyperlink" Target="https://en.wikipedia.org/wiki/Omar_ibn_Said#cite_note-5" TargetMode="External"/><Relationship Id="rId14" Type="http://schemas.openxmlformats.org/officeDocument/2006/relationships/hyperlink" Target="https://en.wikipedia.org/wiki/Omar_ibn_Said#cite_note-7"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laveryandremembrance.org/people/person/?id=PP002"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8" Type="http://schemas.openxmlformats.org/officeDocument/2006/relationships/hyperlink" Target="http://ldhi.library.cofc.edu/exhibits/show/african-muslims-in-the-south/five-african-muslims/omar-ibn-said--1770-1864" TargetMode="External"/><Relationship Id="rId3" Type="http://schemas.openxmlformats.org/officeDocument/2006/relationships/hyperlink" Target="https://commons.wikimedia.org/wiki/File:Omar_Ibn_Said_(nicknamed_Uncle_Moreau)_A_Slave_of_Great_Notoriety_of_North_Carolina,_restored_and_colourised_ambrotype_circa_1850.jpg" TargetMode="External"/><Relationship Id="rId7" Type="http://schemas.openxmlformats.org/officeDocument/2006/relationships/hyperlink" Target="https://www.atlasobscura.com/articles/daguerreotype-enslaved-african-americans-cotton"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nationalhumanitiescenter.org/pds/maai/community/text3/religionomaribnsaid.pdf" TargetMode="External"/><Relationship Id="rId5" Type="http://schemas.openxmlformats.org/officeDocument/2006/relationships/hyperlink" Target="http://www.newafricacenter.com/omar-ibn-said.html" TargetMode="External"/><Relationship Id="rId10" Type="http://schemas.openxmlformats.org/officeDocument/2006/relationships/hyperlink" Target="https://archive.aramcoworld.com/issue/201002/the.life.of.omar.ibn.said.htm" TargetMode="External"/><Relationship Id="rId4" Type="http://schemas.openxmlformats.org/officeDocument/2006/relationships/hyperlink" Target="https://www.loc.gov/resource/amedsaid1831.dw042/?sp=1" TargetMode="External"/><Relationship Id="rId9" Type="http://schemas.openxmlformats.org/officeDocument/2006/relationships/hyperlink" Target="http://glimpse.clemson.edu/writing-toward-freedom/"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en.wikipedia.org/wiki/Omar_ibn_Said#cite_note-autobiography-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docsouth.unc.edu/nc/omarsaid/menu.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en.wikipedia.org/wiki/Islam" TargetMode="External"/><Relationship Id="rId13" Type="http://schemas.openxmlformats.org/officeDocument/2006/relationships/hyperlink" Target="https://en.wikipedia.org/wiki/Senegal_river" TargetMode="External"/><Relationship Id="rId18" Type="http://schemas.openxmlformats.org/officeDocument/2006/relationships/hyperlink" Target="https://en.wikipedia.org/wiki/Usman_dan_Fodio" TargetMode="External"/><Relationship Id="rId3" Type="http://schemas.openxmlformats.org/officeDocument/2006/relationships/hyperlink" Target="https://en.wikipedia.org/wiki/Jihad" TargetMode="External"/><Relationship Id="rId21" Type="http://schemas.openxmlformats.org/officeDocument/2006/relationships/hyperlink" Target="https://en.wikipedia.org/wiki/Atlantic_slave_trade" TargetMode="External"/><Relationship Id="rId7" Type="http://schemas.openxmlformats.org/officeDocument/2006/relationships/hyperlink" Target="https://en.wikipedia.org/wiki/Scramble_for_Africa" TargetMode="External"/><Relationship Id="rId12" Type="http://schemas.openxmlformats.org/officeDocument/2006/relationships/hyperlink" Target="https://en.wikipedia.org/wiki/Toucouleur_people" TargetMode="External"/><Relationship Id="rId17" Type="http://schemas.openxmlformats.org/officeDocument/2006/relationships/hyperlink" Target="https://en.wikipedia.org/wiki/Fulani_War" TargetMode="External"/><Relationship Id="rId2" Type="http://schemas.openxmlformats.org/officeDocument/2006/relationships/slide" Target="../slides/slide6.xml"/><Relationship Id="rId16" Type="http://schemas.openxmlformats.org/officeDocument/2006/relationships/hyperlink" Target="https://en.wikipedia.org/wiki/Hausa_states" TargetMode="External"/><Relationship Id="rId20" Type="http://schemas.openxmlformats.org/officeDocument/2006/relationships/hyperlink" Target="https://en.wikipedia.org/wiki/Kanem%E2%80%93Bornu_Empire" TargetMode="External"/><Relationship Id="rId1" Type="http://schemas.openxmlformats.org/officeDocument/2006/relationships/notesMaster" Target="../notesMasters/notesMaster1.xml"/><Relationship Id="rId6" Type="http://schemas.openxmlformats.org/officeDocument/2006/relationships/hyperlink" Target="https://en.wikipedia.org/wiki/Fula_people" TargetMode="External"/><Relationship Id="rId11" Type="http://schemas.openxmlformats.org/officeDocument/2006/relationships/hyperlink" Target="https://en.wikipedia.org/wiki/Sharia" TargetMode="External"/><Relationship Id="rId5" Type="http://schemas.openxmlformats.org/officeDocument/2006/relationships/hyperlink" Target="https://en.wikipedia.org/wiki/Muslim" TargetMode="External"/><Relationship Id="rId15" Type="http://schemas.openxmlformats.org/officeDocument/2006/relationships/hyperlink" Target="https://en.wikipedia.org/wiki/Fula_jihads#cite_note-FOOTNOTEShillington2012230ff-1" TargetMode="External"/><Relationship Id="rId10" Type="http://schemas.openxmlformats.org/officeDocument/2006/relationships/hyperlink" Target="https://en.wikipedia.org/wiki/Imamate_of_Futa_Jallon" TargetMode="External"/><Relationship Id="rId19" Type="http://schemas.openxmlformats.org/officeDocument/2006/relationships/hyperlink" Target="https://en.wikipedia.org/wiki/Sokoto_Caliphate" TargetMode="External"/><Relationship Id="rId4" Type="http://schemas.openxmlformats.org/officeDocument/2006/relationships/hyperlink" Target="https://en.wikipedia.org/wiki/West_Africa" TargetMode="External"/><Relationship Id="rId9" Type="http://schemas.openxmlformats.org/officeDocument/2006/relationships/hyperlink" Target="https://en.wikipedia.org/wiki/Futa_Jalon" TargetMode="External"/><Relationship Id="rId14" Type="http://schemas.openxmlformats.org/officeDocument/2006/relationships/hyperlink" Target="https://en.wikipedia.org/wiki/Imamate_of_Futa_Toro" TargetMode="External"/><Relationship Id="rId22" Type="http://schemas.openxmlformats.org/officeDocument/2006/relationships/hyperlink" Target="https://en.wikipedia.org/wiki/Fula_jihads#cite_note-2"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laveryandremembrance.org/people/person/?id=PP002"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en.wikipedia.org/wiki/Abdulrahman_Ibrahim_Ibn_Sori#cite_note-2" TargetMode="External"/><Relationship Id="rId13" Type="http://schemas.openxmlformats.org/officeDocument/2006/relationships/hyperlink" Target="https://en.wikipedia.org/wiki/Sultan_of_Morocco" TargetMode="External"/><Relationship Id="rId3" Type="http://schemas.openxmlformats.org/officeDocument/2006/relationships/hyperlink" Target="https://en.wikipedia.org/wiki/Fouta_Djallon" TargetMode="External"/><Relationship Id="rId7" Type="http://schemas.openxmlformats.org/officeDocument/2006/relationships/hyperlink" Target="https://en.wikipedia.org/wiki/Abdulrahman_Ibrahim_Ibn_Sori#cite_note-FOOTNOTEDiouf199827%E2%80%9328-1" TargetMode="External"/><Relationship Id="rId12" Type="http://schemas.openxmlformats.org/officeDocument/2006/relationships/hyperlink" Target="https://en.wikipedia.org/wiki/Henry_Clay"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en.wikipedia.org/wiki/Amir" TargetMode="External"/><Relationship Id="rId11" Type="http://schemas.openxmlformats.org/officeDocument/2006/relationships/hyperlink" Target="https://en.wikipedia.org/wiki/John_Quincy_Adams" TargetMode="External"/><Relationship Id="rId5" Type="http://schemas.openxmlformats.org/officeDocument/2006/relationships/hyperlink" Target="https://en.wikipedia.org/wiki/Arabic_language" TargetMode="External"/><Relationship Id="rId10" Type="http://schemas.openxmlformats.org/officeDocument/2006/relationships/hyperlink" Target="https://en.wikipedia.org/wiki/U.S._President" TargetMode="External"/><Relationship Id="rId4" Type="http://schemas.openxmlformats.org/officeDocument/2006/relationships/hyperlink" Target="https://en.wikipedia.org/wiki/Guinea" TargetMode="External"/><Relationship Id="rId9" Type="http://schemas.openxmlformats.org/officeDocument/2006/relationships/hyperlink" Target="https://en.wikipedia.org/wiki/Abdulrahman_Ibrahim_Ibn_Sori#cite_note-FOOTNOTEAustin199771-3" TargetMode="External"/><Relationship Id="rId14" Type="http://schemas.openxmlformats.org/officeDocument/2006/relationships/hyperlink" Target="https://en.wikipedia.org/wiki/Abdulrahman_Ibrahim_Ibn_Sori#cite_note-FOOTNOTEDiouf1998137-4"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1</a:t>
            </a:fld>
            <a:endParaRPr lang="en-US"/>
          </a:p>
        </p:txBody>
      </p:sp>
    </p:spTree>
    <p:extLst>
      <p:ext uri="{BB962C8B-B14F-4D97-AF65-F5344CB8AC3E}">
        <p14:creationId xmlns:p14="http://schemas.microsoft.com/office/powerpoint/2010/main" val="3664359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 was captured in 1770. </a:t>
            </a:r>
            <a:r>
              <a:rPr lang="en-US" dirty="0" err="1"/>
              <a:t>Bilali</a:t>
            </a:r>
            <a:r>
              <a:rPr lang="en-US" dirty="0"/>
              <a:t> Muhammad was a Fula from </a:t>
            </a:r>
            <a:r>
              <a:rPr lang="en-US" dirty="0" err="1"/>
              <a:t>Timbo</a:t>
            </a:r>
            <a:r>
              <a:rPr lang="en-US" dirty="0"/>
              <a:t> </a:t>
            </a:r>
            <a:r>
              <a:rPr lang="en-US" dirty="0" err="1"/>
              <a:t>Futa</a:t>
            </a:r>
            <a:r>
              <a:rPr lang="en-US" dirty="0"/>
              <a:t>-Jallon in present day Guinea-Conakry.</a:t>
            </a:r>
          </a:p>
        </p:txBody>
      </p:sp>
      <p:sp>
        <p:nvSpPr>
          <p:cNvPr id="4" name="Slide Number Placeholder 3"/>
          <p:cNvSpPr>
            <a:spLocks noGrp="1"/>
          </p:cNvSpPr>
          <p:nvPr>
            <p:ph type="sldNum" sz="quarter" idx="5"/>
          </p:nvPr>
        </p:nvSpPr>
        <p:spPr/>
        <p:txBody>
          <a:bodyPr/>
          <a:lstStyle/>
          <a:p>
            <a:fld id="{61807874-5299-41B2-A37A-6AA3547857F4}" type="slidenum">
              <a:rPr lang="en-US" smtClean="0"/>
              <a:pPr/>
              <a:t>10</a:t>
            </a:fld>
            <a:endParaRPr lang="en-US"/>
          </a:p>
        </p:txBody>
      </p:sp>
    </p:spTree>
    <p:extLst>
      <p:ext uri="{BB962C8B-B14F-4D97-AF65-F5344CB8AC3E}">
        <p14:creationId xmlns:p14="http://schemas.microsoft.com/office/powerpoint/2010/main" val="3135687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He wrote over 14 Arabic manuscripts including an autobiography: Life of Omar Ibn Said in 1831. Omar ibn Said was born in present-day Senegal in </a:t>
            </a:r>
            <a:r>
              <a:rPr lang="en-US" dirty="0" err="1">
                <a:hlinkClick r:id="rId3" tooltip="Futa Toro"/>
              </a:rPr>
              <a:t>Futa</a:t>
            </a:r>
            <a:r>
              <a:rPr lang="en-US" dirty="0">
                <a:hlinkClick r:id="rId3" tooltip="Futa Toro"/>
              </a:rPr>
              <a:t> Toro</a:t>
            </a:r>
            <a:r>
              <a:rPr lang="en-US" dirty="0"/>
              <a:t>,</a:t>
            </a:r>
            <a:r>
              <a:rPr lang="en-US" baseline="30000" dirty="0">
                <a:hlinkClick r:id="rId4"/>
              </a:rPr>
              <a:t>[1]</a:t>
            </a:r>
            <a:r>
              <a:rPr lang="en-US" dirty="0"/>
              <a:t> a region along the Middle </a:t>
            </a:r>
            <a:r>
              <a:rPr lang="en-US" dirty="0">
                <a:hlinkClick r:id="rId5" tooltip="Senegal River"/>
              </a:rPr>
              <a:t>Senegal River</a:t>
            </a:r>
            <a:r>
              <a:rPr lang="en-US" dirty="0"/>
              <a:t> in </a:t>
            </a:r>
            <a:r>
              <a:rPr lang="en-US" dirty="0">
                <a:hlinkClick r:id="rId6" tooltip="West Africa"/>
              </a:rPr>
              <a:t>West Africa</a:t>
            </a:r>
            <a:r>
              <a:rPr lang="en-US" dirty="0"/>
              <a:t>, to a wealthy family. He was captured in 1807. Transatlantic slave trade banned in March 25, 1807. Omar ibn Said is widely known for fourteen manuscripts that he wrote in </a:t>
            </a:r>
            <a:r>
              <a:rPr lang="en-US" dirty="0">
                <a:hlinkClick r:id="rId7" tooltip="Arabic language"/>
              </a:rPr>
              <a:t>Arabic</a:t>
            </a:r>
            <a:r>
              <a:rPr lang="en-US" dirty="0"/>
              <a:t>. Out of all of his Arabic manuscripts, he is best known for his </a:t>
            </a:r>
            <a:r>
              <a:rPr lang="en-US" dirty="0">
                <a:hlinkClick r:id="rId8" tooltip="Autobiographical"/>
              </a:rPr>
              <a:t>autobiographical</a:t>
            </a:r>
            <a:r>
              <a:rPr lang="en-US" dirty="0"/>
              <a:t> essay, </a:t>
            </a:r>
            <a:r>
              <a:rPr lang="en-US" i="1" dirty="0"/>
              <a:t>The Life of Omar Ibn Said</a:t>
            </a:r>
            <a:r>
              <a:rPr lang="en-US" dirty="0"/>
              <a:t>, written in 1831.</a:t>
            </a:r>
            <a:r>
              <a:rPr lang="en-US" baseline="30000" dirty="0">
                <a:hlinkClick r:id="rId9"/>
              </a:rPr>
              <a:t>[5]</a:t>
            </a:r>
            <a:r>
              <a:rPr lang="en-US" dirty="0"/>
              <a:t> It describes some of the events of his life and includes reflections on his steadfast adherence to Islam and his openness towards other "God-fearing" people. On the surface, the document may appear to be tolerant towards slavery; however, Said begins it with </a:t>
            </a:r>
            <a:r>
              <a:rPr lang="en-US" i="1" dirty="0">
                <a:hlinkClick r:id="rId10" tooltip="Al-Mulk"/>
              </a:rPr>
              <a:t>Surat Al-Mulk</a:t>
            </a:r>
            <a:r>
              <a:rPr lang="en-US" dirty="0"/>
              <a:t>, a chapter from the </a:t>
            </a:r>
            <a:r>
              <a:rPr lang="en-US" i="1" dirty="0">
                <a:hlinkClick r:id="rId11" tooltip="Qur'an"/>
              </a:rPr>
              <a:t>Qur'an</a:t>
            </a:r>
            <a:r>
              <a:rPr lang="en-US" dirty="0"/>
              <a:t>, which states that only God has sovereignty over human beings.</a:t>
            </a:r>
            <a:r>
              <a:rPr lang="en-US" baseline="30000" dirty="0">
                <a:hlinkClick r:id="rId12"/>
              </a:rPr>
              <a:t>[6]</a:t>
            </a:r>
            <a:r>
              <a:rPr lang="en-US" dirty="0"/>
              <a:t> The manuscript is the only known Arabic autobiography by a slave in America. It was sold within a collection of </a:t>
            </a:r>
            <a:r>
              <a:rPr lang="en-US" dirty="0" err="1"/>
              <a:t>Sa'id's</a:t>
            </a:r>
            <a:r>
              <a:rPr lang="en-US" dirty="0"/>
              <a:t> documents between private collectors prior to its acquisition by the </a:t>
            </a:r>
            <a:r>
              <a:rPr lang="en-US" dirty="0">
                <a:hlinkClick r:id="rId13" tooltip="Library of Congress"/>
              </a:rPr>
              <a:t>Library of Congress</a:t>
            </a:r>
            <a:r>
              <a:rPr lang="en-US" dirty="0"/>
              <a:t> in 2017. It has since been treated for preservation and made viewable online.</a:t>
            </a:r>
            <a:r>
              <a:rPr lang="en-US" baseline="30000" dirty="0">
                <a:hlinkClick r:id="rId14"/>
              </a:rPr>
              <a:t>[7]</a:t>
            </a:r>
            <a:r>
              <a:rPr lang="en-US" dirty="0"/>
              <a:t> There he was recaptured and later sold to </a:t>
            </a:r>
            <a:r>
              <a:rPr lang="en-US" dirty="0">
                <a:hlinkClick r:id="rId15" tooltip="James Owen (American statesman)"/>
              </a:rPr>
              <a:t>James Owen</a:t>
            </a:r>
            <a:r>
              <a:rPr lang="en-US" dirty="0"/>
              <a:t>. Said lived into his mid-nineties and was still enslaved at the time of his death in 1864. He was buried in </a:t>
            </a:r>
            <a:r>
              <a:rPr lang="en-US" dirty="0">
                <a:hlinkClick r:id="rId16" tooltip="Bladen County"/>
              </a:rPr>
              <a:t>Bladen County</a:t>
            </a:r>
            <a:r>
              <a:rPr lang="en-US" dirty="0"/>
              <a:t>, North Carolina. Omar ibn </a:t>
            </a:r>
            <a:r>
              <a:rPr lang="en-US" dirty="0" err="1"/>
              <a:t>Sa'id</a:t>
            </a:r>
            <a:r>
              <a:rPr lang="en-US" dirty="0"/>
              <a:t> was also known as Uncle Moreau and Prince </a:t>
            </a:r>
            <a:r>
              <a:rPr lang="en-US" dirty="0" err="1"/>
              <a:t>Omeroh</a:t>
            </a:r>
            <a:r>
              <a:rPr lang="en-US" dirty="0"/>
              <a:t>.</a:t>
            </a:r>
            <a:r>
              <a:rPr lang="en-US" baseline="30000" dirty="0">
                <a:hlinkClick r:id="rId4"/>
              </a:rPr>
              <a:t>[1]</a:t>
            </a:r>
            <a:r>
              <a:rPr lang="en-US" baseline="30000" dirty="0"/>
              <a:t> </a:t>
            </a:r>
          </a:p>
          <a:p>
            <a:endParaRPr lang="en-US" baseline="30000" dirty="0"/>
          </a:p>
          <a:p>
            <a:r>
              <a:rPr lang="en-US" baseline="30000" dirty="0"/>
              <a:t>He died a Muslim even though he was forced by his master to convert to Christianity. He remained a Muslim at heart.</a:t>
            </a:r>
          </a:p>
          <a:p>
            <a:endParaRPr lang="en-US" baseline="30000" dirty="0"/>
          </a:p>
          <a:p>
            <a:r>
              <a:rPr lang="en-US" sz="1800" baseline="30000" dirty="0"/>
              <a:t>As in the case of </a:t>
            </a:r>
            <a:r>
              <a:rPr lang="en-US" sz="1800" baseline="30000" dirty="0" err="1"/>
              <a:t>Ibrahima</a:t>
            </a:r>
            <a:r>
              <a:rPr lang="en-US" sz="1800" baseline="30000" dirty="0"/>
              <a:t> Abdulrahman and Omar Ibn Said, </a:t>
            </a:r>
            <a:r>
              <a:rPr lang="en-US" sz="1800" baseline="30000" dirty="0" err="1"/>
              <a:t>literarcy</a:t>
            </a:r>
            <a:r>
              <a:rPr lang="en-US" sz="1800" baseline="30000" dirty="0"/>
              <a:t> did not lead to emancipation as in mainstream American slave narratives. The literacy of these two men made their masters more reluctant to sell them because they know their value. In the case of Ibrahim, it was out of cruelty that he was called a Prince while being slave. </a:t>
            </a:r>
          </a:p>
          <a:p>
            <a:endParaRPr lang="en-US" baseline="30000" dirty="0"/>
          </a:p>
          <a:p>
            <a:r>
              <a:rPr lang="en-US" sz="1800" baseline="30000" dirty="0"/>
              <a:t>Islam survived in the Americas due to the continuous arrival of Africans including the </a:t>
            </a:r>
            <a:r>
              <a:rPr lang="en-US" sz="1800" baseline="30000" dirty="0" err="1"/>
              <a:t>recaptives</a:t>
            </a:r>
            <a:r>
              <a:rPr lang="en-US" sz="1800" baseline="30000" dirty="0"/>
              <a:t> and the indentured laborers after the abolition of slavery in the British and French islands and not to conversion.</a:t>
            </a:r>
          </a:p>
          <a:p>
            <a:endParaRPr lang="en-US" sz="1800" baseline="30000" dirty="0"/>
          </a:p>
          <a:p>
            <a:endParaRPr lang="en-US" sz="1800" baseline="30000" dirty="0"/>
          </a:p>
          <a:p>
            <a:endParaRPr lang="en-US" sz="1800" baseline="30000"/>
          </a:p>
          <a:p>
            <a:endParaRPr lang="en-US" sz="1800" baseline="30000"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11</a:t>
            </a:fld>
            <a:endParaRPr lang="en-US"/>
          </a:p>
        </p:txBody>
      </p:sp>
    </p:spTree>
    <p:extLst>
      <p:ext uri="{BB962C8B-B14F-4D97-AF65-F5344CB8AC3E}">
        <p14:creationId xmlns:p14="http://schemas.microsoft.com/office/powerpoint/2010/main" val="388651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Jefferson believed in liberty yet had hundreds of slaves. He opposed slavery in theory but maintained it in practice. These letters were sent to him in the hope they will be freed. The 2 letters were translated 40 years after he received them and after his death.</a:t>
            </a:r>
          </a:p>
        </p:txBody>
      </p:sp>
      <p:sp>
        <p:nvSpPr>
          <p:cNvPr id="4" name="Slide Number Placeholder 3"/>
          <p:cNvSpPr>
            <a:spLocks noGrp="1"/>
          </p:cNvSpPr>
          <p:nvPr>
            <p:ph type="sldNum" sz="quarter" idx="5"/>
          </p:nvPr>
        </p:nvSpPr>
        <p:spPr/>
        <p:txBody>
          <a:bodyPr/>
          <a:lstStyle/>
          <a:p>
            <a:fld id="{61807874-5299-41B2-A37A-6AA3547857F4}" type="slidenum">
              <a:rPr lang="en-US" smtClean="0"/>
              <a:pPr/>
              <a:t>12</a:t>
            </a:fld>
            <a:endParaRPr lang="en-US"/>
          </a:p>
        </p:txBody>
      </p:sp>
    </p:spTree>
    <p:extLst>
      <p:ext uri="{BB962C8B-B14F-4D97-AF65-F5344CB8AC3E}">
        <p14:creationId xmlns:p14="http://schemas.microsoft.com/office/powerpoint/2010/main" val="1571165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Racial Prejudice against Africans on both sides: Western scholars and Arab scholars, with a few exceptions.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Initially, the translators of these texts resorted to the act of “de-</a:t>
            </a:r>
            <a:r>
              <a:rPr lang="en-US" sz="1200" kern="1200" dirty="0" err="1">
                <a:solidFill>
                  <a:schemeClr val="tx1"/>
                </a:solidFill>
                <a:effectLst/>
                <a:latin typeface="+mn-lt"/>
                <a:ea typeface="+mn-ea"/>
                <a:cs typeface="+mn-cs"/>
              </a:rPr>
              <a:t>Negroeing</a:t>
            </a:r>
            <a:r>
              <a:rPr lang="en-US" sz="1200" kern="1200" dirty="0">
                <a:solidFill>
                  <a:schemeClr val="tx1"/>
                </a:solidFill>
                <a:effectLst/>
                <a:latin typeface="+mn-lt"/>
                <a:ea typeface="+mn-ea"/>
                <a:cs typeface="+mn-cs"/>
              </a:rPr>
              <a:t>” the author of these slave narratives. They become </a:t>
            </a:r>
            <a:r>
              <a:rPr lang="en-US" sz="1200" kern="1200" dirty="0" err="1">
                <a:solidFill>
                  <a:schemeClr val="tx1"/>
                </a:solidFill>
                <a:effectLst/>
                <a:latin typeface="+mn-lt"/>
                <a:ea typeface="+mn-ea"/>
                <a:cs typeface="+mn-cs"/>
              </a:rPr>
              <a:t>Muhammetans</a:t>
            </a:r>
            <a:r>
              <a:rPr lang="en-US" sz="1200" kern="1200" dirty="0">
                <a:solidFill>
                  <a:schemeClr val="tx1"/>
                </a:solidFill>
                <a:effectLst/>
                <a:latin typeface="+mn-lt"/>
                <a:ea typeface="+mn-ea"/>
                <a:cs typeface="+mn-cs"/>
              </a:rPr>
              <a:t>, not negroes. Why? Because Black Africans were assumed to be incapable of thought. The production of literacy is not necessarily evidence of thought. As Kant put it: “</a:t>
            </a:r>
          </a:p>
          <a:p>
            <a:r>
              <a:rPr lang="ar-IQ"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The Negroes of Africa have been nature no feeling that rises above the trifling. Mr. Hume challenges anyone to cite a single example in which a Negro has shown talents and asserts that among the hundreds of thousands of blacks who are transported elsewhere from their countries, although man of them have even been set free, still not a single one was ever found who presented anything great in art or science or any other praiseworthy quality, even though among the whites some continually rise aloft from the lowest rabble, and through superior gifts earn respect in the world. So fundamentally is the difference between these two races of man, and it appears to be as great in regard to mental capacities as to color (</a:t>
            </a:r>
            <a:r>
              <a:rPr lang="en-US" sz="1200" kern="1200" dirty="0" err="1">
                <a:solidFill>
                  <a:schemeClr val="tx1"/>
                </a:solidFill>
                <a:effectLst/>
                <a:latin typeface="+mn-lt"/>
                <a:ea typeface="+mn-ea"/>
                <a:cs typeface="+mn-cs"/>
              </a:rPr>
              <a:t>Beobachtungen</a:t>
            </a:r>
            <a:r>
              <a:rPr lang="en-US" sz="1200" kern="1200" dirty="0">
                <a:solidFill>
                  <a:schemeClr val="tx1"/>
                </a:solidFill>
                <a:effectLst/>
                <a:latin typeface="+mn-lt"/>
                <a:ea typeface="+mn-ea"/>
                <a:cs typeface="+mn-cs"/>
              </a:rPr>
              <a:t> 296-97; Observations 110-11) (</a:t>
            </a:r>
            <a:r>
              <a:rPr lang="en-US" sz="1200" kern="1200" dirty="0" err="1">
                <a:solidFill>
                  <a:schemeClr val="tx1"/>
                </a:solidFill>
                <a:effectLst/>
                <a:latin typeface="+mn-lt"/>
                <a:ea typeface="+mn-ea"/>
                <a:cs typeface="+mn-cs"/>
              </a:rPr>
              <a:t>Qt</a:t>
            </a:r>
            <a:r>
              <a:rPr lang="en-US" sz="1200" kern="1200" dirty="0">
                <a:solidFill>
                  <a:schemeClr val="tx1"/>
                </a:solidFill>
                <a:effectLst/>
                <a:latin typeface="+mn-lt"/>
                <a:ea typeface="+mn-ea"/>
                <a:cs typeface="+mn-cs"/>
              </a:rPr>
              <a:t> in Judy page 110).</a:t>
            </a:r>
            <a:r>
              <a:rPr lang="ar-IQ"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“Arabic experts” in Princeton, Harvard, and Yale were dismissing the unconventional spelling as poor Arabic and grammatical errors. They were just written in the West African vernacular form. It is </a:t>
            </a:r>
            <a:r>
              <a:rPr lang="en-US" sz="1200" kern="1200" dirty="0" err="1">
                <a:solidFill>
                  <a:schemeClr val="tx1"/>
                </a:solidFill>
                <a:effectLst/>
                <a:latin typeface="+mn-lt"/>
                <a:ea typeface="+mn-ea"/>
                <a:cs typeface="+mn-cs"/>
              </a:rPr>
              <a:t>diaglossia</a:t>
            </a:r>
            <a:r>
              <a:rPr lang="en-US" sz="1200" kern="1200" dirty="0">
                <a:solidFill>
                  <a:schemeClr val="tx1"/>
                </a:solidFill>
                <a:effectLst/>
                <a:latin typeface="+mn-lt"/>
                <a:ea typeface="+mn-ea"/>
                <a:cs typeface="+mn-cs"/>
              </a:rPr>
              <a:t> not a grammatical errors. Speaking Arabic is not an aberration. It is part of West African Islamic culture.</a:t>
            </a:r>
          </a:p>
          <a:p>
            <a:r>
              <a:rPr lang="en-US" sz="1200" b="1" kern="1200" dirty="0">
                <a:solidFill>
                  <a:schemeClr val="tx1"/>
                </a:solidFill>
                <a:effectLst/>
                <a:latin typeface="+mn-lt"/>
                <a:ea typeface="+mn-ea"/>
                <a:cs typeface="+mn-cs"/>
              </a:rPr>
              <a:t>       B. Prejudice against Islam by modern scholars</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a:t>
            </a:r>
            <a:r>
              <a:rPr lang="en-US" sz="1200" i="1" kern="1200" dirty="0">
                <a:solidFill>
                  <a:schemeClr val="tx1"/>
                </a:solidFill>
                <a:effectLst/>
                <a:latin typeface="+mn-lt"/>
                <a:ea typeface="+mn-ea"/>
                <a:cs typeface="+mn-cs"/>
              </a:rPr>
              <a:t>Figures in Black</a:t>
            </a:r>
            <a:r>
              <a:rPr lang="en-US" sz="1200" kern="1200" dirty="0">
                <a:solidFill>
                  <a:schemeClr val="tx1"/>
                </a:solidFill>
                <a:effectLst/>
                <a:latin typeface="+mn-lt"/>
                <a:ea typeface="+mn-ea"/>
                <a:cs typeface="+mn-cs"/>
              </a:rPr>
              <a:t> (1987), Henry Louis Gates identifies Ayyub ibn Suleiman’s 1731 Arabic letter to his father as the first successful attempt of an African slave in the West to write himself free.  In </a:t>
            </a:r>
            <a:r>
              <a:rPr lang="en-US" sz="1200" kern="1200" dirty="0" err="1">
                <a:solidFill>
                  <a:schemeClr val="tx1"/>
                </a:solidFill>
                <a:effectLst/>
                <a:latin typeface="+mn-lt"/>
                <a:ea typeface="+mn-ea"/>
                <a:cs typeface="+mn-cs"/>
              </a:rPr>
              <a:t>Disforming</a:t>
            </a:r>
            <a:r>
              <a:rPr lang="en-US" sz="1200" kern="1200" dirty="0">
                <a:solidFill>
                  <a:schemeClr val="tx1"/>
                </a:solidFill>
                <a:effectLst/>
                <a:latin typeface="+mn-lt"/>
                <a:ea typeface="+mn-ea"/>
                <a:cs typeface="+mn-cs"/>
              </a:rPr>
              <a:t> the American Canon: Arabic-Slave Narratives and the Vernacular, Ronald A. T. Judy argues that Western scholars like Gates, Foster Grant, and Allan Austin, tried to appropriate these narratives to a Western canon center while deemphasizing the impact of Islam in West Africa. In </a:t>
            </a:r>
            <a:r>
              <a:rPr lang="en-US" sz="1200" i="1" kern="1200" dirty="0">
                <a:solidFill>
                  <a:schemeClr val="tx1"/>
                </a:solidFill>
                <a:effectLst/>
                <a:latin typeface="+mn-lt"/>
                <a:ea typeface="+mn-ea"/>
                <a:cs typeface="+mn-cs"/>
              </a:rPr>
              <a:t>Fortunate Slave Foster Grant</a:t>
            </a:r>
            <a:r>
              <a:rPr lang="en-US" sz="1200" kern="1200" dirty="0">
                <a:solidFill>
                  <a:schemeClr val="tx1"/>
                </a:solidFill>
                <a:effectLst/>
                <a:latin typeface="+mn-lt"/>
                <a:ea typeface="+mn-ea"/>
                <a:cs typeface="+mn-cs"/>
              </a:rPr>
              <a:t>, tries to appropriate Ayyub’s literary to humanist interests. Faced with Ayyub’s participation himself in the slave trade, he explains it by the foreign influence of Islam in Africa (23). Dismissing the presence of Islam in Africa, he makes Islam and Arabic a marginal phenomenon in Africa limited to the “aristocracy”(23).</a:t>
            </a:r>
          </a:p>
          <a:p>
            <a:r>
              <a:rPr lang="en-US" sz="1200" kern="1200" dirty="0">
                <a:solidFill>
                  <a:schemeClr val="tx1"/>
                </a:solidFill>
                <a:effectLst/>
                <a:latin typeface="+mn-lt"/>
                <a:ea typeface="+mn-ea"/>
                <a:cs typeface="+mn-cs"/>
              </a:rPr>
              <a:t>By using a non-Western theory of blackness and a black subaltern theory of race from the Arab World, my intent is to show the </a:t>
            </a:r>
            <a:r>
              <a:rPr lang="en-US" sz="1200" kern="1200" dirty="0" err="1">
                <a:solidFill>
                  <a:schemeClr val="tx1"/>
                </a:solidFill>
                <a:effectLst/>
                <a:latin typeface="+mn-lt"/>
                <a:ea typeface="+mn-ea"/>
                <a:cs typeface="+mn-cs"/>
              </a:rPr>
              <a:t>constructedness</a:t>
            </a:r>
            <a:r>
              <a:rPr lang="en-US" sz="1200" kern="1200" dirty="0">
                <a:solidFill>
                  <a:schemeClr val="tx1"/>
                </a:solidFill>
                <a:effectLst/>
                <a:latin typeface="+mn-lt"/>
                <a:ea typeface="+mn-ea"/>
                <a:cs typeface="+mn-cs"/>
              </a:rPr>
              <a:t> of race and the fluidity of racial categories in the Middle East and in the United States itself.  The definition of whiteness and blackness are constantly shifting, including some and excluding others, depending on the socio-historical context.</a:t>
            </a:r>
          </a:p>
          <a:p>
            <a:r>
              <a:rPr lang="en-US" sz="1200" kern="1200" dirty="0">
                <a:solidFill>
                  <a:schemeClr val="tx1"/>
                </a:solidFill>
                <a:effectLst/>
                <a:latin typeface="+mn-lt"/>
                <a:ea typeface="+mn-ea"/>
                <a:cs typeface="+mn-cs"/>
              </a:rPr>
              <a:t>In Abbasid Baghdad, Arabic black writers like al </a:t>
            </a:r>
            <a:r>
              <a:rPr lang="en-US" sz="1200" kern="1200" dirty="0" err="1">
                <a:solidFill>
                  <a:schemeClr val="tx1"/>
                </a:solidFill>
                <a:effectLst/>
                <a:latin typeface="+mn-lt"/>
                <a:ea typeface="+mn-ea"/>
                <a:cs typeface="+mn-cs"/>
              </a:rPr>
              <a:t>Aljahiz</a:t>
            </a:r>
            <a:r>
              <a:rPr lang="en-US" sz="1200" kern="1200" dirty="0">
                <a:solidFill>
                  <a:schemeClr val="tx1"/>
                </a:solidFill>
                <a:effectLst/>
                <a:latin typeface="+mn-lt"/>
                <a:ea typeface="+mn-ea"/>
                <a:cs typeface="+mn-cs"/>
              </a:rPr>
              <a:t> did not see themselves outside Islam and </a:t>
            </a:r>
            <a:r>
              <a:rPr lang="en-US" sz="1200" kern="1200" dirty="0" err="1">
                <a:solidFill>
                  <a:schemeClr val="tx1"/>
                </a:solidFill>
                <a:effectLst/>
                <a:latin typeface="+mn-lt"/>
                <a:ea typeface="+mn-ea"/>
                <a:cs typeface="+mn-cs"/>
              </a:rPr>
              <a:t>arabitude</a:t>
            </a:r>
            <a:r>
              <a:rPr lang="en-US" sz="1200" kern="1200" dirty="0">
                <a:solidFill>
                  <a:schemeClr val="tx1"/>
                </a:solidFill>
                <a:effectLst/>
                <a:latin typeface="+mn-lt"/>
                <a:ea typeface="+mn-ea"/>
                <a:cs typeface="+mn-cs"/>
              </a:rPr>
              <a:t>, but the very race that engendered Islam. Because Muhammad is believed to descend from Ishmael whose mother was Hagar, Abraham’s Egyptian slave girl, Muhammad is seen by al </a:t>
            </a:r>
            <a:r>
              <a:rPr lang="en-US" sz="1200" kern="1200" dirty="0" err="1">
                <a:solidFill>
                  <a:schemeClr val="tx1"/>
                </a:solidFill>
                <a:effectLst/>
                <a:latin typeface="+mn-lt"/>
                <a:ea typeface="+mn-ea"/>
                <a:cs typeface="+mn-cs"/>
              </a:rPr>
              <a:t>Jahiz</a:t>
            </a:r>
            <a:r>
              <a:rPr lang="en-US" sz="1200" kern="1200" dirty="0">
                <a:solidFill>
                  <a:schemeClr val="tx1"/>
                </a:solidFill>
                <a:effectLst/>
                <a:latin typeface="+mn-lt"/>
                <a:ea typeface="+mn-ea"/>
                <a:cs typeface="+mn-cs"/>
              </a:rPr>
              <a:t> as a black man. Arabs were seen as a subcategory of Blacks people. In his treaties the Boasts over Blacks over Whites, he wrote:</a:t>
            </a:r>
          </a:p>
          <a:p>
            <a:r>
              <a:rPr lang="en-US" sz="1200" kern="1200" dirty="0">
                <a:solidFill>
                  <a:schemeClr val="tx1"/>
                </a:solidFill>
                <a:effectLst/>
                <a:latin typeface="+mn-lt"/>
                <a:ea typeface="+mn-ea"/>
                <a:cs typeface="+mn-cs"/>
              </a:rPr>
              <a:t>“They Say: Black men are more numerous than white. The most that the whites can count their own are </a:t>
            </a:r>
            <a:r>
              <a:rPr lang="en-US" sz="1200" kern="1200" dirty="0" err="1">
                <a:solidFill>
                  <a:schemeClr val="tx1"/>
                </a:solidFill>
                <a:effectLst/>
                <a:latin typeface="+mn-lt"/>
                <a:ea typeface="+mn-ea"/>
                <a:cs typeface="+mn-cs"/>
              </a:rPr>
              <a:t>Faris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Jibal</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Khurasan</a:t>
            </a:r>
            <a:r>
              <a:rPr lang="en-US" sz="1200" kern="1200" dirty="0">
                <a:solidFill>
                  <a:schemeClr val="tx1"/>
                </a:solidFill>
                <a:effectLst/>
                <a:latin typeface="+mn-lt"/>
                <a:ea typeface="+mn-ea"/>
                <a:cs typeface="+mn-cs"/>
              </a:rPr>
              <a:t>, the Byzantines, Slavs, Franks, and </a:t>
            </a:r>
            <a:r>
              <a:rPr lang="en-US" sz="1200" kern="1200" dirty="0" err="1">
                <a:solidFill>
                  <a:schemeClr val="tx1"/>
                </a:solidFill>
                <a:effectLst/>
                <a:latin typeface="+mn-lt"/>
                <a:ea typeface="+mn-ea"/>
                <a:cs typeface="+mn-cs"/>
              </a:rPr>
              <a:t>Avars</a:t>
            </a:r>
            <a:r>
              <a:rPr lang="en-US" sz="1200" kern="1200" dirty="0">
                <a:solidFill>
                  <a:schemeClr val="tx1"/>
                </a:solidFill>
                <a:effectLst/>
                <a:latin typeface="+mn-lt"/>
                <a:ea typeface="+mn-ea"/>
                <a:cs typeface="+mn-cs"/>
              </a:rPr>
              <a:t> and little else beyond these. On the other hand, the blacks can count the </a:t>
            </a:r>
            <a:r>
              <a:rPr lang="en-US" sz="1200" kern="1200" dirty="0" err="1">
                <a:solidFill>
                  <a:schemeClr val="tx1"/>
                </a:solidFill>
                <a:effectLst/>
                <a:latin typeface="+mn-lt"/>
                <a:ea typeface="+mn-ea"/>
                <a:cs typeface="+mn-cs"/>
              </a:rPr>
              <a:t>Zanj</a:t>
            </a:r>
            <a:r>
              <a:rPr lang="en-US" sz="1200" kern="1200" dirty="0">
                <a:solidFill>
                  <a:schemeClr val="tx1"/>
                </a:solidFill>
                <a:effectLst/>
                <a:latin typeface="+mn-lt"/>
                <a:ea typeface="+mn-ea"/>
                <a:cs typeface="+mn-cs"/>
              </a:rPr>
              <a:t> and Abyssinians, </a:t>
            </a:r>
            <a:r>
              <a:rPr lang="en-US" sz="1200" kern="1200" dirty="0" err="1">
                <a:solidFill>
                  <a:schemeClr val="tx1"/>
                </a:solidFill>
                <a:effectLst/>
                <a:latin typeface="+mn-lt"/>
                <a:ea typeface="+mn-ea"/>
                <a:cs typeface="+mn-cs"/>
              </a:rPr>
              <a:t>Fazzan</a:t>
            </a:r>
            <a:r>
              <a:rPr lang="en-US" sz="1200" kern="1200" dirty="0">
                <a:solidFill>
                  <a:schemeClr val="tx1"/>
                </a:solidFill>
                <a:effectLst/>
                <a:latin typeface="+mn-lt"/>
                <a:ea typeface="+mn-ea"/>
                <a:cs typeface="+mn-cs"/>
              </a:rPr>
              <a:t> and Berber, Copts and Nubians, Zaghawa and </a:t>
            </a:r>
            <a:r>
              <a:rPr lang="en-US" sz="1200" kern="1200" dirty="0" err="1">
                <a:solidFill>
                  <a:schemeClr val="tx1"/>
                </a:solidFill>
                <a:effectLst/>
                <a:latin typeface="+mn-lt"/>
                <a:ea typeface="+mn-ea"/>
                <a:cs typeface="+mn-cs"/>
              </a:rPr>
              <a:t>Marawa</a:t>
            </a:r>
            <a:r>
              <a:rPr lang="en-US" sz="1200" kern="1200" dirty="0">
                <a:solidFill>
                  <a:schemeClr val="tx1"/>
                </a:solidFill>
                <a:effectLst/>
                <a:latin typeface="+mn-lt"/>
                <a:ea typeface="+mn-ea"/>
                <a:cs typeface="+mn-cs"/>
              </a:rPr>
              <a:t>, Sind and Hind, </a:t>
            </a:r>
            <a:r>
              <a:rPr lang="en-US" sz="1200" kern="1200" dirty="0" err="1">
                <a:solidFill>
                  <a:schemeClr val="tx1"/>
                </a:solidFill>
                <a:effectLst/>
                <a:latin typeface="+mn-lt"/>
                <a:ea typeface="+mn-ea"/>
                <a:cs typeface="+mn-cs"/>
              </a:rPr>
              <a:t>Qamar</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Daybul</a:t>
            </a:r>
            <a:r>
              <a:rPr lang="en-US" sz="1200" kern="1200" dirty="0">
                <a:solidFill>
                  <a:schemeClr val="tx1"/>
                </a:solidFill>
                <a:effectLst/>
                <a:latin typeface="+mn-lt"/>
                <a:ea typeface="+mn-ea"/>
                <a:cs typeface="+mn-cs"/>
              </a:rPr>
              <a:t>, China and </a:t>
            </a:r>
            <a:r>
              <a:rPr lang="en-US" sz="1200" kern="1200" dirty="0" err="1">
                <a:solidFill>
                  <a:schemeClr val="tx1"/>
                </a:solidFill>
                <a:effectLst/>
                <a:latin typeface="+mn-lt"/>
                <a:ea typeface="+mn-ea"/>
                <a:cs typeface="+mn-cs"/>
              </a:rPr>
              <a:t>Masin</a:t>
            </a:r>
            <a:r>
              <a:rPr lang="en-US" sz="1200" kern="1200" dirty="0">
                <a:solidFill>
                  <a:schemeClr val="tx1"/>
                </a:solidFill>
                <a:effectLst/>
                <a:latin typeface="+mn-lt"/>
                <a:ea typeface="+mn-ea"/>
                <a:cs typeface="+mn-cs"/>
              </a:rPr>
              <a:t>.  The sea is more extensive than the land, and the islands of the sea between China </a:t>
            </a:r>
            <a:r>
              <a:rPr lang="en-US" sz="1200" kern="1200" dirty="0" err="1">
                <a:solidFill>
                  <a:schemeClr val="tx1"/>
                </a:solidFill>
                <a:effectLst/>
                <a:latin typeface="+mn-lt"/>
                <a:ea typeface="+mn-ea"/>
                <a:cs typeface="+mn-cs"/>
              </a:rPr>
              <a:t>dn</a:t>
            </a:r>
            <a:r>
              <a:rPr lang="en-US" sz="1200" kern="1200" dirty="0">
                <a:solidFill>
                  <a:schemeClr val="tx1"/>
                </a:solidFill>
                <a:effectLst/>
                <a:latin typeface="+mn-lt"/>
                <a:ea typeface="+mn-ea"/>
                <a:cs typeface="+mn-cs"/>
              </a:rPr>
              <a:t> the (lands of the) </a:t>
            </a:r>
            <a:r>
              <a:rPr lang="en-US" sz="1200" kern="1200" dirty="0" err="1">
                <a:solidFill>
                  <a:schemeClr val="tx1"/>
                </a:solidFill>
                <a:effectLst/>
                <a:latin typeface="+mn-lt"/>
                <a:ea typeface="+mn-ea"/>
                <a:cs typeface="+mn-cs"/>
              </a:rPr>
              <a:t>Zanj</a:t>
            </a:r>
            <a:r>
              <a:rPr lang="en-US" sz="1200" kern="1200" dirty="0">
                <a:solidFill>
                  <a:schemeClr val="tx1"/>
                </a:solidFill>
                <a:effectLst/>
                <a:latin typeface="+mn-lt"/>
                <a:ea typeface="+mn-ea"/>
                <a:cs typeface="+mn-cs"/>
              </a:rPr>
              <a:t> are teeming with blacks. Among such places are </a:t>
            </a:r>
            <a:r>
              <a:rPr lang="en-US" sz="1200" kern="1200" dirty="0" err="1">
                <a:solidFill>
                  <a:schemeClr val="tx1"/>
                </a:solidFill>
                <a:effectLst/>
                <a:latin typeface="+mn-lt"/>
                <a:ea typeface="+mn-ea"/>
                <a:cs typeface="+mn-cs"/>
              </a:rPr>
              <a:t>Sarandib</a:t>
            </a:r>
            <a:r>
              <a:rPr lang="en-US" sz="1200" kern="1200" dirty="0">
                <a:solidFill>
                  <a:schemeClr val="tx1"/>
                </a:solidFill>
                <a:effectLst/>
                <a:latin typeface="+mn-lt"/>
                <a:ea typeface="+mn-ea"/>
                <a:cs typeface="+mn-cs"/>
              </a:rPr>
              <a:t>, Kala, </a:t>
            </a:r>
            <a:r>
              <a:rPr lang="en-US" sz="1200" kern="1200" dirty="0" err="1">
                <a:solidFill>
                  <a:schemeClr val="tx1"/>
                </a:solidFill>
                <a:effectLst/>
                <a:latin typeface="+mn-lt"/>
                <a:ea typeface="+mn-ea"/>
                <a:cs typeface="+mn-cs"/>
              </a:rPr>
              <a:t>Amil</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Zabaj</a:t>
            </a:r>
            <a:r>
              <a:rPr lang="en-US" sz="1200" kern="1200" dirty="0">
                <a:solidFill>
                  <a:schemeClr val="tx1"/>
                </a:solidFill>
                <a:effectLst/>
                <a:latin typeface="+mn-lt"/>
                <a:ea typeface="+mn-ea"/>
                <a:cs typeface="+mn-cs"/>
              </a:rPr>
              <a:t> and the islands of the coasts of India, China ad Kabul, as well as the </a:t>
            </a:r>
            <a:r>
              <a:rPr lang="en-US" sz="1200" kern="1200" dirty="0" err="1">
                <a:solidFill>
                  <a:schemeClr val="tx1"/>
                </a:solidFill>
                <a:effectLst/>
                <a:latin typeface="+mn-lt"/>
                <a:ea typeface="+mn-ea"/>
                <a:cs typeface="+mn-cs"/>
              </a:rPr>
              <a:t>coaslines</a:t>
            </a:r>
            <a:r>
              <a:rPr lang="en-US" sz="1200" kern="1200" dirty="0">
                <a:solidFill>
                  <a:schemeClr val="tx1"/>
                </a:solidFill>
                <a:effectLst/>
                <a:latin typeface="+mn-lt"/>
                <a:ea typeface="+mn-ea"/>
                <a:cs typeface="+mn-cs"/>
              </a:rPr>
              <a:t> of these areas. The blind </a:t>
            </a:r>
            <a:r>
              <a:rPr lang="en-US" sz="1200" kern="1200" dirty="0" err="1">
                <a:solidFill>
                  <a:schemeClr val="tx1"/>
                </a:solidFill>
                <a:effectLst/>
                <a:latin typeface="+mn-lt"/>
                <a:ea typeface="+mn-ea"/>
                <a:cs typeface="+mn-cs"/>
              </a:rPr>
              <a:t>Ishtiyam</a:t>
            </a:r>
            <a:r>
              <a:rPr lang="en-US" sz="1200" kern="1200" dirty="0">
                <a:solidFill>
                  <a:schemeClr val="tx1"/>
                </a:solidFill>
                <a:effectLst/>
                <a:latin typeface="+mn-lt"/>
                <a:ea typeface="+mn-ea"/>
                <a:cs typeface="+mn-cs"/>
              </a:rPr>
              <a:t> used to say: There are more black men than white men, more rocks than mud, more sand and then loam and more salt water than sweet” (Al </a:t>
            </a:r>
            <a:r>
              <a:rPr lang="en-US" sz="1200" kern="1200" dirty="0" err="1">
                <a:solidFill>
                  <a:schemeClr val="tx1"/>
                </a:solidFill>
                <a:effectLst/>
                <a:latin typeface="+mn-lt"/>
                <a:ea typeface="+mn-ea"/>
                <a:cs typeface="+mn-cs"/>
              </a:rPr>
              <a:t>Jahiz</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Boasts</a:t>
            </a:r>
            <a:r>
              <a:rPr lang="en-US" sz="1200" kern="1200" dirty="0">
                <a:solidFill>
                  <a:schemeClr val="tx1"/>
                </a:solidFill>
                <a:effectLst/>
                <a:latin typeface="+mn-lt"/>
                <a:ea typeface="+mn-ea"/>
                <a:cs typeface="+mn-cs"/>
              </a:rPr>
              <a:t>, 22).</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interesting that in today’s discourse of multiculturalism in the USA, Islam and Arabic are seen as indigenous non-elitist languages and cultures while in West Africa it is foreign import and elitist language and culture.</a:t>
            </a:r>
          </a:p>
          <a:p>
            <a:r>
              <a:rPr lang="en-US" sz="1200" b="1" kern="1200" dirty="0">
                <a:solidFill>
                  <a:schemeClr val="tx1"/>
                </a:solidFill>
                <a:effectLst/>
                <a:latin typeface="+mn-lt"/>
                <a:ea typeface="+mn-ea"/>
                <a:cs typeface="+mn-cs"/>
              </a:rPr>
              <a:t>3. The status of foreign languages in the USA</a:t>
            </a:r>
            <a:r>
              <a:rPr lang="en-US" sz="1200" kern="1200" dirty="0">
                <a:solidFill>
                  <a:schemeClr val="tx1"/>
                </a:solidFill>
                <a:effectLst/>
                <a:latin typeface="+mn-lt"/>
                <a:ea typeface="+mn-ea"/>
                <a:cs typeface="+mn-cs"/>
              </a:rPr>
              <a:t>: The United States boasts about its multiculturalism but that national narrative did not translate into multilingualism.  Very few people learned Arabic in antebellum America and that was elitist universities in Yale and Harvard by scholars in Religious Studies.  The interest in Arabic was not to study Arabic literature or to study “the Arab mind” or Arab culture” as we hear in today’s scholastic jargon of today, but for missionary work. Omar Ibn Said was in fact given 2 Arabic Bibles to spread the word of the Gospel on his way back to West Africa. </a:t>
            </a:r>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13</a:t>
            </a:fld>
            <a:endParaRPr lang="en-US"/>
          </a:p>
        </p:txBody>
      </p:sp>
    </p:spTree>
    <p:extLst>
      <p:ext uri="{BB962C8B-B14F-4D97-AF65-F5344CB8AC3E}">
        <p14:creationId xmlns:p14="http://schemas.microsoft.com/office/powerpoint/2010/main" val="3203661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807874-5299-41B2-A37A-6AA3547857F4}" type="slidenum">
              <a:rPr lang="en-US" smtClean="0"/>
              <a:pPr/>
              <a:t>14</a:t>
            </a:fld>
            <a:endParaRPr lang="en-US"/>
          </a:p>
        </p:txBody>
      </p:sp>
    </p:spTree>
    <p:extLst>
      <p:ext uri="{BB962C8B-B14F-4D97-AF65-F5344CB8AC3E}">
        <p14:creationId xmlns:p14="http://schemas.microsoft.com/office/powerpoint/2010/main" val="946141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15</a:t>
            </a:fld>
            <a:endParaRPr lang="en-US"/>
          </a:p>
        </p:txBody>
      </p:sp>
    </p:spTree>
    <p:extLst>
      <p:ext uri="{BB962C8B-B14F-4D97-AF65-F5344CB8AC3E}">
        <p14:creationId xmlns:p14="http://schemas.microsoft.com/office/powerpoint/2010/main" val="2011355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16</a:t>
            </a:fld>
            <a:endParaRPr lang="en-US"/>
          </a:p>
        </p:txBody>
      </p:sp>
    </p:spTree>
    <p:extLst>
      <p:ext uri="{BB962C8B-B14F-4D97-AF65-F5344CB8AC3E}">
        <p14:creationId xmlns:p14="http://schemas.microsoft.com/office/powerpoint/2010/main" val="899038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17</a:t>
            </a:fld>
            <a:endParaRPr lang="en-US"/>
          </a:p>
        </p:txBody>
      </p:sp>
    </p:spTree>
    <p:extLst>
      <p:ext uri="{BB962C8B-B14F-4D97-AF65-F5344CB8AC3E}">
        <p14:creationId xmlns:p14="http://schemas.microsoft.com/office/powerpoint/2010/main" val="26298773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Ayyub Ibn Suleiman Diallo’s letter to his father (1701-1773). Job Ben Solomon.  Originally from </a:t>
            </a:r>
            <a:r>
              <a:rPr lang="en-US" dirty="0" err="1"/>
              <a:t>Bondu</a:t>
            </a:r>
            <a:r>
              <a:rPr lang="en-US" dirty="0"/>
              <a:t>, Senegal today. He was captured in 1730 when he was travelling through Gambia.  Arabic letter discovered by Henri Louis Gates.  It is dated 1731</a:t>
            </a:r>
          </a:p>
          <a:p>
            <a:endParaRPr lang="en-US" dirty="0"/>
          </a:p>
          <a:p>
            <a:r>
              <a:rPr lang="en-US" dirty="0"/>
              <a:t>Personal memories of slavery, “slave narratives,” became more common in North America in the nineteenth century, but they are much rarer in earlier periods. Perhaps the most revealing of those early narratives is the memoir of </a:t>
            </a:r>
            <a:r>
              <a:rPr lang="en-US" dirty="0" err="1"/>
              <a:t>Ayuba</a:t>
            </a:r>
            <a:r>
              <a:rPr lang="en-US" dirty="0"/>
              <a:t> Suleiman Diallo of </a:t>
            </a:r>
            <a:r>
              <a:rPr lang="en-US" dirty="0" err="1"/>
              <a:t>Bondu</a:t>
            </a:r>
            <a:r>
              <a:rPr lang="en-US" dirty="0"/>
              <a:t>, (in today’s </a:t>
            </a:r>
            <a:r>
              <a:rPr lang="en-US" dirty="0" err="1"/>
              <a:t>Sénégal</a:t>
            </a:r>
            <a:r>
              <a:rPr lang="en-US" dirty="0"/>
              <a:t>) and who was better known as Job Ben Solomon. An account of his remarkable life was first published in London in 1734.</a:t>
            </a:r>
          </a:p>
          <a:p>
            <a:r>
              <a:rPr lang="en-US" dirty="0"/>
              <a:t>A Muslim of high rank, Diallo was captured in 1730 on a trip to Gambia and sold to Stephen Pike, captain of the </a:t>
            </a:r>
            <a:r>
              <a:rPr lang="en-US" i="1" dirty="0"/>
              <a:t>Arabella</a:t>
            </a:r>
            <a:r>
              <a:rPr lang="en-US" dirty="0"/>
              <a:t>. Diallo endured the Atlantic crossing aboard the </a:t>
            </a:r>
            <a:r>
              <a:rPr lang="en-US" i="1" dirty="0"/>
              <a:t>Arabella</a:t>
            </a:r>
            <a:r>
              <a:rPr lang="en-US" dirty="0"/>
              <a:t> and was one of 150 survivors who landed in Annapolis, Maryland, after a passage of nearly six months. In Annapolis, he was purchased by a Mr. </a:t>
            </a:r>
            <a:r>
              <a:rPr lang="en-US" dirty="0" err="1"/>
              <a:t>Tolsey</a:t>
            </a:r>
            <a:r>
              <a:rPr lang="en-US" dirty="0"/>
              <a:t>, who employed him as a slave in the tobacco fields in Kent Island, Maryland. Diallo escaped from the plantation and was captured and jailed.</a:t>
            </a:r>
          </a:p>
          <a:p>
            <a:r>
              <a:rPr lang="en-US" dirty="0"/>
              <a:t>While he was in jail, it was soon clear to those around him that Diallo was an educated and devout man who was a literate and strictly observant Muslim. With the help of attorney Thomas </a:t>
            </a:r>
            <a:r>
              <a:rPr lang="en-US" dirty="0" err="1"/>
              <a:t>Bluett</a:t>
            </a:r>
            <a:r>
              <a:rPr lang="en-US" dirty="0"/>
              <a:t> of Maryland and James Oglethorpe, the founder of the colony of Georgia and Director of the Royal African Company in London, Diallo was freed. But we now know that his supporters in the Royal African Company had an ulterior motive in mind. "The said </a:t>
            </a:r>
            <a:r>
              <a:rPr lang="en-US" dirty="0" err="1"/>
              <a:t>Negroe</a:t>
            </a:r>
            <a:r>
              <a:rPr lang="en-US" dirty="0"/>
              <a:t> understands and writes </a:t>
            </a:r>
            <a:r>
              <a:rPr lang="en-US" dirty="0" err="1"/>
              <a:t>Arabick</a:t>
            </a:r>
            <a:r>
              <a:rPr lang="en-US" dirty="0"/>
              <a:t> and maybe of Service to the Company on giving him his Freedom and sending him to Gambia," a Company employee insisted.</a:t>
            </a:r>
          </a:p>
          <a:p>
            <a:r>
              <a:rPr lang="en-US" dirty="0"/>
              <a:t>The Company thus sent Diallo to England, where he was lionized in London society (he was even presented at Court), before he was finally allowed to return to Africa. Five years after his initial enslavement in Gambia, he stepped ashore a free man. He was one of a very small handful of Africans who managed to return to their African homeland in the era of the Atlantic slave trade.</a:t>
            </a:r>
          </a:p>
          <a:p>
            <a:r>
              <a:rPr lang="en-US" dirty="0">
                <a:hlinkClick r:id="rId3"/>
              </a:rPr>
              <a:t>http://slaveryandremembrance.org/people/person/?id=PP002</a:t>
            </a:r>
            <a:endParaRPr lang="en-US" dirty="0"/>
          </a:p>
          <a:p>
            <a:endParaRPr lang="en-US" dirty="0"/>
          </a:p>
          <a:p>
            <a:r>
              <a:rPr lang="en-US" dirty="0"/>
              <a:t>While English slave narratives and films about slavery focused on physical suffering of slaves, this is one of the rare manuscripts where we see the psychological torment of those African slaves who were sold into slavery. The torment can be seen in the shift of pronouns from he to I and in the lament genre.  The last expression is a prayer people read when someone dies. The manuscript is an epitaph written by the living dead.</a:t>
            </a:r>
          </a:p>
        </p:txBody>
      </p:sp>
      <p:sp>
        <p:nvSpPr>
          <p:cNvPr id="4" name="Slide Number Placeholder 3"/>
          <p:cNvSpPr>
            <a:spLocks noGrp="1"/>
          </p:cNvSpPr>
          <p:nvPr>
            <p:ph type="sldNum" sz="quarter" idx="5"/>
          </p:nvPr>
        </p:nvSpPr>
        <p:spPr/>
        <p:txBody>
          <a:bodyPr/>
          <a:lstStyle/>
          <a:p>
            <a:fld id="{61807874-5299-41B2-A37A-6AA3547857F4}" type="slidenum">
              <a:rPr lang="en-US" smtClean="0"/>
              <a:pPr/>
              <a:t>18</a:t>
            </a:fld>
            <a:endParaRPr lang="en-US"/>
          </a:p>
        </p:txBody>
      </p:sp>
    </p:spTree>
    <p:extLst>
      <p:ext uri="{BB962C8B-B14F-4D97-AF65-F5344CB8AC3E}">
        <p14:creationId xmlns:p14="http://schemas.microsoft.com/office/powerpoint/2010/main" val="28683942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a:t>He does not need the conventions of English editors and abolitionists. There was no need to authenticate his narrative. There is freedom in writing. </a:t>
            </a:r>
            <a:br>
              <a:rPr lang="en-US" dirty="0"/>
            </a:br>
            <a:endParaRPr lang="en-US" sz="1200" b="1"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Portrait of Omar ibn Said, also known as Uncle Moreau. </a:t>
            </a:r>
            <a:r>
              <a:rPr lang="en-US" sz="1200" b="0" i="0" u="none" strike="noStrike" kern="1200" cap="all" dirty="0">
                <a:solidFill>
                  <a:schemeClr val="tx1"/>
                </a:solidFill>
                <a:effectLst/>
                <a:latin typeface="+mn-lt"/>
                <a:ea typeface="+mn-ea"/>
                <a:cs typeface="+mn-cs"/>
                <a:hlinkClick r:id="rId3"/>
              </a:rPr>
              <a:t>PUBLIC DOMAIN</a:t>
            </a:r>
            <a:r>
              <a:rPr lang="en-US" sz="1200" b="1" i="0" kern="1200" cap="all" dirty="0">
                <a:solidFill>
                  <a:schemeClr val="tx1"/>
                </a:solidFill>
                <a:effectLst/>
                <a:latin typeface="+mn-lt"/>
                <a:ea typeface="+mn-ea"/>
                <a:cs typeface="+mn-cs"/>
              </a:rPr>
              <a:t>OMAR IBN SAID WAS TOO </a:t>
            </a:r>
            <a:r>
              <a:rPr lang="en-US" sz="1200" b="0" i="0" kern="1200" dirty="0">
                <a:solidFill>
                  <a:schemeClr val="tx1"/>
                </a:solidFill>
                <a:effectLst/>
                <a:latin typeface="+mn-lt"/>
                <a:ea typeface="+mn-ea"/>
                <a:cs typeface="+mn-cs"/>
              </a:rPr>
              <a:t>old and frail to endure the backbreaking field labor his master forced upon him, so he escaped. He feebly made his way into a church where he could find shelter and a moment to pray about the plight of his situation. When he was arrested soon thereafter, it unexpectedly changed his life for the better.</a:t>
            </a:r>
          </a:p>
          <a:p>
            <a:r>
              <a:rPr lang="en-US" sz="1200" b="0" i="0" kern="1200" dirty="0">
                <a:solidFill>
                  <a:schemeClr val="tx1"/>
                </a:solidFill>
                <a:effectLst/>
                <a:latin typeface="+mn-lt"/>
                <a:ea typeface="+mn-ea"/>
                <a:cs typeface="+mn-cs"/>
              </a:rPr>
              <a:t>We know these things because Said wrote about them in his 15-page autobiography, </a:t>
            </a:r>
            <a:r>
              <a:rPr lang="en-US" sz="1200" b="0" i="1" kern="1200" dirty="0">
                <a:solidFill>
                  <a:schemeClr val="tx1"/>
                </a:solidFill>
                <a:effectLst/>
                <a:latin typeface="+mn-lt"/>
                <a:ea typeface="+mn-ea"/>
                <a:cs typeface="+mn-cs"/>
              </a:rPr>
              <a:t>The Life of Omar Ibn Said, </a:t>
            </a:r>
            <a:r>
              <a:rPr lang="en-US" sz="1200" b="0" i="0" kern="1200" dirty="0">
                <a:solidFill>
                  <a:schemeClr val="tx1"/>
                </a:solidFill>
                <a:effectLst/>
                <a:latin typeface="+mn-lt"/>
                <a:ea typeface="+mn-ea"/>
                <a:cs typeface="+mn-cs"/>
              </a:rPr>
              <a:t>written in Arabic while he was enslaved in 1831</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The text is considered the most well-known account of a Muslim slave living in America. Now the original manuscript, along with 41 other documents including personal writings and letters, have been restored, digitized, and made available online by the </a:t>
            </a:r>
            <a:r>
              <a:rPr lang="en-US" sz="1200" b="0" i="0" u="none" strike="noStrike" kern="1200" dirty="0">
                <a:solidFill>
                  <a:schemeClr val="tx1"/>
                </a:solidFill>
                <a:effectLst/>
                <a:latin typeface="+mn-lt"/>
                <a:ea typeface="+mn-ea"/>
                <a:cs typeface="+mn-cs"/>
                <a:hlinkClick r:id="rId4"/>
              </a:rPr>
              <a:t>Library of Congress</a:t>
            </a:r>
            <a:r>
              <a:rPr lang="en-US" sz="1200" b="0" i="0" kern="1200" dirty="0">
                <a:solidFill>
                  <a:schemeClr val="tx1"/>
                </a:solidFill>
                <a:effectLst/>
                <a:latin typeface="+mn-lt"/>
                <a:ea typeface="+mn-ea"/>
                <a:cs typeface="+mn-cs"/>
              </a:rPr>
              <a:t>.</a:t>
            </a:r>
          </a:p>
          <a:p>
            <a:r>
              <a:rPr lang="en-US" sz="1200" b="0" i="0" kern="1200" dirty="0">
                <a:solidFill>
                  <a:schemeClr val="tx1"/>
                </a:solidFill>
                <a:effectLst/>
                <a:latin typeface="+mn-lt"/>
                <a:ea typeface="+mn-ea"/>
                <a:cs typeface="+mn-cs"/>
              </a:rPr>
              <a:t>A page from Said’s autobiography with a quote from Surat al-</a:t>
            </a:r>
            <a:r>
              <a:rPr lang="en-US" sz="1200" b="0" i="0" kern="1200" dirty="0" err="1">
                <a:solidFill>
                  <a:schemeClr val="tx1"/>
                </a:solidFill>
                <a:effectLst/>
                <a:latin typeface="+mn-lt"/>
                <a:ea typeface="+mn-ea"/>
                <a:cs typeface="+mn-cs"/>
              </a:rPr>
              <a:t>Mulk</a:t>
            </a:r>
            <a:r>
              <a:rPr lang="en-US" sz="1200" b="0" i="0" kern="1200" dirty="0">
                <a:solidFill>
                  <a:schemeClr val="tx1"/>
                </a:solidFill>
                <a:effectLst/>
                <a:latin typeface="+mn-lt"/>
                <a:ea typeface="+mn-ea"/>
                <a:cs typeface="+mn-cs"/>
              </a:rPr>
              <a:t>, the 67th chapter of the Quran. </a:t>
            </a:r>
            <a:r>
              <a:rPr lang="en-US" sz="1200" b="0" i="0" kern="1200" cap="all" dirty="0">
                <a:solidFill>
                  <a:schemeClr val="tx1"/>
                </a:solidFill>
                <a:effectLst/>
                <a:latin typeface="+mn-lt"/>
                <a:ea typeface="+mn-ea"/>
                <a:cs typeface="+mn-cs"/>
              </a:rPr>
              <a:t>SHAWN MILLER, LIBRARY OF </a:t>
            </a:r>
            <a:r>
              <a:rPr lang="en-US" sz="1200" b="0" i="0" kern="1200" cap="all" dirty="0" err="1">
                <a:solidFill>
                  <a:schemeClr val="tx1"/>
                </a:solidFill>
                <a:effectLst/>
                <a:latin typeface="+mn-lt"/>
                <a:ea typeface="+mn-ea"/>
                <a:cs typeface="+mn-cs"/>
              </a:rPr>
              <a:t>CONGRESS</a:t>
            </a:r>
            <a:r>
              <a:rPr lang="en-US" sz="1200" b="0" i="0" kern="1200" dirty="0" err="1">
                <a:solidFill>
                  <a:schemeClr val="tx1"/>
                </a:solidFill>
                <a:effectLst/>
                <a:latin typeface="+mn-lt"/>
                <a:ea typeface="+mn-ea"/>
                <a:cs typeface="+mn-cs"/>
              </a:rPr>
              <a:t>In</a:t>
            </a:r>
            <a:r>
              <a:rPr lang="en-US" sz="1200" b="0" i="0" kern="1200" dirty="0">
                <a:solidFill>
                  <a:schemeClr val="tx1"/>
                </a:solidFill>
                <a:effectLst/>
                <a:latin typeface="+mn-lt"/>
                <a:ea typeface="+mn-ea"/>
                <a:cs typeface="+mn-cs"/>
              </a:rPr>
              <a:t> 1770, Said was born into an aristocratic Muslim family in a region </a:t>
            </a:r>
            <a:r>
              <a:rPr lang="en-US" sz="1200" b="0" i="0" u="none" strike="noStrike" kern="1200" dirty="0">
                <a:solidFill>
                  <a:schemeClr val="tx1"/>
                </a:solidFill>
                <a:effectLst/>
                <a:latin typeface="+mn-lt"/>
                <a:ea typeface="+mn-ea"/>
                <a:cs typeface="+mn-cs"/>
                <a:hlinkClick r:id="rId5"/>
              </a:rPr>
              <a:t>known as </a:t>
            </a:r>
            <a:r>
              <a:rPr lang="en-US" sz="1200" b="0" i="0" u="none" strike="noStrike" kern="1200" dirty="0" err="1">
                <a:solidFill>
                  <a:schemeClr val="tx1"/>
                </a:solidFill>
                <a:effectLst/>
                <a:latin typeface="+mn-lt"/>
                <a:ea typeface="+mn-ea"/>
                <a:cs typeface="+mn-cs"/>
                <a:hlinkClick r:id="rId5"/>
              </a:rPr>
              <a:t>Futa</a:t>
            </a:r>
            <a:r>
              <a:rPr lang="en-US" sz="1200" b="0" i="0" u="none" strike="noStrike" kern="1200" dirty="0">
                <a:solidFill>
                  <a:schemeClr val="tx1"/>
                </a:solidFill>
                <a:effectLst/>
                <a:latin typeface="+mn-lt"/>
                <a:ea typeface="+mn-ea"/>
                <a:cs typeface="+mn-cs"/>
                <a:hlinkClick r:id="rId5"/>
              </a:rPr>
              <a:t> Toro</a:t>
            </a:r>
            <a:r>
              <a:rPr lang="en-US" sz="1200" b="0" i="0" kern="1200" dirty="0">
                <a:solidFill>
                  <a:schemeClr val="tx1"/>
                </a:solidFill>
                <a:effectLst/>
                <a:latin typeface="+mn-lt"/>
                <a:ea typeface="+mn-ea"/>
                <a:cs typeface="+mn-cs"/>
              </a:rPr>
              <a:t>, now modern-day Senegal. It wasn’t uncommon for someone in Said’s position to receive years of education. In fact, for 25 years, Said </a:t>
            </a:r>
            <a:r>
              <a:rPr lang="en-US" sz="1200" b="0" i="0" u="none" strike="noStrike" kern="1200" dirty="0">
                <a:solidFill>
                  <a:schemeClr val="tx1"/>
                </a:solidFill>
                <a:effectLst/>
                <a:latin typeface="+mn-lt"/>
                <a:ea typeface="+mn-ea"/>
                <a:cs typeface="+mn-cs"/>
                <a:hlinkClick r:id="rId6"/>
              </a:rPr>
              <a:t>studied under the guidance</a:t>
            </a:r>
            <a:r>
              <a:rPr lang="en-US" sz="1200" b="0" i="0" kern="1200" dirty="0">
                <a:solidFill>
                  <a:schemeClr val="tx1"/>
                </a:solidFill>
                <a:effectLst/>
                <a:latin typeface="+mn-lt"/>
                <a:ea typeface="+mn-ea"/>
                <a:cs typeface="+mn-cs"/>
              </a:rPr>
              <a:t> of three teachers, including his brother. They taught him Arabic, math, and how to interpret the Quran according to schools from across Africa. He was known as a scholar for much of his life in Africa, where he taught and worked as a tradesman.</a:t>
            </a:r>
          </a:p>
          <a:p>
            <a:r>
              <a:rPr lang="en-US" sz="1200" b="1" i="0" u="none" strike="noStrike" kern="1200" cap="all" dirty="0">
                <a:solidFill>
                  <a:schemeClr val="tx1"/>
                </a:solidFill>
                <a:effectLst/>
                <a:latin typeface="+mn-lt"/>
                <a:ea typeface="+mn-ea"/>
                <a:cs typeface="+mn-cs"/>
                <a:hlinkClick r:id="rId7"/>
              </a:rPr>
              <a:t>RELATED</a:t>
            </a:r>
          </a:p>
          <a:p>
            <a:r>
              <a:rPr lang="en-US" sz="1200" b="1" i="0" u="none" strike="noStrike" kern="1200" dirty="0">
                <a:solidFill>
                  <a:schemeClr val="tx1"/>
                </a:solidFill>
                <a:effectLst/>
                <a:latin typeface="+mn-lt"/>
                <a:ea typeface="+mn-ea"/>
                <a:cs typeface="+mn-cs"/>
                <a:hlinkClick r:id="rId7"/>
              </a:rPr>
              <a:t>Found: The Oldest-Known Photograph of Enslaved African Americans With Cotton</a:t>
            </a:r>
          </a:p>
          <a:p>
            <a:r>
              <a:rPr lang="en-US" sz="1200" b="0" i="0" u="none" strike="noStrike" kern="1200" dirty="0">
                <a:solidFill>
                  <a:schemeClr val="tx1"/>
                </a:solidFill>
                <a:effectLst/>
                <a:latin typeface="+mn-lt"/>
                <a:ea typeface="+mn-ea"/>
                <a:cs typeface="+mn-cs"/>
                <a:hlinkClick r:id="rId7"/>
              </a:rPr>
              <a:t>The daguerreotype records their faces, but not their names.</a:t>
            </a:r>
          </a:p>
          <a:p>
            <a:r>
              <a:rPr lang="en-US" sz="1200" b="0" i="0" u="none" strike="noStrike" kern="1200" dirty="0">
                <a:solidFill>
                  <a:schemeClr val="tx1"/>
                </a:solidFill>
                <a:effectLst/>
                <a:latin typeface="+mn-lt"/>
                <a:ea typeface="+mn-ea"/>
                <a:cs typeface="+mn-cs"/>
                <a:hlinkClick r:id="rId7"/>
              </a:rPr>
              <a:t>Read more</a:t>
            </a:r>
          </a:p>
          <a:p>
            <a:r>
              <a:rPr lang="en-US" sz="1200" b="0" i="0" kern="1200" dirty="0">
                <a:solidFill>
                  <a:schemeClr val="tx1"/>
                </a:solidFill>
                <a:effectLst/>
                <a:latin typeface="+mn-lt"/>
                <a:ea typeface="+mn-ea"/>
                <a:cs typeface="+mn-cs"/>
              </a:rPr>
              <a:t>But at 37, his entire life changed. Various tribes and kingdoms throughout Africa were at war and Said fell victim to these quarrels. “Then there came to our place a large army, who killed many men, and took me, and brought me to the great sea, and sold me into the hands of the Christians, who bound me and sent me on board great ship and we sailed upon the great sea a month and a half,” he wrote in his autobiography.</a:t>
            </a:r>
          </a:p>
          <a:p>
            <a:r>
              <a:rPr lang="en-US" sz="1200" b="0" i="0" kern="1200" dirty="0">
                <a:solidFill>
                  <a:schemeClr val="tx1"/>
                </a:solidFill>
                <a:effectLst/>
                <a:latin typeface="+mn-lt"/>
                <a:ea typeface="+mn-ea"/>
                <a:cs typeface="+mn-cs"/>
              </a:rPr>
              <a:t>Eventually, Said arrived in Charleston, South Carolina. There, just one year before the Atlantic Slave Trade </a:t>
            </a:r>
            <a:r>
              <a:rPr lang="en-US" sz="1200" b="0" i="0" u="none" strike="noStrike" kern="1200" dirty="0">
                <a:solidFill>
                  <a:schemeClr val="tx1"/>
                </a:solidFill>
                <a:effectLst/>
                <a:latin typeface="+mn-lt"/>
                <a:ea typeface="+mn-ea"/>
                <a:cs typeface="+mn-cs"/>
                <a:hlinkClick r:id="rId8"/>
              </a:rPr>
              <a:t>would be made illegal, </a:t>
            </a:r>
            <a:r>
              <a:rPr lang="en-US" sz="1200" b="0" i="0" kern="1200" dirty="0">
                <a:solidFill>
                  <a:schemeClr val="tx1"/>
                </a:solidFill>
                <a:effectLst/>
                <a:latin typeface="+mn-lt"/>
                <a:ea typeface="+mn-ea"/>
                <a:cs typeface="+mn-cs"/>
              </a:rPr>
              <a:t>he was sold to an individual he described in his manuscript as a “wicked man” and “a complete infidel.”</a:t>
            </a:r>
          </a:p>
          <a:p>
            <a:r>
              <a:rPr lang="en-US" sz="1200" b="0" i="0" kern="1200" dirty="0">
                <a:solidFill>
                  <a:schemeClr val="tx1"/>
                </a:solidFill>
                <a:effectLst/>
                <a:latin typeface="+mn-lt"/>
                <a:ea typeface="+mn-ea"/>
                <a:cs typeface="+mn-cs"/>
              </a:rPr>
              <a:t>The rest of Said’s writings are similarly forthright, and this approach may be one of the reasons why he chose to write in Arabic. “It is interesting to think about why he wrote this [autobiography] in Arabic and it may very well be because other biographies that we have that are in English were either dictated or edited or written by the slave owner,” says Mary-Jane </a:t>
            </a:r>
            <a:r>
              <a:rPr lang="en-US" sz="1200" b="0" i="0" kern="1200" dirty="0" err="1">
                <a:solidFill>
                  <a:schemeClr val="tx1"/>
                </a:solidFill>
                <a:effectLst/>
                <a:latin typeface="+mn-lt"/>
                <a:ea typeface="+mn-ea"/>
                <a:cs typeface="+mn-cs"/>
              </a:rPr>
              <a:t>Deeb</a:t>
            </a:r>
            <a:r>
              <a:rPr lang="en-US" sz="1200" b="0" i="0" kern="1200" dirty="0">
                <a:solidFill>
                  <a:schemeClr val="tx1"/>
                </a:solidFill>
                <a:effectLst/>
                <a:latin typeface="+mn-lt"/>
                <a:ea typeface="+mn-ea"/>
                <a:cs typeface="+mn-cs"/>
              </a:rPr>
              <a:t>, chief of the African and Middle Eastern Division at the library. She adds that other narratives may have been crafted with trepidation because writing in English meant their owners could read their works, garnering unwanted attention.</a:t>
            </a:r>
          </a:p>
          <a:p>
            <a:r>
              <a:rPr lang="en-US" sz="1200" b="0" i="0" kern="1200" dirty="0">
                <a:solidFill>
                  <a:schemeClr val="tx1"/>
                </a:solidFill>
                <a:effectLst/>
                <a:latin typeface="+mn-lt"/>
                <a:ea typeface="+mn-ea"/>
                <a:cs typeface="+mn-cs"/>
              </a:rPr>
              <a:t>In the case of Said, nobody really had a clue what he was writing—most were just enamored with his ability to craft such beautiful calligraphy.</a:t>
            </a:r>
          </a:p>
          <a:p>
            <a:r>
              <a:rPr lang="en-US" sz="1200" b="0" i="0" kern="1200" dirty="0">
                <a:solidFill>
                  <a:schemeClr val="tx1"/>
                </a:solidFill>
                <a:effectLst/>
                <a:latin typeface="+mn-lt"/>
                <a:ea typeface="+mn-ea"/>
                <a:cs typeface="+mn-cs"/>
              </a:rPr>
              <a:t>Items from the Omar Ibn Said Collection. </a:t>
            </a:r>
            <a:r>
              <a:rPr lang="en-US" sz="1200" b="0" i="0" kern="1200" cap="all" dirty="0">
                <a:solidFill>
                  <a:schemeClr val="tx1"/>
                </a:solidFill>
                <a:effectLst/>
                <a:latin typeface="+mn-lt"/>
                <a:ea typeface="+mn-ea"/>
                <a:cs typeface="+mn-cs"/>
              </a:rPr>
              <a:t>SHAWN MILLER, LIBRARY OF </a:t>
            </a:r>
            <a:r>
              <a:rPr lang="en-US" sz="1200" b="0" i="0" kern="1200" cap="all" dirty="0" err="1">
                <a:solidFill>
                  <a:schemeClr val="tx1"/>
                </a:solidFill>
                <a:effectLst/>
                <a:latin typeface="+mn-lt"/>
                <a:ea typeface="+mn-ea"/>
                <a:cs typeface="+mn-cs"/>
              </a:rPr>
              <a:t>CONGRESS</a:t>
            </a:r>
            <a:r>
              <a:rPr lang="en-US" sz="1200" b="0" i="0" kern="1200" dirty="0" err="1">
                <a:solidFill>
                  <a:schemeClr val="tx1"/>
                </a:solidFill>
                <a:effectLst/>
                <a:latin typeface="+mn-lt"/>
                <a:ea typeface="+mn-ea"/>
                <a:cs typeface="+mn-cs"/>
              </a:rPr>
              <a:t>While</a:t>
            </a:r>
            <a:r>
              <a:rPr lang="en-US" sz="1200" b="0" i="0" kern="1200" dirty="0">
                <a:solidFill>
                  <a:schemeClr val="tx1"/>
                </a:solidFill>
                <a:effectLst/>
                <a:latin typeface="+mn-lt"/>
                <a:ea typeface="+mn-ea"/>
                <a:cs typeface="+mn-cs"/>
              </a:rPr>
              <a:t> in jail for his escape in Fayetteville, North Carolina, Said wrote in </a:t>
            </a:r>
            <a:r>
              <a:rPr lang="en-US" sz="1200" b="0" i="0" u="none" strike="noStrike" kern="1200" dirty="0">
                <a:solidFill>
                  <a:schemeClr val="tx1"/>
                </a:solidFill>
                <a:effectLst/>
                <a:latin typeface="+mn-lt"/>
                <a:ea typeface="+mn-ea"/>
                <a:cs typeface="+mn-cs"/>
                <a:hlinkClick r:id="rId9"/>
              </a:rPr>
              <a:t>Arabic on his cell wall.</a:t>
            </a:r>
            <a:r>
              <a:rPr lang="en-US" sz="1200" b="0" i="0" kern="1200" dirty="0">
                <a:solidFill>
                  <a:schemeClr val="tx1"/>
                </a:solidFill>
                <a:effectLst/>
                <a:latin typeface="+mn-lt"/>
                <a:ea typeface="+mn-ea"/>
                <a:cs typeface="+mn-cs"/>
              </a:rPr>
              <a:t> Said’s writing fascinated locals and eventually, he attracted the attention of John Owen, who would later become the governor of North Carolina. Owen recognized Said was an educated man, purchased him, and gave him to his brother James.</a:t>
            </a:r>
          </a:p>
          <a:p>
            <a:r>
              <a:rPr lang="en-US" sz="1200" b="0" i="0" kern="1200" dirty="0">
                <a:solidFill>
                  <a:schemeClr val="tx1"/>
                </a:solidFill>
                <a:effectLst/>
                <a:latin typeface="+mn-lt"/>
                <a:ea typeface="+mn-ea"/>
                <a:cs typeface="+mn-cs"/>
              </a:rPr>
              <a:t>As noted by Neil Caudle in </a:t>
            </a:r>
            <a:r>
              <a:rPr lang="en-US" sz="1200" b="0" i="1" u="none" strike="noStrike" kern="1200" dirty="0">
                <a:solidFill>
                  <a:schemeClr val="tx1"/>
                </a:solidFill>
                <a:effectLst/>
                <a:latin typeface="+mn-lt"/>
                <a:ea typeface="+mn-ea"/>
                <a:cs typeface="+mn-cs"/>
                <a:hlinkClick r:id="rId9"/>
              </a:rPr>
              <a:t>Glimpse</a:t>
            </a:r>
            <a:r>
              <a:rPr lang="en-US" sz="1200" b="0" i="0" kern="1200" dirty="0">
                <a:solidFill>
                  <a:schemeClr val="tx1"/>
                </a:solidFill>
                <a:effectLst/>
                <a:latin typeface="+mn-lt"/>
                <a:ea typeface="+mn-ea"/>
                <a:cs typeface="+mn-cs"/>
              </a:rPr>
              <a:t>, Said remained enslaved, but was no longer subject to physical abuse and general neglect.</a:t>
            </a:r>
          </a:p>
          <a:p>
            <a:r>
              <a:rPr lang="en-US" sz="1200" b="0" i="0" kern="1200" dirty="0">
                <a:solidFill>
                  <a:schemeClr val="tx1"/>
                </a:solidFill>
                <a:effectLst/>
                <a:latin typeface="+mn-lt"/>
                <a:ea typeface="+mn-ea"/>
                <a:cs typeface="+mn-cs"/>
              </a:rPr>
              <a:t>At Owen’s estate, Said was allowed to write and teach Arabic to visitors. He even </a:t>
            </a:r>
            <a:r>
              <a:rPr lang="en-US" sz="1200" b="0" i="0" u="none" strike="noStrike" kern="1200" dirty="0">
                <a:solidFill>
                  <a:schemeClr val="tx1"/>
                </a:solidFill>
                <a:effectLst/>
                <a:latin typeface="+mn-lt"/>
                <a:ea typeface="+mn-ea"/>
                <a:cs typeface="+mn-cs"/>
                <a:hlinkClick r:id="rId10"/>
              </a:rPr>
              <a:t>received a Bible</a:t>
            </a:r>
            <a:r>
              <a:rPr lang="en-US" sz="1200" b="0" i="0" kern="1200" dirty="0">
                <a:solidFill>
                  <a:schemeClr val="tx1"/>
                </a:solidFill>
                <a:effectLst/>
                <a:latin typeface="+mn-lt"/>
                <a:ea typeface="+mn-ea"/>
                <a:cs typeface="+mn-cs"/>
              </a:rPr>
              <a:t>, written in Arabic, from Francis Scott Key. “During the last 20 years, I have known no want in the hand of Jim Owen,” he wrote.</a:t>
            </a:r>
          </a:p>
          <a:p>
            <a:r>
              <a:rPr lang="en-US" sz="1200" b="0" i="0" kern="1200" dirty="0">
                <a:solidFill>
                  <a:schemeClr val="tx1"/>
                </a:solidFill>
                <a:effectLst/>
                <a:latin typeface="+mn-lt"/>
                <a:ea typeface="+mn-ea"/>
                <a:cs typeface="+mn-cs"/>
              </a:rPr>
              <a:t>However, Said still understood the ills of slavery. His autobiography opens with a passage from the Quran, Surah 67, entitled </a:t>
            </a:r>
            <a:r>
              <a:rPr lang="en-US" sz="1200" b="0" i="0" kern="1200" dirty="0" err="1">
                <a:solidFill>
                  <a:schemeClr val="tx1"/>
                </a:solidFill>
                <a:effectLst/>
                <a:latin typeface="+mn-lt"/>
                <a:ea typeface="+mn-ea"/>
                <a:cs typeface="+mn-cs"/>
              </a:rPr>
              <a:t>Sūrat</a:t>
            </a:r>
            <a:r>
              <a:rPr lang="en-US" sz="1200" b="0" i="0" kern="1200" dirty="0">
                <a:solidFill>
                  <a:schemeClr val="tx1"/>
                </a:solidFill>
                <a:effectLst/>
                <a:latin typeface="+mn-lt"/>
                <a:ea typeface="+mn-ea"/>
                <a:cs typeface="+mn-cs"/>
              </a:rPr>
              <a:t> al-</a:t>
            </a:r>
            <a:r>
              <a:rPr lang="en-US" sz="1200" b="0" i="0" kern="1200" dirty="0" err="1">
                <a:solidFill>
                  <a:schemeClr val="tx1"/>
                </a:solidFill>
                <a:effectLst/>
                <a:latin typeface="+mn-lt"/>
                <a:ea typeface="+mn-ea"/>
                <a:cs typeface="+mn-cs"/>
              </a:rPr>
              <a:t>Mulk</a:t>
            </a:r>
            <a:r>
              <a:rPr lang="en-US" sz="1200" b="0" i="0" kern="1200" dirty="0">
                <a:solidFill>
                  <a:schemeClr val="tx1"/>
                </a:solidFill>
                <a:effectLst/>
                <a:latin typeface="+mn-lt"/>
                <a:ea typeface="+mn-ea"/>
                <a:cs typeface="+mn-cs"/>
              </a:rPr>
              <a:t>, which means “sovereignty.” The chapter focuses on God’s control over all things and humanity’s attempts to control the world. The passage itself challenges the idea of ownership over another human being, a right that only exists within God, explains </a:t>
            </a:r>
            <a:r>
              <a:rPr lang="en-US" sz="1200" b="0" i="0" kern="1200" dirty="0" err="1">
                <a:solidFill>
                  <a:schemeClr val="tx1"/>
                </a:solidFill>
                <a:effectLst/>
                <a:latin typeface="+mn-lt"/>
                <a:ea typeface="+mn-ea"/>
                <a:cs typeface="+mn-cs"/>
              </a:rPr>
              <a:t>Deeb</a:t>
            </a:r>
            <a:r>
              <a:rPr lang="en-US" sz="1200" b="0" i="0" kern="1200" dirty="0">
                <a:solidFill>
                  <a:schemeClr val="tx1"/>
                </a:solidFill>
                <a:effectLst/>
                <a:latin typeface="+mn-lt"/>
                <a:ea typeface="+mn-ea"/>
                <a:cs typeface="+mn-cs"/>
              </a:rPr>
              <a:t>. “It is a fundamental criticism of the institution of slavery,” she says</a:t>
            </a:r>
          </a:p>
          <a:p>
            <a:endParaRPr lang="en-US" dirty="0"/>
          </a:p>
          <a:p>
            <a:endParaRPr lang="en-US" dirty="0"/>
          </a:p>
          <a:p>
            <a:r>
              <a:rPr lang="en-US" dirty="0"/>
              <a:t>The idea that literacy leads to freedom that we find in the African American slavery narrative written in English does not exist in the slave narratives written in Arabic. He knew how to read and write before he fell into slavery. It does not lead to emancipation. On the contrary some owners refused to release them first out of spite as in the case of the Prince.  The fact that they were more literate than their masters at times did not sit too well with the masters.</a:t>
            </a:r>
          </a:p>
          <a:p>
            <a:endParaRPr lang="en-US" dirty="0"/>
          </a:p>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19</a:t>
            </a:fld>
            <a:endParaRPr lang="en-US"/>
          </a:p>
        </p:txBody>
      </p:sp>
    </p:spTree>
    <p:extLst>
      <p:ext uri="{BB962C8B-B14F-4D97-AF65-F5344CB8AC3E}">
        <p14:creationId xmlns:p14="http://schemas.microsoft.com/office/powerpoint/2010/main" val="980805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2</a:t>
            </a:fld>
            <a:endParaRPr lang="en-US"/>
          </a:p>
        </p:txBody>
      </p:sp>
    </p:spTree>
    <p:extLst>
      <p:ext uri="{BB962C8B-B14F-4D97-AF65-F5344CB8AC3E}">
        <p14:creationId xmlns:p14="http://schemas.microsoft.com/office/powerpoint/2010/main" val="2086322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https://docsouth.unc.edu/n c/</a:t>
            </a:r>
            <a:r>
              <a:rPr lang="en-US" dirty="0" err="1"/>
              <a:t>omarsaid</a:t>
            </a:r>
            <a:r>
              <a:rPr lang="en-US" dirty="0"/>
              <a:t>/support3.html                                             </a:t>
            </a:r>
            <a:r>
              <a:rPr lang="en-US" dirty="0" err="1"/>
              <a:t>hhjhjhj</a:t>
            </a:r>
            <a:r>
              <a:rPr lang="en-US" dirty="0"/>
              <a:t>                                                                                                                               </a:t>
            </a:r>
            <a:r>
              <a:rPr lang="en-US" dirty="0" err="1"/>
              <a:t>hnbnbnbnbn</a:t>
            </a:r>
            <a:endParaRPr lang="en-US" dirty="0"/>
          </a:p>
          <a:p>
            <a:r>
              <a:rPr lang="en-US" dirty="0"/>
              <a:t>        </a:t>
            </a:r>
            <a:r>
              <a:rPr lang="en-US" baseline="30000" dirty="0">
                <a:hlinkClick r:id="rId3"/>
              </a:rPr>
              <a:t>]</a:t>
            </a:r>
            <a:r>
              <a:rPr lang="en-US" baseline="30000" dirty="0"/>
              <a:t> </a:t>
            </a:r>
          </a:p>
          <a:p>
            <a:endParaRPr lang="en-US" baseline="30000" dirty="0"/>
          </a:p>
          <a:p>
            <a:r>
              <a:rPr lang="en-US" baseline="30000" dirty="0"/>
              <a:t>He died a Muslim even though he was forced by his master to convert to Christianity. He remained a Muslim at heart.</a:t>
            </a:r>
          </a:p>
          <a:p>
            <a:endParaRPr lang="en-US" baseline="30000" dirty="0"/>
          </a:p>
          <a:p>
            <a:r>
              <a:rPr lang="en-US" sz="1200" baseline="30000" dirty="0"/>
              <a:t>As in the case of </a:t>
            </a:r>
            <a:r>
              <a:rPr lang="en-US" sz="1200" baseline="30000" dirty="0" err="1"/>
              <a:t>Ibrahima</a:t>
            </a:r>
            <a:r>
              <a:rPr lang="en-US" sz="1200" baseline="30000" dirty="0"/>
              <a:t> </a:t>
            </a:r>
            <a:r>
              <a:rPr lang="en-US" sz="1200" baseline="30000" dirty="0" err="1"/>
              <a:t>Abdulrahman</a:t>
            </a:r>
            <a:r>
              <a:rPr lang="en-US" sz="1200" baseline="30000" dirty="0"/>
              <a:t> and Omar Ibn Said, </a:t>
            </a:r>
            <a:r>
              <a:rPr lang="en-US" sz="1200" baseline="30000" dirty="0" err="1"/>
              <a:t>literarcy</a:t>
            </a:r>
            <a:r>
              <a:rPr lang="en-US" sz="1200" baseline="30000" dirty="0"/>
              <a:t> did not lead to emancipation as in mainstream American slave narratives. The literacy of these two men made their masters more reluctant to sell them because they know their value. In the case of Ibrahim, it was out of cruelty that he was called a Prince while being slave. </a:t>
            </a:r>
          </a:p>
          <a:p>
            <a:endParaRPr lang="en-US" baseline="30000" dirty="0"/>
          </a:p>
          <a:p>
            <a:r>
              <a:rPr lang="en-US" sz="1200" baseline="30000" dirty="0"/>
              <a:t>Islam survived in the Americas due to the continuous arrival of Africans including the </a:t>
            </a:r>
            <a:r>
              <a:rPr lang="en-US" sz="1200" baseline="30000" dirty="0" err="1"/>
              <a:t>recaptives</a:t>
            </a:r>
            <a:r>
              <a:rPr lang="en-US" sz="1200" baseline="30000" dirty="0"/>
              <a:t> and the indentured laborers after the abolition of slavery in the British and French islands and not to conversion.</a:t>
            </a:r>
          </a:p>
          <a:p>
            <a:endParaRPr lang="en-US" sz="1200" baseline="30000" dirty="0"/>
          </a:p>
          <a:p>
            <a:endParaRPr lang="en-US" sz="1200" baseline="30000" dirty="0"/>
          </a:p>
          <a:p>
            <a:r>
              <a:rPr lang="en-US" sz="1000" b="0" i="0" kern="1200" dirty="0">
                <a:solidFill>
                  <a:schemeClr val="tx1"/>
                </a:solidFill>
                <a:effectLst/>
                <a:latin typeface="+mn-lt"/>
                <a:ea typeface="+mn-ea"/>
                <a:cs typeface="+mn-cs"/>
              </a:rPr>
              <a:t>But Said’s writings weren’t solely about his life or Islam. He also discusses Christianity.</a:t>
            </a:r>
          </a:p>
          <a:p>
            <a:r>
              <a:rPr lang="en-US" sz="1000" b="0" i="0" kern="1200" dirty="0">
                <a:solidFill>
                  <a:schemeClr val="tx1"/>
                </a:solidFill>
                <a:effectLst/>
                <a:latin typeface="+mn-lt"/>
                <a:ea typeface="+mn-ea"/>
                <a:cs typeface="+mn-cs"/>
              </a:rPr>
              <a:t>Said compared the different prayer styles of Islam and Christianity. He talks about how James Owen and his wife would read him the Gospel and even pleads with North Carolinians to find a family “having so much love to God” as the Owens. In 1821, he was baptized as a Christian at the local Presbyterian Church.</a:t>
            </a:r>
          </a:p>
          <a:p>
            <a:endParaRPr lang="en-US" sz="1000" b="0" i="0" kern="1200" dirty="0">
              <a:solidFill>
                <a:schemeClr val="tx1"/>
              </a:solidFill>
              <a:effectLst/>
              <a:latin typeface="+mn-lt"/>
              <a:ea typeface="+mn-ea"/>
              <a:cs typeface="+mn-cs"/>
            </a:endParaRPr>
          </a:p>
          <a:p>
            <a:r>
              <a:rPr lang="en-US" dirty="0"/>
              <a:t>                                                                                                                                                                                                                                                                                                               </a:t>
            </a:r>
          </a:p>
        </p:txBody>
      </p:sp>
      <p:sp>
        <p:nvSpPr>
          <p:cNvPr id="4" name="Slide Number Placeholder 3"/>
          <p:cNvSpPr>
            <a:spLocks noGrp="1"/>
          </p:cNvSpPr>
          <p:nvPr>
            <p:ph type="sldNum" sz="quarter" idx="5"/>
          </p:nvPr>
        </p:nvSpPr>
        <p:spPr/>
        <p:txBody>
          <a:bodyPr/>
          <a:lstStyle/>
          <a:p>
            <a:fld id="{61807874-5299-41B2-A37A-6AA3547857F4}" type="slidenum">
              <a:rPr lang="en-US" smtClean="0"/>
              <a:pPr/>
              <a:t>20</a:t>
            </a:fld>
            <a:endParaRPr lang="en-US"/>
          </a:p>
        </p:txBody>
      </p:sp>
    </p:spTree>
    <p:extLst>
      <p:ext uri="{BB962C8B-B14F-4D97-AF65-F5344CB8AC3E}">
        <p14:creationId xmlns:p14="http://schemas.microsoft.com/office/powerpoint/2010/main" val="1680400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21</a:t>
            </a:fld>
            <a:endParaRPr lang="en-US"/>
          </a:p>
        </p:txBody>
      </p:sp>
    </p:spTree>
    <p:extLst>
      <p:ext uri="{BB962C8B-B14F-4D97-AF65-F5344CB8AC3E}">
        <p14:creationId xmlns:p14="http://schemas.microsoft.com/office/powerpoint/2010/main" val="3513736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library of Timbuktu has thousands of manuscripts that have never been studied because of racial prejudice. I encourage young scholars to examine them. They are untapped fields of research. In 2013, there were about 20000 manuscripts housed there. Two of the libraries have been torched by AQIM  (Al Qaeda in the Islamic Maghreb) in 2013. We have now 50000 manuscripts that have survived</a:t>
            </a:r>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22</a:t>
            </a:fld>
            <a:endParaRPr lang="en-US"/>
          </a:p>
        </p:txBody>
      </p:sp>
    </p:spTree>
    <p:extLst>
      <p:ext uri="{BB962C8B-B14F-4D97-AF65-F5344CB8AC3E}">
        <p14:creationId xmlns:p14="http://schemas.microsoft.com/office/powerpoint/2010/main" val="40919738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Lord's Prayer written in Arabic by Uncle Moreau (Omar) a native African, now owned by General Owen of </a:t>
            </a:r>
            <a:r>
              <a:rPr lang="en-US" dirty="0" err="1"/>
              <a:t>Wilming</a:t>
            </a:r>
            <a:r>
              <a:rPr lang="en-US" dirty="0"/>
              <a:t> ton N. C. . He is 88 years of age &amp; a devoted Christian.</a:t>
            </a:r>
          </a:p>
          <a:p>
            <a:r>
              <a:rPr lang="en-US" dirty="0"/>
              <a:t>Given to Mary Jones, at the Rockbridge Alum Springs, Rockbridge Country Va. by </a:t>
            </a:r>
            <a:r>
              <a:rPr lang="en-US" dirty="0" err="1"/>
              <a:t>Genl</a:t>
            </a:r>
            <a:r>
              <a:rPr lang="en-US" dirty="0"/>
              <a:t> Owen July 27, 1857.</a:t>
            </a:r>
          </a:p>
          <a:p>
            <a:pPr defTabSz="931774">
              <a:defRPr/>
            </a:pPr>
            <a:r>
              <a:rPr lang="en-US" i="1" dirty="0">
                <a:hlinkClick r:id="rId3"/>
              </a:rPr>
              <a:t>Autobiography of Omar ibn Said, Slave in North Carolina, 1831. Ed. John Franklin Jameson. From The American Historical Review, 30, No. 4. (July 1925), 787-795</a:t>
            </a:r>
            <a:r>
              <a:rPr lang="en-US" dirty="0">
                <a:hlinkClick r:id="rId3"/>
              </a:rPr>
              <a:t> by Omar ibn Said, b. 1770? and J. Franklin Jameson (John Franklin), 1859-1937</a:t>
            </a:r>
            <a:endParaRPr lang="en-US" dirty="0"/>
          </a:p>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24</a:t>
            </a:fld>
            <a:endParaRPr lang="en-US"/>
          </a:p>
        </p:txBody>
      </p:sp>
    </p:spTree>
    <p:extLst>
      <p:ext uri="{BB962C8B-B14F-4D97-AF65-F5344CB8AC3E}">
        <p14:creationId xmlns:p14="http://schemas.microsoft.com/office/powerpoint/2010/main" val="112125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3</a:t>
            </a:fld>
            <a:endParaRPr lang="en-US"/>
          </a:p>
        </p:txBody>
      </p:sp>
    </p:spTree>
    <p:extLst>
      <p:ext uri="{BB962C8B-B14F-4D97-AF65-F5344CB8AC3E}">
        <p14:creationId xmlns:p14="http://schemas.microsoft.com/office/powerpoint/2010/main" val="3689350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4</a:t>
            </a:fld>
            <a:endParaRPr lang="en-US"/>
          </a:p>
        </p:txBody>
      </p:sp>
    </p:spTree>
    <p:extLst>
      <p:ext uri="{BB962C8B-B14F-4D97-AF65-F5344CB8AC3E}">
        <p14:creationId xmlns:p14="http://schemas.microsoft.com/office/powerpoint/2010/main" val="1870948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07874-5299-41B2-A37A-6AA3547857F4}" type="slidenum">
              <a:rPr lang="en-US" smtClean="0"/>
              <a:pPr/>
              <a:t>5</a:t>
            </a:fld>
            <a:endParaRPr lang="en-US"/>
          </a:p>
        </p:txBody>
      </p:sp>
    </p:spTree>
    <p:extLst>
      <p:ext uri="{BB962C8B-B14F-4D97-AF65-F5344CB8AC3E}">
        <p14:creationId xmlns:p14="http://schemas.microsoft.com/office/powerpoint/2010/main" val="1494708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b="1" dirty="0"/>
              <a:t>Fula</a:t>
            </a:r>
            <a:r>
              <a:rPr lang="en-US" dirty="0"/>
              <a:t> (or </a:t>
            </a:r>
            <a:r>
              <a:rPr lang="en-US" b="1" dirty="0"/>
              <a:t>Fulani</a:t>
            </a:r>
            <a:r>
              <a:rPr lang="en-US" dirty="0"/>
              <a:t>) </a:t>
            </a:r>
            <a:r>
              <a:rPr lang="en-US" b="1" dirty="0"/>
              <a:t>jihads</a:t>
            </a:r>
            <a:r>
              <a:rPr lang="en-US" dirty="0"/>
              <a:t> (sometimes the </a:t>
            </a:r>
            <a:r>
              <a:rPr lang="en-US" b="1" dirty="0"/>
              <a:t>Fulani revolution</a:t>
            </a:r>
            <a:r>
              <a:rPr lang="en-US" dirty="0"/>
              <a:t>) were a series of </a:t>
            </a:r>
            <a:r>
              <a:rPr lang="en-US" dirty="0">
                <a:hlinkClick r:id="rId3" tooltip="Jihad"/>
              </a:rPr>
              <a:t>jihadist</a:t>
            </a:r>
            <a:r>
              <a:rPr lang="en-US" dirty="0"/>
              <a:t> wars that occurred across </a:t>
            </a:r>
            <a:r>
              <a:rPr lang="en-US" dirty="0">
                <a:hlinkClick r:id="rId4" tooltip="West Africa"/>
              </a:rPr>
              <a:t>West Africa</a:t>
            </a:r>
            <a:r>
              <a:rPr lang="en-US" dirty="0"/>
              <a:t> during the 18th and 19th centuries led largely by the </a:t>
            </a:r>
            <a:r>
              <a:rPr lang="en-US" dirty="0">
                <a:hlinkClick r:id="rId5" tooltip="Muslim"/>
              </a:rPr>
              <a:t>Muslim</a:t>
            </a:r>
            <a:r>
              <a:rPr lang="en-US" dirty="0"/>
              <a:t> </a:t>
            </a:r>
            <a:r>
              <a:rPr lang="en-US" dirty="0">
                <a:hlinkClick r:id="rId6" tooltip="Fula people"/>
              </a:rPr>
              <a:t>Fula people</a:t>
            </a:r>
            <a:r>
              <a:rPr lang="en-US" dirty="0"/>
              <a:t>. The jihads and the jihad states came to an end with </a:t>
            </a:r>
            <a:r>
              <a:rPr lang="en-US" dirty="0">
                <a:hlinkClick r:id="rId7" tooltip="Scramble for Africa"/>
              </a:rPr>
              <a:t>European colonization</a:t>
            </a:r>
            <a:r>
              <a:rPr lang="en-US" dirty="0"/>
              <a:t>.</a:t>
            </a:r>
          </a:p>
          <a:p>
            <a:r>
              <a:rPr lang="en-US" dirty="0"/>
              <a:t>The first uprising inspired by </a:t>
            </a:r>
            <a:r>
              <a:rPr lang="en-US" dirty="0">
                <a:hlinkClick r:id="rId8" tooltip="Islam"/>
              </a:rPr>
              <a:t>Islam</a:t>
            </a:r>
            <a:r>
              <a:rPr lang="en-US" dirty="0"/>
              <a:t> took place in </a:t>
            </a:r>
            <a:r>
              <a:rPr lang="en-US" dirty="0" err="1">
                <a:hlinkClick r:id="rId9" tooltip="Futa Jalon"/>
              </a:rPr>
              <a:t>Futa</a:t>
            </a:r>
            <a:r>
              <a:rPr lang="en-US" dirty="0">
                <a:hlinkClick r:id="rId9" tooltip="Futa Jalon"/>
              </a:rPr>
              <a:t> Jalon</a:t>
            </a:r>
            <a:r>
              <a:rPr lang="en-US" dirty="0"/>
              <a:t> in 1725, when Fula pastoralists, assisted by Muslim traders, rose against the indigenous chiefdoms still dominated by traditional religion. By 1750, the Fula had established </a:t>
            </a:r>
            <a:r>
              <a:rPr lang="en-US" dirty="0">
                <a:hlinkClick r:id="rId10" tooltip="Imamate of Futa Jallon"/>
              </a:rPr>
              <a:t>an imamate</a:t>
            </a:r>
            <a:r>
              <a:rPr lang="en-US" dirty="0"/>
              <a:t> and placed the region under </a:t>
            </a:r>
            <a:r>
              <a:rPr lang="en-US" dirty="0">
                <a:hlinkClick r:id="rId11" tooltip="Sharia"/>
              </a:rPr>
              <a:t>sharia</a:t>
            </a:r>
            <a:r>
              <a:rPr lang="en-US" dirty="0"/>
              <a:t> law. Their success inspired the Fula and </a:t>
            </a:r>
            <a:r>
              <a:rPr lang="en-US" dirty="0" err="1">
                <a:hlinkClick r:id="rId12" tooltip="Toucouleur people"/>
              </a:rPr>
              <a:t>Toucouleurs</a:t>
            </a:r>
            <a:r>
              <a:rPr lang="en-US" dirty="0"/>
              <a:t> on the banks of the lower </a:t>
            </a:r>
            <a:r>
              <a:rPr lang="en-US" dirty="0">
                <a:hlinkClick r:id="rId13" tooltip="Senegal river"/>
              </a:rPr>
              <a:t>Senegal</a:t>
            </a:r>
            <a:r>
              <a:rPr lang="en-US" dirty="0"/>
              <a:t> to establish their own imamate, </a:t>
            </a:r>
            <a:r>
              <a:rPr lang="en-US" dirty="0" err="1">
                <a:hlinkClick r:id="rId14" tooltip="Imamate of Futa Toro"/>
              </a:rPr>
              <a:t>Futa</a:t>
            </a:r>
            <a:r>
              <a:rPr lang="en-US" dirty="0">
                <a:hlinkClick r:id="rId14" tooltip="Imamate of Futa Toro"/>
              </a:rPr>
              <a:t> Toro</a:t>
            </a:r>
            <a:r>
              <a:rPr lang="en-US" dirty="0"/>
              <a:t>, through a series of wars between 1769 and 1776.</a:t>
            </a:r>
            <a:r>
              <a:rPr lang="en-US" baseline="30000" dirty="0">
                <a:hlinkClick r:id="rId15"/>
              </a:rPr>
              <a:t>[1]</a:t>
            </a:r>
            <a:endParaRPr lang="en-US" dirty="0"/>
          </a:p>
          <a:p>
            <a:r>
              <a:rPr lang="en-US" dirty="0"/>
              <a:t>In the early 19th century, the jihad movement spread eastward to the </a:t>
            </a:r>
            <a:r>
              <a:rPr lang="en-US" dirty="0">
                <a:hlinkClick r:id="rId16" tooltip="Hausa states"/>
              </a:rPr>
              <a:t>Hausa states</a:t>
            </a:r>
            <a:r>
              <a:rPr lang="en-US" dirty="0"/>
              <a:t>. The result of </a:t>
            </a:r>
            <a:r>
              <a:rPr lang="en-US" dirty="0">
                <a:hlinkClick r:id="rId17" tooltip="Fulani War"/>
              </a:rPr>
              <a:t>a series of jihads</a:t>
            </a:r>
            <a:r>
              <a:rPr lang="en-US" dirty="0"/>
              <a:t> begun in 1804 by the revolutionary </a:t>
            </a:r>
            <a:r>
              <a:rPr lang="en-US" dirty="0">
                <a:hlinkClick r:id="rId18" tooltip="Usman dan Fodio"/>
              </a:rPr>
              <a:t>Usman dan Fodio</a:t>
            </a:r>
            <a:r>
              <a:rPr lang="en-US" dirty="0"/>
              <a:t> was the </a:t>
            </a:r>
            <a:r>
              <a:rPr lang="en-US" dirty="0">
                <a:hlinkClick r:id="rId19" tooltip="Sokoto Caliphate"/>
              </a:rPr>
              <a:t>Sokoto Caliphate</a:t>
            </a:r>
            <a:r>
              <a:rPr lang="en-US" dirty="0"/>
              <a:t>, the largest state in West Africa up to that time. An aggressively expansionist polity, it severely weakened the old </a:t>
            </a:r>
            <a:r>
              <a:rPr lang="en-US" dirty="0">
                <a:hlinkClick r:id="rId20" tooltip="Kanem–Bornu Empire"/>
              </a:rPr>
              <a:t>Bornu Kingdom</a:t>
            </a:r>
            <a:r>
              <a:rPr lang="en-US" dirty="0"/>
              <a:t>.</a:t>
            </a:r>
            <a:r>
              <a:rPr lang="en-US" baseline="30000" dirty="0">
                <a:hlinkClick r:id="rId15"/>
              </a:rPr>
              <a:t>[1]</a:t>
            </a:r>
            <a:endParaRPr lang="en-US" dirty="0"/>
          </a:p>
          <a:p>
            <a:r>
              <a:rPr lang="en-US" dirty="0"/>
              <a:t>Although religion was a motivator for the jihads, it may not have been the principal motivator over time; the Fula intended to produce the captives needed </a:t>
            </a:r>
            <a:r>
              <a:rPr lang="en-US" dirty="0">
                <a:hlinkClick r:id="rId21" tooltip="Atlantic slave trade"/>
              </a:rPr>
              <a:t>to sell as slaves</a:t>
            </a:r>
            <a:r>
              <a:rPr lang="en-US" dirty="0"/>
              <a:t> to gain valuable imports from the coast.</a:t>
            </a:r>
            <a:r>
              <a:rPr lang="en-US" baseline="30000" dirty="0">
                <a:hlinkClick r:id="rId22"/>
              </a:rPr>
              <a:t>[2]</a:t>
            </a:r>
            <a:endParaRPr lang="en-US" baseline="30000" dirty="0"/>
          </a:p>
          <a:p>
            <a:endParaRPr lang="en-US" baseline="30000" dirty="0"/>
          </a:p>
          <a:p>
            <a:r>
              <a:rPr lang="en-US" baseline="30000" dirty="0"/>
              <a:t>He was the Caliph of </a:t>
            </a:r>
            <a:r>
              <a:rPr lang="en-US" baseline="30000" dirty="0" err="1"/>
              <a:t>Sokoto</a:t>
            </a:r>
            <a:endParaRPr lang="en-US" baseline="30000" dirty="0"/>
          </a:p>
          <a:p>
            <a:endParaRPr lang="en-US" baseline="30000" dirty="0"/>
          </a:p>
          <a:p>
            <a:endParaRPr lang="en-US" dirty="0"/>
          </a:p>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6</a:t>
            </a:fld>
            <a:endParaRPr lang="en-US"/>
          </a:p>
        </p:txBody>
      </p:sp>
    </p:spTree>
    <p:extLst>
      <p:ext uri="{BB962C8B-B14F-4D97-AF65-F5344CB8AC3E}">
        <p14:creationId xmlns:p14="http://schemas.microsoft.com/office/powerpoint/2010/main" val="771435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b="1" u="sng" kern="1200" dirty="0">
                <a:solidFill>
                  <a:schemeClr val="tx1"/>
                </a:solidFill>
                <a:effectLst/>
                <a:latin typeface="+mn-lt"/>
                <a:ea typeface="+mn-ea"/>
                <a:cs typeface="+mn-cs"/>
              </a:rPr>
              <a:t>Historical Background:</a:t>
            </a:r>
            <a:endParaRPr lang="en-US" sz="1200"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Show Slide 3-7 (Maps) </a:t>
            </a:r>
            <a:endParaRPr lang="en-US" sz="1200"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Why Arabic in Africa? Because of the Spread of Islam through trade at first and through jihad wars during the Caliphate of Usman Dan </a:t>
            </a:r>
            <a:r>
              <a:rPr lang="en-US" sz="1200" b="1" u="sng" kern="1200" dirty="0" err="1">
                <a:solidFill>
                  <a:schemeClr val="tx1"/>
                </a:solidFill>
                <a:effectLst/>
                <a:latin typeface="+mn-lt"/>
                <a:ea typeface="+mn-ea"/>
                <a:cs typeface="+mn-cs"/>
              </a:rPr>
              <a:t>Fodio</a:t>
            </a:r>
            <a:r>
              <a:rPr lang="en-US" sz="1200" b="1" u="sng"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Arabic language and Islam entered the United States and the Americas by West African slaves in the 16</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before Arabs (mostly Christians) came in the United States in the 19</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and Muslims from the MENA region, Turkey, Persia, and South Asia and Africa came to the United States in the 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when the 1965 Immigration and Naturalization Act abolished the quota based on national origin and established a new </a:t>
            </a:r>
            <a:r>
              <a:rPr lang="en-US" sz="1200" b="1" i="0" kern="1200" dirty="0">
                <a:solidFill>
                  <a:schemeClr val="tx1"/>
                </a:solidFill>
                <a:effectLst/>
                <a:latin typeface="+mn-lt"/>
                <a:ea typeface="+mn-ea"/>
                <a:cs typeface="+mn-cs"/>
              </a:rPr>
              <a:t>immigration</a:t>
            </a:r>
            <a:r>
              <a:rPr lang="en-US" sz="1200" kern="1200" dirty="0">
                <a:solidFill>
                  <a:schemeClr val="tx1"/>
                </a:solidFill>
                <a:effectLst/>
                <a:latin typeface="+mn-lt"/>
                <a:ea typeface="+mn-ea"/>
                <a:cs typeface="+mn-cs"/>
              </a:rPr>
              <a:t> policy based on reuniting </a:t>
            </a:r>
            <a:r>
              <a:rPr lang="en-US" sz="1200" b="1" i="0" kern="1200" dirty="0">
                <a:solidFill>
                  <a:schemeClr val="tx1"/>
                </a:solidFill>
                <a:effectLst/>
                <a:latin typeface="+mn-lt"/>
                <a:ea typeface="+mn-ea"/>
                <a:cs typeface="+mn-cs"/>
              </a:rPr>
              <a:t>immigrant</a:t>
            </a:r>
            <a:r>
              <a:rPr lang="en-US" sz="1200" kern="1200" dirty="0">
                <a:solidFill>
                  <a:schemeClr val="tx1"/>
                </a:solidFill>
                <a:effectLst/>
                <a:latin typeface="+mn-lt"/>
                <a:ea typeface="+mn-ea"/>
                <a:cs typeface="+mn-cs"/>
              </a:rPr>
              <a:t> families and attracting skilled labor to the United States.</a:t>
            </a:r>
          </a:p>
          <a:p>
            <a:r>
              <a:rPr lang="en-US" sz="1200" kern="1200" dirty="0">
                <a:solidFill>
                  <a:schemeClr val="tx1"/>
                </a:solidFill>
                <a:effectLst/>
                <a:latin typeface="+mn-lt"/>
                <a:ea typeface="+mn-ea"/>
                <a:cs typeface="+mn-cs"/>
              </a:rPr>
              <a:t>In Servants of Allah, Sylvian A. </a:t>
            </a:r>
            <a:r>
              <a:rPr lang="en-US" sz="1200" kern="1200" dirty="0" err="1">
                <a:solidFill>
                  <a:schemeClr val="tx1"/>
                </a:solidFill>
                <a:effectLst/>
                <a:latin typeface="+mn-lt"/>
                <a:ea typeface="+mn-ea"/>
                <a:cs typeface="+mn-cs"/>
              </a:rPr>
              <a:t>Diouf</a:t>
            </a:r>
            <a:r>
              <a:rPr lang="en-US" sz="1200" kern="1200" dirty="0">
                <a:solidFill>
                  <a:schemeClr val="tx1"/>
                </a:solidFill>
                <a:effectLst/>
                <a:latin typeface="+mn-lt"/>
                <a:ea typeface="+mn-ea"/>
                <a:cs typeface="+mn-cs"/>
              </a:rPr>
              <a:t> demonstrates that the Transatlantic slave trade introduced Islam as the second monotheistic religion in the Americas after Catholicism and before even Protestantism.  It is estimated today that about 30% of the African who came to Americas were West African Muslims who came from the “</a:t>
            </a:r>
            <a:r>
              <a:rPr lang="en-US" sz="1200" kern="1200" dirty="0" err="1">
                <a:solidFill>
                  <a:schemeClr val="tx1"/>
                </a:solidFill>
                <a:effectLst/>
                <a:latin typeface="+mn-lt"/>
                <a:ea typeface="+mn-ea"/>
                <a:cs typeface="+mn-cs"/>
              </a:rPr>
              <a:t>Jolof</a:t>
            </a:r>
            <a:r>
              <a:rPr lang="en-US" sz="1200" kern="1200" dirty="0">
                <a:solidFill>
                  <a:schemeClr val="tx1"/>
                </a:solidFill>
                <a:effectLst/>
                <a:latin typeface="+mn-lt"/>
                <a:ea typeface="+mn-ea"/>
                <a:cs typeface="+mn-cs"/>
              </a:rPr>
              <a:t> Empire, </a:t>
            </a:r>
            <a:r>
              <a:rPr lang="en-US" sz="1200" kern="1200" dirty="0" err="1">
                <a:solidFill>
                  <a:schemeClr val="tx1"/>
                </a:solidFill>
                <a:effectLst/>
                <a:latin typeface="+mn-lt"/>
                <a:ea typeface="+mn-ea"/>
                <a:cs typeface="+mn-cs"/>
              </a:rPr>
              <a:t>Futa</a:t>
            </a:r>
            <a:r>
              <a:rPr lang="en-US" sz="1200" kern="1200" dirty="0">
                <a:solidFill>
                  <a:schemeClr val="tx1"/>
                </a:solidFill>
                <a:effectLst/>
                <a:latin typeface="+mn-lt"/>
                <a:ea typeface="+mn-ea"/>
                <a:cs typeface="+mn-cs"/>
              </a:rPr>
              <a:t> Toro, </a:t>
            </a:r>
            <a:r>
              <a:rPr lang="en-US" sz="1200" kern="1200" dirty="0" err="1">
                <a:solidFill>
                  <a:schemeClr val="tx1"/>
                </a:solidFill>
                <a:effectLst/>
                <a:latin typeface="+mn-lt"/>
                <a:ea typeface="+mn-ea"/>
                <a:cs typeface="+mn-cs"/>
              </a:rPr>
              <a:t>Budun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Kayor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Futa</a:t>
            </a:r>
            <a:r>
              <a:rPr lang="en-US" sz="1200" kern="1200" dirty="0">
                <a:solidFill>
                  <a:schemeClr val="tx1"/>
                </a:solidFill>
                <a:effectLst/>
                <a:latin typeface="+mn-lt"/>
                <a:ea typeface="+mn-ea"/>
                <a:cs typeface="+mn-cs"/>
              </a:rPr>
              <a:t> Jallon, Sudan,” and the Hausa land in modern day Nigeria (1). Arabic language entered the united states through Black African Muslims, not Arabs. Although they left numerous slave narratives written in Arabic,  West African Islam did not survive in America because Muslim slaves could not find Muslim women slaves to marry. About 80% of African slaves were men, and among the remaining 20% very few were Muslim women. It has survived in music, negro spirituals, blues, but not in practice. The African American Islam we know today came with the rise of the Nation of Islam in 1930 and the immigration of West African Muslims and non-African Muslims in the 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There are already 30 known Arabic slave narratives (according to Ronald  A.T. Judy 149) in Brazil, the Caribbean, and the USA. And “there may very well be hundreds more” (149) to be discovered.   The 1835 slave rebellion in Bahia was by Muslims who read and wrote Arabic.</a:t>
            </a:r>
          </a:p>
          <a:p>
            <a:r>
              <a:rPr lang="en-US" sz="1200" kern="1200" dirty="0">
                <a:solidFill>
                  <a:schemeClr val="tx1"/>
                </a:solidFill>
                <a:effectLst/>
                <a:latin typeface="+mn-lt"/>
                <a:ea typeface="+mn-ea"/>
                <a:cs typeface="+mn-cs"/>
              </a:rPr>
              <a:t>By the 19</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the West African city of Timbuktu in Mali had 150 schools. Among the first tenets of religion “was to build schools and encourage higher learning” (</a:t>
            </a:r>
            <a:r>
              <a:rPr lang="en-US" sz="1200" kern="1200" dirty="0" err="1">
                <a:solidFill>
                  <a:schemeClr val="tx1"/>
                </a:solidFill>
                <a:effectLst/>
                <a:latin typeface="+mn-lt"/>
                <a:ea typeface="+mn-ea"/>
                <a:cs typeface="+mn-cs"/>
              </a:rPr>
              <a:t>Diouf</a:t>
            </a:r>
            <a:r>
              <a:rPr lang="en-US" sz="1200" kern="1200" dirty="0">
                <a:solidFill>
                  <a:schemeClr val="tx1"/>
                </a:solidFill>
                <a:effectLst/>
                <a:latin typeface="+mn-lt"/>
                <a:ea typeface="+mn-ea"/>
                <a:cs typeface="+mn-cs"/>
              </a:rPr>
              <a:t> 8). Baron Roger, governor of Senegal wrote in 1828: “There are villages in which we find more Negroes who can read and write Arabic, which for them is a dead and scholarly language, than we would find peasants in our French countryside who can read and write French!” (</a:t>
            </a:r>
            <a:r>
              <a:rPr lang="en-US" sz="1200" kern="1200" dirty="0" err="1">
                <a:solidFill>
                  <a:schemeClr val="tx1"/>
                </a:solidFill>
                <a:effectLst/>
                <a:latin typeface="+mn-lt"/>
                <a:ea typeface="+mn-ea"/>
                <a:cs typeface="+mn-cs"/>
              </a:rPr>
              <a:t>Diouf</a:t>
            </a:r>
            <a:r>
              <a:rPr lang="en-US" sz="1200" kern="1200" dirty="0">
                <a:solidFill>
                  <a:schemeClr val="tx1"/>
                </a:solidFill>
                <a:effectLst/>
                <a:latin typeface="+mn-lt"/>
                <a:ea typeface="+mn-ea"/>
                <a:cs typeface="+mn-cs"/>
              </a:rPr>
              <a:t> 8). By the end of the 19</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the French “estimated that about 60% of all Senegalese were literate in Arabic” (8).</a:t>
            </a:r>
          </a:p>
          <a:p>
            <a:r>
              <a:rPr lang="en-US" sz="1200" kern="1200" dirty="0">
                <a:solidFill>
                  <a:schemeClr val="tx1"/>
                </a:solidFill>
                <a:effectLst/>
                <a:latin typeface="+mn-lt"/>
                <a:ea typeface="+mn-ea"/>
                <a:cs typeface="+mn-cs"/>
              </a:rPr>
              <a:t>206“The Islam we have today was “the orthodox religion that was reintroduced into the United States in the early twentieth century by immigrants from the Middle East, southeast Europe, and Asia. </a:t>
            </a:r>
          </a:p>
          <a:p>
            <a:r>
              <a:rPr lang="en-US" sz="1200" kern="1200" dirty="0">
                <a:solidFill>
                  <a:schemeClr val="tx1"/>
                </a:solidFill>
                <a:effectLst/>
                <a:latin typeface="+mn-lt"/>
                <a:ea typeface="+mn-ea"/>
                <a:cs typeface="+mn-cs"/>
              </a:rPr>
              <a:t>207  According to </a:t>
            </a:r>
            <a:r>
              <a:rPr lang="en-US" sz="1200" kern="1200" dirty="0" err="1">
                <a:solidFill>
                  <a:schemeClr val="tx1"/>
                </a:solidFill>
                <a:effectLst/>
                <a:latin typeface="+mn-lt"/>
                <a:ea typeface="+mn-ea"/>
                <a:cs typeface="+mn-cs"/>
              </a:rPr>
              <a:t>Diouf</a:t>
            </a:r>
            <a:r>
              <a:rPr lang="en-US" sz="1200" kern="1200" dirty="0">
                <a:solidFill>
                  <a:schemeClr val="tx1"/>
                </a:solidFill>
                <a:effectLst/>
                <a:latin typeface="+mn-lt"/>
                <a:ea typeface="+mn-ea"/>
                <a:cs typeface="+mn-cs"/>
              </a:rPr>
              <a:t>, there is no continuity between the Islam brought to the US by African slaves and the African American movements that claim to be Islamic. Neither Noble Drew Ali (claimed to be a Prophet of Allah) nor Elijah Muhammad mentioned that he was an heir to an Islamic tradition passed on by his parents or grandparents</a:t>
            </a:r>
          </a:p>
          <a:p>
            <a:endParaRPr lang="en-US" dirty="0"/>
          </a:p>
        </p:txBody>
      </p:sp>
      <p:sp>
        <p:nvSpPr>
          <p:cNvPr id="4" name="Slide Number Placeholder 3"/>
          <p:cNvSpPr>
            <a:spLocks noGrp="1"/>
          </p:cNvSpPr>
          <p:nvPr>
            <p:ph type="sldNum" sz="quarter" idx="10"/>
          </p:nvPr>
        </p:nvSpPr>
        <p:spPr/>
        <p:txBody>
          <a:bodyPr/>
          <a:lstStyle/>
          <a:p>
            <a:fld id="{61807874-5299-41B2-A37A-6AA3547857F4}" type="slidenum">
              <a:rPr lang="en-US" smtClean="0"/>
              <a:pPr/>
              <a:t>7</a:t>
            </a:fld>
            <a:endParaRPr lang="en-US"/>
          </a:p>
        </p:txBody>
      </p:sp>
    </p:spTree>
    <p:extLst>
      <p:ext uri="{BB962C8B-B14F-4D97-AF65-F5344CB8AC3E}">
        <p14:creationId xmlns:p14="http://schemas.microsoft.com/office/powerpoint/2010/main" val="640833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a:p>
            <a:r>
              <a:rPr lang="en-US" sz="1200" b="1" u="sng" kern="1200" dirty="0">
                <a:solidFill>
                  <a:schemeClr val="tx1"/>
                </a:solidFill>
                <a:effectLst/>
                <a:latin typeface="+mn-lt"/>
                <a:ea typeface="+mn-ea"/>
                <a:cs typeface="+mn-cs"/>
              </a:rPr>
              <a:t>Slide 8: </a:t>
            </a:r>
            <a:r>
              <a:rPr lang="en-US" sz="1200" b="1" u="sng" kern="1200" dirty="0" err="1">
                <a:solidFill>
                  <a:schemeClr val="tx1"/>
                </a:solidFill>
                <a:effectLst/>
                <a:latin typeface="+mn-lt"/>
                <a:ea typeface="+mn-ea"/>
                <a:cs typeface="+mn-cs"/>
              </a:rPr>
              <a:t>Ayyubah</a:t>
            </a:r>
            <a:r>
              <a:rPr lang="en-US" sz="1200" b="1" u="sng" kern="1200" dirty="0">
                <a:solidFill>
                  <a:schemeClr val="tx1"/>
                </a:solidFill>
                <a:effectLst/>
                <a:latin typeface="+mn-lt"/>
                <a:ea typeface="+mn-ea"/>
                <a:cs typeface="+mn-cs"/>
              </a:rPr>
              <a:t> Ben Suleiman: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t>
            </a:r>
            <a:r>
              <a:rPr lang="en-US" sz="1200" kern="1200" dirty="0" err="1">
                <a:solidFill>
                  <a:schemeClr val="tx1"/>
                </a:solidFill>
                <a:effectLst/>
                <a:latin typeface="+mn-lt"/>
                <a:ea typeface="+mn-ea"/>
                <a:cs typeface="+mn-cs"/>
              </a:rPr>
              <a:t>Senegambians</a:t>
            </a:r>
            <a:r>
              <a:rPr lang="en-US" sz="1200" kern="1200" dirty="0">
                <a:solidFill>
                  <a:schemeClr val="tx1"/>
                </a:solidFill>
                <a:effectLst/>
                <a:latin typeface="+mn-lt"/>
                <a:ea typeface="+mn-ea"/>
                <a:cs typeface="+mn-cs"/>
              </a:rPr>
              <a:t> were brought to Spain by the Arabs and Berbers since the 13</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century, but even after the fall of Granada, they continued to be sold in Valencia, Spain, and the majority were said to be Wolof” (</a:t>
            </a:r>
            <a:r>
              <a:rPr lang="en-US" sz="1200" kern="1200" dirty="0" err="1">
                <a:solidFill>
                  <a:schemeClr val="tx1"/>
                </a:solidFill>
                <a:effectLst/>
                <a:latin typeface="+mn-lt"/>
                <a:ea typeface="+mn-ea"/>
                <a:cs typeface="+mn-cs"/>
              </a:rPr>
              <a:t>Diouf</a:t>
            </a:r>
            <a:r>
              <a:rPr lang="en-US" sz="1200" kern="1200" dirty="0">
                <a:solidFill>
                  <a:schemeClr val="tx1"/>
                </a:solidFill>
                <a:effectLst/>
                <a:latin typeface="+mn-lt"/>
                <a:ea typeface="+mn-ea"/>
                <a:cs typeface="+mn-cs"/>
              </a:rPr>
              <a:t> 17). The Ladinos were the first Africans to be introduced into the New World, as early as 1501.  The Crown brought slaves from Spain because it did not want Muslims to spread in the new colonies. The Spanish passed 5 decrees in the 16th century banning Muslims from their American colonies. The first was in 1503. The bans themselves prove that that the Moors (Muslims) came with the Spanish, as slaves.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Job Ben Solomon.  Originally from </a:t>
            </a:r>
            <a:r>
              <a:rPr lang="en-US" sz="1200" kern="1200" dirty="0" err="1">
                <a:solidFill>
                  <a:schemeClr val="tx1"/>
                </a:solidFill>
                <a:effectLst/>
                <a:latin typeface="+mn-lt"/>
                <a:ea typeface="+mn-ea"/>
                <a:cs typeface="+mn-cs"/>
              </a:rPr>
              <a:t>Bondu</a:t>
            </a:r>
            <a:r>
              <a:rPr lang="en-US" sz="1200" kern="1200" dirty="0">
                <a:solidFill>
                  <a:schemeClr val="tx1"/>
                </a:solidFill>
                <a:effectLst/>
                <a:latin typeface="+mn-lt"/>
                <a:ea typeface="+mn-ea"/>
                <a:cs typeface="+mn-cs"/>
              </a:rPr>
              <a:t>, Senegal today. He was captured in 1730 when he was travelling through Gambia.  Arabic letter discovered by Henri Louis Gates.  It is dated 1731</a:t>
            </a:r>
          </a:p>
          <a:p>
            <a:r>
              <a:rPr lang="en-US" sz="1200" kern="1200" dirty="0">
                <a:solidFill>
                  <a:schemeClr val="tx1"/>
                </a:solidFill>
                <a:effectLst/>
                <a:latin typeface="+mn-lt"/>
                <a:ea typeface="+mn-ea"/>
                <a:cs typeface="+mn-cs"/>
              </a:rPr>
              <a:t>Personal memories of slavery, “slave narratives,” became more common in North America in the nineteenth century, but they are much rarer in earlier periods. Perhaps the most revealing of those early narratives is the memoir of </a:t>
            </a:r>
            <a:r>
              <a:rPr lang="en-US" sz="1200" kern="1200" dirty="0" err="1">
                <a:solidFill>
                  <a:schemeClr val="tx1"/>
                </a:solidFill>
                <a:effectLst/>
                <a:latin typeface="+mn-lt"/>
                <a:ea typeface="+mn-ea"/>
                <a:cs typeface="+mn-cs"/>
              </a:rPr>
              <a:t>Ayuba</a:t>
            </a:r>
            <a:r>
              <a:rPr lang="en-US" sz="1200" kern="1200" dirty="0">
                <a:solidFill>
                  <a:schemeClr val="tx1"/>
                </a:solidFill>
                <a:effectLst/>
                <a:latin typeface="+mn-lt"/>
                <a:ea typeface="+mn-ea"/>
                <a:cs typeface="+mn-cs"/>
              </a:rPr>
              <a:t> Suleiman Diallo of </a:t>
            </a:r>
            <a:r>
              <a:rPr lang="en-US" sz="1200" kern="1200" dirty="0" err="1">
                <a:solidFill>
                  <a:schemeClr val="tx1"/>
                </a:solidFill>
                <a:effectLst/>
                <a:latin typeface="+mn-lt"/>
                <a:ea typeface="+mn-ea"/>
                <a:cs typeface="+mn-cs"/>
              </a:rPr>
              <a:t>Bondu</a:t>
            </a:r>
            <a:r>
              <a:rPr lang="en-US" sz="1200" kern="1200" dirty="0">
                <a:solidFill>
                  <a:schemeClr val="tx1"/>
                </a:solidFill>
                <a:effectLst/>
                <a:latin typeface="+mn-lt"/>
                <a:ea typeface="+mn-ea"/>
                <a:cs typeface="+mn-cs"/>
              </a:rPr>
              <a:t>, (in today’s </a:t>
            </a:r>
            <a:r>
              <a:rPr lang="en-US" sz="1200" kern="1200" dirty="0" err="1">
                <a:solidFill>
                  <a:schemeClr val="tx1"/>
                </a:solidFill>
                <a:effectLst/>
                <a:latin typeface="+mn-lt"/>
                <a:ea typeface="+mn-ea"/>
                <a:cs typeface="+mn-cs"/>
              </a:rPr>
              <a:t>Sénégal</a:t>
            </a:r>
            <a:r>
              <a:rPr lang="en-US" sz="1200" kern="1200" dirty="0">
                <a:solidFill>
                  <a:schemeClr val="tx1"/>
                </a:solidFill>
                <a:effectLst/>
                <a:latin typeface="+mn-lt"/>
                <a:ea typeface="+mn-ea"/>
                <a:cs typeface="+mn-cs"/>
              </a:rPr>
              <a:t>) and who was better known as Job Ben Solomon. An account of his remarkable life was first published in London in 1734.</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Muslim of high rank, Diallo was captured in 1730 on a trip to Gambia and sold to Stephen Pike, captain of the </a:t>
            </a:r>
            <a:r>
              <a:rPr lang="en-US" sz="1200" i="1" kern="1200" dirty="0">
                <a:solidFill>
                  <a:schemeClr val="tx1"/>
                </a:solidFill>
                <a:effectLst/>
                <a:latin typeface="+mn-lt"/>
                <a:ea typeface="+mn-ea"/>
                <a:cs typeface="+mn-cs"/>
              </a:rPr>
              <a:t>Arabella</a:t>
            </a:r>
            <a:r>
              <a:rPr lang="en-US" sz="1200" kern="1200" dirty="0">
                <a:solidFill>
                  <a:schemeClr val="tx1"/>
                </a:solidFill>
                <a:effectLst/>
                <a:latin typeface="+mn-lt"/>
                <a:ea typeface="+mn-ea"/>
                <a:cs typeface="+mn-cs"/>
              </a:rPr>
              <a:t>. Diallo endured the Atlantic crossing aboard the </a:t>
            </a:r>
            <a:r>
              <a:rPr lang="en-US" sz="1200" i="1" kern="1200" dirty="0">
                <a:solidFill>
                  <a:schemeClr val="tx1"/>
                </a:solidFill>
                <a:effectLst/>
                <a:latin typeface="+mn-lt"/>
                <a:ea typeface="+mn-ea"/>
                <a:cs typeface="+mn-cs"/>
              </a:rPr>
              <a:t>Arabella</a:t>
            </a:r>
            <a:r>
              <a:rPr lang="en-US" sz="1200" kern="1200" dirty="0">
                <a:solidFill>
                  <a:schemeClr val="tx1"/>
                </a:solidFill>
                <a:effectLst/>
                <a:latin typeface="+mn-lt"/>
                <a:ea typeface="+mn-ea"/>
                <a:cs typeface="+mn-cs"/>
              </a:rPr>
              <a:t> and was one of 150 survivors who landed in Annapolis, Maryland, after a passage of nearly six months. In Annapolis, he was purchased by a Mr. </a:t>
            </a:r>
            <a:r>
              <a:rPr lang="en-US" sz="1200" kern="1200" dirty="0" err="1">
                <a:solidFill>
                  <a:schemeClr val="tx1"/>
                </a:solidFill>
                <a:effectLst/>
                <a:latin typeface="+mn-lt"/>
                <a:ea typeface="+mn-ea"/>
                <a:cs typeface="+mn-cs"/>
              </a:rPr>
              <a:t>Tolsey</a:t>
            </a:r>
            <a:r>
              <a:rPr lang="en-US" sz="1200" kern="1200" dirty="0">
                <a:solidFill>
                  <a:schemeClr val="tx1"/>
                </a:solidFill>
                <a:effectLst/>
                <a:latin typeface="+mn-lt"/>
                <a:ea typeface="+mn-ea"/>
                <a:cs typeface="+mn-cs"/>
              </a:rPr>
              <a:t>, who employed him as a slave in the tobacco fields in Kent Island, Maryland. Diallo escaped from the plantation and was captured and jailed.</a:t>
            </a:r>
          </a:p>
          <a:p>
            <a:r>
              <a:rPr lang="en-US" sz="1200" kern="1200" dirty="0">
                <a:solidFill>
                  <a:schemeClr val="tx1"/>
                </a:solidFill>
                <a:effectLst/>
                <a:latin typeface="+mn-lt"/>
                <a:ea typeface="+mn-ea"/>
                <a:cs typeface="+mn-cs"/>
              </a:rPr>
              <a:t>While he was in jail, it was soon clear to those around him that Diallo was an educated and devout man who was a literate and strictly observant Muslim. With the help of attorney Thomas </a:t>
            </a:r>
            <a:r>
              <a:rPr lang="en-US" sz="1200" kern="1200" dirty="0" err="1">
                <a:solidFill>
                  <a:schemeClr val="tx1"/>
                </a:solidFill>
                <a:effectLst/>
                <a:latin typeface="+mn-lt"/>
                <a:ea typeface="+mn-ea"/>
                <a:cs typeface="+mn-cs"/>
              </a:rPr>
              <a:t>Bluett</a:t>
            </a:r>
            <a:r>
              <a:rPr lang="en-US" sz="1200" kern="1200" dirty="0">
                <a:solidFill>
                  <a:schemeClr val="tx1"/>
                </a:solidFill>
                <a:effectLst/>
                <a:latin typeface="+mn-lt"/>
                <a:ea typeface="+mn-ea"/>
                <a:cs typeface="+mn-cs"/>
              </a:rPr>
              <a:t> of Maryland and James Oglethorpe, the founder of the colony of Georgia and Director of the Royal African Company in London, Diallo was freed. But we now know that his supporters in the Royal African Company had an ulterior motive in mind. "The said </a:t>
            </a:r>
            <a:r>
              <a:rPr lang="en-US" sz="1200" kern="1200" dirty="0" err="1">
                <a:solidFill>
                  <a:schemeClr val="tx1"/>
                </a:solidFill>
                <a:effectLst/>
                <a:latin typeface="+mn-lt"/>
                <a:ea typeface="+mn-ea"/>
                <a:cs typeface="+mn-cs"/>
              </a:rPr>
              <a:t>Negroe</a:t>
            </a:r>
            <a:r>
              <a:rPr lang="en-US" sz="1200" kern="1200" dirty="0">
                <a:solidFill>
                  <a:schemeClr val="tx1"/>
                </a:solidFill>
                <a:effectLst/>
                <a:latin typeface="+mn-lt"/>
                <a:ea typeface="+mn-ea"/>
                <a:cs typeface="+mn-cs"/>
              </a:rPr>
              <a:t> understands and writes Arabic and maybe of Service to the Company on giving him his Freedom and sending him to Gambia," a Company employee insisted.</a:t>
            </a:r>
          </a:p>
          <a:p>
            <a:r>
              <a:rPr lang="en-US" sz="1200" kern="1200" dirty="0">
                <a:solidFill>
                  <a:schemeClr val="tx1"/>
                </a:solidFill>
                <a:effectLst/>
                <a:latin typeface="+mn-lt"/>
                <a:ea typeface="+mn-ea"/>
                <a:cs typeface="+mn-cs"/>
              </a:rPr>
              <a:t>The Company thus sent Diallo to England, where he was lionized in London society (he was even presented at Court), before he was finally allowed to return to Africa. Five years after his initial enslavement in Gambia, he stepped ashore a free man. He was one of a very small handful of Africans who managed to return to their African homeland in the era of the Atlantic slave trade.</a:t>
            </a:r>
          </a:p>
          <a:p>
            <a:r>
              <a:rPr lang="en-US" sz="1200" kern="1200" dirty="0">
                <a:solidFill>
                  <a:schemeClr val="tx1"/>
                </a:solidFill>
                <a:effectLst/>
                <a:latin typeface="+mn-lt"/>
                <a:ea typeface="+mn-ea"/>
                <a:cs typeface="+mn-cs"/>
                <a:hlinkClick r:id="rId3"/>
              </a:rPr>
              <a:t>http://slaveryandremembrance.org/people/person/?id=PP002</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8</a:t>
            </a:fld>
            <a:endParaRPr lang="en-US"/>
          </a:p>
        </p:txBody>
      </p:sp>
    </p:spTree>
    <p:extLst>
      <p:ext uri="{BB962C8B-B14F-4D97-AF65-F5344CB8AC3E}">
        <p14:creationId xmlns:p14="http://schemas.microsoft.com/office/powerpoint/2010/main" val="2192849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 was captured in the </a:t>
            </a:r>
            <a:r>
              <a:rPr lang="en-US" dirty="0">
                <a:hlinkClick r:id="rId3" tooltip="Fouta Djallon"/>
              </a:rPr>
              <a:t>Fouta Jallon</a:t>
            </a:r>
            <a:r>
              <a:rPr lang="en-US" dirty="0"/>
              <a:t> region of </a:t>
            </a:r>
            <a:r>
              <a:rPr lang="en-US" dirty="0">
                <a:hlinkClick r:id="rId4" tooltip="Guinea"/>
              </a:rPr>
              <a:t>Guinea</a:t>
            </a:r>
            <a:r>
              <a:rPr lang="en-US" dirty="0"/>
              <a:t>, </a:t>
            </a:r>
            <a:r>
              <a:rPr lang="en-US" b="1" dirty="0"/>
              <a:t>Abdul-Rahman ibn </a:t>
            </a:r>
            <a:r>
              <a:rPr lang="en-US" b="1" dirty="0" err="1"/>
              <a:t>Ibrahima</a:t>
            </a:r>
            <a:r>
              <a:rPr lang="en-US" b="1" dirty="0"/>
              <a:t> </a:t>
            </a:r>
            <a:r>
              <a:rPr lang="en-US" b="1" dirty="0" err="1"/>
              <a:t>Sori</a:t>
            </a:r>
            <a:r>
              <a:rPr lang="en-US" dirty="0"/>
              <a:t> (</a:t>
            </a:r>
            <a:r>
              <a:rPr lang="en-US" dirty="0">
                <a:hlinkClick r:id="rId5" tooltip="Arabic language"/>
              </a:rPr>
              <a:t>Arabic</a:t>
            </a:r>
            <a:r>
              <a:rPr lang="en-US" dirty="0"/>
              <a:t>: </a:t>
            </a:r>
            <a:r>
              <a:rPr lang="ar-IQ" dirty="0"/>
              <a:t>عبد الرحمن ابن ابراهيم سوري‎) (1762–1829) </a:t>
            </a:r>
            <a:r>
              <a:rPr lang="en-US" dirty="0"/>
              <a:t>was an African nobleman and </a:t>
            </a:r>
            <a:r>
              <a:rPr lang="en-US" dirty="0">
                <a:hlinkClick r:id="rId6" tooltip="Amir"/>
              </a:rPr>
              <a:t>Amir</a:t>
            </a:r>
            <a:r>
              <a:rPr lang="en-US" dirty="0"/>
              <a:t> (commander or governor) who was captured in the </a:t>
            </a:r>
            <a:r>
              <a:rPr lang="en-US" dirty="0">
                <a:hlinkClick r:id="rId3" tooltip="Fouta Djallon"/>
              </a:rPr>
              <a:t>Fouta Jallon</a:t>
            </a:r>
            <a:r>
              <a:rPr lang="en-US" dirty="0"/>
              <a:t> region of </a:t>
            </a:r>
            <a:r>
              <a:rPr lang="en-US" dirty="0">
                <a:hlinkClick r:id="rId4" tooltip="Guinea"/>
              </a:rPr>
              <a:t>Guinea</a:t>
            </a:r>
            <a:r>
              <a:rPr lang="en-US" dirty="0"/>
              <a:t>, West Africa and sold to slave traders in the United States He was sold into slavery in 1788.</a:t>
            </a:r>
            <a:r>
              <a:rPr lang="en-US" baseline="30000" dirty="0">
                <a:hlinkClick r:id="rId7"/>
              </a:rPr>
              <a:t>[1]</a:t>
            </a:r>
            <a:r>
              <a:rPr lang="en-US" dirty="0"/>
              <a:t> Upon discovering his noble lineage, his slave master Thomas Foster</a:t>
            </a:r>
            <a:r>
              <a:rPr lang="en-US" baseline="30000" dirty="0">
                <a:hlinkClick r:id="rId8"/>
              </a:rPr>
              <a:t>[2]</a:t>
            </a:r>
            <a:r>
              <a:rPr lang="en-US" dirty="0"/>
              <a:t>, began referring to him as "Prince",</a:t>
            </a:r>
            <a:r>
              <a:rPr lang="en-US" baseline="30000" dirty="0">
                <a:hlinkClick r:id="rId9"/>
              </a:rPr>
              <a:t>[3]</a:t>
            </a:r>
            <a:r>
              <a:rPr lang="en-US" dirty="0"/>
              <a:t> a title he kept until his final days. After spending 40 years in slavery, he was freed in 1828 by order of </a:t>
            </a:r>
            <a:r>
              <a:rPr lang="en-US" dirty="0">
                <a:hlinkClick r:id="rId10" tooltip="U.S. President"/>
              </a:rPr>
              <a:t>U.S. President</a:t>
            </a:r>
            <a:r>
              <a:rPr lang="en-US" dirty="0"/>
              <a:t> </a:t>
            </a:r>
            <a:r>
              <a:rPr lang="en-US" dirty="0">
                <a:hlinkClick r:id="rId11" tooltip="John Quincy Adams"/>
              </a:rPr>
              <a:t>John Quincy Adams</a:t>
            </a:r>
            <a:r>
              <a:rPr lang="en-US" dirty="0"/>
              <a:t> and Secretary of State </a:t>
            </a:r>
            <a:r>
              <a:rPr lang="en-US" dirty="0">
                <a:hlinkClick r:id="rId12" tooltip="Henry Clay"/>
              </a:rPr>
              <a:t>Henry Clay</a:t>
            </a:r>
            <a:r>
              <a:rPr lang="en-US" dirty="0"/>
              <a:t> after the </a:t>
            </a:r>
            <a:r>
              <a:rPr lang="en-US" dirty="0">
                <a:hlinkClick r:id="rId13" tooltip="Sultan of Morocco"/>
              </a:rPr>
              <a:t>Sultan of Morocco</a:t>
            </a:r>
            <a:r>
              <a:rPr lang="en-US" dirty="0"/>
              <a:t> requested his release.</a:t>
            </a:r>
            <a:r>
              <a:rPr lang="en-US" baseline="30000" dirty="0">
                <a:hlinkClick r:id="rId14"/>
              </a:rPr>
              <a:t>[4]</a:t>
            </a:r>
            <a:r>
              <a:rPr lang="en-US" baseline="30000" dirty="0"/>
              <a:t>  He freed only three of his children and their grandchildren. The others remained slaves.</a:t>
            </a:r>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9</a:t>
            </a:fld>
            <a:endParaRPr lang="en-US"/>
          </a:p>
        </p:txBody>
      </p:sp>
    </p:spTree>
    <p:extLst>
      <p:ext uri="{BB962C8B-B14F-4D97-AF65-F5344CB8AC3E}">
        <p14:creationId xmlns:p14="http://schemas.microsoft.com/office/powerpoint/2010/main" val="55041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a:buNone/>
              <a:defRPr sz="14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endParaRPr lang="en-US" dirty="0"/>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dirty="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p>
            <a:pPr algn="ctr"/>
            <a:endParaRPr lang="en-US" dirty="0"/>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19" name="Rectangle 34"/>
          <p:cNvSpPr>
            <a:spLocks noGrp="1"/>
          </p:cNvSpPr>
          <p:nvPr>
            <p:ph type="dt" sz="half" idx="10"/>
          </p:nvPr>
        </p:nvSpPr>
        <p:spPr/>
        <p:txBody>
          <a:bodyPr rtlCol="0"/>
          <a:lstStyle/>
          <a:p>
            <a:pPr algn="r"/>
            <a:fld id="{8F67D422-08A8-451B-9A67-21962FC4B660}" type="datetimeFigureOut">
              <a:rPr lang="en-US" sz="1100" smtClean="0"/>
              <a:pPr algn="r"/>
              <a:t>1/18/2022</a:t>
            </a:fld>
            <a:endParaRPr lang="en-US"/>
          </a:p>
        </p:txBody>
      </p:sp>
      <p:sp>
        <p:nvSpPr>
          <p:cNvPr id="25" name="Rectangle 35"/>
          <p:cNvSpPr>
            <a:spLocks noGrp="1"/>
          </p:cNvSpPr>
          <p:nvPr>
            <p:ph type="sldNum" sz="quarter" idx="11"/>
          </p:nvPr>
        </p:nvSpPr>
        <p:spPr/>
        <p:txBody>
          <a:bodyPr rtlCol="0"/>
          <a:lstStyle/>
          <a:p>
            <a:fld id="{169B2101-2E9F-420A-91A3-890890D84497}" type="slidenum">
              <a:rPr lang="en-US" sz="1200" smtClean="0"/>
              <a:pPr/>
              <a:t>‹#›</a:t>
            </a:fld>
            <a:endParaRPr lang="en-US"/>
          </a:p>
        </p:txBody>
      </p:sp>
      <p:sp>
        <p:nvSpPr>
          <p:cNvPr id="31" name="Rectangle 36"/>
          <p:cNvSpPr>
            <a:spLocks noGrp="1"/>
          </p:cNvSpPr>
          <p:nvPr>
            <p:ph type="ftr" sz="quarter" idx="12"/>
          </p:nvPr>
        </p:nvSpPr>
        <p:spPr/>
        <p:txBody>
          <a:bodyPr rtlCol="0"/>
          <a:lstStyle/>
          <a:p>
            <a:endParaRPr lang="en-U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a:lnSpc>
                <a:spcPct val="100000"/>
              </a:lnSpc>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lang="en-US" dirty="0"/>
              <a:t>Show Title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0"/>
          <p:cNvSpPr>
            <a:spLocks noGrp="1"/>
          </p:cNvSpPr>
          <p:nvPr>
            <p:ph type="dt" sz="half" idx="10"/>
          </p:nvPr>
        </p:nvSpPr>
        <p:spPr/>
        <p:txBody>
          <a:bodyPr rtlCol="0"/>
          <a:lstStyle/>
          <a:p>
            <a:pPr algn="r"/>
            <a:fld id="{8F67D422-08A8-451B-9A67-21962FC4B660}" type="datetimeFigureOut">
              <a:rPr lang="en-US" sz="1100" smtClean="0"/>
              <a:pPr algn="r"/>
              <a:t>1/18/2022</a:t>
            </a:fld>
            <a:endParaRPr lang="en-US"/>
          </a:p>
        </p:txBody>
      </p:sp>
      <p:sp>
        <p:nvSpPr>
          <p:cNvPr id="27" name="Rectangle 11"/>
          <p:cNvSpPr>
            <a:spLocks noGrp="1"/>
          </p:cNvSpPr>
          <p:nvPr>
            <p:ph type="sldNum" sz="quarter" idx="11"/>
          </p:nvPr>
        </p:nvSpPr>
        <p:spPr/>
        <p:txBody>
          <a:bodyPr rtlCol="0"/>
          <a:lstStyle/>
          <a:p>
            <a:fld id="{169B2101-2E9F-420A-91A3-890890D84497}" type="slidenum">
              <a:rPr lang="en-US" sz="1200" smtClean="0"/>
              <a:pPr/>
              <a:t>‹#›</a:t>
            </a:fld>
            <a:endParaRPr lang="en-US"/>
          </a:p>
        </p:txBody>
      </p:sp>
      <p:sp>
        <p:nvSpPr>
          <p:cNvPr id="4" name="Rectangle 12"/>
          <p:cNvSpPr>
            <a:spLocks noGrp="1"/>
          </p:cNvSpPr>
          <p:nvPr>
            <p:ph type="ftr" sz="quarter" idx="12"/>
          </p:nvPr>
        </p:nvSpPr>
        <p:spPr/>
        <p:txBody>
          <a:bodyPr rtlCol="0"/>
          <a:lstStyle/>
          <a:p>
            <a:endParaRPr lang="en-US"/>
          </a:p>
        </p:txBody>
      </p:sp>
      <p:sp>
        <p:nvSpPr>
          <p:cNvPr id="28" name="Rectangle 14"/>
          <p:cNvSpPr>
            <a:spLocks noGrp="1"/>
          </p:cNvSpPr>
          <p:nvPr>
            <p:ph type="title"/>
          </p:nvPr>
        </p:nvSpPr>
        <p:spPr/>
        <p:txBody>
          <a:bodyPr rtlCol="0" anchor="b"/>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p>
            <a:pPr algn="r"/>
            <a:fld id="{8F67D422-08A8-451B-9A67-21962FC4B660}" type="datetimeFigureOut">
              <a:rPr lang="en-US" sz="1100" smtClean="0"/>
              <a:pPr algn="r"/>
              <a:t>1/18/2022</a:t>
            </a:fld>
            <a:endParaRPr lang="en-US"/>
          </a:p>
        </p:txBody>
      </p:sp>
      <p:sp>
        <p:nvSpPr>
          <p:cNvPr id="26" name="Rectangle 4"/>
          <p:cNvSpPr>
            <a:spLocks noGrp="1"/>
          </p:cNvSpPr>
          <p:nvPr>
            <p:ph type="ftr" sz="quarter" idx="11"/>
          </p:nvPr>
        </p:nvSpPr>
        <p:spPr/>
        <p:txBody>
          <a:bodyPr rtlCol="0"/>
          <a:lstStyle/>
          <a:p>
            <a:endParaRPr lang="en-US"/>
          </a:p>
        </p:txBody>
      </p:sp>
      <p:sp>
        <p:nvSpPr>
          <p:cNvPr id="12" name="Rectangle 5"/>
          <p:cNvSpPr>
            <a:spLocks noGrp="1"/>
          </p:cNvSpPr>
          <p:nvPr>
            <p:ph type="sldNum" sz="quarter" idx="12"/>
          </p:nvPr>
        </p:nvSpPr>
        <p:spPr/>
        <p:txBody>
          <a:bodyPr rtlCol="0"/>
          <a:lstStyle/>
          <a:p>
            <a:fld id="{169B2101-2E9F-420A-91A3-890890D84497}" type="slidenum">
              <a:rPr lang="en-US" sz="1200" smtClean="0"/>
              <a:pPr/>
              <a:t>‹#›</a:t>
            </a:fld>
            <a:endParaRPr lang="en-US"/>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a:defRPr kumimoji="0"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lang="en-US" dirty="0"/>
              <a:t>Click to add section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ple Question &amp; Answer">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1/18/2022</a:t>
            </a:fld>
            <a:endParaRPr lang="en-US"/>
          </a:p>
        </p:txBody>
      </p:sp>
      <p:sp>
        <p:nvSpPr>
          <p:cNvPr id="22" name="Rectangle 4"/>
          <p:cNvSpPr>
            <a:spLocks noGrp="1"/>
          </p:cNvSpPr>
          <p:nvPr>
            <p:ph type="ftr" sz="quarter" idx="11"/>
          </p:nvPr>
        </p:nvSpPr>
        <p:spPr/>
        <p:txBody>
          <a:bodyPr vert="horz"/>
          <a:lstStyle/>
          <a:p>
            <a:endParaRPr lang="en-US"/>
          </a:p>
        </p:txBody>
      </p:sp>
      <p:sp>
        <p:nvSpPr>
          <p:cNvPr id="31"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4"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a:t>Click to add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ed Question &amp; Answer">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1/18/2022</a:t>
            </a:fld>
            <a:endParaRPr lang="en-US"/>
          </a:p>
        </p:txBody>
      </p:sp>
      <p:sp>
        <p:nvSpPr>
          <p:cNvPr id="28" name="Rectangle 4"/>
          <p:cNvSpPr>
            <a:spLocks noGrp="1"/>
          </p:cNvSpPr>
          <p:nvPr>
            <p:ph type="ftr" sz="quarter" idx="11"/>
          </p:nvPr>
        </p:nvSpPr>
        <p:spPr/>
        <p:txBody>
          <a:bodyPr vert="horz"/>
          <a:lstStyle/>
          <a:p>
            <a:endParaRPr lang="en-US"/>
          </a:p>
        </p:txBody>
      </p:sp>
      <p:sp>
        <p:nvSpPr>
          <p:cNvPr id="10"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31"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a:t>Click to add answer</a:t>
            </a:r>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a:buFontTx/>
              <a:buNone/>
              <a:defRPr i="1" baseline="0"/>
            </a:lvl1pPr>
            <a:extLst/>
          </a:lstStyle>
          <a:p>
            <a:pPr lvl="0"/>
            <a:r>
              <a:rPr lang="en-US" dirty="0"/>
              <a:t>Click to add detail to the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ue or False Question (Answer: True)">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1/18/2022</a:t>
            </a:fld>
            <a:endParaRPr lang="en-US"/>
          </a:p>
        </p:txBody>
      </p:sp>
      <p:sp>
        <p:nvSpPr>
          <p:cNvPr id="11" name="Rectangle 4"/>
          <p:cNvSpPr>
            <a:spLocks noGrp="1"/>
          </p:cNvSpPr>
          <p:nvPr>
            <p:ph type="ftr" sz="quarter" idx="11"/>
          </p:nvPr>
        </p:nvSpPr>
        <p:spPr/>
        <p:txBody>
          <a:bodyPr vert="horz"/>
          <a:lstStyle/>
          <a:p>
            <a:endParaRPr lang="en-US"/>
          </a:p>
        </p:txBody>
      </p:sp>
      <p:sp>
        <p:nvSpPr>
          <p:cNvPr id="10"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27"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8" name="Answer Base"/>
          <p:cNvSpPr txBox="1"/>
          <p:nvPr userDrawn="1"/>
        </p:nvSpPr>
        <p:spPr>
          <a:xfrm>
            <a:off x="182880" y="1676400"/>
            <a:ext cx="8321040" cy="1828800"/>
          </a:xfrm>
          <a:prstGeom prst="rect">
            <a:avLst/>
          </a:prstGeom>
          <a:noFill/>
        </p:spPr>
        <p:txBody>
          <a:bodyPr wrap="square">
            <a:noAutofit/>
          </a:bodyPr>
          <a:lstStyle/>
          <a:p>
            <a:pPr marL="0" indent="0" algn="ctr" rtl="0" latinLnBrk="0">
              <a:spcBef>
                <a:spcPct val="20000"/>
              </a:spcBef>
              <a:buNone/>
            </a:pPr>
            <a:r>
              <a:rPr lang="en-US" sz="7200" dirty="0">
                <a:solidFill>
                  <a:schemeClr val="tx1">
                    <a:alpha val="40000"/>
                  </a:schemeClr>
                </a:solidFill>
              </a:rPr>
              <a:t>TRUE</a:t>
            </a:r>
            <a:r>
              <a:rPr lang="en-US" sz="7200" baseline="0" dirty="0">
                <a:solidFill>
                  <a:schemeClr val="tx1">
                    <a:alpha val="40000"/>
                  </a:schemeClr>
                </a:solidFill>
              </a:rPr>
              <a:t> </a:t>
            </a:r>
            <a:r>
              <a:rPr lang="en-US" sz="7200" dirty="0">
                <a:solidFill>
                  <a:schemeClr val="tx1">
                    <a:alpha val="40000"/>
                  </a:schemeClr>
                </a:solidFill>
              </a:rPr>
              <a:t>or FALSE?</a:t>
            </a:r>
          </a:p>
        </p:txBody>
      </p:sp>
      <p:sp>
        <p:nvSpPr>
          <p:cNvPr id="7" name="Answer"/>
          <p:cNvSpPr/>
          <p:nvPr userDrawn="1"/>
        </p:nvSpPr>
        <p:spPr>
          <a:xfrm>
            <a:off x="182880" y="1676400"/>
            <a:ext cx="8321040" cy="1200329"/>
          </a:xfrm>
          <a:prstGeom prst="rect">
            <a:avLst/>
          </a:prstGeom>
        </p:spPr>
        <p:txBody>
          <a:bodyPr wrap="square">
            <a:spAutoFit/>
          </a:bodyPr>
          <a:lstStyle/>
          <a:p>
            <a:pPr indent="0" algn="ctr" latinLnBrk="0">
              <a:spcBef>
                <a:spcPct val="20000"/>
              </a:spcBef>
              <a:buNone/>
            </a:pPr>
            <a:r>
              <a:rPr lang="en-US" sz="7200" dirty="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lang="en-US" sz="7200" dirty="0">
                <a:solidFill>
                  <a:prstClr val="white">
                    <a:alpha val="40000"/>
                  </a:prstClr>
                </a:solidFill>
                <a:ea typeface="+mn-ea"/>
                <a:cs typeface="+mn-cs"/>
              </a:rPr>
              <a:t>or FALSE?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ue or False Question (Answer: False)">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1/18/2022</a:t>
            </a:fld>
            <a:endParaRPr lang="en-US"/>
          </a:p>
        </p:txBody>
      </p:sp>
      <p:sp>
        <p:nvSpPr>
          <p:cNvPr id="2" name="Rectangle 4"/>
          <p:cNvSpPr>
            <a:spLocks noGrp="1"/>
          </p:cNvSpPr>
          <p:nvPr>
            <p:ph type="ftr" sz="quarter" idx="11"/>
          </p:nvPr>
        </p:nvSpPr>
        <p:spPr/>
        <p:txBody>
          <a:bodyPr vert="horz"/>
          <a:lstStyle/>
          <a:p>
            <a:endParaRPr lang="en-US"/>
          </a:p>
        </p:txBody>
      </p:sp>
      <p:sp>
        <p:nvSpPr>
          <p:cNvPr id="28"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6"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29" name="Answer Base"/>
          <p:cNvSpPr txBox="1"/>
          <p:nvPr userDrawn="1"/>
        </p:nvSpPr>
        <p:spPr>
          <a:xfrm>
            <a:off x="228600" y="1600200"/>
            <a:ext cx="8229600" cy="1293926"/>
          </a:xfrm>
          <a:prstGeom prst="rect">
            <a:avLst/>
          </a:prstGeom>
          <a:noFill/>
        </p:spPr>
        <p:txBody>
          <a:bodyPr wrap="square">
            <a:noAutofit/>
          </a:bodyPr>
          <a:lstStyle/>
          <a:p>
            <a:pPr marL="0" indent="0" algn="ctr" rtl="0" latinLnBrk="0">
              <a:spcBef>
                <a:spcPct val="20000"/>
              </a:spcBef>
              <a:buNone/>
            </a:pPr>
            <a:r>
              <a:rPr lang="en-US" sz="7200" dirty="0">
                <a:solidFill>
                  <a:schemeClr val="tx1">
                    <a:alpha val="40000"/>
                  </a:schemeClr>
                </a:solidFill>
              </a:rPr>
              <a:t>TRUE</a:t>
            </a:r>
            <a:r>
              <a:rPr lang="en-US" sz="7200" baseline="0" dirty="0">
                <a:solidFill>
                  <a:schemeClr val="tx1">
                    <a:alpha val="40000"/>
                  </a:schemeClr>
                </a:solidFill>
              </a:rPr>
              <a:t> </a:t>
            </a:r>
            <a:r>
              <a:rPr lang="en-US" sz="7200" dirty="0">
                <a:solidFill>
                  <a:schemeClr val="tx1">
                    <a:alpha val="40000"/>
                  </a:schemeClr>
                </a:solidFill>
              </a:rPr>
              <a:t>or FALSE?</a:t>
            </a:r>
          </a:p>
        </p:txBody>
      </p:sp>
      <p:sp>
        <p:nvSpPr>
          <p:cNvPr id="7" name="Answer"/>
          <p:cNvSpPr/>
          <p:nvPr userDrawn="1"/>
        </p:nvSpPr>
        <p:spPr>
          <a:xfrm>
            <a:off x="228600" y="1600200"/>
            <a:ext cx="8229600" cy="1200329"/>
          </a:xfrm>
          <a:prstGeom prst="rect">
            <a:avLst/>
          </a:prstGeom>
        </p:spPr>
        <p:txBody>
          <a:bodyPr wrap="square">
            <a:spAutoFit/>
          </a:bodyPr>
          <a:lstStyle/>
          <a:p>
            <a:pPr algn="ctr"/>
            <a:r>
              <a:rPr lang="en-US" sz="7200" dirty="0">
                <a:solidFill>
                  <a:prstClr val="white">
                    <a:alpha val="40000"/>
                  </a:prstClr>
                </a:solidFill>
                <a:ea typeface="+mn-ea"/>
                <a:cs typeface="+mn-cs"/>
              </a:rPr>
              <a:t>TRUE or </a:t>
            </a:r>
            <a:r>
              <a:rPr lang="en-US" sz="7200" dirty="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lang="en-US" sz="7200" dirty="0">
                <a:solidFill>
                  <a:prstClr val="white">
                    <a:alpha val="40000"/>
                  </a:prstClr>
                </a:solidFill>
                <a:ea typeface="+mn-ea"/>
                <a:cs typeface="+mn-cs"/>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tem Match Up">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p>
            <a:endParaRPr lang="en-US"/>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1</a:t>
            </a:r>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2</a:t>
            </a:r>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3</a:t>
            </a:r>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4</a:t>
            </a:r>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5</a:t>
            </a:r>
          </a:p>
        </p:txBody>
      </p:sp>
      <p:sp>
        <p:nvSpPr>
          <p:cNvPr id="20"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1/18/2022</a:t>
            </a:fld>
            <a:endParaRPr lang="en-US"/>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5</a:t>
            </a:r>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3</a:t>
            </a:r>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1</a:t>
            </a:r>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2</a:t>
            </a:r>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4</a:t>
            </a:r>
          </a:p>
        </p:txBody>
      </p:sp>
      <p:sp>
        <p:nvSpPr>
          <p:cNvPr id="11" name="Rectangle 2"/>
          <p:cNvSpPr>
            <a:spLocks noGrp="1"/>
          </p:cNvSpPr>
          <p:nvPr>
            <p:ph type="title" hasCustomPrompt="1"/>
          </p:nvPr>
        </p:nvSpPr>
        <p:spPr/>
        <p:txBody>
          <a:bodyPr vert="horz"/>
          <a:lstStyle>
            <a:lvl1pPr algn="l">
              <a:defRPr i="1" baseline="0"/>
            </a:lvl1pPr>
            <a:extLst/>
          </a:lstStyle>
          <a:p>
            <a:r>
              <a:rPr lang="en-US" dirty="0"/>
              <a:t>Click to type your question</a:t>
            </a:r>
          </a:p>
        </p:txBody>
      </p:sp>
      <p:sp>
        <p:nvSpPr>
          <p:cNvPr id="7" name="Rectangle 5"/>
          <p:cNvSpPr>
            <a:spLocks noGrp="1"/>
          </p:cNvSpPr>
          <p:nvPr>
            <p:ph type="sldNum" sz="quarter" idx="12"/>
          </p:nvPr>
        </p:nvSpPr>
        <p:spPr/>
        <p:txBody>
          <a:bodyPr vert="horz"/>
          <a:lstStyle/>
          <a:p>
            <a:fld id="{C75B88FA-3392-4D65-A457-DB2A9953195B}" type="slidenum">
              <a:rPr lang="en-US" smtClean="0"/>
              <a:pPr/>
              <a:t>‹#›</a:t>
            </a:fld>
            <a:endParaRPr lang="en-US"/>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6059" y="2667000"/>
            <a:ext cx="36576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7959" y="2667000"/>
            <a:ext cx="36576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39515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p>
            <a:r>
              <a:rPr lang="en-US"/>
              <a:t>Click to edit Master title style</a:t>
            </a:r>
            <a:endParaRPr lang="en-US" dirty="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a:defRPr sz="1100"/>
            </a:lvl1pPr>
            <a:extLst/>
          </a:lstStyle>
          <a:p>
            <a:pPr algn="r"/>
            <a:fld id="{8F67D422-08A8-451B-9A67-21962FC4B660}" type="datetimeFigureOut">
              <a:rPr lang="en-US" sz="1100" smtClean="0"/>
              <a:pPr algn="r"/>
              <a:t>1/18/2022</a:t>
            </a:fld>
            <a:endParaRPr lang="en-US" sz="1050" dirty="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a:defRPr sz="1200"/>
            </a:lvl1pPr>
            <a:extLst/>
          </a:lstStyle>
          <a:p>
            <a:endParaRPr lang="en-US" sz="1200" dirty="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a:defRPr sz="1200"/>
            </a:lvl1pPr>
            <a:extLst/>
          </a:lstStyle>
          <a:p>
            <a:fld id="{169B2101-2E9F-420A-91A3-890890D84497}" type="slidenum">
              <a:rPr lang="en-US" sz="1200" smtClean="0"/>
              <a:pPr/>
              <a:t>‹#›</a:t>
            </a:fld>
            <a:endParaRPr lang="en-US" sz="1200" dirty="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dirty="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dirty="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Lst>
  <p:txStyles>
    <p:titleStyle>
      <a:lvl1pPr algn="l" rtl="0" eaLnBrk="1" latinLnBrk="0" hangingPunct="1">
        <a:spcBef>
          <a:spcPct val="0"/>
        </a:spcBef>
        <a:buNone/>
        <a:defRPr sz="36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900" indent="-342900" algn="l" rtl="0" eaLnBrk="1" latinLnBrk="0" hangingPunct="1">
        <a:spcBef>
          <a:spcPct val="20000"/>
        </a:spcBef>
        <a:buChar char="•"/>
        <a:defRPr sz="2000">
          <a:solidFill>
            <a:schemeClr val="tx1"/>
          </a:solidFill>
          <a:latin typeface="+mn-lt"/>
          <a:ea typeface="+mn-ea"/>
          <a:cs typeface="+mn-cs"/>
        </a:defRPr>
      </a:lvl1pPr>
      <a:lvl2pPr marL="742950" indent="-285750" algn="l" rtl="0" eaLnBrk="1" latinLnBrk="0" hangingPunct="1">
        <a:spcBef>
          <a:spcPct val="20000"/>
        </a:spcBef>
        <a:buChar char="–"/>
        <a:defRPr sz="2000">
          <a:solidFill>
            <a:schemeClr val="tx1"/>
          </a:solidFill>
          <a:latin typeface="+mn-lt"/>
          <a:ea typeface="+mn-ea"/>
          <a:cs typeface="+mn-cs"/>
        </a:defRPr>
      </a:lvl2pPr>
      <a:lvl3pPr marL="1143000" indent="-228600" algn="l" rtl="0" eaLnBrk="1" latinLnBrk="0" hangingPunct="1">
        <a:spcBef>
          <a:spcPct val="20000"/>
        </a:spcBef>
        <a:buChar char="•"/>
        <a:defRPr sz="2000">
          <a:solidFill>
            <a:schemeClr val="tx1"/>
          </a:solidFill>
          <a:latin typeface="+mn-lt"/>
          <a:ea typeface="+mn-ea"/>
          <a:cs typeface="+mn-cs"/>
        </a:defRPr>
      </a:lvl3pPr>
      <a:lvl4pPr marL="1600200" indent="-228600" algn="l" rtl="0" eaLnBrk="1" latinLnBrk="0" hangingPunct="1">
        <a:spcBef>
          <a:spcPct val="20000"/>
        </a:spcBef>
        <a:buChar char="–"/>
        <a:defRPr sz="2000">
          <a:solidFill>
            <a:schemeClr val="tx1"/>
          </a:solidFill>
          <a:latin typeface="+mn-lt"/>
          <a:ea typeface="+mn-ea"/>
          <a:cs typeface="+mn-cs"/>
        </a:defRPr>
      </a:lvl4pPr>
      <a:lvl5pPr marL="2057400" indent="-228600" algn="l" rtl="0" eaLnBrk="1" latinLnBrk="0" hangingPunct="1">
        <a:spcBef>
          <a:spcPct val="20000"/>
        </a:spcBef>
        <a:buChar char="»"/>
        <a:defRPr sz="20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9.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5EH3jsnUo38&amp;feature=youtu.be&amp;fbclid=IwAR0_rzPDUf1vryuMtmqRKOv0Yj7ciNXLCCx8kg007rLaYEqqcp046Tpsst8"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2.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www.facebook.com/MSalahOfficial/videos/452438239515597" TargetMode="External"/><Relationship Id="rId2" Type="http://schemas.openxmlformats.org/officeDocument/2006/relationships/hyperlink" Target="https://www.youtube.com/watch?v=5EH3jsnUo38" TargetMode="Externa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D2CF68-BD3A-404A-AAF9-4E5D8323048F}"/>
              </a:ext>
            </a:extLst>
          </p:cNvPr>
          <p:cNvSpPr>
            <a:spLocks noGrp="1"/>
          </p:cNvSpPr>
          <p:nvPr>
            <p:ph type="title"/>
          </p:nvPr>
        </p:nvSpPr>
        <p:spPr>
          <a:xfrm>
            <a:off x="152400" y="228600"/>
            <a:ext cx="8915400" cy="2438400"/>
          </a:xfrm>
        </p:spPr>
        <p:txBody>
          <a:bodyPr>
            <a:normAutofit/>
          </a:bodyPr>
          <a:lstStyle/>
          <a:p>
            <a:pPr algn="ctr"/>
            <a:r>
              <a:rPr lang="en-US" b="1" i="1" dirty="0"/>
              <a:t>Arabic in Antebellum America: Slavery, Islam, and the Blues</a:t>
            </a:r>
            <a:br>
              <a:rPr lang="en-US" dirty="0"/>
            </a:br>
            <a:endParaRPr lang="en-US" dirty="0"/>
          </a:p>
        </p:txBody>
      </p:sp>
      <p:sp>
        <p:nvSpPr>
          <p:cNvPr id="8" name="Content Placeholder 7">
            <a:extLst>
              <a:ext uri="{FF2B5EF4-FFF2-40B4-BE49-F238E27FC236}">
                <a16:creationId xmlns:a16="http://schemas.microsoft.com/office/drawing/2014/main" id="{B4DB5D27-ABBD-4932-8002-B7A4E9A27729}"/>
              </a:ext>
            </a:extLst>
          </p:cNvPr>
          <p:cNvSpPr>
            <a:spLocks noGrp="1"/>
          </p:cNvSpPr>
          <p:nvPr>
            <p:ph sz="half" idx="2"/>
          </p:nvPr>
        </p:nvSpPr>
        <p:spPr>
          <a:xfrm>
            <a:off x="4191000" y="4724400"/>
            <a:ext cx="4571999" cy="1881554"/>
          </a:xfrm>
        </p:spPr>
        <p:txBody>
          <a:bodyPr>
            <a:normAutofit/>
          </a:bodyPr>
          <a:lstStyle/>
          <a:p>
            <a:pPr marL="0" indent="0">
              <a:buNone/>
            </a:pPr>
            <a:endParaRPr lang="en-US" dirty="0"/>
          </a:p>
          <a:p>
            <a:pPr marL="0" indent="0">
              <a:buNone/>
            </a:pPr>
            <a:endParaRPr lang="en-US" dirty="0"/>
          </a:p>
        </p:txBody>
      </p:sp>
      <p:pic>
        <p:nvPicPr>
          <p:cNvPr id="9" name="Picture 4" descr="Ayuba Diallo: &quot;The Fortunate Slave&quot; | Facts about the Muslims ...">
            <a:extLst>
              <a:ext uri="{FF2B5EF4-FFF2-40B4-BE49-F238E27FC236}">
                <a16:creationId xmlns:a16="http://schemas.microsoft.com/office/drawing/2014/main" id="{A9386CD0-1059-4100-A781-5B9580EE606F}"/>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685800" y="2438400"/>
            <a:ext cx="3126533" cy="37338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536C05A2-3EC4-430E-A47F-83A5068D4319}"/>
              </a:ext>
            </a:extLst>
          </p:cNvPr>
          <p:cNvSpPr/>
          <p:nvPr/>
        </p:nvSpPr>
        <p:spPr>
          <a:xfrm>
            <a:off x="4038600" y="3105835"/>
            <a:ext cx="4724399" cy="1569660"/>
          </a:xfrm>
          <a:prstGeom prst="rect">
            <a:avLst/>
          </a:prstGeom>
        </p:spPr>
        <p:txBody>
          <a:bodyPr wrap="square">
            <a:spAutoFit/>
          </a:bodyPr>
          <a:lstStyle/>
          <a:p>
            <a:endParaRPr lang="en-US" sz="2400" b="1" dirty="0"/>
          </a:p>
          <a:p>
            <a:endParaRPr lang="en-US" sz="2400" b="1" dirty="0"/>
          </a:p>
          <a:p>
            <a:endParaRPr lang="en-US" sz="2400" b="1" dirty="0"/>
          </a:p>
          <a:p>
            <a:endParaRPr lang="en-US" sz="2400" b="1" dirty="0"/>
          </a:p>
        </p:txBody>
      </p:sp>
      <p:pic>
        <p:nvPicPr>
          <p:cNvPr id="15" name="Picture 4" descr="Africa - Wikipedia">
            <a:extLst>
              <a:ext uri="{FF2B5EF4-FFF2-40B4-BE49-F238E27FC236}">
                <a16:creationId xmlns:a16="http://schemas.microsoft.com/office/drawing/2014/main" id="{E422039C-6784-4CF4-9D26-DB00AA2147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3541388"/>
            <a:ext cx="1303607" cy="1527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73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233BFF-5BBD-46D3-9BFE-D6FF5FBB0FC6}"/>
              </a:ext>
            </a:extLst>
          </p:cNvPr>
          <p:cNvSpPr>
            <a:spLocks noGrp="1"/>
          </p:cNvSpPr>
          <p:nvPr>
            <p:ph type="title"/>
          </p:nvPr>
        </p:nvSpPr>
        <p:spPr/>
        <p:txBody>
          <a:bodyPr>
            <a:normAutofit fontScale="90000"/>
          </a:bodyPr>
          <a:lstStyle/>
          <a:p>
            <a:pPr algn="ctr"/>
            <a:r>
              <a:rPr lang="en-US" dirty="0"/>
              <a:t>The </a:t>
            </a:r>
            <a:r>
              <a:rPr lang="en-US" dirty="0" err="1"/>
              <a:t>Bilali</a:t>
            </a:r>
            <a:r>
              <a:rPr lang="en-US" dirty="0"/>
              <a:t> Diary (The Ben Ali Diary)</a:t>
            </a:r>
            <a:br>
              <a:rPr lang="en-US" dirty="0"/>
            </a:br>
            <a:r>
              <a:rPr lang="en-US" dirty="0"/>
              <a:t>(Sapelo Island of Georgia)</a:t>
            </a:r>
          </a:p>
        </p:txBody>
      </p:sp>
      <p:sp>
        <p:nvSpPr>
          <p:cNvPr id="6" name="Text Placeholder 5">
            <a:extLst>
              <a:ext uri="{FF2B5EF4-FFF2-40B4-BE49-F238E27FC236}">
                <a16:creationId xmlns:a16="http://schemas.microsoft.com/office/drawing/2014/main" id="{7987884B-9A94-43F7-898B-83529207021A}"/>
              </a:ext>
            </a:extLst>
          </p:cNvPr>
          <p:cNvSpPr>
            <a:spLocks noGrp="1"/>
          </p:cNvSpPr>
          <p:nvPr>
            <p:ph type="body" sz="quarter" idx="15"/>
          </p:nvPr>
        </p:nvSpPr>
        <p:spPr>
          <a:xfrm>
            <a:off x="533400" y="5367338"/>
            <a:ext cx="8370753" cy="957262"/>
          </a:xfrm>
        </p:spPr>
        <p:txBody>
          <a:bodyPr>
            <a:normAutofit/>
          </a:bodyPr>
          <a:lstStyle/>
          <a:p>
            <a:r>
              <a:rPr lang="en-US" dirty="0" err="1"/>
              <a:t>Bilali</a:t>
            </a:r>
            <a:r>
              <a:rPr lang="en-US" dirty="0"/>
              <a:t> Muhammad (1770-1857). </a:t>
            </a:r>
          </a:p>
          <a:p>
            <a:r>
              <a:rPr lang="en-US" dirty="0"/>
              <a:t>He was born free in </a:t>
            </a:r>
            <a:r>
              <a:rPr lang="en-US" dirty="0" err="1"/>
              <a:t>Timbu</a:t>
            </a:r>
            <a:r>
              <a:rPr lang="en-US" dirty="0"/>
              <a:t> </a:t>
            </a:r>
            <a:r>
              <a:rPr lang="en-US" dirty="0" err="1"/>
              <a:t>Futa</a:t>
            </a:r>
            <a:r>
              <a:rPr lang="en-US" dirty="0"/>
              <a:t> Jallon and died a slave in Georgia</a:t>
            </a:r>
          </a:p>
        </p:txBody>
      </p:sp>
      <p:pic>
        <p:nvPicPr>
          <p:cNvPr id="2050" name="Picture 2" descr="Muslims of USA | Bilali Muhammad">
            <a:extLst>
              <a:ext uri="{FF2B5EF4-FFF2-40B4-BE49-F238E27FC236}">
                <a16:creationId xmlns:a16="http://schemas.microsoft.com/office/drawing/2014/main" id="{EAEBCB67-76DA-4D53-9710-4C5413F76EEA}"/>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tretch>
            <a:fillRect/>
          </a:stretch>
        </p:blipFill>
        <p:spPr bwMode="auto">
          <a:xfrm>
            <a:off x="639732" y="1915326"/>
            <a:ext cx="2209800" cy="328771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isForming the American Canon — University of Minnesota Press">
            <a:extLst>
              <a:ext uri="{FF2B5EF4-FFF2-40B4-BE49-F238E27FC236}">
                <a16:creationId xmlns:a16="http://schemas.microsoft.com/office/drawing/2014/main" id="{AD783DDD-2FA7-40AA-926F-E6CF9CC93474}"/>
              </a:ext>
            </a:extLst>
          </p:cNvPr>
          <p:cNvPicPr>
            <a:picLocks noGrp="1" noChangeAspect="1" noChangeArrowheads="1"/>
          </p:cNvPicPr>
          <p:nvPr>
            <p:ph sz="half" idx="4294967295"/>
          </p:nvPr>
        </p:nvPicPr>
        <p:blipFill>
          <a:blip r:embed="rId4">
            <a:extLst>
              <a:ext uri="{28A0092B-C50C-407E-A947-70E740481C1C}">
                <a14:useLocalDpi xmlns:a14="http://schemas.microsoft.com/office/drawing/2010/main" val="0"/>
              </a:ext>
            </a:extLst>
          </a:blip>
          <a:srcRect/>
          <a:stretch>
            <a:fillRect/>
          </a:stretch>
        </p:blipFill>
        <p:spPr bwMode="auto">
          <a:xfrm>
            <a:off x="6707248" y="1947864"/>
            <a:ext cx="2209800" cy="331946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Dr. Craig Considine on Twitter: &quot;This is the &quot;Bilali Document,&quot; a ...">
            <a:extLst>
              <a:ext uri="{FF2B5EF4-FFF2-40B4-BE49-F238E27FC236}">
                <a16:creationId xmlns:a16="http://schemas.microsoft.com/office/drawing/2014/main" id="{B331E837-5E19-4F6F-99BF-5253EE7743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2312" y="2812058"/>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929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50B4A-A8F4-4AB1-AE9B-928732456D09}"/>
              </a:ext>
            </a:extLst>
          </p:cNvPr>
          <p:cNvSpPr>
            <a:spLocks noGrp="1"/>
          </p:cNvSpPr>
          <p:nvPr>
            <p:ph type="title"/>
          </p:nvPr>
        </p:nvSpPr>
        <p:spPr/>
        <p:txBody>
          <a:bodyPr>
            <a:normAutofit fontScale="90000"/>
          </a:bodyPr>
          <a:lstStyle/>
          <a:p>
            <a:pPr algn="ctr"/>
            <a:r>
              <a:rPr lang="en-US" i="0" dirty="0"/>
              <a:t>Omar Ibn Said (1770-1864)</a:t>
            </a:r>
            <a:br>
              <a:rPr lang="en-US" i="0" dirty="0"/>
            </a:br>
            <a:r>
              <a:rPr lang="en-US" i="0" dirty="0"/>
              <a:t>(North Carolina)</a:t>
            </a:r>
          </a:p>
        </p:txBody>
      </p:sp>
      <p:sp>
        <p:nvSpPr>
          <p:cNvPr id="4" name="Text Placeholder 3">
            <a:extLst>
              <a:ext uri="{FF2B5EF4-FFF2-40B4-BE49-F238E27FC236}">
                <a16:creationId xmlns:a16="http://schemas.microsoft.com/office/drawing/2014/main" id="{C1D10B11-49D3-4364-9683-55780BB48CB9}"/>
              </a:ext>
            </a:extLst>
          </p:cNvPr>
          <p:cNvSpPr>
            <a:spLocks noGrp="1"/>
          </p:cNvSpPr>
          <p:nvPr>
            <p:ph type="body" sz="quarter" idx="15"/>
          </p:nvPr>
        </p:nvSpPr>
        <p:spPr>
          <a:xfrm>
            <a:off x="2209800" y="3962398"/>
            <a:ext cx="4724400" cy="1143001"/>
          </a:xfrm>
        </p:spPr>
        <p:txBody>
          <a:bodyPr/>
          <a:lstStyle/>
          <a:p>
            <a:r>
              <a:rPr lang="en-US" dirty="0"/>
              <a:t>He died a slave.</a:t>
            </a:r>
          </a:p>
        </p:txBody>
      </p:sp>
      <p:pic>
        <p:nvPicPr>
          <p:cNvPr id="4098" name="Picture 2" descr="New research reconsiders writings of a Muslim slave and scholar">
            <a:extLst>
              <a:ext uri="{FF2B5EF4-FFF2-40B4-BE49-F238E27FC236}">
                <a16:creationId xmlns:a16="http://schemas.microsoft.com/office/drawing/2014/main" id="{A67A27BD-25D9-4AD8-AB7B-35C793DF0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809751"/>
            <a:ext cx="7010400" cy="44577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a:extLst>
              <a:ext uri="{FF2B5EF4-FFF2-40B4-BE49-F238E27FC236}">
                <a16:creationId xmlns:a16="http://schemas.microsoft.com/office/drawing/2014/main" id="{3C8BBD46-D76A-4ACA-AA46-D18CBD3D7D73}"/>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589767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3B0497D-311E-4E0F-9B5F-26311B29462A}"/>
              </a:ext>
            </a:extLst>
          </p:cNvPr>
          <p:cNvSpPr>
            <a:spLocks noGrp="1"/>
          </p:cNvSpPr>
          <p:nvPr>
            <p:ph type="title"/>
          </p:nvPr>
        </p:nvSpPr>
        <p:spPr>
          <a:xfrm>
            <a:off x="152400" y="152400"/>
            <a:ext cx="8610600" cy="1143000"/>
          </a:xfrm>
        </p:spPr>
        <p:txBody>
          <a:bodyPr>
            <a:normAutofit fontScale="90000"/>
          </a:bodyPr>
          <a:lstStyle/>
          <a:p>
            <a:pPr algn="ctr"/>
            <a:r>
              <a:rPr lang="en-US" sz="3000" dirty="0"/>
              <a:t>Arabic Letters from Muslim African Slaves in Thomas Jefferson’s Papers (1807), Library of Congress</a:t>
            </a:r>
          </a:p>
        </p:txBody>
      </p:sp>
      <p:pic>
        <p:nvPicPr>
          <p:cNvPr id="5124" name="Picture 4" descr="Jefferson's Muslim Fugitives: The Lost Story of Enslaved Africans ...">
            <a:extLst>
              <a:ext uri="{FF2B5EF4-FFF2-40B4-BE49-F238E27FC236}">
                <a16:creationId xmlns:a16="http://schemas.microsoft.com/office/drawing/2014/main" id="{5BEF3D0A-9477-4DED-BC48-EAC4DA13B3C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93432" y="1905000"/>
            <a:ext cx="3276600" cy="422116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Black Muslims in early America. Jeffrey Einboden looks at the ...">
            <a:extLst>
              <a:ext uri="{FF2B5EF4-FFF2-40B4-BE49-F238E27FC236}">
                <a16:creationId xmlns:a16="http://schemas.microsoft.com/office/drawing/2014/main" id="{4CE2FC03-AA02-4FA0-ABBF-562BB40D78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905000"/>
            <a:ext cx="3276600" cy="4221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441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3A53A4-173E-4CA1-A7E4-E3F5B12BA561}"/>
              </a:ext>
            </a:extLst>
          </p:cNvPr>
          <p:cNvSpPr>
            <a:spLocks noGrp="1"/>
          </p:cNvSpPr>
          <p:nvPr>
            <p:ph idx="1"/>
          </p:nvPr>
        </p:nvSpPr>
        <p:spPr>
          <a:xfrm>
            <a:off x="228600" y="457200"/>
            <a:ext cx="8610600" cy="6172200"/>
          </a:xfrm>
        </p:spPr>
        <p:txBody>
          <a:bodyPr>
            <a:normAutofit lnSpcReduction="10000"/>
          </a:bodyPr>
          <a:lstStyle/>
          <a:p>
            <a:pPr marL="0" indent="0">
              <a:buNone/>
            </a:pPr>
            <a:endParaRPr lang="en-US" sz="2400" dirty="0"/>
          </a:p>
          <a:p>
            <a:pPr marL="0" indent="0">
              <a:buNone/>
            </a:pPr>
            <a:endParaRPr lang="en-US" sz="3200" dirty="0"/>
          </a:p>
          <a:p>
            <a:pPr marL="0" indent="0">
              <a:buNone/>
            </a:pPr>
            <a:r>
              <a:rPr lang="en-US" sz="3200" dirty="0"/>
              <a:t>1. Racial Prejudice Against Africans</a:t>
            </a:r>
          </a:p>
          <a:p>
            <a:pPr marL="514350" indent="-514350">
              <a:buAutoNum type="romanUcPeriod"/>
            </a:pPr>
            <a:endParaRPr lang="en-US" sz="3200" dirty="0"/>
          </a:p>
          <a:p>
            <a:pPr marL="0" indent="0">
              <a:buNone/>
            </a:pPr>
            <a:r>
              <a:rPr lang="en-US" sz="3200" dirty="0"/>
              <a:t>2. Prejudice against Islam</a:t>
            </a:r>
          </a:p>
          <a:p>
            <a:pPr marL="0" indent="0">
              <a:buNone/>
            </a:pPr>
            <a:endParaRPr lang="en-US" sz="3200" dirty="0"/>
          </a:p>
          <a:p>
            <a:pPr marL="0" indent="0">
              <a:buNone/>
            </a:pPr>
            <a:r>
              <a:rPr lang="en-US" sz="3200" dirty="0"/>
              <a:t>3. Diversity and Multiculturalism  without  Foreign  Languages</a:t>
            </a:r>
          </a:p>
          <a:p>
            <a:pPr marL="0" indent="0">
              <a:buNone/>
            </a:pPr>
            <a:endParaRPr lang="en-US" sz="3200" dirty="0"/>
          </a:p>
          <a:p>
            <a:pPr marL="0" indent="0">
              <a:buNone/>
            </a:pPr>
            <a:r>
              <a:rPr lang="en-US" sz="3200" dirty="0"/>
              <a:t>4. </a:t>
            </a:r>
            <a:r>
              <a:rPr lang="en-US" sz="3200" dirty="0" err="1"/>
              <a:t>Diaglossia</a:t>
            </a:r>
            <a:r>
              <a:rPr lang="en-US" sz="3200" dirty="0"/>
              <a:t>: Vernacular West African Dialects vs. Standard Arabic (Ronald Judy vs. </a:t>
            </a:r>
            <a:r>
              <a:rPr lang="en-US" sz="3200" dirty="0" err="1"/>
              <a:t>Alaa</a:t>
            </a:r>
            <a:r>
              <a:rPr lang="en-US" sz="3200" dirty="0"/>
              <a:t> </a:t>
            </a:r>
            <a:r>
              <a:rPr lang="en-US" sz="3200" dirty="0" err="1"/>
              <a:t>Alrryes</a:t>
            </a:r>
            <a:r>
              <a:rPr lang="en-US" sz="3200" dirty="0"/>
              <a:t>)</a:t>
            </a:r>
          </a:p>
          <a:p>
            <a:endParaRPr lang="en-US" dirty="0"/>
          </a:p>
        </p:txBody>
      </p:sp>
      <p:sp>
        <p:nvSpPr>
          <p:cNvPr id="3" name="Title 2">
            <a:extLst>
              <a:ext uri="{FF2B5EF4-FFF2-40B4-BE49-F238E27FC236}">
                <a16:creationId xmlns:a16="http://schemas.microsoft.com/office/drawing/2014/main" id="{83EB5941-463B-4FFA-8F26-CE23F324D8E3}"/>
              </a:ext>
            </a:extLst>
          </p:cNvPr>
          <p:cNvSpPr>
            <a:spLocks noGrp="1"/>
          </p:cNvSpPr>
          <p:nvPr>
            <p:ph type="title"/>
          </p:nvPr>
        </p:nvSpPr>
        <p:spPr>
          <a:xfrm>
            <a:off x="304800" y="457200"/>
            <a:ext cx="8305800" cy="533400"/>
          </a:xfrm>
        </p:spPr>
        <p:txBody>
          <a:bodyPr>
            <a:normAutofit fontScale="90000"/>
          </a:bodyPr>
          <a:lstStyle/>
          <a:p>
            <a:pPr algn="ctr"/>
            <a:r>
              <a:rPr lang="en-US" dirty="0"/>
              <a:t>III. Why Are These Texts Still Unknown?</a:t>
            </a:r>
          </a:p>
        </p:txBody>
      </p:sp>
    </p:spTree>
    <p:extLst>
      <p:ext uri="{BB962C8B-B14F-4D97-AF65-F5344CB8AC3E}">
        <p14:creationId xmlns:p14="http://schemas.microsoft.com/office/powerpoint/2010/main" val="2760681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78A4B-4B3D-497C-8DB3-0C2FA2B90D87}"/>
              </a:ext>
            </a:extLst>
          </p:cNvPr>
          <p:cNvSpPr>
            <a:spLocks noGrp="1"/>
          </p:cNvSpPr>
          <p:nvPr>
            <p:ph type="title"/>
          </p:nvPr>
        </p:nvSpPr>
        <p:spPr>
          <a:xfrm>
            <a:off x="152400" y="457200"/>
            <a:ext cx="8839200" cy="990600"/>
          </a:xfrm>
        </p:spPr>
        <p:txBody>
          <a:bodyPr>
            <a:normAutofit fontScale="90000"/>
          </a:bodyPr>
          <a:lstStyle/>
          <a:p>
            <a:pPr algn="ctr"/>
            <a:r>
              <a:rPr lang="en-US" dirty="0"/>
              <a:t>Thomas Jefferson’s Arabic manuscripts by African Slaves: Vernacular West African Arabic</a:t>
            </a:r>
          </a:p>
        </p:txBody>
      </p:sp>
      <p:sp>
        <p:nvSpPr>
          <p:cNvPr id="3" name="Text Placeholder 2">
            <a:extLst>
              <a:ext uri="{FF2B5EF4-FFF2-40B4-BE49-F238E27FC236}">
                <a16:creationId xmlns:a16="http://schemas.microsoft.com/office/drawing/2014/main" id="{42ED135C-EFEA-4484-8BB7-BC141E8E113E}"/>
              </a:ext>
            </a:extLst>
          </p:cNvPr>
          <p:cNvSpPr>
            <a:spLocks noGrp="1"/>
          </p:cNvSpPr>
          <p:nvPr>
            <p:ph type="body" sz="quarter" idx="14"/>
          </p:nvPr>
        </p:nvSpPr>
        <p:spPr>
          <a:xfrm>
            <a:off x="-130175" y="1717235"/>
            <a:ext cx="8229600" cy="825500"/>
          </a:xfrm>
        </p:spPr>
        <p:txBody>
          <a:bodyPr/>
          <a:lstStyle/>
          <a:p>
            <a:endParaRPr lang="en-US" dirty="0"/>
          </a:p>
        </p:txBody>
      </p:sp>
      <p:sp>
        <p:nvSpPr>
          <p:cNvPr id="4" name="Text Placeholder 3">
            <a:extLst>
              <a:ext uri="{FF2B5EF4-FFF2-40B4-BE49-F238E27FC236}">
                <a16:creationId xmlns:a16="http://schemas.microsoft.com/office/drawing/2014/main" id="{EFFC9D3C-A75E-444C-8385-AF0BF2614C60}"/>
              </a:ext>
            </a:extLst>
          </p:cNvPr>
          <p:cNvSpPr>
            <a:spLocks noGrp="1"/>
          </p:cNvSpPr>
          <p:nvPr>
            <p:ph type="body" sz="quarter" idx="15"/>
          </p:nvPr>
        </p:nvSpPr>
        <p:spPr/>
        <p:txBody>
          <a:bodyPr/>
          <a:lstStyle/>
          <a:p>
            <a:endParaRPr lang="en-US" dirty="0"/>
          </a:p>
        </p:txBody>
      </p:sp>
      <p:pic>
        <p:nvPicPr>
          <p:cNvPr id="1026" name="Picture 2" descr="On Thomas Jefferson and the Little-Known Presence of Enslaved Muslims in  the US | Literary Hub">
            <a:extLst>
              <a:ext uri="{FF2B5EF4-FFF2-40B4-BE49-F238E27FC236}">
                <a16:creationId xmlns:a16="http://schemas.microsoft.com/office/drawing/2014/main" id="{491A0EAC-7732-47CE-8205-63021E2702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84582"/>
            <a:ext cx="4173415" cy="446043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ext, letter&#10;&#10;Description automatically generated">
            <a:extLst>
              <a:ext uri="{FF2B5EF4-FFF2-40B4-BE49-F238E27FC236}">
                <a16:creationId xmlns:a16="http://schemas.microsoft.com/office/drawing/2014/main" id="{524A58B8-4506-4938-95E3-18A3691B4C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0790" y="2209800"/>
            <a:ext cx="4114800" cy="3608257"/>
          </a:xfrm>
          <a:prstGeom prst="rect">
            <a:avLst/>
          </a:prstGeom>
        </p:spPr>
      </p:pic>
    </p:spTree>
    <p:extLst>
      <p:ext uri="{BB962C8B-B14F-4D97-AF65-F5344CB8AC3E}">
        <p14:creationId xmlns:p14="http://schemas.microsoft.com/office/powerpoint/2010/main" val="150520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905213616"/>
              </p:ext>
            </p:extLst>
          </p:nvPr>
        </p:nvGraphicFramePr>
        <p:xfrm>
          <a:off x="762000" y="1905000"/>
          <a:ext cx="7620000" cy="4328160"/>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1293511899"/>
                    </a:ext>
                  </a:extLst>
                </a:gridCol>
                <a:gridCol w="3810000">
                  <a:extLst>
                    <a:ext uri="{9D8B030D-6E8A-4147-A177-3AD203B41FA5}">
                      <a16:colId xmlns:a16="http://schemas.microsoft.com/office/drawing/2014/main" val="2499086443"/>
                    </a:ext>
                  </a:extLst>
                </a:gridCol>
              </a:tblGrid>
              <a:tr h="853440">
                <a:tc>
                  <a:txBody>
                    <a:bodyPr/>
                    <a:lstStyle/>
                    <a:p>
                      <a:r>
                        <a:rPr lang="ar-IQ" dirty="0"/>
                        <a:t>ل</a:t>
                      </a:r>
                      <a:r>
                        <a:rPr lang="en-US" dirty="0"/>
                        <a:t> lam</a:t>
                      </a:r>
                    </a:p>
                  </a:txBody>
                  <a:tcPr/>
                </a:tc>
                <a:tc>
                  <a:txBody>
                    <a:bodyPr/>
                    <a:lstStyle/>
                    <a:p>
                      <a:r>
                        <a:rPr lang="ar-IQ" dirty="0"/>
                        <a:t>ض</a:t>
                      </a:r>
                      <a:r>
                        <a:rPr lang="en-US" dirty="0"/>
                        <a:t> </a:t>
                      </a:r>
                      <a:r>
                        <a:rPr lang="en-US" dirty="0" err="1"/>
                        <a:t>Daa</a:t>
                      </a:r>
                      <a:endParaRPr lang="en-US" dirty="0"/>
                    </a:p>
                  </a:txBody>
                  <a:tcPr/>
                </a:tc>
                <a:extLst>
                  <a:ext uri="{0D108BD9-81ED-4DB2-BD59-A6C34878D82A}">
                    <a16:rowId xmlns:a16="http://schemas.microsoft.com/office/drawing/2014/main" val="4211253634"/>
                  </a:ext>
                </a:extLst>
              </a:tr>
              <a:tr h="853440">
                <a:tc>
                  <a:txBody>
                    <a:bodyPr/>
                    <a:lstStyle/>
                    <a:p>
                      <a:r>
                        <a:rPr lang="ar-IQ" dirty="0"/>
                        <a:t>س</a:t>
                      </a:r>
                      <a:r>
                        <a:rPr lang="en-US" dirty="0"/>
                        <a:t> seen</a:t>
                      </a:r>
                    </a:p>
                  </a:txBody>
                  <a:tcPr/>
                </a:tc>
                <a:tc>
                  <a:txBody>
                    <a:bodyPr/>
                    <a:lstStyle/>
                    <a:p>
                      <a:r>
                        <a:rPr lang="ar-IQ" dirty="0"/>
                        <a:t>ص</a:t>
                      </a:r>
                      <a:r>
                        <a:rPr lang="en-US" dirty="0"/>
                        <a:t> </a:t>
                      </a:r>
                      <a:r>
                        <a:rPr lang="en-US" dirty="0" err="1"/>
                        <a:t>ṣaad</a:t>
                      </a:r>
                      <a:endParaRPr lang="en-US" dirty="0"/>
                    </a:p>
                  </a:txBody>
                  <a:tcPr/>
                </a:tc>
                <a:extLst>
                  <a:ext uri="{0D108BD9-81ED-4DB2-BD59-A6C34878D82A}">
                    <a16:rowId xmlns:a16="http://schemas.microsoft.com/office/drawing/2014/main" val="2324118813"/>
                  </a:ext>
                </a:extLst>
              </a:tr>
              <a:tr h="853440">
                <a:tc>
                  <a:txBody>
                    <a:bodyPr/>
                    <a:lstStyle/>
                    <a:p>
                      <a:r>
                        <a:rPr lang="ar-IQ" dirty="0"/>
                        <a:t>س</a:t>
                      </a:r>
                      <a:r>
                        <a:rPr lang="en-US" dirty="0"/>
                        <a:t> seen or</a:t>
                      </a:r>
                      <a:r>
                        <a:rPr lang="en-US" baseline="0" dirty="0"/>
                        <a:t> </a:t>
                      </a:r>
                      <a:r>
                        <a:rPr lang="ar-IQ" dirty="0"/>
                        <a:t>ش</a:t>
                      </a:r>
                      <a:r>
                        <a:rPr lang="en-US" dirty="0"/>
                        <a:t> </a:t>
                      </a:r>
                      <a:r>
                        <a:rPr lang="en-US" baseline="0" dirty="0"/>
                        <a:t>sheen</a:t>
                      </a:r>
                      <a:endParaRPr lang="en-US" dirty="0"/>
                    </a:p>
                  </a:txBody>
                  <a:tcPr/>
                </a:tc>
                <a:tc>
                  <a:txBody>
                    <a:bodyPr/>
                    <a:lstStyle/>
                    <a:p>
                      <a:r>
                        <a:rPr lang="en-US" dirty="0"/>
                        <a:t> </a:t>
                      </a:r>
                      <a:r>
                        <a:rPr lang="ar-IQ" dirty="0"/>
                        <a:t> ث</a:t>
                      </a:r>
                      <a:r>
                        <a:rPr lang="en-US" dirty="0" err="1"/>
                        <a:t>th</a:t>
                      </a:r>
                      <a:endParaRPr lang="en-US" dirty="0"/>
                    </a:p>
                  </a:txBody>
                  <a:tcPr/>
                </a:tc>
                <a:extLst>
                  <a:ext uri="{0D108BD9-81ED-4DB2-BD59-A6C34878D82A}">
                    <a16:rowId xmlns:a16="http://schemas.microsoft.com/office/drawing/2014/main" val="3305888509"/>
                  </a:ext>
                </a:extLst>
              </a:tr>
              <a:tr h="853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ar-IQ" dirty="0"/>
                        <a:t>ك</a:t>
                      </a:r>
                      <a:r>
                        <a:rPr lang="en-US" dirty="0"/>
                        <a:t> </a:t>
                      </a:r>
                      <a:r>
                        <a:rPr lang="en-US" dirty="0" err="1"/>
                        <a:t>kaaf</a:t>
                      </a:r>
                      <a:r>
                        <a:rPr lang="en-US" dirty="0"/>
                        <a:t> or  </a:t>
                      </a:r>
                      <a:r>
                        <a:rPr lang="ar-IQ" baseline="0" dirty="0"/>
                        <a:t>غ</a:t>
                      </a:r>
                      <a:r>
                        <a:rPr lang="en-US" baseline="0" dirty="0"/>
                        <a:t> </a:t>
                      </a:r>
                      <a:r>
                        <a:rPr lang="en-US" baseline="0" dirty="0" err="1"/>
                        <a:t>ghayn</a:t>
                      </a:r>
                      <a:endParaRPr lang="en-US" dirty="0"/>
                    </a:p>
                  </a:txBody>
                  <a:tcPr/>
                </a:tc>
                <a:tc>
                  <a:txBody>
                    <a:bodyPr/>
                    <a:lstStyle/>
                    <a:p>
                      <a:r>
                        <a:rPr lang="ar-IQ" dirty="0"/>
                        <a:t>ق</a:t>
                      </a:r>
                      <a:r>
                        <a:rPr lang="en-US" baseline="0" dirty="0"/>
                        <a:t> </a:t>
                      </a:r>
                      <a:r>
                        <a:rPr lang="en-US" baseline="0" dirty="0" err="1"/>
                        <a:t>qaaf</a:t>
                      </a:r>
                      <a:endParaRPr lang="en-US" dirty="0"/>
                    </a:p>
                  </a:txBody>
                  <a:tcPr/>
                </a:tc>
                <a:extLst>
                  <a:ext uri="{0D108BD9-81ED-4DB2-BD59-A6C34878D82A}">
                    <a16:rowId xmlns:a16="http://schemas.microsoft.com/office/drawing/2014/main" val="133360512"/>
                  </a:ext>
                </a:extLst>
              </a:tr>
              <a:tr h="853440">
                <a:tc>
                  <a:txBody>
                    <a:bodyPr/>
                    <a:lstStyle/>
                    <a:p>
                      <a:r>
                        <a:rPr lang="ar-IQ" dirty="0"/>
                        <a:t>ع</a:t>
                      </a:r>
                      <a:r>
                        <a:rPr lang="en-US" dirty="0"/>
                        <a:t> </a:t>
                      </a:r>
                      <a:r>
                        <a:rPr lang="en-US" dirty="0" err="1"/>
                        <a:t>ʿayn</a:t>
                      </a:r>
                      <a:endParaRPr lang="ar-IQ" dirty="0"/>
                    </a:p>
                    <a:p>
                      <a:endParaRPr lang="ar-IQ" dirty="0"/>
                    </a:p>
                    <a:p>
                      <a:r>
                        <a:rPr lang="ar-IQ" dirty="0"/>
                        <a:t>ظ</a:t>
                      </a:r>
                      <a:r>
                        <a:rPr lang="en-US" dirty="0"/>
                        <a:t> </a:t>
                      </a:r>
                      <a:r>
                        <a:rPr lang="en-US" dirty="0" err="1"/>
                        <a:t>ḍhaad</a:t>
                      </a:r>
                      <a:r>
                        <a:rPr lang="en-US" dirty="0"/>
                        <a:t> or </a:t>
                      </a:r>
                      <a:r>
                        <a:rPr lang="ar-IQ" dirty="0"/>
                        <a:t>ز</a:t>
                      </a:r>
                      <a:r>
                        <a:rPr lang="en-US" baseline="0" dirty="0"/>
                        <a:t> </a:t>
                      </a:r>
                      <a:r>
                        <a:rPr lang="en-US" baseline="0" dirty="0" err="1"/>
                        <a:t>zaay</a:t>
                      </a:r>
                      <a:endParaRPr lang="en-US" dirty="0"/>
                    </a:p>
                  </a:txBody>
                  <a:tcPr/>
                </a:tc>
                <a:tc>
                  <a:txBody>
                    <a:bodyPr/>
                    <a:lstStyle/>
                    <a:p>
                      <a:r>
                        <a:rPr lang="ar-IQ" dirty="0"/>
                        <a:t>أ</a:t>
                      </a:r>
                      <a:r>
                        <a:rPr lang="en-US" dirty="0"/>
                        <a:t> </a:t>
                      </a:r>
                      <a:r>
                        <a:rPr lang="en-US" dirty="0" err="1"/>
                        <a:t>alif</a:t>
                      </a:r>
                      <a:endParaRPr lang="en-US" dirty="0"/>
                    </a:p>
                    <a:p>
                      <a:endParaRPr lang="en-US" dirty="0"/>
                    </a:p>
                    <a:p>
                      <a:r>
                        <a:rPr lang="ar-IQ" dirty="0"/>
                        <a:t>ذ</a:t>
                      </a:r>
                      <a:r>
                        <a:rPr lang="en-US" dirty="0"/>
                        <a:t> </a:t>
                      </a:r>
                      <a:r>
                        <a:rPr lang="en-US" dirty="0" err="1"/>
                        <a:t>dhel</a:t>
                      </a:r>
                      <a:endParaRPr lang="en-US" dirty="0"/>
                    </a:p>
                  </a:txBody>
                  <a:tcPr/>
                </a:tc>
                <a:extLst>
                  <a:ext uri="{0D108BD9-81ED-4DB2-BD59-A6C34878D82A}">
                    <a16:rowId xmlns:a16="http://schemas.microsoft.com/office/drawing/2014/main" val="1724625336"/>
                  </a:ext>
                </a:extLst>
              </a:tr>
            </a:tbl>
          </a:graphicData>
        </a:graphic>
      </p:graphicFrame>
      <p:sp>
        <p:nvSpPr>
          <p:cNvPr id="2" name="Title 1"/>
          <p:cNvSpPr>
            <a:spLocks noGrp="1"/>
          </p:cNvSpPr>
          <p:nvPr>
            <p:ph type="title"/>
          </p:nvPr>
        </p:nvSpPr>
        <p:spPr>
          <a:xfrm>
            <a:off x="0" y="457200"/>
            <a:ext cx="9144000" cy="1066800"/>
          </a:xfrm>
        </p:spPr>
        <p:txBody>
          <a:bodyPr>
            <a:normAutofit fontScale="90000"/>
          </a:bodyPr>
          <a:lstStyle/>
          <a:p>
            <a:pPr algn="ctr"/>
            <a:r>
              <a:rPr lang="en-US" dirty="0"/>
              <a:t>West African Arabic: </a:t>
            </a:r>
            <a:br>
              <a:rPr lang="en-US" dirty="0"/>
            </a:br>
            <a:br>
              <a:rPr lang="en-US" dirty="0"/>
            </a:br>
            <a:br>
              <a:rPr lang="en-US" dirty="0"/>
            </a:br>
            <a:r>
              <a:rPr lang="en-US" dirty="0"/>
              <a:t>The Script of Ben Ali is Fulani Arabic, not a manuscript full of misspellings because written by non-native Arabic speakers</a:t>
            </a:r>
          </a:p>
        </p:txBody>
      </p:sp>
    </p:spTree>
    <p:extLst>
      <p:ext uri="{BB962C8B-B14F-4D97-AF65-F5344CB8AC3E}">
        <p14:creationId xmlns:p14="http://schemas.microsoft.com/office/powerpoint/2010/main" val="136692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0B99B-B2D9-4502-9D02-959949DEC681}"/>
              </a:ext>
            </a:extLst>
          </p:cNvPr>
          <p:cNvSpPr>
            <a:spLocks noGrp="1"/>
          </p:cNvSpPr>
          <p:nvPr>
            <p:ph type="title"/>
          </p:nvPr>
        </p:nvSpPr>
        <p:spPr>
          <a:xfrm>
            <a:off x="609600" y="457200"/>
            <a:ext cx="8001000" cy="1143000"/>
          </a:xfrm>
        </p:spPr>
        <p:txBody>
          <a:bodyPr>
            <a:normAutofit fontScale="90000"/>
          </a:bodyPr>
          <a:lstStyle/>
          <a:p>
            <a:r>
              <a:rPr lang="en-US" dirty="0"/>
              <a:t>How to include the Arabic Slave Narrative in the Liberal Arts Curriculum</a:t>
            </a:r>
          </a:p>
        </p:txBody>
      </p:sp>
      <p:sp>
        <p:nvSpPr>
          <p:cNvPr id="3" name="Content Placeholder 2">
            <a:extLst>
              <a:ext uri="{FF2B5EF4-FFF2-40B4-BE49-F238E27FC236}">
                <a16:creationId xmlns:a16="http://schemas.microsoft.com/office/drawing/2014/main" id="{47EBC097-E1C3-4369-9E24-4A2143F651F0}"/>
              </a:ext>
            </a:extLst>
          </p:cNvPr>
          <p:cNvSpPr>
            <a:spLocks noGrp="1"/>
          </p:cNvSpPr>
          <p:nvPr>
            <p:ph sz="half" idx="1"/>
          </p:nvPr>
        </p:nvSpPr>
        <p:spPr>
          <a:xfrm>
            <a:off x="381000" y="1981200"/>
            <a:ext cx="4132659" cy="4876800"/>
          </a:xfrm>
        </p:spPr>
        <p:txBody>
          <a:bodyPr>
            <a:normAutofit fontScale="92500"/>
          </a:bodyPr>
          <a:lstStyle/>
          <a:p>
            <a:r>
              <a:rPr lang="en-US" sz="2400" dirty="0"/>
              <a:t>Collaboration between West African historians and US historians.</a:t>
            </a:r>
          </a:p>
          <a:p>
            <a:r>
              <a:rPr lang="en-US" sz="2400" dirty="0"/>
              <a:t>Team taught classes between Arabic and African American history professors</a:t>
            </a:r>
          </a:p>
          <a:p>
            <a:r>
              <a:rPr lang="en-US" sz="2400" dirty="0"/>
              <a:t>Inclusion of advanced Arabic students in Alabama digital archives and social justice initiative.</a:t>
            </a:r>
          </a:p>
        </p:txBody>
      </p:sp>
      <p:sp>
        <p:nvSpPr>
          <p:cNvPr id="4" name="Content Placeholder 3">
            <a:extLst>
              <a:ext uri="{FF2B5EF4-FFF2-40B4-BE49-F238E27FC236}">
                <a16:creationId xmlns:a16="http://schemas.microsoft.com/office/drawing/2014/main" id="{98D770BC-4C9D-4976-B32D-69EA46A05607}"/>
              </a:ext>
            </a:extLst>
          </p:cNvPr>
          <p:cNvSpPr>
            <a:spLocks noGrp="1"/>
          </p:cNvSpPr>
          <p:nvPr>
            <p:ph sz="half" idx="2"/>
          </p:nvPr>
        </p:nvSpPr>
        <p:spPr>
          <a:xfrm>
            <a:off x="4267200" y="1981200"/>
            <a:ext cx="4343399" cy="4267200"/>
          </a:xfrm>
        </p:spPr>
        <p:txBody>
          <a:bodyPr>
            <a:normAutofit fontScale="92500"/>
          </a:bodyPr>
          <a:lstStyle/>
          <a:p>
            <a:r>
              <a:rPr lang="en-US" sz="2400" dirty="0"/>
              <a:t>Translation and Historical Justice Research Project</a:t>
            </a:r>
          </a:p>
          <a:p>
            <a:r>
              <a:rPr lang="en-US" sz="2400" dirty="0"/>
              <a:t>Collaboration between ACS music faculty and West African musicologists to work on the connections between early blues and </a:t>
            </a:r>
            <a:r>
              <a:rPr lang="en-US" sz="2400" dirty="0" err="1"/>
              <a:t>tijaniyyah</a:t>
            </a:r>
            <a:r>
              <a:rPr lang="en-US" sz="2400" dirty="0"/>
              <a:t> Sufi music of West Africa. Example: </a:t>
            </a:r>
            <a:r>
              <a:rPr lang="en-US" sz="2400" dirty="0">
                <a:hlinkClick r:id="rId3"/>
              </a:rPr>
              <a:t>Levee Camp Holler</a:t>
            </a:r>
            <a:r>
              <a:rPr lang="en-US" sz="2400" dirty="0"/>
              <a:t>.</a:t>
            </a:r>
          </a:p>
          <a:p>
            <a:r>
              <a:rPr lang="en-US" sz="2400" dirty="0"/>
              <a:t>Creating a dialogue between the scholars who worked on this subject.</a:t>
            </a:r>
            <a:endParaRPr lang="en-US" dirty="0"/>
          </a:p>
        </p:txBody>
      </p:sp>
    </p:spTree>
    <p:extLst>
      <p:ext uri="{BB962C8B-B14F-4D97-AF65-F5344CB8AC3E}">
        <p14:creationId xmlns:p14="http://schemas.microsoft.com/office/powerpoint/2010/main" val="616418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0B6D4-A385-4466-8B2D-93BD2B549030}"/>
              </a:ext>
            </a:extLst>
          </p:cNvPr>
          <p:cNvSpPr>
            <a:spLocks noGrp="1"/>
          </p:cNvSpPr>
          <p:nvPr>
            <p:ph type="title"/>
          </p:nvPr>
        </p:nvSpPr>
        <p:spPr/>
        <p:txBody>
          <a:bodyPr>
            <a:normAutofit fontScale="90000"/>
          </a:bodyPr>
          <a:lstStyle/>
          <a:p>
            <a:pPr algn="ctr"/>
            <a:r>
              <a:rPr lang="en-US" dirty="0"/>
              <a:t>Historical Justice through Access to the Archives</a:t>
            </a:r>
          </a:p>
        </p:txBody>
      </p:sp>
      <p:sp>
        <p:nvSpPr>
          <p:cNvPr id="3" name="Content Placeholder 2">
            <a:extLst>
              <a:ext uri="{FF2B5EF4-FFF2-40B4-BE49-F238E27FC236}">
                <a16:creationId xmlns:a16="http://schemas.microsoft.com/office/drawing/2014/main" id="{593809B1-4F07-439F-9122-F059F4ACC363}"/>
              </a:ext>
            </a:extLst>
          </p:cNvPr>
          <p:cNvSpPr>
            <a:spLocks noGrp="1"/>
          </p:cNvSpPr>
          <p:nvPr>
            <p:ph sz="half" idx="1"/>
          </p:nvPr>
        </p:nvSpPr>
        <p:spPr>
          <a:xfrm>
            <a:off x="304800" y="1752600"/>
            <a:ext cx="4208859" cy="4724400"/>
          </a:xfrm>
        </p:spPr>
        <p:txBody>
          <a:bodyPr>
            <a:noAutofit/>
          </a:bodyPr>
          <a:lstStyle/>
          <a:p>
            <a:r>
              <a:rPr lang="en-US" sz="2200" dirty="0"/>
              <a:t>University of South Alabama Archives</a:t>
            </a:r>
          </a:p>
          <a:p>
            <a:r>
              <a:rPr lang="en-US" sz="2200" dirty="0"/>
              <a:t>The Alabama Department of </a:t>
            </a:r>
            <a:r>
              <a:rPr lang="en-US" sz="2200" dirty="0" err="1"/>
              <a:t>of</a:t>
            </a:r>
            <a:r>
              <a:rPr lang="en-US" sz="2200" dirty="0"/>
              <a:t> Archives and History</a:t>
            </a:r>
          </a:p>
          <a:p>
            <a:r>
              <a:rPr lang="en-US" sz="2200" dirty="0"/>
              <a:t>Mobile Municipal Archives</a:t>
            </a:r>
          </a:p>
          <a:p>
            <a:r>
              <a:rPr lang="en-US" sz="2200" dirty="0"/>
              <a:t>National Archives and Records Administration</a:t>
            </a:r>
          </a:p>
          <a:p>
            <a:r>
              <a:rPr lang="en-US" sz="2200" dirty="0"/>
              <a:t>Mobile Public Library</a:t>
            </a:r>
          </a:p>
          <a:p>
            <a:r>
              <a:rPr lang="en-US" sz="2200" dirty="0"/>
              <a:t>Massachusetts Historical Society</a:t>
            </a:r>
          </a:p>
          <a:p>
            <a:r>
              <a:rPr lang="en-US" sz="2200" dirty="0"/>
              <a:t>The American Philosophical Society</a:t>
            </a:r>
          </a:p>
          <a:p>
            <a:pPr marL="0" indent="0">
              <a:buNone/>
            </a:pPr>
            <a:endParaRPr lang="en-US" sz="2000" dirty="0"/>
          </a:p>
        </p:txBody>
      </p:sp>
      <p:sp>
        <p:nvSpPr>
          <p:cNvPr id="4" name="Content Placeholder 3">
            <a:extLst>
              <a:ext uri="{FF2B5EF4-FFF2-40B4-BE49-F238E27FC236}">
                <a16:creationId xmlns:a16="http://schemas.microsoft.com/office/drawing/2014/main" id="{C33642B7-454F-47EB-891C-4EA3DFF8AFD6}"/>
              </a:ext>
            </a:extLst>
          </p:cNvPr>
          <p:cNvSpPr>
            <a:spLocks noGrp="1"/>
          </p:cNvSpPr>
          <p:nvPr>
            <p:ph sz="half" idx="2"/>
          </p:nvPr>
        </p:nvSpPr>
        <p:spPr>
          <a:xfrm>
            <a:off x="4513659" y="1752600"/>
            <a:ext cx="3771900" cy="4419600"/>
          </a:xfrm>
        </p:spPr>
        <p:txBody>
          <a:bodyPr>
            <a:normAutofit fontScale="85000" lnSpcReduction="20000"/>
          </a:bodyPr>
          <a:lstStyle/>
          <a:p>
            <a:r>
              <a:rPr lang="en-US" sz="2600" dirty="0"/>
              <a:t>The American Philosophical Society</a:t>
            </a:r>
          </a:p>
          <a:p>
            <a:r>
              <a:rPr lang="en-US" sz="2600" dirty="0"/>
              <a:t>Georgia Slavery Archives</a:t>
            </a:r>
          </a:p>
          <a:p>
            <a:r>
              <a:rPr lang="en-US" sz="2600" dirty="0"/>
              <a:t>Court records</a:t>
            </a:r>
          </a:p>
          <a:p>
            <a:r>
              <a:rPr lang="en-US" sz="2600" dirty="0"/>
              <a:t>Slave auctions and runaway slave ads.</a:t>
            </a:r>
          </a:p>
          <a:p>
            <a:r>
              <a:rPr lang="en-US" sz="2600" dirty="0"/>
              <a:t>19</a:t>
            </a:r>
            <a:r>
              <a:rPr lang="en-US" sz="2600" baseline="30000" dirty="0"/>
              <a:t>th</a:t>
            </a:r>
            <a:r>
              <a:rPr lang="en-US" sz="2600" dirty="0"/>
              <a:t> and early 20</a:t>
            </a:r>
            <a:r>
              <a:rPr lang="en-US" sz="2600" baseline="30000" dirty="0"/>
              <a:t>th</a:t>
            </a:r>
            <a:r>
              <a:rPr lang="en-US" sz="2600" dirty="0"/>
              <a:t> century Censuses</a:t>
            </a:r>
          </a:p>
          <a:p>
            <a:r>
              <a:rPr lang="en-US" sz="2600" dirty="0"/>
              <a:t>The recordings of slavery survivors in the Library of Congress and elsewhere</a:t>
            </a:r>
          </a:p>
          <a:p>
            <a:r>
              <a:rPr lang="en-US" sz="2600" dirty="0"/>
              <a:t>The Jefferson Papers in Princeton, Yale, and the Library of Congress.</a:t>
            </a:r>
          </a:p>
          <a:p>
            <a:endParaRPr lang="en-US" dirty="0"/>
          </a:p>
        </p:txBody>
      </p:sp>
    </p:spTree>
    <p:extLst>
      <p:ext uri="{BB962C8B-B14F-4D97-AF65-F5344CB8AC3E}">
        <p14:creationId xmlns:p14="http://schemas.microsoft.com/office/powerpoint/2010/main" val="2642765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415376-64B6-4674-B9D9-000EA6052494}"/>
              </a:ext>
            </a:extLst>
          </p:cNvPr>
          <p:cNvSpPr>
            <a:spLocks noGrp="1"/>
          </p:cNvSpPr>
          <p:nvPr>
            <p:ph type="title"/>
          </p:nvPr>
        </p:nvSpPr>
        <p:spPr>
          <a:xfrm>
            <a:off x="0" y="457200"/>
            <a:ext cx="8610600" cy="1143000"/>
          </a:xfrm>
        </p:spPr>
        <p:txBody>
          <a:bodyPr anchor="ctr">
            <a:normAutofit/>
          </a:bodyPr>
          <a:lstStyle/>
          <a:p>
            <a:pPr algn="ctr">
              <a:lnSpc>
                <a:spcPct val="90000"/>
              </a:lnSpc>
            </a:pPr>
            <a:r>
              <a:rPr lang="en-US" dirty="0"/>
              <a:t>The Need for Literary and Linguistic Analysis of these manuscripts:</a:t>
            </a:r>
            <a:r>
              <a:rPr lang="en-US" i="0" dirty="0"/>
              <a:t>  </a:t>
            </a:r>
          </a:p>
        </p:txBody>
      </p:sp>
      <p:sp>
        <p:nvSpPr>
          <p:cNvPr id="2" name="Text Placeholder 1">
            <a:extLst>
              <a:ext uri="{FF2B5EF4-FFF2-40B4-BE49-F238E27FC236}">
                <a16:creationId xmlns:a16="http://schemas.microsoft.com/office/drawing/2014/main" id="{90E45910-0788-4253-954D-054B9A5E967F}"/>
              </a:ext>
            </a:extLst>
          </p:cNvPr>
          <p:cNvSpPr>
            <a:spLocks noGrp="1"/>
          </p:cNvSpPr>
          <p:nvPr>
            <p:ph sz="half" idx="1"/>
          </p:nvPr>
        </p:nvSpPr>
        <p:spPr>
          <a:xfrm>
            <a:off x="228600" y="2057400"/>
            <a:ext cx="4285059" cy="4459458"/>
          </a:xfrm>
        </p:spPr>
        <p:txBody>
          <a:bodyPr>
            <a:normAutofit fontScale="92500"/>
          </a:bodyPr>
          <a:lstStyle/>
          <a:p>
            <a:pPr marL="0" indent="0">
              <a:buNone/>
            </a:pPr>
            <a:r>
              <a:rPr lang="ar-IQ" dirty="0"/>
              <a:t> </a:t>
            </a:r>
            <a:r>
              <a:rPr lang="en-US" sz="2000" dirty="0"/>
              <a:t>His name is Ayyub Ben Suleiman. He is in the country of bondage. O ye Muslim community! He is in the land of bondage. In the land where Muslim women are in bondage. There is evil in the land where Ayyub Ben Suleiman is in bondage. On the way to the land of the Christian, I saw a big sea. O ye community! All Muslim men and all Muslim women evil befell them, that bondage of Ayyub Ben Suleiman. Salam (farewell) O ye Muslim community in bondage. There is neither strength nor power except in God!</a:t>
            </a:r>
          </a:p>
          <a:p>
            <a:pPr algn="l"/>
            <a:endParaRPr lang="en-US" dirty="0"/>
          </a:p>
        </p:txBody>
      </p:sp>
      <p:sp>
        <p:nvSpPr>
          <p:cNvPr id="3" name="Content Placeholder 2">
            <a:extLst>
              <a:ext uri="{FF2B5EF4-FFF2-40B4-BE49-F238E27FC236}">
                <a16:creationId xmlns:a16="http://schemas.microsoft.com/office/drawing/2014/main" id="{943DB2A9-C656-4DA1-9CAC-2B4C2B702152}"/>
              </a:ext>
            </a:extLst>
          </p:cNvPr>
          <p:cNvSpPr>
            <a:spLocks noGrp="1"/>
          </p:cNvSpPr>
          <p:nvPr>
            <p:ph sz="half" idx="2"/>
          </p:nvPr>
        </p:nvSpPr>
        <p:spPr/>
        <p:txBody>
          <a:bodyPr>
            <a:normAutofit fontScale="92500"/>
          </a:bodyPr>
          <a:lstStyle/>
          <a:p>
            <a:endParaRPr lang="en-US"/>
          </a:p>
        </p:txBody>
      </p:sp>
      <p:pic>
        <p:nvPicPr>
          <p:cNvPr id="1028" name="Picture 4" descr="Ayuba Diallo: &quot;The Fortunate Slave&quot; | Facts about the Muslims ...">
            <a:extLst>
              <a:ext uri="{FF2B5EF4-FFF2-40B4-BE49-F238E27FC236}">
                <a16:creationId xmlns:a16="http://schemas.microsoft.com/office/drawing/2014/main" id="{19526289-38BA-4AB9-B528-AB96D6C6B1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7959" y="1941341"/>
            <a:ext cx="3688080" cy="4575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208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C2658-761F-49F0-975D-762231019471}"/>
              </a:ext>
            </a:extLst>
          </p:cNvPr>
          <p:cNvSpPr>
            <a:spLocks noGrp="1"/>
          </p:cNvSpPr>
          <p:nvPr>
            <p:ph type="title"/>
          </p:nvPr>
        </p:nvSpPr>
        <p:spPr>
          <a:xfrm>
            <a:off x="228600" y="203200"/>
            <a:ext cx="8610600" cy="1397000"/>
          </a:xfrm>
        </p:spPr>
        <p:txBody>
          <a:bodyPr>
            <a:normAutofit/>
          </a:bodyPr>
          <a:lstStyle/>
          <a:p>
            <a:pPr algn="ctr"/>
            <a:r>
              <a:rPr lang="en-US" i="0" dirty="0"/>
              <a:t>The Double Utterance in Omar Ben Said’s </a:t>
            </a:r>
            <a:r>
              <a:rPr lang="en-US" dirty="0"/>
              <a:t>Life</a:t>
            </a:r>
          </a:p>
        </p:txBody>
      </p:sp>
      <p:sp>
        <p:nvSpPr>
          <p:cNvPr id="4" name="Text Placeholder 3">
            <a:extLst>
              <a:ext uri="{FF2B5EF4-FFF2-40B4-BE49-F238E27FC236}">
                <a16:creationId xmlns:a16="http://schemas.microsoft.com/office/drawing/2014/main" id="{9153AB80-97AB-41FE-A54D-06C45E75A92E}"/>
              </a:ext>
            </a:extLst>
          </p:cNvPr>
          <p:cNvSpPr>
            <a:spLocks noGrp="1"/>
          </p:cNvSpPr>
          <p:nvPr>
            <p:ph type="body" sz="quarter" idx="15"/>
          </p:nvPr>
        </p:nvSpPr>
        <p:spPr>
          <a:xfrm>
            <a:off x="-909710" y="2489200"/>
            <a:ext cx="5351102" cy="3073400"/>
          </a:xfrm>
        </p:spPr>
        <p:txBody>
          <a:bodyPr/>
          <a:lstStyle/>
          <a:p>
            <a:endParaRPr lang="en-US" dirty="0"/>
          </a:p>
        </p:txBody>
      </p:sp>
      <p:pic>
        <p:nvPicPr>
          <p:cNvPr id="9220" name="Picture 4">
            <a:extLst>
              <a:ext uri="{FF2B5EF4-FFF2-40B4-BE49-F238E27FC236}">
                <a16:creationId xmlns:a16="http://schemas.microsoft.com/office/drawing/2014/main" id="{D53B2AF6-9BD5-4B9D-83EB-7F5C8B0BB5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210" y="1453662"/>
            <a:ext cx="48768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743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1CDE4-0FDD-4BF5-BF28-02E6B4F65F79}"/>
              </a:ext>
            </a:extLst>
          </p:cNvPr>
          <p:cNvSpPr>
            <a:spLocks noGrp="1"/>
          </p:cNvSpPr>
          <p:nvPr>
            <p:ph type="title"/>
          </p:nvPr>
        </p:nvSpPr>
        <p:spPr>
          <a:xfrm>
            <a:off x="2590800" y="457200"/>
            <a:ext cx="6019800" cy="609600"/>
          </a:xfrm>
        </p:spPr>
        <p:txBody>
          <a:bodyPr>
            <a:normAutofit fontScale="90000"/>
          </a:bodyPr>
          <a:lstStyle/>
          <a:p>
            <a:r>
              <a:rPr lang="en-US" dirty="0"/>
              <a:t>Presentation Outline</a:t>
            </a:r>
          </a:p>
        </p:txBody>
      </p:sp>
      <p:sp>
        <p:nvSpPr>
          <p:cNvPr id="3" name="Content Placeholder 2">
            <a:extLst>
              <a:ext uri="{FF2B5EF4-FFF2-40B4-BE49-F238E27FC236}">
                <a16:creationId xmlns:a16="http://schemas.microsoft.com/office/drawing/2014/main" id="{A7B291B2-9F63-4127-ACE7-635FEABA15E2}"/>
              </a:ext>
            </a:extLst>
          </p:cNvPr>
          <p:cNvSpPr>
            <a:spLocks noGrp="1"/>
          </p:cNvSpPr>
          <p:nvPr>
            <p:ph sz="half" idx="1"/>
          </p:nvPr>
        </p:nvSpPr>
        <p:spPr>
          <a:xfrm>
            <a:off x="228600" y="1600200"/>
            <a:ext cx="7162800" cy="5029200"/>
          </a:xfrm>
        </p:spPr>
        <p:txBody>
          <a:bodyPr>
            <a:normAutofit/>
          </a:bodyPr>
          <a:lstStyle/>
          <a:p>
            <a:pPr lvl="0"/>
            <a:r>
              <a:rPr lang="en-US" sz="3200" dirty="0"/>
              <a:t>Introduction: Historical </a:t>
            </a:r>
            <a:r>
              <a:rPr lang="en-US" sz="3200" dirty="0" err="1"/>
              <a:t>Backround</a:t>
            </a:r>
            <a:endParaRPr lang="en-US" sz="3200" dirty="0"/>
          </a:p>
          <a:p>
            <a:pPr lvl="0"/>
            <a:r>
              <a:rPr lang="en-US" sz="3200" dirty="0"/>
              <a:t>Arabic African Manuscripts that Survived</a:t>
            </a:r>
          </a:p>
          <a:p>
            <a:pPr lvl="0"/>
            <a:r>
              <a:rPr lang="en-US" sz="3200" dirty="0"/>
              <a:t>Why Are these Texts Still Unknown?</a:t>
            </a:r>
          </a:p>
          <a:p>
            <a:pPr lvl="0"/>
            <a:r>
              <a:rPr lang="en-US" sz="3200" dirty="0"/>
              <a:t>Strategies of Inclusion in the Liberal Arts Curriculum</a:t>
            </a:r>
          </a:p>
          <a:p>
            <a:pPr lvl="0"/>
            <a:r>
              <a:rPr lang="en-US" sz="3200" dirty="0"/>
              <a:t>Translation, Teaching, and Historical Justice</a:t>
            </a:r>
          </a:p>
          <a:p>
            <a:endParaRPr lang="en-US" dirty="0"/>
          </a:p>
        </p:txBody>
      </p:sp>
    </p:spTree>
    <p:extLst>
      <p:ext uri="{BB962C8B-B14F-4D97-AF65-F5344CB8AC3E}">
        <p14:creationId xmlns:p14="http://schemas.microsoft.com/office/powerpoint/2010/main" val="3513550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668EB-291C-4921-97C4-F7B612BA5ADA}"/>
              </a:ext>
            </a:extLst>
          </p:cNvPr>
          <p:cNvSpPr>
            <a:spLocks noGrp="1"/>
          </p:cNvSpPr>
          <p:nvPr>
            <p:ph type="title"/>
          </p:nvPr>
        </p:nvSpPr>
        <p:spPr>
          <a:xfrm>
            <a:off x="228600" y="381000"/>
            <a:ext cx="8718452" cy="609600"/>
          </a:xfrm>
        </p:spPr>
        <p:txBody>
          <a:bodyPr>
            <a:normAutofit fontScale="90000"/>
          </a:bodyPr>
          <a:lstStyle/>
          <a:p>
            <a:pPr algn="ctr"/>
            <a:r>
              <a:rPr lang="en-US" i="0"/>
              <a:t>Resistance </a:t>
            </a:r>
            <a:br>
              <a:rPr lang="en-US" i="0"/>
            </a:br>
            <a:r>
              <a:rPr lang="en-US" i="0"/>
              <a:t>(The </a:t>
            </a:r>
            <a:r>
              <a:rPr lang="en-US" i="0" dirty="0"/>
              <a:t>North Carolina Chapel Hill Collection) </a:t>
            </a:r>
          </a:p>
        </p:txBody>
      </p:sp>
      <p:sp>
        <p:nvSpPr>
          <p:cNvPr id="3" name="Text Placeholder 2">
            <a:extLst>
              <a:ext uri="{FF2B5EF4-FFF2-40B4-BE49-F238E27FC236}">
                <a16:creationId xmlns:a16="http://schemas.microsoft.com/office/drawing/2014/main" id="{61CC0C2C-1E7B-406E-86CF-4284F1E132F4}"/>
              </a:ext>
            </a:extLst>
          </p:cNvPr>
          <p:cNvSpPr>
            <a:spLocks noGrp="1"/>
          </p:cNvSpPr>
          <p:nvPr>
            <p:ph type="body" sz="quarter" idx="14"/>
          </p:nvPr>
        </p:nvSpPr>
        <p:spPr/>
        <p:txBody>
          <a:bodyPr/>
          <a:lstStyle/>
          <a:p>
            <a:endParaRPr lang="en-US" dirty="0"/>
          </a:p>
        </p:txBody>
      </p:sp>
      <p:sp>
        <p:nvSpPr>
          <p:cNvPr id="4" name="Text Placeholder 3">
            <a:extLst>
              <a:ext uri="{FF2B5EF4-FFF2-40B4-BE49-F238E27FC236}">
                <a16:creationId xmlns:a16="http://schemas.microsoft.com/office/drawing/2014/main" id="{B9F70D31-C07C-4016-8255-CBCE9B1D7362}"/>
              </a:ext>
            </a:extLst>
          </p:cNvPr>
          <p:cNvSpPr>
            <a:spLocks noGrp="1"/>
          </p:cNvSpPr>
          <p:nvPr>
            <p:ph type="body" sz="quarter" idx="15"/>
          </p:nvPr>
        </p:nvSpPr>
        <p:spPr/>
        <p:txBody>
          <a:bodyPr/>
          <a:lstStyle/>
          <a:p>
            <a:endParaRPr lang="en-US" dirty="0"/>
          </a:p>
        </p:txBody>
      </p:sp>
      <p:pic>
        <p:nvPicPr>
          <p:cNvPr id="10" name="Picture 9" descr="Text, letter&#10;&#10;Description automatically generated">
            <a:extLst>
              <a:ext uri="{FF2B5EF4-FFF2-40B4-BE49-F238E27FC236}">
                <a16:creationId xmlns:a16="http://schemas.microsoft.com/office/drawing/2014/main" id="{6D50A9E1-816A-4B20-90DB-A2FE120843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985" y="1371600"/>
            <a:ext cx="4096512" cy="5257800"/>
          </a:xfrm>
          <a:prstGeom prst="rect">
            <a:avLst/>
          </a:prstGeom>
        </p:spPr>
      </p:pic>
      <p:pic>
        <p:nvPicPr>
          <p:cNvPr id="12" name="Picture 11" descr="Text, letter&#10;&#10;Description automatically generated">
            <a:extLst>
              <a:ext uri="{FF2B5EF4-FFF2-40B4-BE49-F238E27FC236}">
                <a16:creationId xmlns:a16="http://schemas.microsoft.com/office/drawing/2014/main" id="{9738F98F-EC8E-46ED-B7F0-B66D45A46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0540" y="1371600"/>
            <a:ext cx="4096512" cy="5257800"/>
          </a:xfrm>
          <a:prstGeom prst="rect">
            <a:avLst/>
          </a:prstGeom>
        </p:spPr>
      </p:pic>
    </p:spTree>
    <p:extLst>
      <p:ext uri="{BB962C8B-B14F-4D97-AF65-F5344CB8AC3E}">
        <p14:creationId xmlns:p14="http://schemas.microsoft.com/office/powerpoint/2010/main" val="2280583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90192-B82C-4DE2-9F25-F0882ED95E6E}"/>
              </a:ext>
            </a:extLst>
          </p:cNvPr>
          <p:cNvSpPr>
            <a:spLocks noGrp="1"/>
          </p:cNvSpPr>
          <p:nvPr>
            <p:ph type="title"/>
          </p:nvPr>
        </p:nvSpPr>
        <p:spPr/>
        <p:txBody>
          <a:bodyPr>
            <a:normAutofit fontScale="90000"/>
          </a:bodyPr>
          <a:lstStyle/>
          <a:p>
            <a:pPr algn="ctr"/>
            <a:r>
              <a:rPr lang="en-US" dirty="0"/>
              <a:t>Arabic and Muslim African Names in the Slave Ship Clotilda that landed in  Mobile, AL 1861</a:t>
            </a:r>
          </a:p>
        </p:txBody>
      </p:sp>
      <p:sp>
        <p:nvSpPr>
          <p:cNvPr id="15" name="Content Placeholder 14">
            <a:extLst>
              <a:ext uri="{FF2B5EF4-FFF2-40B4-BE49-F238E27FC236}">
                <a16:creationId xmlns:a16="http://schemas.microsoft.com/office/drawing/2014/main" id="{E0912C62-83F8-4410-9A09-9CE7ADA243EB}"/>
              </a:ext>
            </a:extLst>
          </p:cNvPr>
          <p:cNvSpPr>
            <a:spLocks noGrp="1"/>
          </p:cNvSpPr>
          <p:nvPr>
            <p:ph sz="half" idx="1"/>
          </p:nvPr>
        </p:nvSpPr>
        <p:spPr>
          <a:xfrm>
            <a:off x="304800" y="2286000"/>
            <a:ext cx="4208859" cy="3810000"/>
          </a:xfrm>
        </p:spPr>
        <p:txBody>
          <a:bodyPr>
            <a:normAutofit fontScale="85000" lnSpcReduction="20000"/>
          </a:bodyPr>
          <a:lstStyle/>
          <a:p>
            <a:r>
              <a:rPr lang="en-US" sz="2800" dirty="0" err="1"/>
              <a:t>Ar</a:t>
            </a:r>
            <a:r>
              <a:rPr lang="en-US" sz="2800" dirty="0"/>
              <a:t> Zuma  </a:t>
            </a:r>
            <a:r>
              <a:rPr lang="ar-IQ" sz="2800" dirty="0"/>
              <a:t>جمعة</a:t>
            </a:r>
            <a:endParaRPr lang="en-US" sz="2800" dirty="0"/>
          </a:p>
          <a:p>
            <a:r>
              <a:rPr lang="en-US" sz="2800" dirty="0" err="1"/>
              <a:t>Jaba</a:t>
            </a:r>
            <a:r>
              <a:rPr lang="en-US" sz="2800" dirty="0"/>
              <a:t>   </a:t>
            </a:r>
            <a:r>
              <a:rPr lang="ar-IQ" sz="2800" dirty="0"/>
              <a:t>جابر</a:t>
            </a:r>
            <a:endParaRPr lang="en-US" sz="2800" dirty="0"/>
          </a:p>
          <a:p>
            <a:r>
              <a:rPr lang="en-US" sz="2800" dirty="0" err="1"/>
              <a:t>Lahla</a:t>
            </a:r>
            <a:r>
              <a:rPr lang="ar-IQ" sz="2800" dirty="0"/>
              <a:t> للاّ  </a:t>
            </a:r>
            <a:endParaRPr lang="en-US" sz="2800" dirty="0"/>
          </a:p>
          <a:p>
            <a:r>
              <a:rPr lang="en-US" sz="2800" dirty="0"/>
              <a:t> </a:t>
            </a:r>
            <a:r>
              <a:rPr lang="en-US" sz="2800" dirty="0" err="1"/>
              <a:t>Messa</a:t>
            </a:r>
            <a:r>
              <a:rPr lang="en-US" sz="2800" dirty="0"/>
              <a:t>/</a:t>
            </a:r>
            <a:r>
              <a:rPr lang="en-US" sz="2800" dirty="0" err="1"/>
              <a:t>Me</a:t>
            </a:r>
            <a:r>
              <a:rPr lang="en-US" sz="2800" b="1" dirty="0" err="1"/>
              <a:t>ïssa</a:t>
            </a:r>
            <a:r>
              <a:rPr lang="ar-IQ" sz="2800" b="1" dirty="0"/>
              <a:t>ميساء </a:t>
            </a:r>
            <a:endParaRPr lang="en-US" sz="2800" b="1" dirty="0"/>
          </a:p>
          <a:p>
            <a:r>
              <a:rPr lang="en-US" sz="2800" dirty="0" err="1"/>
              <a:t>Abache</a:t>
            </a:r>
            <a:r>
              <a:rPr lang="ar-IQ" sz="2800" dirty="0"/>
              <a:t>  عبشة  </a:t>
            </a:r>
            <a:endParaRPr lang="en-US" sz="2800" dirty="0"/>
          </a:p>
          <a:p>
            <a:r>
              <a:rPr lang="en-US" sz="2800" dirty="0"/>
              <a:t>Ossa (</a:t>
            </a:r>
            <a:r>
              <a:rPr lang="en-US" sz="2800" dirty="0" err="1"/>
              <a:t>Haussa</a:t>
            </a:r>
            <a:r>
              <a:rPr lang="en-US" sz="2800" dirty="0"/>
              <a:t>) </a:t>
            </a:r>
            <a:r>
              <a:rPr lang="ar-IQ" sz="2800" dirty="0"/>
              <a:t>  هَرْشَن هَوْسَ</a:t>
            </a:r>
            <a:r>
              <a:rPr lang="en-US" sz="2800" dirty="0"/>
              <a:t>   </a:t>
            </a:r>
          </a:p>
          <a:p>
            <a:r>
              <a:rPr lang="en-US" sz="2800" dirty="0" err="1"/>
              <a:t>Aloualay</a:t>
            </a:r>
            <a:r>
              <a:rPr lang="en-US" sz="2800" dirty="0"/>
              <a:t>/</a:t>
            </a:r>
            <a:r>
              <a:rPr lang="en-US" sz="2800" dirty="0" err="1"/>
              <a:t>Oluale</a:t>
            </a:r>
            <a:r>
              <a:rPr lang="en-US" sz="2800" dirty="0"/>
              <a:t>: </a:t>
            </a:r>
            <a:r>
              <a:rPr lang="ar-IQ" sz="2800" dirty="0"/>
              <a:t>الوالي الولي</a:t>
            </a:r>
            <a:endParaRPr lang="en-US" sz="2800" dirty="0"/>
          </a:p>
          <a:p>
            <a:endParaRPr lang="en-US" dirty="0"/>
          </a:p>
        </p:txBody>
      </p:sp>
      <p:sp>
        <p:nvSpPr>
          <p:cNvPr id="16" name="Content Placeholder 15">
            <a:extLst>
              <a:ext uri="{FF2B5EF4-FFF2-40B4-BE49-F238E27FC236}">
                <a16:creationId xmlns:a16="http://schemas.microsoft.com/office/drawing/2014/main" id="{A4817753-C318-49FD-A44D-980ADD04E362}"/>
              </a:ext>
            </a:extLst>
          </p:cNvPr>
          <p:cNvSpPr>
            <a:spLocks noGrp="1"/>
          </p:cNvSpPr>
          <p:nvPr>
            <p:ph sz="half" idx="2"/>
          </p:nvPr>
        </p:nvSpPr>
        <p:spPr>
          <a:xfrm>
            <a:off x="4648200" y="1981200"/>
            <a:ext cx="3637359" cy="3810000"/>
          </a:xfrm>
        </p:spPr>
        <p:txBody>
          <a:bodyPr>
            <a:normAutofit fontScale="85000" lnSpcReduction="20000"/>
          </a:bodyPr>
          <a:lstStyle/>
          <a:p>
            <a:endParaRPr lang="ar-IQ" sz="2600" dirty="0"/>
          </a:p>
          <a:p>
            <a:r>
              <a:rPr lang="en-US" sz="2800" dirty="0"/>
              <a:t>Usman: </a:t>
            </a:r>
            <a:r>
              <a:rPr lang="ar-IQ" sz="2800" dirty="0"/>
              <a:t>عثمان</a:t>
            </a:r>
            <a:endParaRPr lang="en-US" sz="2800" dirty="0"/>
          </a:p>
          <a:p>
            <a:r>
              <a:rPr lang="en-US" sz="2800" dirty="0" err="1"/>
              <a:t>Lahmen</a:t>
            </a:r>
            <a:r>
              <a:rPr lang="en-US" sz="2800" dirty="0"/>
              <a:t> (</a:t>
            </a:r>
            <a:r>
              <a:rPr lang="en-US" sz="2800" dirty="0" err="1"/>
              <a:t>Lamine</a:t>
            </a:r>
            <a:r>
              <a:rPr lang="en-US" sz="2800" dirty="0"/>
              <a:t>)</a:t>
            </a:r>
            <a:r>
              <a:rPr lang="ar-IQ" sz="2800" dirty="0"/>
              <a:t> لمين </a:t>
            </a:r>
          </a:p>
          <a:p>
            <a:r>
              <a:rPr lang="en-US" sz="2800" dirty="0"/>
              <a:t>Fatima </a:t>
            </a:r>
            <a:r>
              <a:rPr lang="ar-IQ" sz="2800" dirty="0"/>
              <a:t>فاطمة</a:t>
            </a:r>
            <a:endParaRPr lang="en-US" sz="2800" dirty="0"/>
          </a:p>
          <a:p>
            <a:r>
              <a:rPr lang="en-US" sz="2800" dirty="0"/>
              <a:t>Umar: Moro, </a:t>
            </a:r>
            <a:r>
              <a:rPr lang="en-US" sz="2800" dirty="0" err="1"/>
              <a:t>Umaru</a:t>
            </a:r>
            <a:r>
              <a:rPr lang="ar-IQ" sz="2800" dirty="0"/>
              <a:t> عمر </a:t>
            </a:r>
            <a:endParaRPr lang="en-US" sz="2800" dirty="0"/>
          </a:p>
          <a:p>
            <a:r>
              <a:rPr lang="en-US" sz="2800" dirty="0" err="1"/>
              <a:t>Hammet</a:t>
            </a:r>
            <a:r>
              <a:rPr lang="en-US" sz="2800" dirty="0"/>
              <a:t>: Ahmed</a:t>
            </a:r>
            <a:r>
              <a:rPr lang="ar-IQ" sz="2800" dirty="0"/>
              <a:t>  أحمد حمادي </a:t>
            </a:r>
            <a:endParaRPr lang="en-US" sz="2800" dirty="0"/>
          </a:p>
          <a:p>
            <a:r>
              <a:rPr lang="en-US" sz="2800" dirty="0"/>
              <a:t>Bilal: </a:t>
            </a:r>
            <a:r>
              <a:rPr lang="en-US" sz="2800" dirty="0" err="1"/>
              <a:t>Bilali</a:t>
            </a:r>
            <a:r>
              <a:rPr lang="en-US" sz="2800" dirty="0"/>
              <a:t> (Bailey):</a:t>
            </a:r>
            <a:r>
              <a:rPr lang="ar-IQ" sz="2800" dirty="0"/>
              <a:t> بلال </a:t>
            </a:r>
            <a:endParaRPr lang="en-US" sz="2800" dirty="0"/>
          </a:p>
        </p:txBody>
      </p:sp>
    </p:spTree>
    <p:extLst>
      <p:ext uri="{BB962C8B-B14F-4D97-AF65-F5344CB8AC3E}">
        <p14:creationId xmlns:p14="http://schemas.microsoft.com/office/powerpoint/2010/main" val="12939892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6661B-1B05-4FC7-A03F-A63CADDABC70}"/>
              </a:ext>
            </a:extLst>
          </p:cNvPr>
          <p:cNvSpPr>
            <a:spLocks noGrp="1"/>
          </p:cNvSpPr>
          <p:nvPr>
            <p:ph type="title"/>
          </p:nvPr>
        </p:nvSpPr>
        <p:spPr/>
        <p:txBody>
          <a:bodyPr>
            <a:normAutofit fontScale="90000"/>
          </a:bodyPr>
          <a:lstStyle/>
          <a:p>
            <a:pPr algn="ctr"/>
            <a:r>
              <a:rPr lang="en-US" i="0" dirty="0"/>
              <a:t> Arab and Western  Ethnocentrism and the Absence of Scholarship on  The Timbuktu Manuscripts (Mali)</a:t>
            </a:r>
          </a:p>
        </p:txBody>
      </p:sp>
      <p:sp>
        <p:nvSpPr>
          <p:cNvPr id="3" name="Text Placeholder 2">
            <a:extLst>
              <a:ext uri="{FF2B5EF4-FFF2-40B4-BE49-F238E27FC236}">
                <a16:creationId xmlns:a16="http://schemas.microsoft.com/office/drawing/2014/main" id="{8F2D6CBC-E066-428A-B8DA-43BD35C762C2}"/>
              </a:ext>
            </a:extLst>
          </p:cNvPr>
          <p:cNvSpPr>
            <a:spLocks noGrp="1"/>
          </p:cNvSpPr>
          <p:nvPr>
            <p:ph type="body" sz="quarter" idx="14"/>
          </p:nvPr>
        </p:nvSpPr>
        <p:spPr>
          <a:xfrm>
            <a:off x="685800" y="1891323"/>
            <a:ext cx="6583680" cy="899942"/>
          </a:xfrm>
        </p:spPr>
        <p:txBody>
          <a:bodyPr/>
          <a:lstStyle/>
          <a:p>
            <a:endParaRPr lang="en-US" dirty="0"/>
          </a:p>
        </p:txBody>
      </p:sp>
      <p:sp>
        <p:nvSpPr>
          <p:cNvPr id="4" name="Text Placeholder 3">
            <a:extLst>
              <a:ext uri="{FF2B5EF4-FFF2-40B4-BE49-F238E27FC236}">
                <a16:creationId xmlns:a16="http://schemas.microsoft.com/office/drawing/2014/main" id="{3ADD327B-5B34-4EB7-AED4-474B08D3E74E}"/>
              </a:ext>
            </a:extLst>
          </p:cNvPr>
          <p:cNvSpPr>
            <a:spLocks noGrp="1"/>
          </p:cNvSpPr>
          <p:nvPr>
            <p:ph type="body" sz="quarter" idx="15"/>
          </p:nvPr>
        </p:nvSpPr>
        <p:spPr/>
        <p:txBody>
          <a:bodyPr/>
          <a:lstStyle/>
          <a:p>
            <a:endParaRPr lang="en-US"/>
          </a:p>
        </p:txBody>
      </p:sp>
      <p:pic>
        <p:nvPicPr>
          <p:cNvPr id="11266" name="Picture 2" descr="upload.wikimedia.org/wikipedia/commons/4/4f/Tim...">
            <a:extLst>
              <a:ext uri="{FF2B5EF4-FFF2-40B4-BE49-F238E27FC236}">
                <a16:creationId xmlns:a16="http://schemas.microsoft.com/office/drawing/2014/main" id="{AF36CD4A-0D05-4E23-83AC-81DED465ED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6588" y="2154506"/>
            <a:ext cx="7315200" cy="4229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525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FF8C4-5C13-40D0-A32F-EE6961EDD018}"/>
              </a:ext>
            </a:extLst>
          </p:cNvPr>
          <p:cNvSpPr>
            <a:spLocks noGrp="1"/>
          </p:cNvSpPr>
          <p:nvPr>
            <p:ph type="title"/>
          </p:nvPr>
        </p:nvSpPr>
        <p:spPr>
          <a:xfrm>
            <a:off x="2438400" y="457200"/>
            <a:ext cx="6019800" cy="1143000"/>
          </a:xfrm>
        </p:spPr>
        <p:txBody>
          <a:bodyPr/>
          <a:lstStyle/>
          <a:p>
            <a:r>
              <a:rPr lang="en-US" dirty="0"/>
              <a:t>Levee Camp Holler</a:t>
            </a:r>
          </a:p>
        </p:txBody>
      </p:sp>
      <p:sp>
        <p:nvSpPr>
          <p:cNvPr id="3" name="Text Placeholder 2">
            <a:extLst>
              <a:ext uri="{FF2B5EF4-FFF2-40B4-BE49-F238E27FC236}">
                <a16:creationId xmlns:a16="http://schemas.microsoft.com/office/drawing/2014/main" id="{5404B1B5-B111-4AF6-9631-DA9CBDF21790}"/>
              </a:ext>
            </a:extLst>
          </p:cNvPr>
          <p:cNvSpPr>
            <a:spLocks noGrp="1"/>
          </p:cNvSpPr>
          <p:nvPr>
            <p:ph type="body" sz="quarter" idx="14"/>
          </p:nvPr>
        </p:nvSpPr>
        <p:spPr/>
        <p:txBody>
          <a:bodyPr>
            <a:normAutofit fontScale="85000" lnSpcReduction="20000"/>
          </a:bodyPr>
          <a:lstStyle/>
          <a:p>
            <a:r>
              <a:rPr lang="en-US" dirty="0">
                <a:hlinkClick r:id="rId2"/>
              </a:rPr>
              <a:t>https://www.youtube.com/watch?v=5EH3jsnUo38</a:t>
            </a:r>
            <a:endParaRPr lang="en-US" dirty="0"/>
          </a:p>
        </p:txBody>
      </p:sp>
      <p:sp>
        <p:nvSpPr>
          <p:cNvPr id="4" name="Text Placeholder 3">
            <a:extLst>
              <a:ext uri="{FF2B5EF4-FFF2-40B4-BE49-F238E27FC236}">
                <a16:creationId xmlns:a16="http://schemas.microsoft.com/office/drawing/2014/main" id="{BC11C7BC-E748-4550-ABDA-4B41BBB35F27}"/>
              </a:ext>
            </a:extLst>
          </p:cNvPr>
          <p:cNvSpPr>
            <a:spLocks noGrp="1"/>
          </p:cNvSpPr>
          <p:nvPr>
            <p:ph type="body" sz="quarter" idx="15"/>
          </p:nvPr>
        </p:nvSpPr>
        <p:spPr/>
        <p:txBody>
          <a:bodyPr/>
          <a:lstStyle/>
          <a:p>
            <a:r>
              <a:rPr lang="en-US">
                <a:hlinkClick r:id="rId3"/>
              </a:rPr>
              <a:t>https://www.facebook.com/MSalahOfficial/videos/452438239515597</a:t>
            </a:r>
            <a:endParaRPr lang="en-US" dirty="0"/>
          </a:p>
        </p:txBody>
      </p:sp>
    </p:spTree>
    <p:extLst>
      <p:ext uri="{BB962C8B-B14F-4D97-AF65-F5344CB8AC3E}">
        <p14:creationId xmlns:p14="http://schemas.microsoft.com/office/powerpoint/2010/main" val="4039385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35EE3CD-B17C-4889-A10D-2AB7CFA2635B}"/>
              </a:ext>
            </a:extLst>
          </p:cNvPr>
          <p:cNvSpPr/>
          <p:nvPr/>
        </p:nvSpPr>
        <p:spPr>
          <a:xfrm>
            <a:off x="228600" y="990600"/>
            <a:ext cx="8686800" cy="5589735"/>
          </a:xfrm>
          <a:prstGeom prst="rect">
            <a:avLst/>
          </a:prstGeom>
        </p:spPr>
        <p:txBody>
          <a:bodyPr wrap="square">
            <a:spAutoFit/>
          </a:bodyPr>
          <a:lstStyle/>
          <a:p>
            <a:pPr>
              <a:lnSpc>
                <a:spcPct val="107000"/>
              </a:lnSpc>
              <a:spcAft>
                <a:spcPts val="800"/>
              </a:spcAft>
            </a:pPr>
            <a:r>
              <a:rPr lang="en-US" sz="1900" dirty="0">
                <a:latin typeface="Imprint MT Shadow" panose="04020605060303030202" pitchFamily="82" charset="0"/>
                <a:ea typeface="Calibri" panose="020F0502020204030204" pitchFamily="34" charset="0"/>
                <a:cs typeface="Angsana New" panose="020B0502040204020203" pitchFamily="18" charset="-34"/>
              </a:rPr>
              <a:t> </a:t>
            </a:r>
            <a:r>
              <a:rPr lang="en-US" sz="1900" dirty="0">
                <a:latin typeface="Times New Roman" panose="02020603050405020304" pitchFamily="18" charset="0"/>
                <a:ea typeface="Calibri" panose="020F0502020204030204" pitchFamily="34" charset="0"/>
                <a:cs typeface="Times New Roman" panose="02020603050405020304" pitchFamily="18" charset="0"/>
              </a:rPr>
              <a:t>Diouf, </a:t>
            </a:r>
            <a:r>
              <a:rPr lang="en-US" sz="1900" dirty="0" err="1">
                <a:latin typeface="Times New Roman" panose="02020603050405020304" pitchFamily="18" charset="0"/>
                <a:ea typeface="Calibri" panose="020F0502020204030204" pitchFamily="34" charset="0"/>
                <a:cs typeface="Times New Roman" panose="02020603050405020304" pitchFamily="18" charset="0"/>
              </a:rPr>
              <a:t>Sylviane</a:t>
            </a:r>
            <a:r>
              <a:rPr lang="en-US" sz="1900" dirty="0">
                <a:latin typeface="Times New Roman" panose="02020603050405020304" pitchFamily="18" charset="0"/>
                <a:ea typeface="Calibri" panose="020F0502020204030204" pitchFamily="34" charset="0"/>
                <a:cs typeface="Times New Roman" panose="02020603050405020304" pitchFamily="18" charset="0"/>
              </a:rPr>
              <a:t> A.  </a:t>
            </a:r>
            <a:r>
              <a:rPr lang="en-US" sz="1900" i="1" dirty="0">
                <a:latin typeface="Times New Roman" panose="02020603050405020304" pitchFamily="18" charset="0"/>
                <a:ea typeface="Calibri" panose="020F0502020204030204" pitchFamily="34" charset="0"/>
                <a:cs typeface="Times New Roman" panose="02020603050405020304" pitchFamily="18" charset="0"/>
              </a:rPr>
              <a:t>Dreams of Africa in Alabama: The Slave Sip Clotilda and the Story 	of the Last Africans Brought to America</a:t>
            </a:r>
            <a:r>
              <a:rPr lang="en-US" sz="1900" dirty="0">
                <a:latin typeface="Times New Roman" panose="02020603050405020304" pitchFamily="18" charset="0"/>
                <a:ea typeface="Calibri" panose="020F0502020204030204" pitchFamily="34" charset="0"/>
                <a:cs typeface="Times New Roman" panose="02020603050405020304" pitchFamily="18" charset="0"/>
              </a:rPr>
              <a:t>.  Oxford: Oxford University Press, 	2007.</a:t>
            </a:r>
          </a:p>
          <a:p>
            <a:pPr>
              <a:lnSpc>
                <a:spcPct val="107000"/>
              </a:lnSpc>
              <a:spcAft>
                <a:spcPts val="800"/>
              </a:spcAft>
            </a:pPr>
            <a:r>
              <a:rPr lang="en-US" sz="1900" dirty="0">
                <a:latin typeface="Times New Roman" panose="02020603050405020304" pitchFamily="18" charset="0"/>
                <a:ea typeface="Calibri" panose="020F0502020204030204" pitchFamily="34" charset="0"/>
                <a:cs typeface="Times New Roman" panose="02020603050405020304" pitchFamily="18" charset="0"/>
              </a:rPr>
              <a:t>---. </a:t>
            </a:r>
            <a:r>
              <a:rPr lang="en-US" sz="1900" i="1" dirty="0">
                <a:latin typeface="Times New Roman" panose="02020603050405020304" pitchFamily="18" charset="0"/>
                <a:ea typeface="Calibri" panose="020F0502020204030204" pitchFamily="34" charset="0"/>
                <a:cs typeface="Times New Roman" panose="02020603050405020304" pitchFamily="18" charset="0"/>
              </a:rPr>
              <a:t>Servants of Allah: African Muslims Enslaved in the Americas</a:t>
            </a:r>
            <a:r>
              <a:rPr lang="en-US" sz="1900" dirty="0">
                <a:latin typeface="Times New Roman" panose="02020603050405020304" pitchFamily="18" charset="0"/>
                <a:ea typeface="Calibri" panose="020F0502020204030204" pitchFamily="34" charset="0"/>
                <a:cs typeface="Times New Roman" panose="02020603050405020304" pitchFamily="18" charset="0"/>
              </a:rPr>
              <a:t>. New York: New 	York University Press, 1998.</a:t>
            </a:r>
          </a:p>
          <a:p>
            <a:pPr marL="457200" marR="0" indent="-457200">
              <a:lnSpc>
                <a:spcPct val="107000"/>
              </a:lnSpc>
              <a:spcBef>
                <a:spcPts val="0"/>
              </a:spcBef>
              <a:spcAft>
                <a:spcPts val="800"/>
              </a:spcAft>
            </a:pPr>
            <a:r>
              <a:rPr lang="en-US" sz="1900" dirty="0">
                <a:latin typeface="Times New Roman" panose="02020603050405020304" pitchFamily="18" charset="0"/>
                <a:ea typeface="Calibri" panose="020F0502020204030204" pitchFamily="34" charset="0"/>
                <a:cs typeface="Times New Roman" panose="02020603050405020304" pitchFamily="18" charset="0"/>
              </a:rPr>
              <a:t> </a:t>
            </a:r>
            <a:r>
              <a:rPr lang="en-US" sz="1900" dirty="0" err="1">
                <a:latin typeface="Times New Roman" panose="02020603050405020304" pitchFamily="18" charset="0"/>
                <a:ea typeface="Calibri" panose="020F0502020204030204" pitchFamily="34" charset="0"/>
                <a:cs typeface="Times New Roman" panose="02020603050405020304" pitchFamily="18" charset="0"/>
              </a:rPr>
              <a:t>Einboden</a:t>
            </a:r>
            <a:r>
              <a:rPr lang="en-US" sz="1900" dirty="0">
                <a:latin typeface="Times New Roman" panose="02020603050405020304" pitchFamily="18" charset="0"/>
                <a:ea typeface="Calibri" panose="020F0502020204030204" pitchFamily="34" charset="0"/>
                <a:cs typeface="Times New Roman" panose="02020603050405020304" pitchFamily="18" charset="0"/>
              </a:rPr>
              <a:t>, Jeffrey. </a:t>
            </a:r>
            <a:r>
              <a:rPr lang="en-US" sz="1900" i="1" dirty="0">
                <a:latin typeface="Times New Roman" panose="02020603050405020304" pitchFamily="18" charset="0"/>
                <a:ea typeface="Calibri" panose="020F0502020204030204" pitchFamily="34" charset="0"/>
                <a:cs typeface="Times New Roman" panose="02020603050405020304" pitchFamily="18" charset="0"/>
              </a:rPr>
              <a:t>Jefferson’s Muslim Fugitives: The Lost Stories of Enslaved Africans, Their Arabic Letters, &amp; an American President</a:t>
            </a:r>
            <a:r>
              <a:rPr lang="en-US" sz="1900" dirty="0">
                <a:latin typeface="Times New Roman" panose="02020603050405020304" pitchFamily="18" charset="0"/>
                <a:ea typeface="Calibri" panose="020F0502020204030204" pitchFamily="34" charset="0"/>
                <a:cs typeface="Times New Roman" panose="02020603050405020304" pitchFamily="18" charset="0"/>
              </a:rPr>
              <a:t>. Oxford: Oxford University Press, 2020.</a:t>
            </a:r>
          </a:p>
          <a:p>
            <a:pPr marL="457200" marR="0" indent="-457200">
              <a:lnSpc>
                <a:spcPct val="107000"/>
              </a:lnSpc>
              <a:spcBef>
                <a:spcPts val="0"/>
              </a:spcBef>
              <a:spcAft>
                <a:spcPts val="800"/>
              </a:spcAft>
            </a:pPr>
            <a:r>
              <a:rPr lang="en-US" sz="1900" dirty="0">
                <a:latin typeface="Times New Roman" panose="02020603050405020304" pitchFamily="18" charset="0"/>
                <a:ea typeface="Calibri" panose="020F0502020204030204" pitchFamily="34" charset="0"/>
                <a:cs typeface="Times New Roman" panose="02020603050405020304" pitchFamily="18" charset="0"/>
              </a:rPr>
              <a:t>Ibn Said, Omar.  </a:t>
            </a:r>
            <a:r>
              <a:rPr lang="en-US" sz="1900" i="1" dirty="0">
                <a:latin typeface="Times New Roman" panose="02020603050405020304" pitchFamily="18" charset="0"/>
                <a:ea typeface="Calibri" panose="020F0502020204030204" pitchFamily="34" charset="0"/>
                <a:cs typeface="Times New Roman" panose="02020603050405020304" pitchFamily="18" charset="0"/>
              </a:rPr>
              <a:t>A Muslim American Slave: The Life of Omar Ibn Said</a:t>
            </a:r>
            <a:r>
              <a:rPr lang="en-US" sz="1900" dirty="0">
                <a:latin typeface="Times New Roman" panose="02020603050405020304" pitchFamily="18" charset="0"/>
                <a:ea typeface="Calibri" panose="020F0502020204030204" pitchFamily="34" charset="0"/>
                <a:cs typeface="Times New Roman" panose="02020603050405020304" pitchFamily="18" charset="0"/>
              </a:rPr>
              <a:t>. Trans. </a:t>
            </a:r>
            <a:r>
              <a:rPr lang="en-US" sz="1900" dirty="0" err="1">
                <a:latin typeface="Times New Roman" panose="02020603050405020304" pitchFamily="18" charset="0"/>
                <a:ea typeface="Calibri" panose="020F0502020204030204" pitchFamily="34" charset="0"/>
                <a:cs typeface="Times New Roman" panose="02020603050405020304" pitchFamily="18" charset="0"/>
              </a:rPr>
              <a:t>Alaa</a:t>
            </a:r>
            <a:r>
              <a:rPr lang="en-US" sz="1900" dirty="0">
                <a:latin typeface="Times New Roman" panose="02020603050405020304" pitchFamily="18" charset="0"/>
                <a:ea typeface="Calibri" panose="020F0502020204030204" pitchFamily="34" charset="0"/>
                <a:cs typeface="Times New Roman" panose="02020603050405020304" pitchFamily="18" charset="0"/>
              </a:rPr>
              <a:t> </a:t>
            </a:r>
            <a:r>
              <a:rPr lang="en-US" sz="1900" dirty="0" err="1">
                <a:latin typeface="Times New Roman" panose="02020603050405020304" pitchFamily="18" charset="0"/>
                <a:ea typeface="Calibri" panose="020F0502020204030204" pitchFamily="34" charset="0"/>
                <a:cs typeface="Times New Roman" panose="02020603050405020304" pitchFamily="18" charset="0"/>
              </a:rPr>
              <a:t>Alryyes</a:t>
            </a:r>
            <a:r>
              <a:rPr lang="en-US" sz="1900" dirty="0">
                <a:latin typeface="Times New Roman" panose="02020603050405020304" pitchFamily="18" charset="0"/>
                <a:ea typeface="Calibri" panose="020F0502020204030204" pitchFamily="34" charset="0"/>
                <a:cs typeface="Times New Roman" panose="02020603050405020304" pitchFamily="18" charset="0"/>
              </a:rPr>
              <a:t>. Madison: The University of Wisconsin Press, 2011.</a:t>
            </a:r>
          </a:p>
          <a:p>
            <a:pPr marL="457200" indent="-457200">
              <a:lnSpc>
                <a:spcPct val="107000"/>
              </a:lnSpc>
              <a:spcAft>
                <a:spcPts val="800"/>
              </a:spcAft>
            </a:pPr>
            <a:r>
              <a:rPr lang="en-US" sz="1900" i="1" dirty="0">
                <a:latin typeface="Times New Roman" panose="02020603050405020304" pitchFamily="18" charset="0"/>
                <a:ea typeface="Calibri" panose="020F0502020204030204" pitchFamily="34" charset="0"/>
                <a:cs typeface="Times New Roman" panose="02020603050405020304" pitchFamily="18" charset="0"/>
              </a:rPr>
              <a:t>--</a:t>
            </a:r>
            <a:r>
              <a:rPr lang="en-US" sz="1900" dirty="0">
                <a:latin typeface="Times New Roman" panose="02020603050405020304" pitchFamily="18" charset="0"/>
                <a:ea typeface="Calibri" panose="020F0502020204030204" pitchFamily="34" charset="0"/>
                <a:cs typeface="Times New Roman" panose="02020603050405020304" pitchFamily="18" charset="0"/>
              </a:rPr>
              <a:t>-.</a:t>
            </a:r>
            <a:r>
              <a:rPr lang="en-US" sz="1900" dirty="0">
                <a:latin typeface="Times New Roman" panose="02020603050405020304" pitchFamily="18" charset="0"/>
                <a:cs typeface="Times New Roman" panose="02020603050405020304" pitchFamily="18" charset="0"/>
              </a:rPr>
              <a:t>  Ibn Said, Omar. “Autobiography of Omar ibn Said, Slave in North Carolina, 1831.” Ed. John Franklin Jameson. </a:t>
            </a:r>
            <a:r>
              <a:rPr lang="en-US" sz="1900" i="1" dirty="0">
                <a:latin typeface="Times New Roman" panose="02020603050405020304" pitchFamily="18" charset="0"/>
                <a:cs typeface="Times New Roman" panose="02020603050405020304" pitchFamily="18" charset="0"/>
              </a:rPr>
              <a:t>The American Historical Review</a:t>
            </a:r>
            <a:r>
              <a:rPr lang="en-US" sz="1900" dirty="0">
                <a:latin typeface="Times New Roman" panose="02020603050405020304" pitchFamily="18" charset="0"/>
                <a:cs typeface="Times New Roman" panose="02020603050405020304" pitchFamily="18" charset="0"/>
              </a:rPr>
              <a:t>, 30, No. 4. (July 1925), 787-795 by Omar ibn Said, b. 1770? and J. Franklin Jameson (John Franklin), 1859-1937.</a:t>
            </a:r>
            <a:endParaRPr lang="en-US" sz="1900" dirty="0">
              <a:latin typeface="Times New Roman" panose="02020603050405020304" pitchFamily="18" charset="0"/>
              <a:ea typeface="Calibri" panose="020F0502020204030204" pitchFamily="34" charset="0"/>
              <a:cs typeface="Times New Roman" panose="02020603050405020304" pitchFamily="18" charset="0"/>
            </a:endParaRPr>
          </a:p>
          <a:p>
            <a:pPr marL="457200" marR="0" indent="-457200">
              <a:lnSpc>
                <a:spcPct val="107000"/>
              </a:lnSpc>
              <a:spcBef>
                <a:spcPts val="0"/>
              </a:spcBef>
              <a:spcAft>
                <a:spcPts val="800"/>
              </a:spcAft>
            </a:pPr>
            <a:r>
              <a:rPr lang="en-US" sz="1900" dirty="0">
                <a:latin typeface="Times New Roman" panose="02020603050405020304" pitchFamily="18" charset="0"/>
                <a:ea typeface="Calibri" panose="020F0502020204030204" pitchFamily="34" charset="0"/>
                <a:cs typeface="Times New Roman" panose="02020603050405020304" pitchFamily="18" charset="0"/>
              </a:rPr>
              <a:t>Judy, Ronald A. T. Judy. </a:t>
            </a:r>
            <a:r>
              <a:rPr lang="en-US" sz="1900" i="1" dirty="0">
                <a:latin typeface="Times New Roman" panose="02020603050405020304" pitchFamily="18" charset="0"/>
                <a:ea typeface="Calibri" panose="020F0502020204030204" pitchFamily="34" charset="0"/>
                <a:cs typeface="Times New Roman" panose="02020603050405020304" pitchFamily="18" charset="0"/>
              </a:rPr>
              <a:t>Disforming the American Canon: African-Arabic Slave Narratives and the Vernacular</a:t>
            </a:r>
            <a:r>
              <a:rPr lang="en-US" sz="1900" dirty="0">
                <a:latin typeface="Times New Roman" panose="02020603050405020304" pitchFamily="18" charset="0"/>
                <a:ea typeface="Calibri" panose="020F0502020204030204" pitchFamily="34" charset="0"/>
                <a:cs typeface="Times New Roman" panose="02020603050405020304" pitchFamily="18" charset="0"/>
              </a:rPr>
              <a:t>. Minneapolis: University of Minnesota Press, 1993.</a:t>
            </a:r>
          </a:p>
        </p:txBody>
      </p:sp>
      <p:sp>
        <p:nvSpPr>
          <p:cNvPr id="8" name="Title 7">
            <a:extLst>
              <a:ext uri="{FF2B5EF4-FFF2-40B4-BE49-F238E27FC236}">
                <a16:creationId xmlns:a16="http://schemas.microsoft.com/office/drawing/2014/main" id="{1E5AE592-28D3-4E8F-B600-CC9207F2C589}"/>
              </a:ext>
            </a:extLst>
          </p:cNvPr>
          <p:cNvSpPr>
            <a:spLocks noGrp="1"/>
          </p:cNvSpPr>
          <p:nvPr>
            <p:ph type="title"/>
          </p:nvPr>
        </p:nvSpPr>
        <p:spPr>
          <a:xfrm>
            <a:off x="228600" y="0"/>
            <a:ext cx="8229600" cy="990600"/>
          </a:xfrm>
        </p:spPr>
        <p:txBody>
          <a:bodyPr/>
          <a:lstStyle/>
          <a:p>
            <a:pPr algn="ctr"/>
            <a:r>
              <a:rPr lang="en-US" dirty="0"/>
              <a:t>Select Bibliography</a:t>
            </a:r>
          </a:p>
        </p:txBody>
      </p:sp>
    </p:spTree>
    <p:extLst>
      <p:ext uri="{BB962C8B-B14F-4D97-AF65-F5344CB8AC3E}">
        <p14:creationId xmlns:p14="http://schemas.microsoft.com/office/powerpoint/2010/main" val="2716955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B64E9-C4A5-4D30-93B7-EAD663EB4B4A}"/>
              </a:ext>
            </a:extLst>
          </p:cNvPr>
          <p:cNvSpPr>
            <a:spLocks noGrp="1"/>
          </p:cNvSpPr>
          <p:nvPr>
            <p:ph type="title"/>
          </p:nvPr>
        </p:nvSpPr>
        <p:spPr>
          <a:xfrm>
            <a:off x="1076711" y="571500"/>
            <a:ext cx="7374419" cy="1104900"/>
          </a:xfrm>
        </p:spPr>
        <p:txBody>
          <a:bodyPr/>
          <a:lstStyle/>
          <a:p>
            <a:endParaRPr lang="en-US" dirty="0"/>
          </a:p>
        </p:txBody>
      </p:sp>
      <p:sp>
        <p:nvSpPr>
          <p:cNvPr id="3" name="Content Placeholder 2">
            <a:extLst>
              <a:ext uri="{FF2B5EF4-FFF2-40B4-BE49-F238E27FC236}">
                <a16:creationId xmlns:a16="http://schemas.microsoft.com/office/drawing/2014/main" id="{25C82F36-1698-4F80-B7CD-9660E892B39D}"/>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6CA81D89-C627-4ACE-868B-213208DC024C}"/>
              </a:ext>
            </a:extLst>
          </p:cNvPr>
          <p:cNvSpPr>
            <a:spLocks noGrp="1"/>
          </p:cNvSpPr>
          <p:nvPr>
            <p:ph sz="half" idx="2"/>
          </p:nvPr>
        </p:nvSpPr>
        <p:spPr/>
        <p:txBody>
          <a:bodyPr/>
          <a:lstStyle/>
          <a:p>
            <a:endParaRPr lang="en-US"/>
          </a:p>
        </p:txBody>
      </p:sp>
      <p:pic>
        <p:nvPicPr>
          <p:cNvPr id="7170" name="Picture 2" descr="West Africa Political Map - A Learning Family">
            <a:extLst>
              <a:ext uri="{FF2B5EF4-FFF2-40B4-BE49-F238E27FC236}">
                <a16:creationId xmlns:a16="http://schemas.microsoft.com/office/drawing/2014/main" id="{A882824C-513D-43D6-9F0C-7E18295D48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59" y="114300"/>
            <a:ext cx="8915400" cy="66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1151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91B7F8-0F42-4126-9B42-B763DFC49E5D}"/>
              </a:ext>
            </a:extLst>
          </p:cNvPr>
          <p:cNvSpPr>
            <a:spLocks noGrp="1"/>
          </p:cNvSpPr>
          <p:nvPr>
            <p:ph type="title"/>
          </p:nvPr>
        </p:nvSpPr>
        <p:spPr>
          <a:xfrm>
            <a:off x="1767468" y="930785"/>
            <a:ext cx="8877096" cy="2574846"/>
          </a:xfrm>
        </p:spPr>
        <p:txBody>
          <a:bodyPr/>
          <a:lstStyle/>
          <a:p>
            <a:endParaRPr lang="en-US" dirty="0"/>
          </a:p>
        </p:txBody>
      </p:sp>
      <p:pic>
        <p:nvPicPr>
          <p:cNvPr id="2050" name="Picture 2" descr="The Spread of Islam in Ancient Africa - Ancient History Encyclopedia">
            <a:extLst>
              <a:ext uri="{FF2B5EF4-FFF2-40B4-BE49-F238E27FC236}">
                <a16:creationId xmlns:a16="http://schemas.microsoft.com/office/drawing/2014/main" id="{B697655F-0E1E-46C7-9DD0-740D48366F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7200"/>
            <a:ext cx="89154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2539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Trans- Saharan Trade Connecting Western Africa to the Mediterranean World.  - ppt download">
            <a:extLst>
              <a:ext uri="{FF2B5EF4-FFF2-40B4-BE49-F238E27FC236}">
                <a16:creationId xmlns:a16="http://schemas.microsoft.com/office/drawing/2014/main" id="{223A7680-0311-43A8-9DBD-A301545567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2059"/>
            <a:ext cx="8951843" cy="6713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04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33EC94B-E384-4D77-8425-9025A1BAC2E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0CE3CC92-FE6D-4DFF-B34E-E44896065A57}"/>
              </a:ext>
            </a:extLst>
          </p:cNvPr>
          <p:cNvSpPr>
            <a:spLocks noGrp="1"/>
          </p:cNvSpPr>
          <p:nvPr>
            <p:ph type="title"/>
          </p:nvPr>
        </p:nvSpPr>
        <p:spPr>
          <a:xfrm>
            <a:off x="340586" y="457200"/>
            <a:ext cx="8574814" cy="1135966"/>
          </a:xfrm>
        </p:spPr>
        <p:txBody>
          <a:bodyPr>
            <a:normAutofit fontScale="90000"/>
          </a:bodyPr>
          <a:lstStyle/>
          <a:p>
            <a:pPr algn="ctr"/>
            <a:r>
              <a:rPr lang="en-US" dirty="0"/>
              <a:t>Fulani Jihadist Wars in the 18</a:t>
            </a:r>
            <a:r>
              <a:rPr lang="en-US" baseline="30000" dirty="0"/>
              <a:t>th</a:t>
            </a:r>
            <a:r>
              <a:rPr lang="en-US" dirty="0"/>
              <a:t> and 19</a:t>
            </a:r>
            <a:r>
              <a:rPr lang="en-US" baseline="30000" dirty="0"/>
              <a:t>th</a:t>
            </a:r>
            <a:r>
              <a:rPr lang="en-US" dirty="0"/>
              <a:t> Century and Osman Don Fodio (1754-1817)</a:t>
            </a:r>
          </a:p>
        </p:txBody>
      </p:sp>
      <p:pic>
        <p:nvPicPr>
          <p:cNvPr id="5122" name="Picture 2">
            <a:extLst>
              <a:ext uri="{FF2B5EF4-FFF2-40B4-BE49-F238E27FC236}">
                <a16:creationId xmlns:a16="http://schemas.microsoft.com/office/drawing/2014/main" id="{6D5A0A87-BDF6-458F-A394-4CBE3F1E82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586" y="1937508"/>
            <a:ext cx="8462828" cy="4500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734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6780E-9F28-42F3-A469-263D759D27C0}"/>
              </a:ext>
            </a:extLst>
          </p:cNvPr>
          <p:cNvSpPr>
            <a:spLocks noGrp="1"/>
          </p:cNvSpPr>
          <p:nvPr>
            <p:ph type="title"/>
          </p:nvPr>
        </p:nvSpPr>
        <p:spPr/>
        <p:txBody>
          <a:bodyPr/>
          <a:lstStyle/>
          <a:p>
            <a:endParaRPr lang="en-US" dirty="0"/>
          </a:p>
        </p:txBody>
      </p:sp>
      <p:pic>
        <p:nvPicPr>
          <p:cNvPr id="4098" name="Picture 2" descr="African Heritage in Latin America | Slavery, History, African american  history">
            <a:extLst>
              <a:ext uri="{FF2B5EF4-FFF2-40B4-BE49-F238E27FC236}">
                <a16:creationId xmlns:a16="http://schemas.microsoft.com/office/drawing/2014/main" id="{82ABC893-A6A1-4567-81DE-42FE162B28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99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415376-64B6-4674-B9D9-000EA6052494}"/>
              </a:ext>
            </a:extLst>
          </p:cNvPr>
          <p:cNvSpPr>
            <a:spLocks noGrp="1"/>
          </p:cNvSpPr>
          <p:nvPr>
            <p:ph type="title"/>
          </p:nvPr>
        </p:nvSpPr>
        <p:spPr>
          <a:xfrm>
            <a:off x="182880" y="457200"/>
            <a:ext cx="8275320" cy="1143000"/>
          </a:xfrm>
        </p:spPr>
        <p:txBody>
          <a:bodyPr anchor="ctr">
            <a:normAutofit fontScale="90000"/>
          </a:bodyPr>
          <a:lstStyle/>
          <a:p>
            <a:pPr algn="ctr">
              <a:lnSpc>
                <a:spcPct val="90000"/>
              </a:lnSpc>
            </a:pPr>
            <a:r>
              <a:rPr lang="en-US" i="0" dirty="0"/>
              <a:t>  </a:t>
            </a:r>
            <a:r>
              <a:rPr lang="en-US" dirty="0"/>
              <a:t>Ayyub Ibn Suleiman (Job Ben Solomon) Diallo’s letter to his father (1701-1773).(Maryland) </a:t>
            </a:r>
            <a:endParaRPr lang="en-US" i="0" dirty="0"/>
          </a:p>
        </p:txBody>
      </p:sp>
      <p:sp>
        <p:nvSpPr>
          <p:cNvPr id="9" name="Text Placeholder 2">
            <a:extLst>
              <a:ext uri="{FF2B5EF4-FFF2-40B4-BE49-F238E27FC236}">
                <a16:creationId xmlns:a16="http://schemas.microsoft.com/office/drawing/2014/main" id="{59C3BE3C-EAE5-42DC-9011-20866422D1C4}"/>
              </a:ext>
            </a:extLst>
          </p:cNvPr>
          <p:cNvSpPr>
            <a:spLocks noGrp="1"/>
          </p:cNvSpPr>
          <p:nvPr>
            <p:ph type="body" sz="quarter" idx="14"/>
          </p:nvPr>
        </p:nvSpPr>
        <p:spPr>
          <a:xfrm flipH="1">
            <a:off x="1143000" y="1676400"/>
            <a:ext cx="5888734" cy="1295400"/>
          </a:xfrm>
        </p:spPr>
        <p:txBody>
          <a:bodyPr/>
          <a:lstStyle/>
          <a:p>
            <a:endParaRPr lang="en-US" dirty="0"/>
          </a:p>
        </p:txBody>
      </p:sp>
      <p:sp>
        <p:nvSpPr>
          <p:cNvPr id="11" name="Text Placeholder 3">
            <a:extLst>
              <a:ext uri="{FF2B5EF4-FFF2-40B4-BE49-F238E27FC236}">
                <a16:creationId xmlns:a16="http://schemas.microsoft.com/office/drawing/2014/main" id="{69C67FC2-43EB-4120-AE41-23B5239B1E1D}"/>
              </a:ext>
            </a:extLst>
          </p:cNvPr>
          <p:cNvSpPr>
            <a:spLocks noGrp="1"/>
          </p:cNvSpPr>
          <p:nvPr>
            <p:ph type="body" sz="quarter" idx="15"/>
          </p:nvPr>
        </p:nvSpPr>
        <p:spPr>
          <a:xfrm>
            <a:off x="457200" y="5791200"/>
            <a:ext cx="8382000" cy="609600"/>
          </a:xfrm>
        </p:spPr>
        <p:txBody>
          <a:bodyPr>
            <a:normAutofit fontScale="92500" lnSpcReduction="20000"/>
          </a:bodyPr>
          <a:lstStyle/>
          <a:p>
            <a:r>
              <a:rPr lang="en-US" dirty="0"/>
              <a:t>The Arabic letter addressed to his father is dated 1731. He died a free man in Senegal.</a:t>
            </a:r>
          </a:p>
        </p:txBody>
      </p:sp>
      <p:pic>
        <p:nvPicPr>
          <p:cNvPr id="1026" name="Picture 2">
            <a:extLst>
              <a:ext uri="{FF2B5EF4-FFF2-40B4-BE49-F238E27FC236}">
                <a16:creationId xmlns:a16="http://schemas.microsoft.com/office/drawing/2014/main" id="{5792D03E-BAAD-4513-8B0A-ABFF0DFB67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727730"/>
            <a:ext cx="3200400" cy="33520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yuba Diallo: &quot;The Fortunate Slave&quot; | Facts about the Muslims ...">
            <a:extLst>
              <a:ext uri="{FF2B5EF4-FFF2-40B4-BE49-F238E27FC236}">
                <a16:creationId xmlns:a16="http://schemas.microsoft.com/office/drawing/2014/main" id="{19526289-38BA-4AB9-B528-AB96D6C6B1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3865" y="1752997"/>
            <a:ext cx="3352800" cy="3301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051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52C1C3A-C467-459B-9EAF-AC786483C0DD}"/>
              </a:ext>
            </a:extLst>
          </p:cNvPr>
          <p:cNvSpPr>
            <a:spLocks noGrp="1"/>
          </p:cNvSpPr>
          <p:nvPr>
            <p:ph idx="1"/>
          </p:nvPr>
        </p:nvSpPr>
        <p:spPr/>
        <p:txBody>
          <a:bodyPr/>
          <a:lstStyle/>
          <a:p>
            <a:endParaRPr lang="en-US"/>
          </a:p>
        </p:txBody>
      </p:sp>
      <p:sp>
        <p:nvSpPr>
          <p:cNvPr id="2" name="Title 1">
            <a:extLst>
              <a:ext uri="{FF2B5EF4-FFF2-40B4-BE49-F238E27FC236}">
                <a16:creationId xmlns:a16="http://schemas.microsoft.com/office/drawing/2014/main" id="{8E90E429-7AD6-4C66-B40F-12BF381D1E5E}"/>
              </a:ext>
            </a:extLst>
          </p:cNvPr>
          <p:cNvSpPr>
            <a:spLocks noGrp="1"/>
          </p:cNvSpPr>
          <p:nvPr>
            <p:ph type="title"/>
          </p:nvPr>
        </p:nvSpPr>
        <p:spPr/>
        <p:txBody>
          <a:bodyPr>
            <a:normAutofit fontScale="90000"/>
          </a:bodyPr>
          <a:lstStyle/>
          <a:p>
            <a:pPr algn="ctr"/>
            <a:r>
              <a:rPr lang="en-US" i="0" dirty="0" err="1"/>
              <a:t>Ibrahima</a:t>
            </a:r>
            <a:r>
              <a:rPr lang="en-US" i="0" dirty="0"/>
              <a:t> Abdulrahman 1762–1829</a:t>
            </a:r>
            <a:br>
              <a:rPr lang="en-US" i="0" dirty="0"/>
            </a:br>
            <a:r>
              <a:rPr lang="en-US" i="0" dirty="0"/>
              <a:t>(Mississippi)</a:t>
            </a:r>
          </a:p>
        </p:txBody>
      </p:sp>
      <p:pic>
        <p:nvPicPr>
          <p:cNvPr id="3074" name="Picture 2" descr="Prince Among Slaves: The True Story of an African Prince Sold into ...">
            <a:extLst>
              <a:ext uri="{FF2B5EF4-FFF2-40B4-BE49-F238E27FC236}">
                <a16:creationId xmlns:a16="http://schemas.microsoft.com/office/drawing/2014/main" id="{479EE512-38D7-4842-ABE3-B86F7956DC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855" y="1639456"/>
            <a:ext cx="3286125" cy="44054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6B67F3DA-E45F-4C0F-AFD5-EA3B1E0F36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2075" y="1676400"/>
            <a:ext cx="3286125" cy="440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7020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 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5818</Words>
  <Application>Microsoft Office PowerPoint</Application>
  <PresentationFormat>On-screen Show (4:3)</PresentationFormat>
  <Paragraphs>219</Paragraphs>
  <Slides>24</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Calibri</vt:lpstr>
      <vt:lpstr>Imprint MT Shadow</vt:lpstr>
      <vt:lpstr>Times New Roman</vt:lpstr>
      <vt:lpstr>Trebuchet MS</vt:lpstr>
      <vt:lpstr>Quiz Show</vt:lpstr>
      <vt:lpstr>Arabic in Antebellum America: Slavery, Islam, and the Blues </vt:lpstr>
      <vt:lpstr>Presentation Outline</vt:lpstr>
      <vt:lpstr>PowerPoint Presentation</vt:lpstr>
      <vt:lpstr>PowerPoint Presentation</vt:lpstr>
      <vt:lpstr>PowerPoint Presentation</vt:lpstr>
      <vt:lpstr>Fulani Jihadist Wars in the 18th and 19th Century and Osman Don Fodio (1754-1817)</vt:lpstr>
      <vt:lpstr>PowerPoint Presentation</vt:lpstr>
      <vt:lpstr>  Ayyub Ibn Suleiman (Job Ben Solomon) Diallo’s letter to his father (1701-1773).(Maryland) </vt:lpstr>
      <vt:lpstr>Ibrahima Abdulrahman 1762–1829 (Mississippi)</vt:lpstr>
      <vt:lpstr>The Bilali Diary (The Ben Ali Diary) (Sapelo Island of Georgia)</vt:lpstr>
      <vt:lpstr>Omar Ibn Said (1770-1864) (North Carolina)</vt:lpstr>
      <vt:lpstr>Arabic Letters from Muslim African Slaves in Thomas Jefferson’s Papers (1807), Library of Congress</vt:lpstr>
      <vt:lpstr>III. Why Are These Texts Still Unknown?</vt:lpstr>
      <vt:lpstr>Thomas Jefferson’s Arabic manuscripts by African Slaves: Vernacular West African Arabic</vt:lpstr>
      <vt:lpstr>West African Arabic:    The Script of Ben Ali is Fulani Arabic, not a manuscript full of misspellings because written by non-native Arabic speakers</vt:lpstr>
      <vt:lpstr>How to include the Arabic Slave Narrative in the Liberal Arts Curriculum</vt:lpstr>
      <vt:lpstr>Historical Justice through Access to the Archives</vt:lpstr>
      <vt:lpstr>The Need for Literary and Linguistic Analysis of these manuscripts:  </vt:lpstr>
      <vt:lpstr>The Double Utterance in Omar Ben Said’s Life</vt:lpstr>
      <vt:lpstr>Resistance  (The North Carolina Chapel Hill Collection) </vt:lpstr>
      <vt:lpstr>Arabic and Muslim African Names in the Slave Ship Clotilda that landed in  Mobile, AL 1861</vt:lpstr>
      <vt:lpstr> Arab and Western  Ethnocentrism and the Absence of Scholarship on  The Timbuktu Manuscripts (Mali)</vt:lpstr>
      <vt:lpstr>Levee Camp Holler</vt:lpstr>
      <vt:lpstr>Select 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2018-02-02T15:50:10Z</dcterms:created>
  <dcterms:modified xsi:type="dcterms:W3CDTF">2022-01-18T14:54:55Z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