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36"/>
  </p:notesMasterIdLst>
  <p:sldIdLst>
    <p:sldId id="517" r:id="rId2"/>
    <p:sldId id="487" r:id="rId3"/>
    <p:sldId id="518" r:id="rId4"/>
    <p:sldId id="519" r:id="rId5"/>
    <p:sldId id="520" r:id="rId6"/>
    <p:sldId id="521" r:id="rId7"/>
    <p:sldId id="522" r:id="rId8"/>
    <p:sldId id="523"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0" r:id="rId26"/>
    <p:sldId id="541" r:id="rId27"/>
    <p:sldId id="542" r:id="rId28"/>
    <p:sldId id="543" r:id="rId29"/>
    <p:sldId id="544" r:id="rId30"/>
    <p:sldId id="545" r:id="rId31"/>
    <p:sldId id="546" r:id="rId32"/>
    <p:sldId id="547" r:id="rId33"/>
    <p:sldId id="548" r:id="rId34"/>
    <p:sldId id="549"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41680" autoAdjust="0"/>
    <p:restoredTop sz="83837" autoAdjust="0"/>
  </p:normalViewPr>
  <p:slideViewPr>
    <p:cSldViewPr snapToGrid="0">
      <p:cViewPr>
        <p:scale>
          <a:sx n="50" d="100"/>
          <a:sy n="50" d="100"/>
        </p:scale>
        <p:origin x="-1638" y="-3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dirty="0"/>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46341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461963" indent="-461963">
              <a:buClr>
                <a:srgbClr val="756525"/>
              </a:buClr>
              <a:buSzPct val="100000"/>
              <a:defRPr/>
            </a:lvl1pPr>
            <a:lvl2pPr marL="914400" indent="-457200">
              <a:buClr>
                <a:srgbClr val="756525"/>
              </a:buClr>
              <a:defRPr/>
            </a:lvl2pPr>
            <a:lvl3pPr marL="1376363" indent="-461963">
              <a:buClr>
                <a:srgbClr val="756525"/>
              </a:buClr>
              <a:buFont typeface="Wingdings" pitchFamily="2" charset="2"/>
              <a:buChar char="§"/>
              <a:defRPr/>
            </a:lvl3pPr>
            <a:lvl4pPr marL="1600200" indent="-228600">
              <a:buClr>
                <a:srgbClr val="756525"/>
              </a:buClr>
              <a:buFont typeface="Courier New" pitchFamily="49" charset="0"/>
              <a:buChar char="o"/>
              <a:defRPr/>
            </a:lvl4pPr>
            <a:lvl5pPr>
              <a:buClr>
                <a:srgbClr val="756525"/>
              </a:buClr>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72379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smtClean="0"/>
              <a:t>Click icon to add picture</a:t>
            </a:r>
            <a:endParaRPr lang="en-US" dirty="0"/>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9" name="Picture 8" title="Cengage 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86561692"/>
      </p:ext>
    </p:extLst>
  </p:cSld>
  <p:clrMapOvr>
    <a:masterClrMapping/>
  </p:clrMapOvr>
  <p:transition spd="slow"/>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smtClean="0"/>
              <a:t>Click to edit Master text styles</a:t>
            </a:r>
          </a:p>
          <a:p>
            <a:pPr marL="914400" lvl="1" indent="-457200"/>
            <a:r>
              <a:rPr lang="en-US" dirty="0" smtClean="0"/>
              <a:t>Second level</a:t>
            </a:r>
          </a:p>
          <a:p>
            <a:pPr marL="1376363" lvl="2" indent="-461963"/>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smtClean="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8" name="Picture 7" title="Cengage 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timing>
    <p:tnLst>
      <p:par>
        <p:cTn id="1" dur="indefinite" restart="never" nodeType="tmRoot"/>
      </p:par>
    </p:tnLst>
  </p:timing>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4695" y="2041472"/>
            <a:ext cx="8199620" cy="1708879"/>
          </a:xfrm>
        </p:spPr>
        <p:txBody>
          <a:bodyPr anchor="ctr"/>
          <a:lstStyle/>
          <a:p>
            <a:pPr marL="63500"/>
            <a:r>
              <a:rPr lang="en-IN" sz="4000" b="1" dirty="0">
                <a:latin typeface="Arial" pitchFamily="34" charset="0"/>
                <a:cs typeface="Arial" pitchFamily="34" charset="0"/>
              </a:rPr>
              <a:t>Chapter </a:t>
            </a:r>
            <a:r>
              <a:rPr lang="en-IN" sz="4000" b="1" dirty="0" smtClean="0">
                <a:latin typeface="Arial" pitchFamily="34" charset="0"/>
                <a:cs typeface="Arial" pitchFamily="34" charset="0"/>
              </a:rPr>
              <a:t>3</a:t>
            </a:r>
            <a:endParaRPr lang="en-US" altLang="en-US" sz="4000" b="1" dirty="0">
              <a:latin typeface="Arial" pitchFamily="34" charset="0"/>
              <a:cs typeface="Arial" pitchFamily="34" charset="0"/>
            </a:endParaRPr>
          </a:p>
        </p:txBody>
      </p:sp>
      <p:sp>
        <p:nvSpPr>
          <p:cNvPr id="4" name="Sub Title 5"/>
          <p:cNvSpPr>
            <a:spLocks noGrp="1"/>
          </p:cNvSpPr>
          <p:nvPr>
            <p:ph type="body" sz="quarter" idx="14"/>
          </p:nvPr>
        </p:nvSpPr>
        <p:spPr>
          <a:xfrm>
            <a:off x="736830" y="3641947"/>
            <a:ext cx="7898317" cy="2238606"/>
          </a:xfrm>
        </p:spPr>
        <p:txBody>
          <a:bodyPr anchor="ctr"/>
          <a:lstStyle/>
          <a:p>
            <a:pPr algn="ctr"/>
            <a:r>
              <a:rPr lang="en-US" sz="3600" dirty="0">
                <a:latin typeface="Arial" pitchFamily="34" charset="0"/>
                <a:cs typeface="Arial" pitchFamily="34" charset="0"/>
              </a:rPr>
              <a:t>Processing Accounting</a:t>
            </a:r>
          </a:p>
          <a:p>
            <a:pPr algn="ctr"/>
            <a:r>
              <a:rPr lang="en-US" sz="3600" dirty="0">
                <a:latin typeface="Arial" pitchFamily="34" charset="0"/>
                <a:cs typeface="Arial" pitchFamily="34" charset="0"/>
              </a:rPr>
              <a:t>Information</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smtClean="0">
                <a:solidFill>
                  <a:schemeClr val="bg1"/>
                </a:solidFill>
                <a:latin typeface="Arial" pitchFamily="34" charset="0"/>
                <a:cs typeface="Arial" pitchFamily="34" charset="0"/>
              </a:rPr>
              <a:t>© </a:t>
            </a:r>
            <a:r>
              <a:rPr lang="en-US" sz="1200" dirty="0">
                <a:solidFill>
                  <a:schemeClr val="bg1"/>
                </a:solidFill>
                <a:latin typeface="Arial" pitchFamily="34" charset="0"/>
                <a:cs typeface="Arial" pitchFamily="34" charset="0"/>
              </a:rPr>
              <a:t>2019 Cengage. All rights reserved</a:t>
            </a:r>
            <a:r>
              <a:rPr lang="en-US" sz="1200" dirty="0">
                <a:solidFill>
                  <a:schemeClr val="bg1"/>
                </a:solidFill>
                <a:latin typeface="Arial" pitchFamily="34" charset="0"/>
                <a:ea typeface="ＭＳ Ｐゴシック" charset="-128"/>
                <a:cs typeface="Arial" pitchFamily="34" charset="0"/>
              </a:rPr>
              <a:t>.</a:t>
            </a:r>
            <a:endParaRPr lang="en-US" sz="12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304128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Payment of Wages and Salaries</a:t>
            </a:r>
          </a:p>
        </p:txBody>
      </p:sp>
      <p:sp>
        <p:nvSpPr>
          <p:cNvPr id="3" name="Content Placeholder 2"/>
          <p:cNvSpPr>
            <a:spLocks noGrp="1"/>
          </p:cNvSpPr>
          <p:nvPr>
            <p:ph sz="quarter" idx="11"/>
          </p:nvPr>
        </p:nvSpPr>
        <p:spPr>
          <a:xfrm>
            <a:off x="325438" y="1447800"/>
            <a:ext cx="8589962" cy="1619250"/>
          </a:xfrm>
        </p:spPr>
        <p:txBody>
          <a:bodyPr>
            <a:noAutofit/>
          </a:bodyPr>
          <a:lstStyle/>
          <a:p>
            <a:r>
              <a:rPr lang="en-US" dirty="0">
                <a:latin typeface="Arial" pitchFamily="34" charset="0"/>
                <a:cs typeface="Arial" pitchFamily="34" charset="0"/>
              </a:rPr>
              <a:t>Wages and salaries for the first month amount to $10,000</a:t>
            </a:r>
          </a:p>
          <a:p>
            <a:pPr marL="0" indent="0">
              <a:buNone/>
            </a:pPr>
            <a:r>
              <a:rPr lang="en-US" dirty="0" smtClean="0">
                <a:latin typeface="Arial" pitchFamily="34" charset="0"/>
                <a:cs typeface="Arial" pitchFamily="34" charset="0"/>
              </a:rPr>
              <a:t>Assets=Liabilities </a:t>
            </a:r>
            <a:r>
              <a:rPr lang="en-US" dirty="0">
                <a:latin typeface="Arial" pitchFamily="34" charset="0"/>
                <a:cs typeface="Arial" pitchFamily="34" charset="0"/>
              </a:rPr>
              <a:t>+ Stackholders’ </a:t>
            </a:r>
            <a:r>
              <a:rPr lang="en-US" dirty="0" smtClean="0">
                <a:latin typeface="Arial" pitchFamily="34" charset="0"/>
                <a:cs typeface="Arial" pitchFamily="34" charset="0"/>
              </a:rPr>
              <a:t>Equity</a:t>
            </a:r>
          </a:p>
        </p:txBody>
      </p:sp>
      <p:graphicFrame>
        <p:nvGraphicFramePr>
          <p:cNvPr id="6" name="Table 5"/>
          <p:cNvGraphicFramePr>
            <a:graphicFrameLocks noGrp="1"/>
          </p:cNvGraphicFramePr>
          <p:nvPr>
            <p:extLst>
              <p:ext uri="{D42A27DB-BD31-4B8C-83A1-F6EECF244321}">
                <p14:modId xmlns:p14="http://schemas.microsoft.com/office/powerpoint/2010/main" val="2713972187"/>
              </p:ext>
            </p:extLst>
          </p:nvPr>
        </p:nvGraphicFramePr>
        <p:xfrm>
          <a:off x="95250" y="409448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$105,000</a:t>
                      </a:r>
                      <a:endParaRPr lang="en-US" sz="1000" dirty="0" smtClean="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r>
              <a:tr h="240030">
                <a:tc>
                  <a:txBody>
                    <a:bodyPr/>
                    <a:lstStyle/>
                    <a:p>
                      <a:r>
                        <a:rPr lang="en-US" sz="1000" dirty="0" smtClean="0">
                          <a:latin typeface="Arial" pitchFamily="34" charset="0"/>
                          <a:cs typeface="Arial" pitchFamily="34" charset="0"/>
                        </a:rPr>
                        <a:t>6</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-10,000</a:t>
                      </a: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-10,000</a:t>
                      </a: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$95,000</a:t>
                      </a: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a:t>
                      </a:r>
                      <a:endParaRPr lang="en-US" sz="1000" dirty="0">
                        <a:latin typeface="Arial" pitchFamily="34" charset="0"/>
                        <a:cs typeface="Arial" pitchFamily="34" charset="0"/>
                      </a:endParaRPr>
                    </a:p>
                  </a:txBody>
                  <a:tcPr/>
                </a:tc>
              </a:tr>
              <a:tr h="16764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35901151"/>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Payment of Utilities</a:t>
            </a:r>
          </a:p>
        </p:txBody>
      </p:sp>
      <p:sp>
        <p:nvSpPr>
          <p:cNvPr id="3" name="Content Placeholder 2"/>
          <p:cNvSpPr>
            <a:spLocks noGrp="1"/>
          </p:cNvSpPr>
          <p:nvPr>
            <p:ph sz="quarter" idx="11"/>
          </p:nvPr>
        </p:nvSpPr>
        <p:spPr>
          <a:xfrm>
            <a:off x="325438" y="1447800"/>
            <a:ext cx="8589962" cy="1619250"/>
          </a:xfrm>
        </p:spPr>
        <p:txBody>
          <a:bodyPr>
            <a:noAutofit/>
          </a:bodyPr>
          <a:lstStyle/>
          <a:p>
            <a:r>
              <a:rPr lang="en-US" dirty="0">
                <a:latin typeface="Arial" pitchFamily="34" charset="0"/>
                <a:cs typeface="Arial" pitchFamily="34" charset="0"/>
              </a:rPr>
              <a:t>Cost of utilities for the first month is $3,000. Glengarry pays this amount in cash</a:t>
            </a:r>
          </a:p>
          <a:p>
            <a:pPr marL="0" indent="0">
              <a:buNone/>
            </a:pPr>
            <a:r>
              <a:rPr lang="en-US" dirty="0" smtClean="0">
                <a:latin typeface="Arial" pitchFamily="34" charset="0"/>
                <a:cs typeface="Arial" pitchFamily="34" charset="0"/>
              </a:rPr>
              <a:t>Assets=Liabilities </a:t>
            </a:r>
            <a:r>
              <a:rPr lang="en-US" dirty="0">
                <a:latin typeface="Arial" pitchFamily="34" charset="0"/>
                <a:cs typeface="Arial" pitchFamily="34" charset="0"/>
              </a:rPr>
              <a:t>+ Stackholders’ </a:t>
            </a:r>
            <a:r>
              <a:rPr lang="en-US" dirty="0" smtClean="0">
                <a:latin typeface="Arial" pitchFamily="34" charset="0"/>
                <a:cs typeface="Arial" pitchFamily="34" charset="0"/>
              </a:rPr>
              <a:t>Equity</a:t>
            </a:r>
          </a:p>
        </p:txBody>
      </p:sp>
      <p:graphicFrame>
        <p:nvGraphicFramePr>
          <p:cNvPr id="6" name="Table 5"/>
          <p:cNvGraphicFramePr>
            <a:graphicFrameLocks noGrp="1"/>
          </p:cNvGraphicFramePr>
          <p:nvPr>
            <p:extLst>
              <p:ext uri="{D42A27DB-BD31-4B8C-83A1-F6EECF244321}">
                <p14:modId xmlns:p14="http://schemas.microsoft.com/office/powerpoint/2010/main" val="1315745022"/>
              </p:ext>
            </p:extLst>
          </p:nvPr>
        </p:nvGraphicFramePr>
        <p:xfrm>
          <a:off x="95250" y="409448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$95,000</a:t>
                      </a:r>
                      <a:endParaRPr lang="en-US" sz="1000" dirty="0" smtClean="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a:t>
                      </a:r>
                      <a:endParaRPr lang="en-US" sz="1000" dirty="0">
                        <a:latin typeface="Arial" pitchFamily="34" charset="0"/>
                        <a:cs typeface="Arial" pitchFamily="34" charset="0"/>
                      </a:endParaRPr>
                    </a:p>
                  </a:txBody>
                  <a:tcPr/>
                </a:tc>
              </a:tr>
              <a:tr h="240030">
                <a:tc>
                  <a:txBody>
                    <a:bodyPr/>
                    <a:lstStyle/>
                    <a:p>
                      <a:r>
                        <a:rPr lang="en-US" sz="1000" dirty="0" smtClean="0">
                          <a:latin typeface="Arial" pitchFamily="34" charset="0"/>
                          <a:cs typeface="Arial" pitchFamily="34" charset="0"/>
                        </a:rPr>
                        <a:t>7</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-3,000</a:t>
                      </a: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-3,000</a:t>
                      </a: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$92,000</a:t>
                      </a: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$7,000</a:t>
                      </a:r>
                      <a:endParaRPr lang="en-US" sz="1000" dirty="0">
                        <a:latin typeface="Arial" pitchFamily="34" charset="0"/>
                        <a:cs typeface="Arial" pitchFamily="34" charset="0"/>
                      </a:endParaRPr>
                    </a:p>
                  </a:txBody>
                  <a:tcPr/>
                </a:tc>
              </a:tr>
              <a:tr h="16764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715641750"/>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Collection of Accounts Receivable</a:t>
            </a:r>
          </a:p>
        </p:txBody>
      </p:sp>
      <p:sp>
        <p:nvSpPr>
          <p:cNvPr id="3" name="Content Placeholder 2"/>
          <p:cNvSpPr>
            <a:spLocks noGrp="1"/>
          </p:cNvSpPr>
          <p:nvPr>
            <p:ph sz="quarter" idx="11"/>
          </p:nvPr>
        </p:nvSpPr>
        <p:spPr>
          <a:xfrm>
            <a:off x="325438" y="1447800"/>
            <a:ext cx="8589962" cy="1619250"/>
          </a:xfrm>
        </p:spPr>
        <p:txBody>
          <a:bodyPr>
            <a:noAutofit/>
          </a:bodyPr>
          <a:lstStyle/>
          <a:p>
            <a:r>
              <a:rPr lang="en-US" dirty="0">
                <a:latin typeface="Arial" pitchFamily="34" charset="0"/>
                <a:cs typeface="Arial" pitchFamily="34" charset="0"/>
              </a:rPr>
              <a:t>Amount received from members in payment of their accounts is $4,000</a:t>
            </a:r>
          </a:p>
          <a:p>
            <a:pPr marL="0" indent="0">
              <a:buNone/>
            </a:pPr>
            <a:r>
              <a:rPr lang="en-US" dirty="0" smtClean="0">
                <a:latin typeface="Arial" pitchFamily="34" charset="0"/>
                <a:cs typeface="Arial" pitchFamily="34" charset="0"/>
              </a:rPr>
              <a:t>Assets=Liabilities </a:t>
            </a:r>
            <a:r>
              <a:rPr lang="en-US" dirty="0">
                <a:latin typeface="Arial" pitchFamily="34" charset="0"/>
                <a:cs typeface="Arial" pitchFamily="34" charset="0"/>
              </a:rPr>
              <a:t>+ Stackholders’ </a:t>
            </a:r>
            <a:r>
              <a:rPr lang="en-US" dirty="0" smtClean="0">
                <a:latin typeface="Arial" pitchFamily="34" charset="0"/>
                <a:cs typeface="Arial" pitchFamily="34" charset="0"/>
              </a:rPr>
              <a:t>Equity</a:t>
            </a:r>
          </a:p>
        </p:txBody>
      </p:sp>
      <p:graphicFrame>
        <p:nvGraphicFramePr>
          <p:cNvPr id="6" name="Table 5"/>
          <p:cNvGraphicFramePr>
            <a:graphicFrameLocks noGrp="1"/>
          </p:cNvGraphicFramePr>
          <p:nvPr>
            <p:extLst>
              <p:ext uri="{D42A27DB-BD31-4B8C-83A1-F6EECF244321}">
                <p14:modId xmlns:p14="http://schemas.microsoft.com/office/powerpoint/2010/main" val="2335055174"/>
              </p:ext>
            </p:extLst>
          </p:nvPr>
        </p:nvGraphicFramePr>
        <p:xfrm>
          <a:off x="95250" y="409448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$92,000</a:t>
                      </a:r>
                      <a:endParaRPr lang="en-US" sz="1000" dirty="0" smtClean="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$7,000</a:t>
                      </a:r>
                      <a:endParaRPr lang="en-US" sz="1000" dirty="0">
                        <a:latin typeface="Arial" pitchFamily="34" charset="0"/>
                        <a:cs typeface="Arial" pitchFamily="34" charset="0"/>
                      </a:endParaRPr>
                    </a:p>
                  </a:txBody>
                  <a:tcPr/>
                </a:tc>
              </a:tr>
              <a:tr h="240030">
                <a:tc>
                  <a:txBody>
                    <a:bodyPr/>
                    <a:lstStyle/>
                    <a:p>
                      <a:r>
                        <a:rPr lang="en-US" sz="1000" dirty="0" smtClean="0">
                          <a:latin typeface="Arial" pitchFamily="34" charset="0"/>
                          <a:cs typeface="Arial" pitchFamily="34" charset="0"/>
                        </a:rPr>
                        <a:t>8</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4,000</a:t>
                      </a:r>
                    </a:p>
                  </a:txBody>
                  <a:tcPr/>
                </a:tc>
                <a:tc>
                  <a:txBody>
                    <a:bodyPr/>
                    <a:lstStyle/>
                    <a:p>
                      <a:r>
                        <a:rPr lang="en-US" sz="1000" dirty="0" smtClean="0">
                          <a:latin typeface="Arial" pitchFamily="34" charset="0"/>
                          <a:cs typeface="Arial" pitchFamily="34" charset="0"/>
                        </a:rPr>
                        <a:t>$-4,000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latin typeface="Arial" pitchFamily="34" charset="0"/>
                        <a:cs typeface="Arial" pitchFamily="34" charset="0"/>
                      </a:endParaRP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$96,000</a:t>
                      </a:r>
                    </a:p>
                  </a:txBody>
                  <a:tcPr/>
                </a:tc>
                <a:tc>
                  <a:txBody>
                    <a:bodyPr/>
                    <a:lstStyle/>
                    <a:p>
                      <a:r>
                        <a:rPr lang="en-US" sz="1000" dirty="0" smtClean="0">
                          <a:latin typeface="Arial" pitchFamily="34" charset="0"/>
                          <a:cs typeface="Arial" pitchFamily="34" charset="0"/>
                        </a:rPr>
                        <a:t>$11,000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$7,000</a:t>
                      </a:r>
                      <a:endParaRPr lang="en-US" sz="1000" dirty="0">
                        <a:latin typeface="Arial" pitchFamily="34" charset="0"/>
                        <a:cs typeface="Arial" pitchFamily="34" charset="0"/>
                      </a:endParaRPr>
                    </a:p>
                  </a:txBody>
                  <a:tcPr/>
                </a:tc>
              </a:tr>
              <a:tr h="16764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$327,000</a:t>
                      </a:r>
                      <a:endParaRPr lang="en-US" sz="1000" dirty="0" smtClean="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023777985"/>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Payment of Dividends</a:t>
            </a:r>
          </a:p>
        </p:txBody>
      </p:sp>
      <p:sp>
        <p:nvSpPr>
          <p:cNvPr id="3" name="Content Placeholder 2"/>
          <p:cNvSpPr>
            <a:spLocks noGrp="1"/>
          </p:cNvSpPr>
          <p:nvPr>
            <p:ph sz="quarter" idx="11"/>
          </p:nvPr>
        </p:nvSpPr>
        <p:spPr>
          <a:xfrm>
            <a:off x="325438" y="1447800"/>
            <a:ext cx="8589962" cy="1790700"/>
          </a:xfrm>
        </p:spPr>
        <p:txBody>
          <a:bodyPr>
            <a:noAutofit/>
          </a:bodyPr>
          <a:lstStyle/>
          <a:p>
            <a:r>
              <a:rPr lang="en-US" dirty="0">
                <a:latin typeface="Arial" pitchFamily="34" charset="0"/>
                <a:cs typeface="Arial" pitchFamily="34" charset="0"/>
              </a:rPr>
              <a:t>Karen and Kathy, acting on behalf of Glengarry Health Club, decide to pay a dividend of $1,000 on the shares of stock that each of them owns, or $2,000 in total</a:t>
            </a:r>
          </a:p>
          <a:p>
            <a:pPr marL="0" indent="0">
              <a:buNone/>
            </a:pPr>
            <a:r>
              <a:rPr lang="en-US" dirty="0" smtClean="0">
                <a:latin typeface="Arial" pitchFamily="34" charset="0"/>
                <a:cs typeface="Arial" pitchFamily="34" charset="0"/>
              </a:rPr>
              <a:t>Assets=Liabilities </a:t>
            </a:r>
            <a:r>
              <a:rPr lang="en-US" dirty="0">
                <a:latin typeface="Arial" pitchFamily="34" charset="0"/>
                <a:cs typeface="Arial" pitchFamily="34" charset="0"/>
              </a:rPr>
              <a:t>+ Stackholders’ </a:t>
            </a:r>
            <a:r>
              <a:rPr lang="en-US" dirty="0" smtClean="0">
                <a:latin typeface="Arial" pitchFamily="34" charset="0"/>
                <a:cs typeface="Arial" pitchFamily="34" charset="0"/>
              </a:rPr>
              <a:t>Equity</a:t>
            </a:r>
          </a:p>
        </p:txBody>
      </p:sp>
      <p:graphicFrame>
        <p:nvGraphicFramePr>
          <p:cNvPr id="6" name="Table 5"/>
          <p:cNvGraphicFramePr>
            <a:graphicFrameLocks noGrp="1"/>
          </p:cNvGraphicFramePr>
          <p:nvPr>
            <p:extLst>
              <p:ext uri="{D42A27DB-BD31-4B8C-83A1-F6EECF244321}">
                <p14:modId xmlns:p14="http://schemas.microsoft.com/office/powerpoint/2010/main" val="3633991508"/>
              </p:ext>
            </p:extLst>
          </p:nvPr>
        </p:nvGraphicFramePr>
        <p:xfrm>
          <a:off x="95250" y="409448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$96,000</a:t>
                      </a:r>
                      <a:endParaRPr lang="en-US" sz="1000" dirty="0" smtClean="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$11,000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$7,000</a:t>
                      </a:r>
                      <a:endParaRPr lang="en-US" sz="1000" dirty="0">
                        <a:latin typeface="Arial" pitchFamily="34" charset="0"/>
                        <a:cs typeface="Arial" pitchFamily="34" charset="0"/>
                      </a:endParaRPr>
                    </a:p>
                  </a:txBody>
                  <a:tcPr/>
                </a:tc>
              </a:tr>
              <a:tr h="240030">
                <a:tc>
                  <a:txBody>
                    <a:bodyPr/>
                    <a:lstStyle/>
                    <a:p>
                      <a:r>
                        <a:rPr lang="en-US" sz="1000" dirty="0" smtClean="0">
                          <a:latin typeface="Arial" pitchFamily="34" charset="0"/>
                          <a:cs typeface="Arial" pitchFamily="34" charset="0"/>
                        </a:rPr>
                        <a:t>9</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-2,000</a:t>
                      </a: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-2,000</a:t>
                      </a: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$94,000</a:t>
                      </a:r>
                    </a:p>
                  </a:txBody>
                  <a:tcPr/>
                </a:tc>
                <a:tc>
                  <a:txBody>
                    <a:bodyPr/>
                    <a:lstStyle/>
                    <a:p>
                      <a:r>
                        <a:rPr lang="en-US" sz="1000" dirty="0" smtClean="0">
                          <a:latin typeface="Arial" pitchFamily="34" charset="0"/>
                          <a:cs typeface="Arial" pitchFamily="34" charset="0"/>
                        </a:rPr>
                        <a:t>$11,000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$5,000</a:t>
                      </a:r>
                      <a:endParaRPr lang="en-US" sz="1000" dirty="0">
                        <a:latin typeface="Arial" pitchFamily="34" charset="0"/>
                        <a:cs typeface="Arial" pitchFamily="34" charset="0"/>
                      </a:endParaRPr>
                    </a:p>
                  </a:txBody>
                  <a:tcPr/>
                </a:tc>
              </a:tr>
              <a:tr h="16764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198890488"/>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Cost Principle</a:t>
            </a:r>
          </a:p>
        </p:txBody>
      </p:sp>
      <p:sp>
        <p:nvSpPr>
          <p:cNvPr id="3" name="Content Placeholder 2"/>
          <p:cNvSpPr>
            <a:spLocks noGrp="1"/>
          </p:cNvSpPr>
          <p:nvPr>
            <p:ph idx="1"/>
          </p:nvPr>
        </p:nvSpPr>
        <p:spPr/>
        <p:txBody>
          <a:bodyPr/>
          <a:lstStyle/>
          <a:p>
            <a:r>
              <a:rPr lang="en-US" dirty="0">
                <a:latin typeface="Arial" pitchFamily="34" charset="0"/>
                <a:cs typeface="Arial" pitchFamily="34" charset="0"/>
              </a:rPr>
              <a:t>Record an asset at the cost to acquire it and continue to show this amount on all balance sheets until the asset is </a:t>
            </a:r>
            <a:r>
              <a:rPr lang="en-US" dirty="0" smtClean="0">
                <a:latin typeface="Arial" pitchFamily="34" charset="0"/>
                <a:cs typeface="Arial" pitchFamily="34" charset="0"/>
              </a:rPr>
              <a:t>disposed</a:t>
            </a:r>
            <a:endParaRPr lang="en-US" dirty="0">
              <a:latin typeface="Arial" pitchFamily="34" charset="0"/>
              <a:cs typeface="Arial" pitchFamily="34" charset="0"/>
            </a:endParaRPr>
          </a:p>
        </p:txBody>
      </p:sp>
    </p:spTree>
    <p:extLst>
      <p:ext uri="{BB962C8B-B14F-4D97-AF65-F5344CB8AC3E}">
        <p14:creationId xmlns:p14="http://schemas.microsoft.com/office/powerpoint/2010/main" val="2010999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Account and Chart of Accounts</a:t>
            </a:r>
          </a:p>
        </p:txBody>
      </p:sp>
      <p:sp>
        <p:nvSpPr>
          <p:cNvPr id="3" name="Content Placeholder 2"/>
          <p:cNvSpPr>
            <a:spLocks noGrp="1"/>
          </p:cNvSpPr>
          <p:nvPr>
            <p:ph idx="1"/>
          </p:nvPr>
        </p:nvSpPr>
        <p:spPr/>
        <p:txBody>
          <a:bodyPr/>
          <a:lstStyle/>
          <a:p>
            <a:r>
              <a:rPr lang="en-US" b="1" dirty="0">
                <a:latin typeface="Arial" pitchFamily="34" charset="0"/>
                <a:cs typeface="Arial" pitchFamily="34" charset="0"/>
              </a:rPr>
              <a:t>Account</a:t>
            </a:r>
            <a:r>
              <a:rPr lang="en-US" dirty="0">
                <a:latin typeface="Arial" pitchFamily="34" charset="0"/>
                <a:cs typeface="Arial" pitchFamily="34" charset="0"/>
              </a:rPr>
              <a:t>: record used to accumulate amounts for each individual asset, liability, revenue, expense, and component of stockholders’ equity</a:t>
            </a:r>
          </a:p>
          <a:p>
            <a:r>
              <a:rPr lang="en-US" b="1" dirty="0">
                <a:latin typeface="Arial" pitchFamily="34" charset="0"/>
                <a:cs typeface="Arial" pitchFamily="34" charset="0"/>
              </a:rPr>
              <a:t>Chart of accounts</a:t>
            </a:r>
            <a:r>
              <a:rPr lang="en-US" dirty="0">
                <a:latin typeface="Arial" pitchFamily="34" charset="0"/>
                <a:cs typeface="Arial" pitchFamily="34" charset="0"/>
              </a:rPr>
              <a:t>: numerical list of all accounts used by a </a:t>
            </a:r>
            <a:r>
              <a:rPr lang="en-US" dirty="0" smtClean="0">
                <a:latin typeface="Arial" pitchFamily="34" charset="0"/>
                <a:cs typeface="Arial" pitchFamily="34" charset="0"/>
              </a:rPr>
              <a:t>company</a:t>
            </a:r>
            <a:endParaRPr lang="en-US" dirty="0">
              <a:latin typeface="Arial" pitchFamily="34" charset="0"/>
              <a:cs typeface="Arial" pitchFamily="34" charset="0"/>
            </a:endParaRPr>
          </a:p>
        </p:txBody>
      </p:sp>
    </p:spTree>
    <p:extLst>
      <p:ext uri="{BB962C8B-B14F-4D97-AF65-F5344CB8AC3E}">
        <p14:creationId xmlns:p14="http://schemas.microsoft.com/office/powerpoint/2010/main" val="2176432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Analyzing Transactions</a:t>
            </a:r>
          </a:p>
        </p:txBody>
      </p:sp>
      <p:sp>
        <p:nvSpPr>
          <p:cNvPr id="3" name="Content Placeholder 2"/>
          <p:cNvSpPr>
            <a:spLocks noGrp="1"/>
          </p:cNvSpPr>
          <p:nvPr>
            <p:ph idx="1"/>
          </p:nvPr>
        </p:nvSpPr>
        <p:spPr/>
        <p:txBody>
          <a:bodyPr/>
          <a:lstStyle/>
          <a:p>
            <a:r>
              <a:rPr lang="en-US" b="1" dirty="0">
                <a:latin typeface="Arial" pitchFamily="34" charset="0"/>
                <a:cs typeface="Arial" pitchFamily="34" charset="0"/>
              </a:rPr>
              <a:t>General ledger</a:t>
            </a:r>
            <a:r>
              <a:rPr lang="en-US" dirty="0">
                <a:latin typeface="Arial" pitchFamily="34" charset="0"/>
                <a:cs typeface="Arial" pitchFamily="34" charset="0"/>
              </a:rPr>
              <a:t>: A book, a file, a hard drive, or another device containing all of the accounts</a:t>
            </a:r>
          </a:p>
          <a:p>
            <a:r>
              <a:rPr lang="en-US" b="1" dirty="0">
                <a:latin typeface="Arial" pitchFamily="34" charset="0"/>
                <a:cs typeface="Arial" pitchFamily="34" charset="0"/>
              </a:rPr>
              <a:t>Double-entry system</a:t>
            </a:r>
            <a:r>
              <a:rPr lang="en-US" dirty="0">
                <a:latin typeface="Arial" pitchFamily="34" charset="0"/>
                <a:cs typeface="Arial" pitchFamily="34" charset="0"/>
              </a:rPr>
              <a:t>: system of accounting</a:t>
            </a:r>
          </a:p>
          <a:p>
            <a:pPr lvl="1"/>
            <a:r>
              <a:rPr lang="en-US" dirty="0">
                <a:latin typeface="Arial" pitchFamily="34" charset="0"/>
                <a:cs typeface="Arial" pitchFamily="34" charset="0"/>
              </a:rPr>
              <a:t>For every transaction recorded, total debits must equal total credits</a:t>
            </a:r>
          </a:p>
          <a:p>
            <a:pPr lvl="1"/>
            <a:r>
              <a:rPr lang="en-US" dirty="0">
                <a:latin typeface="Arial" pitchFamily="34" charset="0"/>
                <a:cs typeface="Arial" pitchFamily="34" charset="0"/>
              </a:rPr>
              <a:t>Accounting equation must always be in balance</a:t>
            </a:r>
          </a:p>
          <a:p>
            <a:r>
              <a:rPr lang="en-US" b="1" dirty="0">
                <a:latin typeface="Arial" pitchFamily="34" charset="0"/>
                <a:cs typeface="Arial" pitchFamily="34" charset="0"/>
              </a:rPr>
              <a:t>T Account</a:t>
            </a:r>
            <a:r>
              <a:rPr lang="en-US" dirty="0">
                <a:latin typeface="Arial" pitchFamily="34" charset="0"/>
                <a:cs typeface="Arial" pitchFamily="34" charset="0"/>
              </a:rPr>
              <a:t>: format for showing amounts coming into and leaving an </a:t>
            </a:r>
            <a:r>
              <a:rPr lang="en-US" dirty="0" smtClean="0">
                <a:latin typeface="Arial" pitchFamily="34" charset="0"/>
                <a:cs typeface="Arial" pitchFamily="34" charset="0"/>
              </a:rPr>
              <a:t>account</a:t>
            </a:r>
            <a:endParaRPr lang="en-US" dirty="0">
              <a:latin typeface="Arial" pitchFamily="34" charset="0"/>
              <a:cs typeface="Arial" pitchFamily="34" charset="0"/>
            </a:endParaRPr>
          </a:p>
        </p:txBody>
      </p:sp>
    </p:spTree>
    <p:extLst>
      <p:ext uri="{BB962C8B-B14F-4D97-AF65-F5344CB8AC3E}">
        <p14:creationId xmlns:p14="http://schemas.microsoft.com/office/powerpoint/2010/main" val="1527668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Arial" pitchFamily="34" charset="0"/>
                <a:cs typeface="Arial" pitchFamily="34" charset="0"/>
              </a:rPr>
              <a:t>Example 3.2—Using a T Account</a:t>
            </a:r>
          </a:p>
        </p:txBody>
      </p:sp>
      <p:pic>
        <p:nvPicPr>
          <p:cNvPr id="8" name="Picture 2" descr="An illustration for the Cash T-account for Glengarry Health Club is shown.&#10;A vertical line is centered perpendicular below a horizontal line, forming the T account. The account name, Cash, is centered above the horizontal line. A boxed description pointing to the title Cash reads “Shows the account name.”  To the left of the vertical line, above the horizontal line is the label Increases. A boxed description pointing to the label Increases reads “Left side of an asset account shows increases.” On this side of the T account, the following transactions and amounts are recorded: First line, Investment by owners 100,000; second line, Court fees collected 5,000; third line, Accounts collected 4,000. This last figure has a single underline indicating the amounts are to be totaled.  Below it is the figure 109,000, which is also underlined. The final row in the T-account reads: Bal. 94,000, which indicates that the total decrease of 15,000 (right column figure) is to be subtracted from the total increase of 109,000 (left column figure).  To the right of the vertical line above the horizontal line is the label Decreases. A boxed description pointing to the label Decreases reads “Right side of an asset account shows decreases.” The following transactions and amount are recorded: First line, Wages and salaries 10,000; second line, Utilities 3,000; third line, Dividends 2,000. This last figure has a single underline indicating the amounts are to be totaled.  Below it is the figure 15,000, which is also 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925" y="2559049"/>
            <a:ext cx="8235950" cy="2424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75184597"/>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05227"/>
            <a:ext cx="8032638" cy="918724"/>
          </a:xfrm>
        </p:spPr>
        <p:txBody>
          <a:bodyPr>
            <a:noAutofit/>
          </a:bodyPr>
          <a:lstStyle/>
          <a:p>
            <a:r>
              <a:rPr lang="en-US" dirty="0">
                <a:latin typeface="Arial" pitchFamily="34" charset="0"/>
                <a:cs typeface="Arial" pitchFamily="34" charset="0"/>
              </a:rPr>
              <a:t>Debits and Credits</a:t>
            </a:r>
          </a:p>
        </p:txBody>
      </p:sp>
      <p:sp>
        <p:nvSpPr>
          <p:cNvPr id="3" name="Content Placeholder 2"/>
          <p:cNvSpPr>
            <a:spLocks noGrp="1"/>
          </p:cNvSpPr>
          <p:nvPr>
            <p:ph sz="quarter" idx="11"/>
          </p:nvPr>
        </p:nvSpPr>
        <p:spPr>
          <a:xfrm>
            <a:off x="296069" y="1416050"/>
            <a:ext cx="8589962" cy="2279650"/>
          </a:xfrm>
        </p:spPr>
        <p:txBody>
          <a:bodyPr>
            <a:normAutofit/>
          </a:bodyPr>
          <a:lstStyle/>
          <a:p>
            <a:pPr marL="457200" indent="-457200"/>
            <a:r>
              <a:rPr lang="en-US" dirty="0">
                <a:latin typeface="Arial" pitchFamily="34" charset="0"/>
                <a:cs typeface="Arial" pitchFamily="34" charset="0"/>
              </a:rPr>
              <a:t>Tools to record increases and decreases in accounts</a:t>
            </a:r>
          </a:p>
          <a:p>
            <a:pPr marL="457200" indent="-457200"/>
            <a:r>
              <a:rPr lang="en-US" dirty="0">
                <a:latin typeface="Arial" pitchFamily="34" charset="0"/>
                <a:cs typeface="Arial" pitchFamily="34" charset="0"/>
              </a:rPr>
              <a:t>Debits increase asset accounts, and credits increase liability and stockholders’ equity accounts</a:t>
            </a:r>
          </a:p>
          <a:p>
            <a:pPr marL="457200" indent="-457200"/>
            <a:r>
              <a:rPr lang="en-US" dirty="0">
                <a:latin typeface="Arial" pitchFamily="34" charset="0"/>
                <a:cs typeface="Arial" pitchFamily="34" charset="0"/>
              </a:rPr>
              <a:t>Additionally, debits increase expense accounts, and credits increase revenue accounts</a:t>
            </a:r>
          </a:p>
        </p:txBody>
      </p:sp>
      <p:pic>
        <p:nvPicPr>
          <p:cNvPr id="4" name="Picture 2" descr="T – table of Account name.&#10;The text at the left reads, “Left side debits.”&#10;The text at the right reads, “Right side Credits.”&#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65263" y="4388643"/>
            <a:ext cx="6175375" cy="1357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2492437227"/>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169" y="357626"/>
            <a:ext cx="8032638" cy="1071124"/>
          </a:xfrm>
        </p:spPr>
        <p:txBody>
          <a:bodyPr>
            <a:noAutofit/>
          </a:bodyPr>
          <a:lstStyle/>
          <a:p>
            <a:r>
              <a:rPr lang="en-US" dirty="0">
                <a:latin typeface="Arial" pitchFamily="34" charset="0"/>
                <a:cs typeface="Arial" pitchFamily="34" charset="0"/>
              </a:rPr>
              <a:t>Summary of the Rules for Increasing</a:t>
            </a:r>
            <a:br>
              <a:rPr lang="en-US" dirty="0">
                <a:latin typeface="Arial" pitchFamily="34" charset="0"/>
                <a:cs typeface="Arial" pitchFamily="34" charset="0"/>
              </a:rPr>
            </a:br>
            <a:r>
              <a:rPr lang="en-US" dirty="0">
                <a:latin typeface="Arial" pitchFamily="34" charset="0"/>
                <a:cs typeface="Arial" pitchFamily="34" charset="0"/>
              </a:rPr>
              <a:t>and Decreasing Accounts</a:t>
            </a:r>
          </a:p>
        </p:txBody>
      </p:sp>
      <p:pic>
        <p:nvPicPr>
          <p:cNvPr id="5" name="Picture 3" descr="The formula shown in T – Accounts. The T-Account of Assets shows the following. The text at the left reads plus debit and text at right reads minus credit; equals T- account liabilities, text at left reads minus debit and text at right reads plus credit; plus T- account stockholders’ equity in which the text at the left reads minus debit and text at right reads plus credit.&#10;Three T – Accounts are shown below.&#10;The first T-account of Revenues shows the following.&#10;The text at the left reads minus debit and text at right reads plus credit.&#10;The second T-account of Expenses shows the following.&#10;The text at the left reads plus debit and text at right reads minus credit.&#10;The third T – Account reads Dividends.&#10;The text at the left reads plus debit and text at right reads minus credi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8925" y="2870200"/>
            <a:ext cx="8375650" cy="192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27198698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External and Internal Events</a:t>
            </a:r>
          </a:p>
        </p:txBody>
      </p:sp>
      <p:sp>
        <p:nvSpPr>
          <p:cNvPr id="3" name="Content Placeholder 2"/>
          <p:cNvSpPr>
            <a:spLocks noGrp="1"/>
          </p:cNvSpPr>
          <p:nvPr>
            <p:ph idx="1"/>
          </p:nvPr>
        </p:nvSpPr>
        <p:spPr/>
        <p:txBody>
          <a:bodyPr/>
          <a:lstStyle/>
          <a:p>
            <a:r>
              <a:rPr lang="en-US" b="1" dirty="0">
                <a:latin typeface="Arial" pitchFamily="34" charset="0"/>
                <a:cs typeface="Arial" pitchFamily="34" charset="0"/>
              </a:rPr>
              <a:t>External event</a:t>
            </a:r>
            <a:r>
              <a:rPr lang="en-US" dirty="0">
                <a:latin typeface="Arial" pitchFamily="34" charset="0"/>
                <a:cs typeface="Arial" pitchFamily="34" charset="0"/>
              </a:rPr>
              <a:t>: interaction between an entity and its environment</a:t>
            </a:r>
          </a:p>
          <a:p>
            <a:r>
              <a:rPr lang="en-US" b="1" dirty="0">
                <a:latin typeface="Arial" pitchFamily="34" charset="0"/>
                <a:cs typeface="Arial" pitchFamily="34" charset="0"/>
              </a:rPr>
              <a:t>Internal event</a:t>
            </a:r>
            <a:r>
              <a:rPr lang="en-US" dirty="0">
                <a:latin typeface="Arial" pitchFamily="34" charset="0"/>
                <a:cs typeface="Arial" pitchFamily="34" charset="0"/>
              </a:rPr>
              <a:t>: occurs entirely within an entity</a:t>
            </a:r>
          </a:p>
          <a:p>
            <a:r>
              <a:rPr lang="en-US" b="1" dirty="0">
                <a:latin typeface="Arial" pitchFamily="34" charset="0"/>
                <a:cs typeface="Arial" pitchFamily="34" charset="0"/>
              </a:rPr>
              <a:t>Transaction</a:t>
            </a:r>
            <a:r>
              <a:rPr lang="en-US" dirty="0">
                <a:latin typeface="Arial" pitchFamily="34" charset="0"/>
                <a:cs typeface="Arial" pitchFamily="34" charset="0"/>
              </a:rPr>
              <a:t>: any event that is recognized in a set of financial </a:t>
            </a:r>
            <a:r>
              <a:rPr lang="en-US" dirty="0" smtClean="0">
                <a:latin typeface="Arial" pitchFamily="34" charset="0"/>
                <a:cs typeface="Arial" pitchFamily="34" charset="0"/>
              </a:rPr>
              <a:t>statements</a:t>
            </a:r>
            <a:endParaRPr lang="en-US" dirty="0">
              <a:latin typeface="Arial" pitchFamily="34" charset="0"/>
              <a:cs typeface="Arial" pitchFamily="34" charset="0"/>
            </a:endParaRPr>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169" y="357626"/>
            <a:ext cx="8032638" cy="1071124"/>
          </a:xfrm>
        </p:spPr>
        <p:txBody>
          <a:bodyPr>
            <a:noAutofit/>
          </a:bodyPr>
          <a:lstStyle/>
          <a:p>
            <a:r>
              <a:rPr lang="en-US" dirty="0">
                <a:latin typeface="Arial" pitchFamily="34" charset="0"/>
                <a:cs typeface="Arial" pitchFamily="34" charset="0"/>
              </a:rPr>
              <a:t>Example 3.3—Determining Normal Account Balances</a:t>
            </a:r>
          </a:p>
        </p:txBody>
      </p:sp>
      <p:pic>
        <p:nvPicPr>
          <p:cNvPr id="6" name="Picture 2" descr="The formula shown in T – Accounts. The T-Account shows Assets. The text at the left reads debit balance ; is equal to T- account liabilities, text at right reads credit balance; plus T- account stockholders’ equity in which the text at the right reads credit Balance.&#10;Three T – Accounts are shown below.&#10;The first T-account of Revenues shows the following.&#10;The text at the right reads credit balance.&#10;The second T-account of Expenses shows the following.&#10;The text at the left reads debit balance.&#10;The third T – Account reads Dividends.&#10;The text at the left reads debit balance.&#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617788"/>
            <a:ext cx="8534400" cy="183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112613901"/>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(1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rmAutofit/>
          </a:bodyPr>
          <a:lstStyle/>
          <a:p>
            <a:pPr marL="0" indent="0" eaLnBrk="0" hangingPunct="0">
              <a:lnSpc>
                <a:spcPct val="110000"/>
              </a:lnSpc>
              <a:buNone/>
              <a:defRPr/>
            </a:pPr>
            <a:r>
              <a:rPr lang="en-US" kern="0" dirty="0">
                <a:latin typeface="Arial" pitchFamily="34" charset="0"/>
                <a:cs typeface="Arial" pitchFamily="34" charset="0"/>
              </a:rPr>
              <a:t>(1) Issuance of capital stock</a:t>
            </a:r>
          </a:p>
        </p:txBody>
      </p:sp>
      <p:pic>
        <p:nvPicPr>
          <p:cNvPr id="4098" name="Picture 2" descr="Two Master T – Accounts are shown.&#10;The first T- Account of Cash shows the following.&#10;The text at the left column reads, (1) 100,000.&#10;The second T- Account of Capital stock shows the following.&#10;The text at the right column reads, 100,000 (1).&#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613" y="3095625"/>
            <a:ext cx="5553075"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014000"/>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(2 of 9) </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rmAutofit/>
          </a:bodyPr>
          <a:lstStyle/>
          <a:p>
            <a:pPr marL="0" indent="0" eaLnBrk="0" hangingPunct="0">
              <a:lnSpc>
                <a:spcPct val="110000"/>
              </a:lnSpc>
              <a:buNone/>
              <a:defRPr/>
            </a:pPr>
            <a:r>
              <a:rPr lang="en-US" kern="0" dirty="0">
                <a:latin typeface="Arial" pitchFamily="34" charset="0"/>
                <a:cs typeface="Arial" pitchFamily="34" charset="0"/>
              </a:rPr>
              <a:t>(2) Acquisition of property in exchange for a note</a:t>
            </a:r>
          </a:p>
        </p:txBody>
      </p:sp>
      <p:pic>
        <p:nvPicPr>
          <p:cNvPr id="5122" name="Picture 2" descr="Three Master T – Accounts are shown.&#10;The first T- Account reads Building.&#10;The text at the left column reads, (2) 150,000.&#10;The second T- Account reads Notes payable.&#10;The text at the right column reads, 200,000 (2).&#10;The third T- Account reads Land.&#10;The text at the left column reads, (2) 50,00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7808" y="2762726"/>
            <a:ext cx="6108383" cy="3237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1075581"/>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(3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rmAutofit/>
          </a:bodyPr>
          <a:lstStyle/>
          <a:p>
            <a:pPr marL="0" indent="0" eaLnBrk="0" hangingPunct="0">
              <a:lnSpc>
                <a:spcPct val="110000"/>
              </a:lnSpc>
              <a:buNone/>
              <a:defRPr/>
            </a:pPr>
            <a:r>
              <a:rPr lang="en-US" kern="0" dirty="0">
                <a:latin typeface="Arial" pitchFamily="34" charset="0"/>
                <a:cs typeface="Arial" pitchFamily="34" charset="0"/>
              </a:rPr>
              <a:t>(3) Acquisition of equipment on an open account</a:t>
            </a:r>
          </a:p>
        </p:txBody>
      </p:sp>
      <p:pic>
        <p:nvPicPr>
          <p:cNvPr id="6146" name="Picture 2" descr="Two Master T – Accounts are shown.&#10;The first T- Account reads Equipment.&#10;The text at the left column reads, (3) 20,000.&#10;The second T- Account reads Accounts payable.&#10;The text at the right column reads, 20,000 (3).&#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725" y="3009995"/>
            <a:ext cx="6915150" cy="2743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5777135"/>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(4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Autofit/>
          </a:bodyPr>
          <a:lstStyle/>
          <a:p>
            <a:pPr marL="0" indent="0" eaLnBrk="0" hangingPunct="0">
              <a:lnSpc>
                <a:spcPct val="110000"/>
              </a:lnSpc>
              <a:buNone/>
              <a:defRPr/>
            </a:pPr>
            <a:r>
              <a:rPr lang="en-US" kern="0" dirty="0">
                <a:latin typeface="Arial" pitchFamily="34" charset="0"/>
                <a:cs typeface="Arial" pitchFamily="34" charset="0"/>
              </a:rPr>
              <a:t>(4) Sale of monthly memberships on account</a:t>
            </a:r>
          </a:p>
        </p:txBody>
      </p:sp>
      <p:pic>
        <p:nvPicPr>
          <p:cNvPr id="7170" name="Picture 2" descr="Two Master T – Accounts are shown.&#10;The first T- Account reads Accounts Receivable.&#10;The text at the left column reads, (4) 15,000.&#10;The second T- Account reads Membership Revenue.&#10;The text at the right column reads, 15,000 (4).&#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289" y="2867835"/>
            <a:ext cx="6811423" cy="257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6836765"/>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(5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Autofit/>
          </a:bodyPr>
          <a:lstStyle/>
          <a:p>
            <a:pPr marL="0" indent="0" eaLnBrk="0" hangingPunct="0">
              <a:lnSpc>
                <a:spcPct val="110000"/>
              </a:lnSpc>
              <a:buNone/>
              <a:defRPr/>
            </a:pPr>
            <a:r>
              <a:rPr lang="en-US" kern="0" dirty="0">
                <a:latin typeface="Arial" pitchFamily="34" charset="0"/>
                <a:cs typeface="Arial" pitchFamily="34" charset="0"/>
              </a:rPr>
              <a:t>(5) Sale of court time for cash</a:t>
            </a:r>
          </a:p>
        </p:txBody>
      </p:sp>
      <p:pic>
        <p:nvPicPr>
          <p:cNvPr id="8194" name="Picture 2" descr="Two Master T – Accounts are shown.&#10;The first T- Account reads Cash.&#10;The text at the left column reads, (1) 100,000, (5) 5,000 and captioned as T accounts reflect current and previous postings to the account for each period.&#10;The second T- Account reads Court fee revenue.&#10;The text at the right column reads, 5,000 (5).&#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2561" y="3006090"/>
            <a:ext cx="6296978" cy="30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3636426"/>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(6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Autofit/>
          </a:bodyPr>
          <a:lstStyle/>
          <a:p>
            <a:pPr marL="0" indent="0" eaLnBrk="0" hangingPunct="0">
              <a:lnSpc>
                <a:spcPct val="110000"/>
              </a:lnSpc>
              <a:buNone/>
              <a:defRPr/>
            </a:pPr>
            <a:r>
              <a:rPr lang="en-US" kern="0" dirty="0">
                <a:latin typeface="Arial" pitchFamily="34" charset="0"/>
                <a:cs typeface="Arial" pitchFamily="34" charset="0"/>
              </a:rPr>
              <a:t>(6) Payment of wages and salaries</a:t>
            </a:r>
          </a:p>
        </p:txBody>
      </p:sp>
      <p:pic>
        <p:nvPicPr>
          <p:cNvPr id="9218" name="Picture 2" descr="Two Master T – Accounts are shown.&#10;The first T- Account reads Cash.&#10;The text at the left column reads, (1) 100,000, (5) 5,000.&#10;The text at the right column reads, 10,000 (6).&#10;The second T- Account reads Wage and salary expense.&#10;The text at the left column reads, (6) 10,00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6964" y="2970609"/>
            <a:ext cx="6650070" cy="2593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5176222"/>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(7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Autofit/>
          </a:bodyPr>
          <a:lstStyle/>
          <a:p>
            <a:pPr marL="0" indent="0" eaLnBrk="0" hangingPunct="0">
              <a:lnSpc>
                <a:spcPct val="110000"/>
              </a:lnSpc>
              <a:buNone/>
              <a:defRPr/>
            </a:pPr>
            <a:r>
              <a:rPr lang="en-US" kern="0" dirty="0">
                <a:latin typeface="Arial" pitchFamily="34" charset="0"/>
                <a:cs typeface="Arial" pitchFamily="34" charset="0"/>
              </a:rPr>
              <a:t>(7) Payment of utilities</a:t>
            </a:r>
          </a:p>
        </p:txBody>
      </p:sp>
      <p:pic>
        <p:nvPicPr>
          <p:cNvPr id="10242" name="Picture 2" descr="Two Master T – Accounts are shown.&#10;The first T- Account reads Cash.&#10;The text at the left column reads, (1) 100,000, (5) 5,000.&#10;The text at the right column reads, 10,000 (6), 3,000 (7).&#10;The second T- Account reads Utilities.&#10;The text at the left column reads, (7) 3,00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506" y="3068006"/>
            <a:ext cx="7593988" cy="2903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6554383"/>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(8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Autofit/>
          </a:bodyPr>
          <a:lstStyle/>
          <a:p>
            <a:pPr marL="0" indent="0" eaLnBrk="0" hangingPunct="0">
              <a:lnSpc>
                <a:spcPct val="110000"/>
              </a:lnSpc>
              <a:buNone/>
              <a:defRPr/>
            </a:pPr>
            <a:r>
              <a:rPr lang="en-US" kern="0" dirty="0">
                <a:latin typeface="Arial" pitchFamily="34" charset="0"/>
                <a:cs typeface="Arial" pitchFamily="34" charset="0"/>
              </a:rPr>
              <a:t>(8) Collection of accounts receivable</a:t>
            </a:r>
          </a:p>
        </p:txBody>
      </p:sp>
      <p:pic>
        <p:nvPicPr>
          <p:cNvPr id="11266" name="Picture 2" descr="Two Master T – Accounts are shown.&#10;The first T- Account reads Cash.&#10;The text at the left column reads, (1) 100,000, (5) 5,000, (8) 4,000.&#10;The text at the right column reads, 10,000 (6), 3,000 (7).&#10;The second T- Account reads Accounts receivable.&#10;The text at the left column reads, (4) 15,000.&#10;The text at the right column reads, 4,000 (8).&#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237" y="3170873"/>
            <a:ext cx="6949726" cy="2535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4318800"/>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Debits and Credits Applied to </a:t>
            </a:r>
            <a:r>
              <a:rPr lang="en-US" dirty="0" smtClean="0">
                <a:latin typeface="Arial" pitchFamily="34" charset="0"/>
                <a:cs typeface="Arial" pitchFamily="34" charset="0"/>
              </a:rPr>
              <a:t>Transactions (9 of 9)</a:t>
            </a:r>
            <a:endParaRPr lang="en-US" dirty="0">
              <a:latin typeface="Arial" pitchFamily="34" charset="0"/>
              <a:cs typeface="Arial" pitchFamily="34" charset="0"/>
            </a:endParaRPr>
          </a:p>
        </p:txBody>
      </p:sp>
      <p:sp>
        <p:nvSpPr>
          <p:cNvPr id="3" name="Content Placeholder 2"/>
          <p:cNvSpPr>
            <a:spLocks noGrp="1"/>
          </p:cNvSpPr>
          <p:nvPr>
            <p:ph sz="quarter" idx="11"/>
          </p:nvPr>
        </p:nvSpPr>
        <p:spPr>
          <a:xfrm>
            <a:off x="257969" y="1663700"/>
            <a:ext cx="8589962" cy="641350"/>
          </a:xfrm>
        </p:spPr>
        <p:txBody>
          <a:bodyPr>
            <a:noAutofit/>
          </a:bodyPr>
          <a:lstStyle/>
          <a:p>
            <a:pPr marL="0" indent="0" eaLnBrk="0" hangingPunct="0">
              <a:lnSpc>
                <a:spcPct val="110000"/>
              </a:lnSpc>
              <a:buNone/>
              <a:defRPr/>
            </a:pPr>
            <a:r>
              <a:rPr lang="en-US" kern="0" dirty="0">
                <a:latin typeface="Arial" pitchFamily="34" charset="0"/>
                <a:cs typeface="Arial" pitchFamily="34" charset="0"/>
              </a:rPr>
              <a:t>(9) Payment of dividends</a:t>
            </a:r>
          </a:p>
        </p:txBody>
      </p:sp>
      <p:pic>
        <p:nvPicPr>
          <p:cNvPr id="12290" name="Picture 2" descr="Two Master T – Accounts are shown.&#10;The first T- Account reads Cash.&#10;The text at the left column reads, (1) 100,000, (5) 5,000, (8) 4,000.&#10;The text at the right column reads, 10,000 (6), 3,000 (7), 2,000 (9).&#10;The second T- Account reads Dividends.&#10;The text at the left column reads, (9) 2,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01" y="2796445"/>
            <a:ext cx="7644699" cy="2789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1199995"/>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Source Documents</a:t>
            </a:r>
          </a:p>
        </p:txBody>
      </p:sp>
      <p:sp>
        <p:nvSpPr>
          <p:cNvPr id="3" name="Content Placeholder 2"/>
          <p:cNvSpPr>
            <a:spLocks noGrp="1"/>
          </p:cNvSpPr>
          <p:nvPr>
            <p:ph idx="1"/>
          </p:nvPr>
        </p:nvSpPr>
        <p:spPr/>
        <p:txBody>
          <a:bodyPr/>
          <a:lstStyle/>
          <a:p>
            <a:pPr fontAlgn="auto">
              <a:spcAft>
                <a:spcPts val="0"/>
              </a:spcAft>
              <a:defRPr/>
            </a:pPr>
            <a:r>
              <a:rPr lang="en-US" dirty="0">
                <a:latin typeface="Arial" pitchFamily="34" charset="0"/>
                <a:cs typeface="Arial" pitchFamily="34" charset="0"/>
              </a:rPr>
              <a:t>Used as evidence to record a transaction</a:t>
            </a:r>
          </a:p>
          <a:p>
            <a:pPr fontAlgn="auto">
              <a:spcAft>
                <a:spcPts val="0"/>
              </a:spcAft>
              <a:defRPr/>
            </a:pPr>
            <a:r>
              <a:rPr lang="en-US" dirty="0">
                <a:latin typeface="Arial" pitchFamily="34" charset="0"/>
                <a:cs typeface="Arial" pitchFamily="34" charset="0"/>
              </a:rPr>
              <a:t>Different forms:</a:t>
            </a:r>
          </a:p>
          <a:p>
            <a:pPr lvl="1" fontAlgn="auto">
              <a:spcAft>
                <a:spcPts val="0"/>
              </a:spcAft>
              <a:defRPr/>
            </a:pPr>
            <a:r>
              <a:rPr lang="en-US" dirty="0">
                <a:latin typeface="Arial" pitchFamily="34" charset="0"/>
                <a:cs typeface="Arial" pitchFamily="34" charset="0"/>
              </a:rPr>
              <a:t>Purchase invoice</a:t>
            </a:r>
          </a:p>
          <a:p>
            <a:pPr lvl="1" fontAlgn="auto">
              <a:spcAft>
                <a:spcPts val="0"/>
              </a:spcAft>
              <a:defRPr/>
            </a:pPr>
            <a:r>
              <a:rPr lang="en-US" dirty="0">
                <a:latin typeface="Arial" pitchFamily="34" charset="0"/>
                <a:cs typeface="Arial" pitchFamily="34" charset="0"/>
              </a:rPr>
              <a:t>Sales invoice</a:t>
            </a:r>
          </a:p>
          <a:p>
            <a:pPr lvl="1" fontAlgn="auto">
              <a:spcAft>
                <a:spcPts val="0"/>
              </a:spcAft>
              <a:defRPr/>
            </a:pPr>
            <a:r>
              <a:rPr lang="en-US" dirty="0">
                <a:latin typeface="Arial" pitchFamily="34" charset="0"/>
                <a:cs typeface="Arial" pitchFamily="34" charset="0"/>
              </a:rPr>
              <a:t>Cash register tape</a:t>
            </a:r>
          </a:p>
          <a:p>
            <a:pPr lvl="1" fontAlgn="auto">
              <a:spcAft>
                <a:spcPts val="0"/>
              </a:spcAft>
              <a:defRPr/>
            </a:pPr>
            <a:r>
              <a:rPr lang="en-US" dirty="0">
                <a:latin typeface="Arial" pitchFamily="34" charset="0"/>
                <a:cs typeface="Arial" pitchFamily="34" charset="0"/>
              </a:rPr>
              <a:t>Time </a:t>
            </a:r>
            <a:r>
              <a:rPr lang="en-US" dirty="0" smtClean="0">
                <a:latin typeface="Arial" pitchFamily="34" charset="0"/>
                <a:cs typeface="Arial" pitchFamily="34" charset="0"/>
              </a:rPr>
              <a:t>cards</a:t>
            </a:r>
            <a:endParaRPr lang="en-US" dirty="0">
              <a:latin typeface="Arial" pitchFamily="34" charset="0"/>
              <a:cs typeface="Arial" pitchFamily="34" charset="0"/>
            </a:endParaRPr>
          </a:p>
        </p:txBody>
      </p:sp>
    </p:spTree>
    <p:extLst>
      <p:ext uri="{BB962C8B-B14F-4D97-AF65-F5344CB8AC3E}">
        <p14:creationId xmlns:p14="http://schemas.microsoft.com/office/powerpoint/2010/main" val="1828426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rial" pitchFamily="34" charset="0"/>
                <a:cs typeface="Arial" pitchFamily="34" charset="0"/>
              </a:rPr>
              <a:t>Journal (1 of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a:latin typeface="Arial" pitchFamily="34" charset="0"/>
                <a:cs typeface="Arial" pitchFamily="34" charset="0"/>
              </a:rPr>
              <a:t>Chronological record of a company’s transactions</a:t>
            </a:r>
          </a:p>
          <a:p>
            <a:r>
              <a:rPr lang="en-US" dirty="0">
                <a:latin typeface="Arial" pitchFamily="34" charset="0"/>
                <a:cs typeface="Arial" pitchFamily="34" charset="0"/>
              </a:rPr>
              <a:t>Book of original entry</a:t>
            </a:r>
          </a:p>
          <a:p>
            <a:r>
              <a:rPr lang="en-US" dirty="0">
                <a:latin typeface="Arial" pitchFamily="34" charset="0"/>
                <a:cs typeface="Arial" pitchFamily="34" charset="0"/>
              </a:rPr>
              <a:t>Transactions are periodically posted from the journal to ledger accounts</a:t>
            </a:r>
          </a:p>
          <a:p>
            <a:r>
              <a:rPr lang="en-US" b="1" dirty="0">
                <a:latin typeface="Arial" pitchFamily="34" charset="0"/>
                <a:cs typeface="Arial" pitchFamily="34" charset="0"/>
              </a:rPr>
              <a:t>Journalizing</a:t>
            </a:r>
            <a:r>
              <a:rPr lang="en-US" dirty="0">
                <a:latin typeface="Arial" pitchFamily="34" charset="0"/>
                <a:cs typeface="Arial" pitchFamily="34" charset="0"/>
              </a:rPr>
              <a:t>: act of recording journal </a:t>
            </a:r>
            <a:r>
              <a:rPr lang="en-US" dirty="0" smtClean="0">
                <a:latin typeface="Arial" pitchFamily="34" charset="0"/>
                <a:cs typeface="Arial" pitchFamily="34" charset="0"/>
              </a:rPr>
              <a:t>entries</a:t>
            </a:r>
            <a:endParaRPr lang="en-US" dirty="0">
              <a:latin typeface="Arial" pitchFamily="34" charset="0"/>
              <a:cs typeface="Arial" pitchFamily="34" charset="0"/>
            </a:endParaRPr>
          </a:p>
        </p:txBody>
      </p:sp>
    </p:spTree>
    <p:extLst>
      <p:ext uri="{BB962C8B-B14F-4D97-AF65-F5344CB8AC3E}">
        <p14:creationId xmlns:p14="http://schemas.microsoft.com/office/powerpoint/2010/main" val="4231086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Posting</a:t>
            </a:r>
          </a:p>
        </p:txBody>
      </p:sp>
      <p:sp>
        <p:nvSpPr>
          <p:cNvPr id="3" name="Content Placeholder 2"/>
          <p:cNvSpPr>
            <a:spLocks noGrp="1"/>
          </p:cNvSpPr>
          <p:nvPr>
            <p:ph sz="quarter" idx="11"/>
          </p:nvPr>
        </p:nvSpPr>
        <p:spPr>
          <a:xfrm>
            <a:off x="257969" y="1663700"/>
            <a:ext cx="8589962" cy="889000"/>
          </a:xfrm>
        </p:spPr>
        <p:txBody>
          <a:bodyPr>
            <a:noAutofit/>
          </a:bodyPr>
          <a:lstStyle/>
          <a:p>
            <a:r>
              <a:rPr lang="en-US" dirty="0">
                <a:latin typeface="Arial" pitchFamily="34" charset="0"/>
                <a:cs typeface="Arial" pitchFamily="34" charset="0"/>
              </a:rPr>
              <a:t>Process of transferring amounts from a journal to the ledger </a:t>
            </a:r>
            <a:r>
              <a:rPr lang="en-US" dirty="0" smtClean="0">
                <a:latin typeface="Arial" pitchFamily="34" charset="0"/>
                <a:cs typeface="Arial" pitchFamily="34" charset="0"/>
              </a:rPr>
              <a:t>accounts</a:t>
            </a:r>
            <a:endParaRPr lang="en-US" dirty="0">
              <a:latin typeface="Arial" pitchFamily="34" charset="0"/>
              <a:cs typeface="Arial" pitchFamily="34" charset="0"/>
            </a:endParaRPr>
          </a:p>
        </p:txBody>
      </p:sp>
      <p:pic>
        <p:nvPicPr>
          <p:cNvPr id="5" name="Picture 2" descr="A visual of the posting process is shown.&#10;Two boxes are set with space between them. &#10;The box on the left is labeled “The Journal.”  Above it appears the words “Transactions are entered in.” The box on the right is labeled “Ledger Accounts: Cash; Land; Other accounts.”  Above an arrow pointing from the left box to the right box are the words “and then posted to.”&#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650" y="3314700"/>
            <a:ext cx="814070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742371989"/>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Example 3.6—Posting from the Journal to the Ledger</a:t>
            </a:r>
          </a:p>
        </p:txBody>
      </p:sp>
      <p:pic>
        <p:nvPicPr>
          <p:cNvPr id="6" name="Picture 2" descr="The cross-referencing that occurs in posting from a general journal to corresponding ledger accounts is shown.&#10;A General Journal page is shown with five columns. At the top, “General Journal” is centered in bold over the page of columns and “Page No. 1” is right-aligned. The columns are labeled in bold from left to right: Date; Account Titles and Explanation; Post. Ref.; Debit; Credit. Entries in the ledger.&#10;In the first row after the headings is the date 2016 Jan. xx in the first column, followed Accounts Receivable in the second column; 5 in the Post. Ref. column; 15,000 in the Debit column.  In the second row, “Membership Revenue appears in the Account Titles and Explanation column; 40 in the Post. Ref. column; 15,000 in the Credit column. In the third row, “Sold 300 memberships at $50 each” appears in the Account Titles and Explanation column. The fourth row indicates a new entry with the xx in the Date column; Cash in the Account Titles column; 1 in the Post. Ref. column;  5,000 in the Debit column. In the fifth row, “Court Fee Revenue” appears in the Account Titles and Explanation column; 44 in the Post. Ref. column; 5,000 in the Credit column. In the sixth row, “Collected court fees” appears in the Account Titles and Explanation column.&#10;&#10;Then, below the General Journal appears the following entries to the General Ledger:&#10;At the top, “General Ledger” is centered in bold over the page of columns, with “Cash” right below it, and “Account No. 1” is right-aligned. The columns are labeled in bold from left to right: Date; Explanation; Post. Ref.; Debit; Credit; Balance. Entries to the ledger are as follows:&#10;In the first row after the headings is the date 2016 Jan. xx in the first column, followed by GJ1 in the Post. Ref. column; 100,000 in the Debit column; 100,000 in the Balance column.  In the second row, the Date column contains xx; GJ1 in the Post. Ref. column; 5,000 in the Debit column; 105,000 in the Balance column. &#10;&#10;The following ledger entry appears as follows:&#10;At the top, “Court Fee Revenue” is centered in bold over the page of columns, with “Account No. 44” right-aligned. The columns are labeled in bold from left to right: Date; Explanation; Post. Ref.; Debit; Credit; Balance. Entry to the ledger is as follows:&#10;In the first row after the headings is the date 2016 Jan. xx in the first column, followed by GJ1 in the Post. Ref. column; 5,000 in the Debit column; 5,000 in the Balance column.  &#10;&#10;Arrows indicate the cross-referencing that takes place between the General Journal and the ledger accounts. A black arrow extends from the Page No. 1 at the top of the General Journal to GJ1 in the Post. Ref. column of both the Cash ledger and the Court Fee Revenue ledger. A black arrow extends from the Account No. 1 at the top of the Cash ledger to the 1 in the Post. Ref. column in row 4 of the General Journal; another extends from the Account No. 44 at the top of the Cash ledger to the 44 in the Post. Ref. column in row 5 of the General Journal. Finally, a blue arrow points from the 5,000 in the Debit column of row 4 in the General Journal to the Debit column in the second row of the Cash ledger; another points from the 5,000 in the Credit column of row 5 of the General Journal to the 5,000 in the Credit column of the Court Fee Revenue ledg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1792884"/>
            <a:ext cx="5600700" cy="4320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lgn="ctr">
                <a:solidFill>
                  <a:schemeClr val="tx1"/>
                </a:solidFill>
                <a:miter lim="800000"/>
                <a:headEnd/>
                <a:tailEnd/>
              </a14:hiddenLine>
            </a:ext>
          </a:extLst>
        </p:spPr>
      </p:pic>
    </p:spTree>
    <p:extLst>
      <p:ext uri="{BB962C8B-B14F-4D97-AF65-F5344CB8AC3E}">
        <p14:creationId xmlns:p14="http://schemas.microsoft.com/office/powerpoint/2010/main" val="2520992106"/>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rial" pitchFamily="34" charset="0"/>
                <a:cs typeface="Arial" pitchFamily="34" charset="0"/>
              </a:rPr>
              <a:t>Journal (2 of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a:latin typeface="Arial" pitchFamily="34" charset="0"/>
                <a:cs typeface="Arial" pitchFamily="34" charset="0"/>
              </a:rPr>
              <a:t>Chronological record of a company’s transactions</a:t>
            </a:r>
          </a:p>
          <a:p>
            <a:r>
              <a:rPr lang="en-US" dirty="0">
                <a:latin typeface="Arial" pitchFamily="34" charset="0"/>
                <a:cs typeface="Arial" pitchFamily="34" charset="0"/>
              </a:rPr>
              <a:t>Book of original entry</a:t>
            </a:r>
          </a:p>
          <a:p>
            <a:r>
              <a:rPr lang="en-US" dirty="0">
                <a:latin typeface="Arial" pitchFamily="34" charset="0"/>
                <a:cs typeface="Arial" pitchFamily="34" charset="0"/>
              </a:rPr>
              <a:t>Transactions are periodically posted from the journal to ledger accounts</a:t>
            </a:r>
          </a:p>
          <a:p>
            <a:r>
              <a:rPr lang="en-US" b="1" dirty="0">
                <a:latin typeface="Arial" pitchFamily="34" charset="0"/>
                <a:cs typeface="Arial" pitchFamily="34" charset="0"/>
              </a:rPr>
              <a:t>Journalizing</a:t>
            </a:r>
            <a:r>
              <a:rPr lang="en-US" dirty="0">
                <a:latin typeface="Arial" pitchFamily="34" charset="0"/>
                <a:cs typeface="Arial" pitchFamily="34" charset="0"/>
              </a:rPr>
              <a:t>: act of recording journal </a:t>
            </a:r>
            <a:r>
              <a:rPr lang="en-US" dirty="0" smtClean="0">
                <a:latin typeface="Arial" pitchFamily="34" charset="0"/>
                <a:cs typeface="Arial" pitchFamily="34" charset="0"/>
              </a:rPr>
              <a:t>entries</a:t>
            </a:r>
            <a:endParaRPr lang="en-US" dirty="0">
              <a:latin typeface="Arial" pitchFamily="34" charset="0"/>
              <a:cs typeface="Arial" pitchFamily="34" charset="0"/>
            </a:endParaRPr>
          </a:p>
        </p:txBody>
      </p:sp>
    </p:spTree>
    <p:extLst>
      <p:ext uri="{BB962C8B-B14F-4D97-AF65-F5344CB8AC3E}">
        <p14:creationId xmlns:p14="http://schemas.microsoft.com/office/powerpoint/2010/main" val="1541843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69" y="224276"/>
            <a:ext cx="8032638" cy="1004011"/>
          </a:xfrm>
        </p:spPr>
        <p:txBody>
          <a:bodyPr>
            <a:noAutofit/>
          </a:bodyPr>
          <a:lstStyle/>
          <a:p>
            <a:r>
              <a:rPr lang="en-US" dirty="0">
                <a:latin typeface="Arial" pitchFamily="34" charset="0"/>
                <a:cs typeface="Arial" pitchFamily="34" charset="0"/>
              </a:rPr>
              <a:t>Example 3.7—Preparing a </a:t>
            </a:r>
            <a:r>
              <a:rPr lang="en-US" dirty="0" smtClean="0">
                <a:latin typeface="Arial" pitchFamily="34" charset="0"/>
                <a:cs typeface="Arial" pitchFamily="34" charset="0"/>
              </a:rPr>
              <a:t>Trial Balance</a:t>
            </a:r>
            <a:endParaRPr lang="en-US" dirty="0">
              <a:latin typeface="Arial" pitchFamily="34" charset="0"/>
              <a:cs typeface="Arial" pitchFamily="34" charset="0"/>
            </a:endParaRPr>
          </a:p>
        </p:txBody>
      </p:sp>
      <p:pic>
        <p:nvPicPr>
          <p:cNvPr id="4" name="Picture 2" descr="Trial balance for Glengarry Health club dated June 31, 2014 is shown. The data are as follows,&#10;Balance per bank statement, June 30: dollar 3,308.59 (Credit).&#10;Row 1:&#10;Account titles: Cash; Debits: dollar 94,000.&#10;Row 2:&#10;Account titles: Accounts receivable; Debits: 11,000.&#10;Row 3:&#10;Account titles: Equipment; Debits: dollar 20,000.&#10;Row 4:&#10;Account titles: Buildings; Debits: 150,000.&#10;Row 5:&#10;Account titles: Land; Debits: 50,000.&#10;Row 6:&#10;Account titles: Accounts payable; Credit: dollar 20,000.&#10;Row 7:&#10;Account titles: Notes payable; Credit: 200,000.&#10;Row 8:&#10;Account titles: Capital stock; Credit: 100,000.&#10;Row 9:&#10;Account titles: Membership revenue; Credit: 15,000.&#10;Row 10:&#10;Account titles: Court fee revenue; Credit: 5,000.&#10;Row 11:&#10;Account titles: Wage and salary expense; Debit: 10,000.&#10;Row 12:&#10;Account titles: Utilities expense; Debit: 3,000.&#10;Row 13:&#10;Account titles: 2,000; Debit: 2,000.&#10;Row 14:&#10;Account titles: Totals; Debits: dollar 340,000; Credits: dollar 340,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2863" y="1638300"/>
            <a:ext cx="6594475" cy="446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6926017"/>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Analyze the Effects of Transactions on the Accounting Equation</a:t>
            </a:r>
          </a:p>
        </p:txBody>
      </p:sp>
      <p:sp>
        <p:nvSpPr>
          <p:cNvPr id="3" name="Content Placeholder 2"/>
          <p:cNvSpPr>
            <a:spLocks noGrp="1"/>
          </p:cNvSpPr>
          <p:nvPr>
            <p:ph idx="1"/>
          </p:nvPr>
        </p:nvSpPr>
        <p:spPr/>
        <p:txBody>
          <a:bodyPr/>
          <a:lstStyle/>
          <a:p>
            <a:pPr fontAlgn="auto">
              <a:spcAft>
                <a:spcPts val="0"/>
              </a:spcAft>
              <a:defRPr/>
            </a:pPr>
            <a:r>
              <a:rPr lang="en-US" dirty="0">
                <a:latin typeface="Arial" pitchFamily="34" charset="0"/>
                <a:cs typeface="Arial" pitchFamily="34" charset="0"/>
              </a:rPr>
              <a:t>As transactions are recorded, the accounting equation must remain in balance</a:t>
            </a:r>
            <a:r>
              <a:rPr lang="en-US" dirty="0" smtClean="0">
                <a:latin typeface="Arial" pitchFamily="34" charset="0"/>
                <a:cs typeface="Arial" pitchFamily="34" charset="0"/>
              </a:rPr>
              <a:t>:</a:t>
            </a:r>
            <a:endParaRPr lang="en-US" dirty="0">
              <a:latin typeface="Arial" pitchFamily="34" charset="0"/>
              <a:cs typeface="Arial" pitchFamily="34" charset="0"/>
            </a:endParaRPr>
          </a:p>
          <a:p>
            <a:pPr marL="0" indent="0" fontAlgn="auto">
              <a:spcAft>
                <a:spcPts val="0"/>
              </a:spcAft>
              <a:buFont typeface="Wingdings" pitchFamily="2" charset="2"/>
              <a:buNone/>
              <a:defRPr/>
            </a:pPr>
            <a:r>
              <a:rPr lang="en-US" dirty="0" smtClean="0">
                <a:latin typeface="Arial" pitchFamily="34" charset="0"/>
                <a:cs typeface="Arial" pitchFamily="34" charset="0"/>
              </a:rPr>
              <a:t>Assets </a:t>
            </a:r>
            <a:r>
              <a:rPr lang="en-US" dirty="0">
                <a:latin typeface="Arial" pitchFamily="34" charset="0"/>
                <a:cs typeface="Arial" pitchFamily="34" charset="0"/>
              </a:rPr>
              <a:t>= Liabilities + Stockholders’ Equity</a:t>
            </a:r>
          </a:p>
        </p:txBody>
      </p:sp>
    </p:spTree>
    <p:extLst>
      <p:ext uri="{BB962C8B-B14F-4D97-AF65-F5344CB8AC3E}">
        <p14:creationId xmlns:p14="http://schemas.microsoft.com/office/powerpoint/2010/main" val="1380649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7"/>
            <a:ext cx="8032638" cy="613924"/>
          </a:xfrm>
        </p:spPr>
        <p:txBody>
          <a:bodyPr>
            <a:noAutofit/>
          </a:bodyPr>
          <a:lstStyle/>
          <a:p>
            <a:r>
              <a:rPr lang="en-US" dirty="0">
                <a:latin typeface="Arial" pitchFamily="34" charset="0"/>
                <a:cs typeface="Arial" pitchFamily="34" charset="0"/>
              </a:rPr>
              <a:t>Issuance of Capital Stock</a:t>
            </a:r>
          </a:p>
        </p:txBody>
      </p:sp>
      <p:sp>
        <p:nvSpPr>
          <p:cNvPr id="3" name="Content Placeholder 2"/>
          <p:cNvSpPr>
            <a:spLocks noGrp="1"/>
          </p:cNvSpPr>
          <p:nvPr>
            <p:ph sz="quarter" idx="11"/>
          </p:nvPr>
        </p:nvSpPr>
        <p:spPr>
          <a:xfrm>
            <a:off x="325438" y="1168400"/>
            <a:ext cx="8589962" cy="2660650"/>
          </a:xfrm>
        </p:spPr>
        <p:txBody>
          <a:bodyPr>
            <a:noAutofit/>
          </a:bodyPr>
          <a:lstStyle/>
          <a:p>
            <a:r>
              <a:rPr lang="en-US" dirty="0">
                <a:latin typeface="Arial" pitchFamily="34" charset="0"/>
                <a:cs typeface="Arial" pitchFamily="34" charset="0"/>
              </a:rPr>
              <a:t>Glengarry Health Club is started when Karen Bradley and Kathy Drake file articles of incorporation with the state to obtain a charter. Each invests $50,000 in the business. In return, each receives 5,000 shares of capital </a:t>
            </a:r>
            <a:r>
              <a:rPr lang="en-US" dirty="0" smtClean="0">
                <a:latin typeface="Arial" pitchFamily="34" charset="0"/>
                <a:cs typeface="Arial" pitchFamily="34" charset="0"/>
              </a:rPr>
              <a:t>stock</a:t>
            </a:r>
          </a:p>
          <a:p>
            <a:pPr marL="0" indent="0">
              <a:buNone/>
            </a:pPr>
            <a:r>
              <a:rPr lang="en-US" dirty="0" smtClean="0">
                <a:latin typeface="Arial" pitchFamily="34" charset="0"/>
                <a:cs typeface="Arial" pitchFamily="34" charset="0"/>
              </a:rPr>
              <a:t>Assets=Liabilities + Stackholders’ Equity</a:t>
            </a:r>
            <a:endParaRPr lang="en-US"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208076271"/>
              </p:ext>
            </p:extLst>
          </p:nvPr>
        </p:nvGraphicFramePr>
        <p:xfrm>
          <a:off x="133350" y="4090670"/>
          <a:ext cx="8934450" cy="110998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209550">
                <a:tc>
                  <a:txBody>
                    <a:bodyPr/>
                    <a:lstStyle/>
                    <a:p>
                      <a:r>
                        <a:rPr lang="en-US" sz="1000" dirty="0" smtClean="0">
                          <a:latin typeface="Arial" pitchFamily="34" charset="0"/>
                          <a:cs typeface="Arial" pitchFamily="34" charset="0"/>
                        </a:rPr>
                        <a:t>1</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27051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747201936"/>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Acquisition of Property </a:t>
            </a:r>
            <a:r>
              <a:rPr lang="en-US" dirty="0" smtClean="0">
                <a:latin typeface="Arial" pitchFamily="34" charset="0"/>
                <a:cs typeface="Arial" pitchFamily="34" charset="0"/>
              </a:rPr>
              <a:t>in Exchange </a:t>
            </a:r>
            <a:r>
              <a:rPr lang="en-US" dirty="0">
                <a:latin typeface="Arial" pitchFamily="34" charset="0"/>
                <a:cs typeface="Arial" pitchFamily="34" charset="0"/>
              </a:rPr>
              <a:t>for a Note</a:t>
            </a:r>
          </a:p>
        </p:txBody>
      </p:sp>
      <p:sp>
        <p:nvSpPr>
          <p:cNvPr id="3" name="Content Placeholder 2"/>
          <p:cNvSpPr>
            <a:spLocks noGrp="1"/>
          </p:cNvSpPr>
          <p:nvPr>
            <p:ph sz="quarter" idx="11"/>
          </p:nvPr>
        </p:nvSpPr>
        <p:spPr>
          <a:xfrm>
            <a:off x="325438" y="1314450"/>
            <a:ext cx="8589962" cy="2400300"/>
          </a:xfrm>
        </p:spPr>
        <p:txBody>
          <a:bodyPr>
            <a:noAutofit/>
          </a:bodyPr>
          <a:lstStyle/>
          <a:p>
            <a:r>
              <a:rPr lang="en-US" dirty="0">
                <a:latin typeface="Arial" pitchFamily="34" charset="0"/>
                <a:cs typeface="Arial" pitchFamily="34" charset="0"/>
              </a:rPr>
              <a:t>Company buys a piece of property for $200,000. The seller agrees to accept a five-year promissory note. The property consists of land valued at $50,000 and a newly constructed building valued at $</a:t>
            </a:r>
            <a:r>
              <a:rPr lang="en-US" dirty="0" smtClean="0">
                <a:latin typeface="Arial" pitchFamily="34" charset="0"/>
                <a:cs typeface="Arial" pitchFamily="34" charset="0"/>
              </a:rPr>
              <a:t>150,000</a:t>
            </a:r>
          </a:p>
          <a:p>
            <a:pPr marL="0" indent="0">
              <a:buNone/>
            </a:pPr>
            <a:r>
              <a:rPr lang="en-US" dirty="0">
                <a:latin typeface="Arial" pitchFamily="34" charset="0"/>
                <a:cs typeface="Arial" pitchFamily="34" charset="0"/>
              </a:rPr>
              <a:t>Assets=Liabilities + Stackholders’ </a:t>
            </a:r>
            <a:r>
              <a:rPr lang="en-US" dirty="0" smtClean="0">
                <a:latin typeface="Arial" pitchFamily="34" charset="0"/>
                <a:cs typeface="Arial" pitchFamily="34" charset="0"/>
              </a:rPr>
              <a:t>Equity</a:t>
            </a:r>
            <a:endParaRPr lang="en-US"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511340861"/>
              </p:ext>
            </p:extLst>
          </p:nvPr>
        </p:nvGraphicFramePr>
        <p:xfrm>
          <a:off x="95250" y="407543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0">
                <a:tc>
                  <a:txBody>
                    <a:bodyPr/>
                    <a:lstStyle/>
                    <a:p>
                      <a:r>
                        <a:rPr lang="en-US" sz="1000" dirty="0" smtClean="0">
                          <a:latin typeface="Arial" pitchFamily="34" charset="0"/>
                          <a:cs typeface="Arial" pitchFamily="34" charset="0"/>
                        </a:rPr>
                        <a:t>2</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$100,000</a:t>
                      </a: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19812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$300,000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58569338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Acquisition of Equipment on </a:t>
            </a:r>
            <a:r>
              <a:rPr lang="en-US" dirty="0" smtClean="0">
                <a:latin typeface="Arial" pitchFamily="34" charset="0"/>
                <a:cs typeface="Arial" pitchFamily="34" charset="0"/>
              </a:rPr>
              <a:t>an</a:t>
            </a:r>
            <a:r>
              <a:rPr lang="en-US" baseline="0" dirty="0" smtClean="0">
                <a:latin typeface="Arial" pitchFamily="34" charset="0"/>
                <a:cs typeface="Arial" pitchFamily="34" charset="0"/>
              </a:rPr>
              <a:t> </a:t>
            </a:r>
            <a:r>
              <a:rPr lang="en-US" dirty="0" smtClean="0">
                <a:latin typeface="Arial" pitchFamily="34" charset="0"/>
                <a:cs typeface="Arial" pitchFamily="34" charset="0"/>
              </a:rPr>
              <a:t>Open </a:t>
            </a:r>
            <a:r>
              <a:rPr lang="en-US" dirty="0">
                <a:latin typeface="Arial" pitchFamily="34" charset="0"/>
                <a:cs typeface="Arial" pitchFamily="34" charset="0"/>
              </a:rPr>
              <a:t>Account</a:t>
            </a:r>
          </a:p>
        </p:txBody>
      </p:sp>
      <p:sp>
        <p:nvSpPr>
          <p:cNvPr id="3" name="Content Placeholder 2"/>
          <p:cNvSpPr>
            <a:spLocks noGrp="1"/>
          </p:cNvSpPr>
          <p:nvPr>
            <p:ph sz="quarter" idx="11"/>
          </p:nvPr>
        </p:nvSpPr>
        <p:spPr>
          <a:xfrm>
            <a:off x="325438" y="1447800"/>
            <a:ext cx="8589962" cy="2286000"/>
          </a:xfrm>
        </p:spPr>
        <p:txBody>
          <a:bodyPr>
            <a:noAutofit/>
          </a:bodyPr>
          <a:lstStyle/>
          <a:p>
            <a:r>
              <a:rPr lang="en-US" dirty="0">
                <a:latin typeface="Arial" pitchFamily="34" charset="0"/>
                <a:cs typeface="Arial" pitchFamily="34" charset="0"/>
              </a:rPr>
              <a:t>Karen and Kathy contact an equipment supplier and buy $20,000 of exercise equipment: treadmills, barbells, and stationary bicycles. The supplier agrees to accept payment in full in 30 </a:t>
            </a:r>
            <a:r>
              <a:rPr lang="en-US" dirty="0" smtClean="0">
                <a:latin typeface="Arial" pitchFamily="34" charset="0"/>
                <a:cs typeface="Arial" pitchFamily="34" charset="0"/>
              </a:rPr>
              <a:t>days</a:t>
            </a:r>
          </a:p>
          <a:p>
            <a:pPr marL="0" indent="0">
              <a:buNone/>
            </a:pPr>
            <a:r>
              <a:rPr lang="en-US" dirty="0">
                <a:latin typeface="Arial" pitchFamily="34" charset="0"/>
                <a:cs typeface="Arial" pitchFamily="34" charset="0"/>
              </a:rPr>
              <a:t>Assets=Liabilities + Stackholders’ </a:t>
            </a:r>
            <a:r>
              <a:rPr lang="en-US" dirty="0" smtClean="0">
                <a:latin typeface="Arial" pitchFamily="34" charset="0"/>
                <a:cs typeface="Arial" pitchFamily="34" charset="0"/>
              </a:rPr>
              <a:t>Equity</a:t>
            </a:r>
            <a:endParaRPr lang="en-US"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703785643"/>
              </p:ext>
            </p:extLst>
          </p:nvPr>
        </p:nvGraphicFramePr>
        <p:xfrm>
          <a:off x="95250" y="399923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0">
                <a:tc>
                  <a:txBody>
                    <a:bodyPr/>
                    <a:lstStyle/>
                    <a:p>
                      <a:r>
                        <a:rPr lang="en-US" sz="1000" dirty="0" smtClean="0">
                          <a:latin typeface="Arial" pitchFamily="34" charset="0"/>
                          <a:cs typeface="Arial" pitchFamily="34" charset="0"/>
                        </a:rPr>
                        <a:t>3</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$100,000</a:t>
                      </a:r>
                    </a:p>
                  </a:txBody>
                  <a:tcPr/>
                </a:tc>
                <a:tc>
                  <a:txBody>
                    <a:bodyPr/>
                    <a:lstStyle/>
                    <a:p>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19812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$320,000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359245208"/>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Sale of Monthly Memberships on Account</a:t>
            </a:r>
          </a:p>
        </p:txBody>
      </p:sp>
      <p:sp>
        <p:nvSpPr>
          <p:cNvPr id="3" name="Content Placeholder 2"/>
          <p:cNvSpPr>
            <a:spLocks noGrp="1"/>
          </p:cNvSpPr>
          <p:nvPr>
            <p:ph sz="quarter" idx="11"/>
          </p:nvPr>
        </p:nvSpPr>
        <p:spPr>
          <a:xfrm>
            <a:off x="325438" y="1447800"/>
            <a:ext cx="8589962" cy="2286000"/>
          </a:xfrm>
        </p:spPr>
        <p:txBody>
          <a:bodyPr>
            <a:noAutofit/>
          </a:bodyPr>
          <a:lstStyle/>
          <a:p>
            <a:r>
              <a:rPr lang="en-US" dirty="0">
                <a:latin typeface="Arial" pitchFamily="34" charset="0"/>
                <a:cs typeface="Arial" pitchFamily="34" charset="0"/>
              </a:rPr>
              <a:t>During January, the owners sell 300 monthly club memberships for $50 each, or a total of $15,000. The members have until the 10th of the following month to </a:t>
            </a:r>
            <a:r>
              <a:rPr lang="en-US" dirty="0" smtClean="0">
                <a:latin typeface="Arial" pitchFamily="34" charset="0"/>
                <a:cs typeface="Arial" pitchFamily="34" charset="0"/>
              </a:rPr>
              <a:t>pay</a:t>
            </a:r>
          </a:p>
          <a:p>
            <a:pPr marL="0" indent="0">
              <a:buNone/>
            </a:pPr>
            <a:r>
              <a:rPr lang="en-US" dirty="0">
                <a:latin typeface="Arial" pitchFamily="34" charset="0"/>
                <a:cs typeface="Arial" pitchFamily="34" charset="0"/>
              </a:rPr>
              <a:t>Assets=Liabilities + Stackholders’ </a:t>
            </a:r>
            <a:r>
              <a:rPr lang="en-US" dirty="0" smtClean="0">
                <a:latin typeface="Arial" pitchFamily="34" charset="0"/>
                <a:cs typeface="Arial" pitchFamily="34" charset="0"/>
              </a:rPr>
              <a:t>Equity</a:t>
            </a:r>
          </a:p>
        </p:txBody>
      </p:sp>
      <p:graphicFrame>
        <p:nvGraphicFramePr>
          <p:cNvPr id="6" name="Table 5"/>
          <p:cNvGraphicFramePr>
            <a:graphicFrameLocks noGrp="1"/>
          </p:cNvGraphicFramePr>
          <p:nvPr>
            <p:extLst>
              <p:ext uri="{D42A27DB-BD31-4B8C-83A1-F6EECF244321}">
                <p14:modId xmlns:p14="http://schemas.microsoft.com/office/powerpoint/2010/main" val="1604628266"/>
              </p:ext>
            </p:extLst>
          </p:nvPr>
        </p:nvGraphicFramePr>
        <p:xfrm>
          <a:off x="95250" y="409448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r>
              <a:tr h="0">
                <a:tc>
                  <a:txBody>
                    <a:bodyPr/>
                    <a:lstStyle/>
                    <a:p>
                      <a:r>
                        <a:rPr lang="en-US" sz="1000" dirty="0" smtClean="0">
                          <a:latin typeface="Arial" pitchFamily="34" charset="0"/>
                          <a:cs typeface="Arial" pitchFamily="34" charset="0"/>
                        </a:rPr>
                        <a:t>4</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smtClean="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$100,000</a:t>
                      </a: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r>
              <a:tr h="16764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$335,000</a:t>
                      </a:r>
                      <a:endParaRPr lang="en-US" sz="1000" dirty="0" smtClean="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631633330"/>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219" y="243326"/>
            <a:ext cx="8032638" cy="975873"/>
          </a:xfrm>
        </p:spPr>
        <p:txBody>
          <a:bodyPr>
            <a:noAutofit/>
          </a:bodyPr>
          <a:lstStyle/>
          <a:p>
            <a:r>
              <a:rPr lang="en-US" dirty="0">
                <a:latin typeface="Arial" pitchFamily="34" charset="0"/>
                <a:cs typeface="Arial" pitchFamily="34" charset="0"/>
              </a:rPr>
              <a:t>Sale of Court Time for Cash</a:t>
            </a:r>
          </a:p>
        </p:txBody>
      </p:sp>
      <p:sp>
        <p:nvSpPr>
          <p:cNvPr id="3" name="Content Placeholder 2"/>
          <p:cNvSpPr>
            <a:spLocks noGrp="1"/>
          </p:cNvSpPr>
          <p:nvPr>
            <p:ph sz="quarter" idx="11"/>
          </p:nvPr>
        </p:nvSpPr>
        <p:spPr>
          <a:xfrm>
            <a:off x="325438" y="1447800"/>
            <a:ext cx="8589962" cy="1828800"/>
          </a:xfrm>
        </p:spPr>
        <p:txBody>
          <a:bodyPr>
            <a:noAutofit/>
          </a:bodyPr>
          <a:lstStyle/>
          <a:p>
            <a:r>
              <a:rPr lang="en-US" dirty="0">
                <a:latin typeface="Arial" pitchFamily="34" charset="0"/>
                <a:cs typeface="Arial" pitchFamily="34" charset="0"/>
              </a:rPr>
              <a:t>In addition to memberships, Glengarry sells court time. Court fees are paid at the time of use and amount to $5,000 for the first </a:t>
            </a:r>
            <a:r>
              <a:rPr lang="en-US" dirty="0" smtClean="0">
                <a:latin typeface="Arial" pitchFamily="34" charset="0"/>
                <a:cs typeface="Arial" pitchFamily="34" charset="0"/>
              </a:rPr>
              <a:t>month</a:t>
            </a:r>
            <a:endParaRPr lang="en-US" dirty="0">
              <a:latin typeface="Arial" pitchFamily="34" charset="0"/>
              <a:cs typeface="Arial" pitchFamily="34" charset="0"/>
            </a:endParaRPr>
          </a:p>
          <a:p>
            <a:pPr marL="0" indent="0">
              <a:buNone/>
            </a:pPr>
            <a:r>
              <a:rPr lang="en-US" dirty="0" smtClean="0">
                <a:latin typeface="Arial" pitchFamily="34" charset="0"/>
                <a:cs typeface="Arial" pitchFamily="34" charset="0"/>
              </a:rPr>
              <a:t>Assets=Liabilities </a:t>
            </a:r>
            <a:r>
              <a:rPr lang="en-US" dirty="0">
                <a:latin typeface="Arial" pitchFamily="34" charset="0"/>
                <a:cs typeface="Arial" pitchFamily="34" charset="0"/>
              </a:rPr>
              <a:t>+ Stackholders’ </a:t>
            </a:r>
            <a:r>
              <a:rPr lang="en-US" dirty="0" smtClean="0">
                <a:latin typeface="Arial" pitchFamily="34" charset="0"/>
                <a:cs typeface="Arial" pitchFamily="34" charset="0"/>
              </a:rPr>
              <a:t>Equity</a:t>
            </a:r>
          </a:p>
        </p:txBody>
      </p:sp>
      <p:graphicFrame>
        <p:nvGraphicFramePr>
          <p:cNvPr id="6" name="Table 5"/>
          <p:cNvGraphicFramePr>
            <a:graphicFrameLocks noGrp="1"/>
          </p:cNvGraphicFramePr>
          <p:nvPr>
            <p:extLst>
              <p:ext uri="{D42A27DB-BD31-4B8C-83A1-F6EECF244321}">
                <p14:modId xmlns:p14="http://schemas.microsoft.com/office/powerpoint/2010/main" val="464821804"/>
              </p:ext>
            </p:extLst>
          </p:nvPr>
        </p:nvGraphicFramePr>
        <p:xfrm>
          <a:off x="95250" y="4094480"/>
          <a:ext cx="8934450" cy="1639570"/>
        </p:xfrm>
        <a:graphic>
          <a:graphicData uri="http://schemas.openxmlformats.org/drawingml/2006/table">
            <a:tbl>
              <a:tblPr firstRow="1" bandRow="1">
                <a:tableStyleId>{5940675A-B579-460E-94D1-54222C63F5DA}</a:tableStyleId>
              </a:tblPr>
              <a:tblGrid>
                <a:gridCol w="1047750"/>
                <a:gridCol w="819150"/>
                <a:gridCol w="933450"/>
                <a:gridCol w="876300"/>
                <a:gridCol w="895350"/>
                <a:gridCol w="793116"/>
                <a:gridCol w="846772"/>
                <a:gridCol w="742950"/>
                <a:gridCol w="1121093"/>
                <a:gridCol w="858519"/>
              </a:tblGrid>
              <a:tr h="469900">
                <a:tc>
                  <a:txBody>
                    <a:bodyPr/>
                    <a:lstStyle/>
                    <a:p>
                      <a:r>
                        <a:rPr lang="en-US" sz="1000" kern="1200" dirty="0" smtClean="0">
                          <a:solidFill>
                            <a:schemeClr val="tx1"/>
                          </a:solidFill>
                          <a:effectLst/>
                          <a:latin typeface="Arial" pitchFamily="34" charset="0"/>
                          <a:ea typeface="+mn-ea"/>
                          <a:cs typeface="Arial" pitchFamily="34" charset="0"/>
                        </a:rPr>
                        <a:t>Transaction Number</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Cash</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Receivable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Equipment</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Building</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Land</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Accounts 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Notes</a:t>
                      </a:r>
                    </a:p>
                    <a:p>
                      <a:r>
                        <a:rPr lang="en-US" sz="1000" kern="1200" dirty="0" smtClean="0">
                          <a:solidFill>
                            <a:schemeClr val="tx1"/>
                          </a:solidFill>
                          <a:effectLst/>
                          <a:latin typeface="Arial" pitchFamily="34" charset="0"/>
                          <a:ea typeface="+mn-ea"/>
                          <a:cs typeface="Arial" pitchFamily="34" charset="0"/>
                        </a:rPr>
                        <a:t>Payable</a:t>
                      </a:r>
                      <a:endParaRPr lang="en-US" sz="1000"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Capital Stock</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Retained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Earnings</a:t>
                      </a:r>
                    </a:p>
                  </a:txBody>
                  <a:tcPr/>
                </a:tc>
              </a:tr>
              <a:tr h="15240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$100,000</a:t>
                      </a:r>
                      <a:endParaRPr lang="en-US" sz="1000" dirty="0" smtClean="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kern="1200" dirty="0" smtClean="0">
                          <a:solidFill>
                            <a:schemeClr val="tx1"/>
                          </a:solidFill>
                          <a:effectLst/>
                          <a:latin typeface="Arial" pitchFamily="34" charset="0"/>
                          <a:ea typeface="+mn-ea"/>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r>
              <a:tr h="240030">
                <a:tc>
                  <a:txBody>
                    <a:bodyPr/>
                    <a:lstStyle/>
                    <a:p>
                      <a:r>
                        <a:rPr lang="en-US" sz="1000" dirty="0" smtClean="0">
                          <a:latin typeface="Arial" pitchFamily="34" charset="0"/>
                          <a:cs typeface="Arial" pitchFamily="34" charset="0"/>
                        </a:rPr>
                        <a:t>5</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5,000</a:t>
                      </a:r>
                    </a:p>
                  </a:txBody>
                  <a:tcPr/>
                </a:tc>
                <a:tc>
                  <a:txBody>
                    <a:bodyPr/>
                    <a:lstStyle/>
                    <a:p>
                      <a:endParaRPr lang="en-US" sz="1000"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endParaRPr lang="en-US" sz="1000" u="sng" dirty="0">
                        <a:latin typeface="Arial" pitchFamily="34" charset="0"/>
                        <a:cs typeface="Arial" pitchFamily="34" charset="0"/>
                      </a:endParaRPr>
                    </a:p>
                  </a:txBody>
                  <a:tcPr/>
                </a:tc>
                <a:tc>
                  <a:txBody>
                    <a:bodyPr/>
                    <a:lstStyle/>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5,000</a:t>
                      </a:r>
                    </a:p>
                  </a:txBody>
                  <a:tcPr/>
                </a:tc>
              </a:tr>
              <a:tr h="285750">
                <a:tc>
                  <a:txBody>
                    <a:bodyPr/>
                    <a:lstStyle/>
                    <a:p>
                      <a:r>
                        <a:rPr lang="en-US" sz="1000" dirty="0" smtClean="0">
                          <a:latin typeface="Arial" pitchFamily="34" charset="0"/>
                          <a:cs typeface="Arial" pitchFamily="34" charset="0"/>
                        </a:rPr>
                        <a:t>Bal.</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latin typeface="Arial" pitchFamily="34" charset="0"/>
                          <a:cs typeface="Arial" pitchFamily="34" charset="0"/>
                        </a:rPr>
                        <a:t>$105,000</a:t>
                      </a:r>
                    </a:p>
                  </a:txBody>
                  <a:tcPr/>
                </a:tc>
                <a:tc>
                  <a:txBody>
                    <a:bodyPr/>
                    <a:lstStyle/>
                    <a:p>
                      <a:r>
                        <a:rPr lang="en-US" sz="1000" dirty="0" smtClean="0">
                          <a:latin typeface="Arial" pitchFamily="34" charset="0"/>
                          <a:cs typeface="Arial" pitchFamily="34" charset="0"/>
                        </a:rPr>
                        <a:t>$15,000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$150,000</a:t>
                      </a:r>
                      <a:endParaRPr lang="en-US" sz="1000" u="sng"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$50,000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c>
                  <a:txBody>
                    <a:bodyPr/>
                    <a:lstStyle/>
                    <a:p>
                      <a:r>
                        <a:rPr lang="en-US" sz="1000" u="sng" dirty="0" smtClean="0">
                          <a:latin typeface="Arial" pitchFamily="34" charset="0"/>
                          <a:cs typeface="Arial" pitchFamily="34" charset="0"/>
                        </a:rPr>
                        <a:t>$200,000</a:t>
                      </a:r>
                      <a:endParaRPr lang="en-US" sz="1000" u="sng"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$100,000</a:t>
                      </a:r>
                      <a:endParaRPr lang="en-US" sz="1000" dirty="0">
                        <a:latin typeface="Arial" pitchFamily="34" charset="0"/>
                        <a:cs typeface="Arial" pitchFamily="34" charset="0"/>
                      </a:endParaRPr>
                    </a:p>
                  </a:txBody>
                  <a:tcPr/>
                </a:tc>
                <a:tc>
                  <a:txBody>
                    <a:bodyPr/>
                    <a:lstStyle/>
                    <a:p>
                      <a:r>
                        <a:rPr lang="en-US" sz="1000" dirty="0" smtClean="0">
                          <a:latin typeface="Arial" pitchFamily="34" charset="0"/>
                          <a:cs typeface="Arial" pitchFamily="34" charset="0"/>
                        </a:rPr>
                        <a:t>$20,000</a:t>
                      </a:r>
                      <a:endParaRPr lang="en-US" sz="1000" dirty="0">
                        <a:latin typeface="Arial" pitchFamily="34" charset="0"/>
                        <a:cs typeface="Arial" pitchFamily="34" charset="0"/>
                      </a:endParaRPr>
                    </a:p>
                  </a:txBody>
                  <a:tcPr/>
                </a:tc>
              </a:tr>
              <a:tr h="167640">
                <a:tc>
                  <a:txBody>
                    <a:bodyPr/>
                    <a:lstStyle/>
                    <a:p>
                      <a:r>
                        <a:rPr lang="en-US" sz="1000" dirty="0" smtClean="0">
                          <a:latin typeface="Arial" pitchFamily="34" charset="0"/>
                          <a:cs typeface="Arial" pitchFamily="34" charset="0"/>
                        </a:rPr>
                        <a:t>Totals</a:t>
                      </a:r>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Arial" pitchFamily="34" charset="0"/>
                          <a:ea typeface="+mn-ea"/>
                          <a:cs typeface="Arial" pitchFamily="34" charset="0"/>
                        </a:rPr>
                        <a:t>$340,000</a:t>
                      </a:r>
                      <a:endParaRPr lang="en-US" sz="1000" dirty="0" smtClean="0">
                        <a:latin typeface="Arial" pitchFamily="34" charset="0"/>
                        <a:cs typeface="Arial" pitchFamily="34" charset="0"/>
                      </a:endParaRPr>
                    </a:p>
                    <a:p>
                      <a:endParaRPr lang="en-US" sz="1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131379339"/>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1526</Words>
  <Application>Microsoft Office PowerPoint</Application>
  <PresentationFormat>On-screen Show (4:3)</PresentationFormat>
  <Paragraphs>463</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Sample</vt:lpstr>
      <vt:lpstr>Chapter 3</vt:lpstr>
      <vt:lpstr>External and Internal Events</vt:lpstr>
      <vt:lpstr>Source Documents</vt:lpstr>
      <vt:lpstr>Analyze the Effects of Transactions on the Accounting Equation</vt:lpstr>
      <vt:lpstr>Issuance of Capital Stock</vt:lpstr>
      <vt:lpstr>Acquisition of Property in Exchange for a Note</vt:lpstr>
      <vt:lpstr>Acquisition of Equipment on an Open Account</vt:lpstr>
      <vt:lpstr>Sale of Monthly Memberships on Account</vt:lpstr>
      <vt:lpstr>Sale of Court Time for Cash</vt:lpstr>
      <vt:lpstr>Payment of Wages and Salaries</vt:lpstr>
      <vt:lpstr>Payment of Utilities</vt:lpstr>
      <vt:lpstr>Collection of Accounts Receivable</vt:lpstr>
      <vt:lpstr>Payment of Dividends</vt:lpstr>
      <vt:lpstr>Cost Principle</vt:lpstr>
      <vt:lpstr>Account and Chart of Accounts</vt:lpstr>
      <vt:lpstr>Analyzing Transactions</vt:lpstr>
      <vt:lpstr>Example 3.2—Using a T Account</vt:lpstr>
      <vt:lpstr>Debits and Credits</vt:lpstr>
      <vt:lpstr>Summary of the Rules for Increasing and Decreasing Accounts</vt:lpstr>
      <vt:lpstr>Example 3.3—Determining Normal Account Balances</vt:lpstr>
      <vt:lpstr>Debits and Credits Applied to Transactions (1 of 9)</vt:lpstr>
      <vt:lpstr>Debits and Credits Applied to Transactions (2 of 9) </vt:lpstr>
      <vt:lpstr>Debits and Credits Applied to Transactions (3 of 9)</vt:lpstr>
      <vt:lpstr>Debits and Credits Applied to Transactions (4 of 9)</vt:lpstr>
      <vt:lpstr>Debits and Credits Applied to Transactions (5 of 9)</vt:lpstr>
      <vt:lpstr>Debits and Credits Applied to Transactions (6 of 9)</vt:lpstr>
      <vt:lpstr>Debits and Credits Applied to Transactions (7 of 9)</vt:lpstr>
      <vt:lpstr>Debits and Credits Applied to Transactions (8 of 9)</vt:lpstr>
      <vt:lpstr>Debits and Credits Applied to Transactions (9 of 9)</vt:lpstr>
      <vt:lpstr>Journal (1 of 2)</vt:lpstr>
      <vt:lpstr>Posting</vt:lpstr>
      <vt:lpstr>Example 3.6—Posting from the Journal to the Ledger</vt:lpstr>
      <vt:lpstr>Journal (2 of 2)</vt:lpstr>
      <vt:lpstr>Example 3.7—Preparing a Trial Balance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Processing Accounting Information</dc:title>
  <dc:creator/>
  <cp:lastModifiedBy/>
  <cp:revision>1</cp:revision>
  <dcterms:created xsi:type="dcterms:W3CDTF">2015-05-25T16:19:52Z</dcterms:created>
  <dcterms:modified xsi:type="dcterms:W3CDTF">2017-11-09T16:18:35Z</dcterms:modified>
</cp:coreProperties>
</file>