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trictFirstAndLastChars="0" saveSubsetFonts="1">
  <p:sldMasterIdLst>
    <p:sldMasterId id="2147483671" r:id="rId1"/>
  </p:sldMasterIdLst>
  <p:notesMasterIdLst>
    <p:notesMasterId r:id="rId37"/>
  </p:notesMasterIdLst>
  <p:sldIdLst>
    <p:sldId id="517" r:id="rId2"/>
    <p:sldId id="487" r:id="rId3"/>
    <p:sldId id="518" r:id="rId4"/>
    <p:sldId id="519" r:id="rId5"/>
    <p:sldId id="520" r:id="rId6"/>
    <p:sldId id="521" r:id="rId7"/>
    <p:sldId id="522" r:id="rId8"/>
    <p:sldId id="523" r:id="rId9"/>
    <p:sldId id="524" r:id="rId10"/>
    <p:sldId id="525" r:id="rId11"/>
    <p:sldId id="526" r:id="rId12"/>
    <p:sldId id="527" r:id="rId13"/>
    <p:sldId id="528" r:id="rId14"/>
    <p:sldId id="529" r:id="rId15"/>
    <p:sldId id="530" r:id="rId16"/>
    <p:sldId id="531" r:id="rId17"/>
    <p:sldId id="532" r:id="rId18"/>
    <p:sldId id="533" r:id="rId19"/>
    <p:sldId id="534" r:id="rId20"/>
    <p:sldId id="535" r:id="rId21"/>
    <p:sldId id="536" r:id="rId22"/>
    <p:sldId id="537" r:id="rId23"/>
    <p:sldId id="538" r:id="rId24"/>
    <p:sldId id="539" r:id="rId25"/>
    <p:sldId id="540" r:id="rId26"/>
    <p:sldId id="541" r:id="rId27"/>
    <p:sldId id="542" r:id="rId28"/>
    <p:sldId id="543" r:id="rId29"/>
    <p:sldId id="544" r:id="rId30"/>
    <p:sldId id="545" r:id="rId31"/>
    <p:sldId id="546" r:id="rId32"/>
    <p:sldId id="547" r:id="rId33"/>
    <p:sldId id="552" r:id="rId34"/>
    <p:sldId id="549" r:id="rId35"/>
    <p:sldId id="551" r:id="rId3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6525"/>
    <a:srgbClr val="3E7684"/>
    <a:srgbClr val="C9252C"/>
    <a:srgbClr val="0070C0"/>
    <a:srgbClr val="00739B"/>
    <a:srgbClr val="002D3D"/>
    <a:srgbClr val="59305B"/>
    <a:srgbClr val="4578AF"/>
    <a:srgbClr val="3366FF"/>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7931" autoAdjust="0"/>
    <p:restoredTop sz="96803" autoAdjust="0"/>
  </p:normalViewPr>
  <p:slideViewPr>
    <p:cSldViewPr snapToGrid="0">
      <p:cViewPr varScale="1">
        <p:scale>
          <a:sx n="157" d="100"/>
          <a:sy n="157" d="100"/>
        </p:scale>
        <p:origin x="1836" y="2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5121"/>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dirty="0"/>
          </a:p>
        </p:txBody>
      </p:sp>
      <p:sp>
        <p:nvSpPr>
          <p:cNvPr id="63491" name="Rectangle 5122"/>
          <p:cNvSpPr>
            <a:spLocks noGrp="1" noChangeArrowheads="1"/>
          </p:cNvSpPr>
          <p:nvPr>
            <p:ph type="dt" idx="1"/>
          </p:nvPr>
        </p:nvSpPr>
        <p:spPr bwMode="auto">
          <a:xfrm>
            <a:off x="3884613"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63492" name="Rectangle 5123"/>
          <p:cNvSpPr>
            <a:spLocks noGrp="1" noRot="1" noChangeAspect="1" noChangeArrowheads="1" noTextEdit="1"/>
          </p:cNvSpPr>
          <p:nvPr>
            <p:ph type="sldImg" idx="2"/>
          </p:nvPr>
        </p:nvSpPr>
        <p:spPr bwMode="auto">
          <a:xfrm>
            <a:off x="1143000" y="685800"/>
            <a:ext cx="4572000" cy="3429000"/>
          </a:xfrm>
          <a:prstGeom prst="rect">
            <a:avLst/>
          </a:prstGeom>
          <a:noFill/>
          <a:ln w="9525" algn="ctr">
            <a:solidFill>
              <a:srgbClr val="000000"/>
            </a:solidFill>
            <a:miter lim="800000"/>
            <a:headEnd/>
            <a:tailEnd/>
          </a:ln>
        </p:spPr>
      </p:sp>
      <p:sp>
        <p:nvSpPr>
          <p:cNvPr id="5125" name="Notes Placeholder 5124"/>
          <p:cNvSpPr>
            <a:spLocks noGrp="1" noChangeArrowheads="1"/>
          </p:cNvSpPr>
          <p:nvPr>
            <p:ph type="body" sz="quarter" idx="3"/>
          </p:nvPr>
        </p:nvSpPr>
        <p:spPr bwMode="auto">
          <a:xfrm>
            <a:off x="685800" y="4343400"/>
            <a:ext cx="5486400" cy="411480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3494" name="Rectangle 5125"/>
          <p:cNvSpPr>
            <a:spLocks noGrp="1" noChangeArrowheads="1"/>
          </p:cNvSpPr>
          <p:nvPr>
            <p:ph type="ftr" sz="quarter" idx="4"/>
          </p:nvPr>
        </p:nvSpPr>
        <p:spPr bwMode="auto">
          <a:xfrm>
            <a:off x="0"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dirty="0"/>
          </a:p>
        </p:txBody>
      </p:sp>
      <p:sp>
        <p:nvSpPr>
          <p:cNvPr id="5127" name="Slide Number Placeholder 5126"/>
          <p:cNvSpPr>
            <a:spLocks noGrp="1" noChangeArrowheads="1"/>
          </p:cNvSpPr>
          <p:nvPr>
            <p:ph type="sldNum" sz="quarter" idx="5"/>
          </p:nvPr>
        </p:nvSpPr>
        <p:spPr bwMode="auto">
          <a:xfrm>
            <a:off x="3884613" y="8685213"/>
            <a:ext cx="2971800" cy="45720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b" anchorCtr="0" compatLnSpc="1">
            <a:prstTxWarp prst="textNoShape">
              <a:avLst/>
            </a:prstTxWarp>
          </a:bodyPr>
          <a:lstStyle>
            <a:lvl1pPr algn="r">
              <a:defRPr sz="1200"/>
            </a:lvl1pPr>
          </a:lstStyle>
          <a:p>
            <a:fld id="{FCA16ACA-BEA9-4113-B004-2C9FC464C5F8}" type="slidenum">
              <a:rPr lang="en-US"/>
              <a:pPr/>
              <a:t>‹#›</a:t>
            </a:fld>
            <a:endParaRPr lang="en-US" dirty="0"/>
          </a:p>
        </p:txBody>
      </p:sp>
    </p:spTree>
    <p:extLst>
      <p:ext uri="{BB962C8B-B14F-4D97-AF65-F5344CB8AC3E}">
        <p14:creationId xmlns:p14="http://schemas.microsoft.com/office/powerpoint/2010/main" val="15749348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9EAEEF-EA87-45A5-AB17-DF2F4D00AFC7}" type="slidenum">
              <a:rPr lang="en-US" altLang="en-US" smtClean="0"/>
              <a:pPr/>
              <a:t>1</a:t>
            </a:fld>
            <a:endParaRPr lang="en-US" altLang="en-US" dirty="0"/>
          </a:p>
        </p:txBody>
      </p:sp>
    </p:spTree>
    <p:extLst>
      <p:ext uri="{BB962C8B-B14F-4D97-AF65-F5344CB8AC3E}">
        <p14:creationId xmlns:p14="http://schemas.microsoft.com/office/powerpoint/2010/main" val="16811224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CA16ACA-BEA9-4113-B004-2C9FC464C5F8}" type="slidenum">
              <a:rPr lang="en-US" smtClean="0"/>
              <a:pPr/>
              <a:t>26</a:t>
            </a:fld>
            <a:endParaRPr lang="en-US" dirty="0"/>
          </a:p>
        </p:txBody>
      </p:sp>
    </p:spTree>
    <p:extLst>
      <p:ext uri="{BB962C8B-B14F-4D97-AF65-F5344CB8AC3E}">
        <p14:creationId xmlns:p14="http://schemas.microsoft.com/office/powerpoint/2010/main" val="14162575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1_Chapter Opener">
    <p:spTree>
      <p:nvGrpSpPr>
        <p:cNvPr id="1" name=""/>
        <p:cNvGrpSpPr/>
        <p:nvPr/>
      </p:nvGrpSpPr>
      <p:grpSpPr>
        <a:xfrm>
          <a:off x="0" y="0"/>
          <a:ext cx="0" cy="0"/>
          <a:chOff x="0" y="0"/>
          <a:chExt cx="0" cy="0"/>
        </a:xfrm>
      </p:grpSpPr>
      <p:sp>
        <p:nvSpPr>
          <p:cNvPr id="16" name="Rectangle 15"/>
          <p:cNvSpPr/>
          <p:nvPr userDrawn="1"/>
        </p:nvSpPr>
        <p:spPr bwMode="white">
          <a:xfrm>
            <a:off x="0" y="0"/>
            <a:ext cx="9144000" cy="1371600"/>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59305B"/>
              </a:buClr>
            </a:pPr>
            <a:endParaRPr lang="en-US" dirty="0"/>
          </a:p>
        </p:txBody>
      </p:sp>
      <p:sp>
        <p:nvSpPr>
          <p:cNvPr id="11" name="SubTitle 10"/>
          <p:cNvSpPr>
            <a:spLocks noGrp="1"/>
          </p:cNvSpPr>
          <p:nvPr>
            <p:ph type="title"/>
          </p:nvPr>
        </p:nvSpPr>
        <p:spPr>
          <a:xfrm>
            <a:off x="732773" y="4036509"/>
            <a:ext cx="7991502" cy="805313"/>
          </a:xfrm>
          <a:noFill/>
        </p:spPr>
        <p:txBody>
          <a:bodyPr anchor="t">
            <a:noAutofit/>
          </a:bodyPr>
          <a:lstStyle>
            <a:lvl1pPr>
              <a:defRPr sz="3600">
                <a:solidFill>
                  <a:schemeClr val="tx1"/>
                </a:solidFill>
                <a:latin typeface="Arial" pitchFamily="34" charset="0"/>
                <a:ea typeface="Verdana" pitchFamily="34" charset="0"/>
                <a:cs typeface="Arial" pitchFamily="34" charset="0"/>
              </a:defRPr>
            </a:lvl1pPr>
          </a:lstStyle>
          <a:p>
            <a:r>
              <a:rPr lang="en-US" dirty="0"/>
              <a:t>Click to edit Master title style</a:t>
            </a:r>
          </a:p>
        </p:txBody>
      </p:sp>
      <p:sp>
        <p:nvSpPr>
          <p:cNvPr id="9" name="Title 8"/>
          <p:cNvSpPr>
            <a:spLocks noGrp="1"/>
          </p:cNvSpPr>
          <p:nvPr>
            <p:ph type="body" sz="quarter" idx="14" hasCustomPrompt="1"/>
          </p:nvPr>
        </p:nvSpPr>
        <p:spPr>
          <a:xfrm>
            <a:off x="2141951" y="2430049"/>
            <a:ext cx="4415424" cy="1380993"/>
          </a:xfrm>
        </p:spPr>
        <p:txBody>
          <a:bodyPr anchor="b">
            <a:noAutofit/>
          </a:bodyPr>
          <a:lstStyle>
            <a:lvl1pPr marL="0" indent="0">
              <a:spcBef>
                <a:spcPts val="0"/>
              </a:spcBef>
              <a:buNone/>
              <a:defRPr sz="4400" baseline="0">
                <a:latin typeface="Arial" pitchFamily="34" charset="0"/>
                <a:ea typeface="Verdana" pitchFamily="34" charset="0"/>
                <a:cs typeface="Arial" pitchFamily="34" charset="0"/>
              </a:defRPr>
            </a:lvl1pPr>
            <a:lvl2pPr marL="0" indent="0">
              <a:spcBef>
                <a:spcPts val="0"/>
              </a:spcBef>
              <a:buNone/>
              <a:defRPr sz="4400"/>
            </a:lvl2pPr>
            <a:lvl3pPr marL="0" indent="0">
              <a:spcBef>
                <a:spcPts val="0"/>
              </a:spcBef>
              <a:buNone/>
              <a:defRPr sz="4400"/>
            </a:lvl3pPr>
            <a:lvl4pPr marL="0" indent="0">
              <a:spcBef>
                <a:spcPts val="0"/>
              </a:spcBef>
              <a:buNone/>
              <a:defRPr sz="4400"/>
            </a:lvl4pPr>
            <a:lvl5pPr marL="0" indent="0">
              <a:spcBef>
                <a:spcPts val="0"/>
              </a:spcBef>
              <a:buNone/>
              <a:defRPr sz="4400"/>
            </a:lvl5pPr>
            <a:lvl6pPr marL="0" indent="0">
              <a:spcBef>
                <a:spcPts val="0"/>
              </a:spcBef>
              <a:buNone/>
              <a:defRPr sz="4400"/>
            </a:lvl6pPr>
            <a:lvl7pPr marL="0" indent="0">
              <a:spcBef>
                <a:spcPts val="0"/>
              </a:spcBef>
              <a:buNone/>
              <a:defRPr sz="4400"/>
            </a:lvl7pPr>
            <a:lvl8pPr marL="0" indent="0">
              <a:spcBef>
                <a:spcPts val="0"/>
              </a:spcBef>
              <a:buNone/>
              <a:defRPr sz="4400"/>
            </a:lvl8pPr>
            <a:lvl9pPr marL="0" indent="0">
              <a:spcBef>
                <a:spcPts val="0"/>
              </a:spcBef>
              <a:buNone/>
              <a:defRPr sz="4400"/>
            </a:lvl9pPr>
          </a:lstStyle>
          <a:p>
            <a:pPr lvl="0"/>
            <a:r>
              <a:rPr lang="en-US" dirty="0"/>
              <a:t>Chapter ##</a:t>
            </a:r>
          </a:p>
        </p:txBody>
      </p:sp>
      <p:sp>
        <p:nvSpPr>
          <p:cNvPr id="13" name="Rectangle 12"/>
          <p:cNvSpPr/>
          <p:nvPr/>
        </p:nvSpPr>
        <p:spPr bwMode="white">
          <a:xfrm>
            <a:off x="-7938" y="6248400"/>
            <a:ext cx="9161464" cy="629874"/>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Content Placeholder 4"/>
          <p:cNvSpPr>
            <a:spLocks noGrp="1"/>
          </p:cNvSpPr>
          <p:nvPr>
            <p:ph sz="quarter" idx="16"/>
          </p:nvPr>
        </p:nvSpPr>
        <p:spPr>
          <a:xfrm>
            <a:off x="1600200" y="6285230"/>
            <a:ext cx="7543800" cy="572770"/>
          </a:xfrm>
          <a:solidFill>
            <a:srgbClr val="756525"/>
          </a:solidFill>
        </p:spPr>
        <p:txBody>
          <a:bodyPr>
            <a:noAutofit/>
          </a:bodyPr>
          <a:lstStyle>
            <a:lvl1pPr algn="ctr">
              <a:defRPr sz="1100">
                <a:latin typeface="Arial" pitchFamily="34" charset="0"/>
                <a:cs typeface="Arial" pitchFamily="34" charset="0"/>
              </a:defRPr>
            </a:lvl1pPr>
            <a:lvl2pPr>
              <a:defRPr sz="1100">
                <a:latin typeface="Arial" pitchFamily="34" charset="0"/>
                <a:cs typeface="Arial" pitchFamily="34" charset="0"/>
              </a:defRPr>
            </a:lvl2pPr>
            <a:lvl3pPr>
              <a:defRPr sz="1100">
                <a:latin typeface="Arial" pitchFamily="34" charset="0"/>
                <a:cs typeface="Arial" pitchFamily="34" charset="0"/>
              </a:defRPr>
            </a:lvl3pPr>
            <a:lvl4pPr>
              <a:defRPr sz="1100">
                <a:latin typeface="Arial" pitchFamily="34" charset="0"/>
                <a:cs typeface="Arial" pitchFamily="34" charset="0"/>
              </a:defRPr>
            </a:lvl4pPr>
            <a:lvl5pPr>
              <a:defRPr sz="1100">
                <a:latin typeface="Arial" pitchFamily="34" charset="0"/>
                <a:cs typeface="Arial" pitchFamily="34" charset="0"/>
              </a:defRPr>
            </a:lvl5pPr>
          </a:lstStyle>
          <a:p>
            <a:pPr lvl="0"/>
            <a:r>
              <a:rPr lang="en-US" dirty="0"/>
              <a:t>Click to edit Master text styles</a:t>
            </a:r>
          </a:p>
        </p:txBody>
      </p:sp>
    </p:spTree>
    <p:extLst>
      <p:ext uri="{BB962C8B-B14F-4D97-AF65-F5344CB8AC3E}">
        <p14:creationId xmlns:p14="http://schemas.microsoft.com/office/powerpoint/2010/main" val="346341442"/>
      </p:ext>
    </p:extLst>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8" name="Title 7"/>
          <p:cNvSpPr>
            <a:spLocks noGrp="1"/>
          </p:cNvSpPr>
          <p:nvPr>
            <p:ph type="title"/>
          </p:nvPr>
        </p:nvSpPr>
        <p:spPr>
          <a:xfrm>
            <a:off x="45720" y="27709"/>
            <a:ext cx="9052560" cy="1039091"/>
          </a:xfrm>
        </p:spPr>
        <p:txBody>
          <a:bodyPr>
            <a:normAutofit/>
          </a:bodyPr>
          <a:lstStyle>
            <a:lvl1pPr algn="ctr">
              <a:defRPr sz="3600">
                <a:latin typeface="Arial" pitchFamily="34" charset="0"/>
                <a:ea typeface="Verdana" pitchFamily="34" charset="0"/>
                <a:cs typeface="Arial"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461963" indent="-461963">
              <a:buClr>
                <a:srgbClr val="756525"/>
              </a:buClr>
              <a:buSzPct val="100000"/>
              <a:defRPr/>
            </a:lvl1pPr>
            <a:lvl2pPr marL="914400" indent="-457200">
              <a:buClr>
                <a:srgbClr val="756525"/>
              </a:buClr>
              <a:defRPr/>
            </a:lvl2pPr>
            <a:lvl3pPr marL="1376363" indent="-461963">
              <a:buClr>
                <a:srgbClr val="756525"/>
              </a:buClr>
              <a:buFont typeface="Wingdings" pitchFamily="2" charset="2"/>
              <a:buChar char="§"/>
              <a:defRPr/>
            </a:lvl3pPr>
            <a:lvl4pPr marL="1828800" indent="-457200">
              <a:buClr>
                <a:srgbClr val="756525"/>
              </a:buClr>
              <a:buFont typeface="Courier New" pitchFamily="49" charset="0"/>
              <a:buChar char="o"/>
              <a:defRPr/>
            </a:lvl4pPr>
            <a:lvl5pPr>
              <a:buClr>
                <a:srgbClr val="756525"/>
              </a:buClr>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72379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Figure + Caption Layout">
    <p:bg>
      <p:bgPr>
        <a:pattFill prst="pct5">
          <a:fgClr>
            <a:schemeClr val="bg1"/>
          </a:fgClr>
          <a:bgClr>
            <a:schemeClr val="bg1"/>
          </a:bgClr>
        </a:patt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519169" y="357626"/>
            <a:ext cx="8032638" cy="1004011"/>
          </a:xfrm>
        </p:spPr>
        <p:txBody>
          <a:bodyPr>
            <a:normAutofit/>
          </a:bodyPr>
          <a:lstStyle>
            <a:lvl1pPr algn="ctr">
              <a:defRPr sz="3600" b="0">
                <a:solidFill>
                  <a:schemeClr val="tx1"/>
                </a:solidFill>
              </a:defRPr>
            </a:lvl1pPr>
          </a:lstStyle>
          <a:p>
            <a:r>
              <a:rPr lang="en-US"/>
              <a:t>Click to edit Master title style</a:t>
            </a:r>
            <a:endParaRPr lang="en-US" dirty="0"/>
          </a:p>
        </p:txBody>
      </p:sp>
      <p:sp>
        <p:nvSpPr>
          <p:cNvPr id="3" name="Picture Placeholder 2"/>
          <p:cNvSpPr>
            <a:spLocks noGrp="1"/>
          </p:cNvSpPr>
          <p:nvPr>
            <p:ph type="pic" sz="quarter" idx="10"/>
          </p:nvPr>
        </p:nvSpPr>
        <p:spPr>
          <a:xfrm>
            <a:off x="1142999" y="2338466"/>
            <a:ext cx="7011649" cy="2843134"/>
          </a:xfrm>
        </p:spPr>
        <p:txBody>
          <a:bodyPr/>
          <a:lstStyle>
            <a:lvl1pPr>
              <a:buClr>
                <a:srgbClr val="756525"/>
              </a:buClr>
              <a:defRPr/>
            </a:lvl1pPr>
          </a:lstStyle>
          <a:p>
            <a:r>
              <a:rPr lang="en-US" dirty="0"/>
              <a:t>Click icon to add picture</a:t>
            </a:r>
          </a:p>
        </p:txBody>
      </p:sp>
      <p:sp>
        <p:nvSpPr>
          <p:cNvPr id="11" name="Text Placeholder 3"/>
          <p:cNvSpPr>
            <a:spLocks noGrp="1"/>
          </p:cNvSpPr>
          <p:nvPr>
            <p:ph type="body" sz="half" idx="2"/>
          </p:nvPr>
        </p:nvSpPr>
        <p:spPr>
          <a:xfrm>
            <a:off x="519169" y="5486400"/>
            <a:ext cx="8032638" cy="6651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Rectangle 5"/>
          <p:cNvSpPr/>
          <p:nvPr/>
        </p:nvSpPr>
        <p:spPr bwMode="white">
          <a:xfrm>
            <a:off x="-7937" y="6248400"/>
            <a:ext cx="9151937" cy="617539"/>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Copyright" descr="Pearson: Copyright 2015, 2012, 2009"/>
          <p:cNvSpPr txBox="1">
            <a:spLocks noChangeArrowheads="1"/>
          </p:cNvSpPr>
          <p:nvPr/>
        </p:nvSpPr>
        <p:spPr bwMode="auto">
          <a:xfrm>
            <a:off x="1524000" y="6398426"/>
            <a:ext cx="7012763" cy="347987"/>
          </a:xfrm>
          <a:prstGeom prst="rect">
            <a:avLst/>
          </a:prstGeom>
          <a:solidFill>
            <a:srgbClr val="756525"/>
          </a:solidFill>
          <a:ln w="9525">
            <a:noFill/>
            <a:miter lim="800000"/>
            <a:headEnd/>
            <a:tailEnd/>
          </a:ln>
        </p:spPr>
        <p:txBody>
          <a:bodyPr lIns="0" tIns="0" rIns="0" bIns="0" anchor="ctr"/>
          <a:lstStyle>
            <a:lvl1pPr eaLnBrk="0" hangingPunct="0">
              <a:defRPr sz="2400">
                <a:solidFill>
                  <a:schemeClr val="tx1"/>
                </a:solidFill>
                <a:latin typeface="Arial" panose="020B0604020202020204" pitchFamily="34" charset="0"/>
              </a:defRPr>
            </a:lvl1pPr>
            <a:lvl2pPr marL="37931725" indent="-37474525" eaLnBrk="0" hangingPunct="0">
              <a:defRPr sz="2400">
                <a:solidFill>
                  <a:schemeClr val="tx1"/>
                </a:solidFill>
                <a:latin typeface="Arial" panose="020B0604020202020204" pitchFamily="34" charset="0"/>
              </a:defRPr>
            </a:lvl2pPr>
            <a:lvl3pPr eaLnBrk="0" hangingPunct="0">
              <a:defRPr sz="2400">
                <a:solidFill>
                  <a:schemeClr val="tx1"/>
                </a:solidFill>
                <a:latin typeface="Arial" panose="020B0604020202020204" pitchFamily="34" charset="0"/>
              </a:defRPr>
            </a:lvl3pPr>
            <a:lvl4pPr eaLnBrk="0" hangingPunct="0">
              <a:defRPr sz="2400">
                <a:solidFill>
                  <a:schemeClr val="tx1"/>
                </a:solidFill>
                <a:latin typeface="Arial" panose="020B0604020202020204" pitchFamily="34" charset="0"/>
              </a:defRPr>
            </a:lvl4pPr>
            <a:lvl5pPr eaLnBrk="0" hangingPunct="0">
              <a:defRPr sz="2400">
                <a:solidFill>
                  <a:schemeClr val="tx1"/>
                </a:solidFill>
                <a:latin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defRPr>
            </a:lvl9pPr>
          </a:lstStyle>
          <a:p>
            <a:pPr marL="0" lvl="0" indent="0" algn="ctr" eaLnBrk="0" fontAlgn="base" hangingPunct="0">
              <a:spcBef>
                <a:spcPct val="0"/>
              </a:spcBef>
              <a:spcAft>
                <a:spcPct val="0"/>
              </a:spcAft>
              <a:buClrTx/>
              <a:buNone/>
              <a:defRPr/>
            </a:pPr>
            <a:r>
              <a:rPr lang="en-US" sz="1200" dirty="0">
                <a:solidFill>
                  <a:schemeClr val="bg1"/>
                </a:solidFill>
              </a:rPr>
              <a:t>© 2019 Cengage. All rights reserved</a:t>
            </a:r>
            <a:r>
              <a:rPr lang="en-US" sz="1200" dirty="0">
                <a:solidFill>
                  <a:schemeClr val="bg1"/>
                </a:solidFill>
                <a:ea typeface="ＭＳ Ｐゴシック" charset="-128"/>
              </a:rPr>
              <a:t>.</a:t>
            </a:r>
            <a:endParaRPr lang="en-US" sz="1200" dirty="0">
              <a:solidFill>
                <a:schemeClr val="bg1"/>
              </a:solidFill>
            </a:endParaRPr>
          </a:p>
        </p:txBody>
      </p:sp>
      <p:pic>
        <p:nvPicPr>
          <p:cNvPr id="9" name="Picture 8" title="Cengage Logo"/>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450154"/>
            <a:ext cx="1359386" cy="304675"/>
          </a:xfrm>
          <a:prstGeom prst="rect">
            <a:avLst/>
          </a:prstGeom>
          <a:solidFill>
            <a:srgbClr val="756525"/>
          </a:solidFill>
          <a:extLst/>
        </p:spPr>
      </p:pic>
      <p:sp>
        <p:nvSpPr>
          <p:cNvPr id="4" name="Content Placeholder 3"/>
          <p:cNvSpPr>
            <a:spLocks noGrp="1"/>
          </p:cNvSpPr>
          <p:nvPr>
            <p:ph sz="quarter" idx="11"/>
          </p:nvPr>
        </p:nvSpPr>
        <p:spPr>
          <a:xfrm>
            <a:off x="554038" y="1663700"/>
            <a:ext cx="8589962" cy="479425"/>
          </a:xfrm>
        </p:spPr>
        <p:txBody>
          <a:bodyPr/>
          <a:lstStyle>
            <a:lvl1pPr>
              <a:buClr>
                <a:srgbClr val="756525"/>
              </a:buClr>
              <a:defRPr/>
            </a:lvl1pPr>
            <a:lvl2pPr>
              <a:buClr>
                <a:srgbClr val="756525"/>
              </a:buClr>
              <a:defRPr/>
            </a:lvl2pPr>
            <a:lvl3pPr>
              <a:buClr>
                <a:srgbClr val="756525"/>
              </a:buClr>
              <a:defRPr/>
            </a:lvl3pPr>
            <a:lvl4pPr>
              <a:buClr>
                <a:srgbClr val="756525"/>
              </a:buClr>
              <a:defRPr/>
            </a:lvl4pPr>
            <a:lvl5pPr>
              <a:buClr>
                <a:srgbClr val="756525"/>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86561692"/>
      </p:ext>
    </p:extLst>
  </p:cSld>
  <p:clrMapOvr>
    <a:masterClrMapping/>
  </p:clrMapOvr>
  <p:transition spd="slow"/>
  <p:hf sldNum="0" hd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Content Placeholder 1"/>
          <p:cNvSpPr>
            <a:spLocks noGrp="1"/>
          </p:cNvSpPr>
          <p:nvPr>
            <p:ph type="title"/>
          </p:nvPr>
        </p:nvSpPr>
        <p:spPr>
          <a:xfrm>
            <a:off x="457200" y="27709"/>
            <a:ext cx="8229600" cy="1039091"/>
          </a:xfrm>
          <a:prstGeom prst="rect">
            <a:avLst/>
          </a:prstGeom>
        </p:spPr>
        <p:txBody>
          <a:bodyPr vert="horz" lIns="91440" tIns="45720" rIns="91440" bIns="45720" rtlCol="0" anchor="ctr">
            <a:normAutofit/>
          </a:bodyPr>
          <a:lstStyle/>
          <a:p>
            <a:r>
              <a:rPr lang="en-US"/>
              <a:t>Click to edit Master title style</a:t>
            </a:r>
          </a:p>
        </p:txBody>
      </p:sp>
      <p:sp>
        <p:nvSpPr>
          <p:cNvPr id="3" name="Content Placeholder 2"/>
          <p:cNvSpPr>
            <a:spLocks noGrp="1"/>
          </p:cNvSpPr>
          <p:nvPr>
            <p:ph type="body" idx="1"/>
          </p:nvPr>
        </p:nvSpPr>
        <p:spPr>
          <a:xfrm>
            <a:off x="228600" y="1295400"/>
            <a:ext cx="8763000" cy="4830763"/>
          </a:xfrm>
          <a:prstGeom prst="rect">
            <a:avLst/>
          </a:prstGeom>
        </p:spPr>
        <p:txBody>
          <a:bodyPr vert="horz" lIns="91440" tIns="45720" rIns="91440" bIns="45720" rtlCol="0">
            <a:normAutofit/>
          </a:bodyPr>
          <a:lstStyle/>
          <a:p>
            <a:pPr marL="461963" lvl="0" indent="-461963">
              <a:buSzPct val="100000"/>
            </a:pPr>
            <a:r>
              <a:rPr lang="en-US" dirty="0"/>
              <a:t>Click to edit Master text styles</a:t>
            </a:r>
          </a:p>
          <a:p>
            <a:pPr marL="914400" lvl="1" indent="-457200"/>
            <a:r>
              <a:rPr lang="en-US" dirty="0"/>
              <a:t>Second level</a:t>
            </a:r>
          </a:p>
          <a:p>
            <a:pPr marL="1376363" lvl="2" indent="-461963"/>
            <a:r>
              <a:rPr lang="en-US" dirty="0"/>
              <a:t>Third level</a:t>
            </a:r>
          </a:p>
          <a:p>
            <a:pPr lvl="3"/>
            <a:r>
              <a:rPr lang="en-US" dirty="0"/>
              <a:t>Fourth level</a:t>
            </a:r>
          </a:p>
          <a:p>
            <a:pPr lvl="4"/>
            <a:r>
              <a:rPr lang="en-US" dirty="0"/>
              <a:t>Fifth level</a:t>
            </a:r>
          </a:p>
        </p:txBody>
      </p:sp>
      <p:sp>
        <p:nvSpPr>
          <p:cNvPr id="7" name="Rectangle 6"/>
          <p:cNvSpPr/>
          <p:nvPr/>
        </p:nvSpPr>
        <p:spPr bwMode="white">
          <a:xfrm>
            <a:off x="0" y="0"/>
            <a:ext cx="9144000" cy="1133554"/>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bwMode="white">
          <a:xfrm>
            <a:off x="-7938" y="6248400"/>
            <a:ext cx="9161464" cy="629874"/>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800" dirty="0"/>
              <a:t>Introduction to Cost management</a:t>
            </a:r>
            <a:endParaRPr lang="en-US" dirty="0"/>
          </a:p>
        </p:txBody>
      </p:sp>
      <p:sp>
        <p:nvSpPr>
          <p:cNvPr id="15" name="Copyright" descr="Pearson: Copyright 2015, 2012, 2009"/>
          <p:cNvSpPr txBox="1">
            <a:spLocks noChangeArrowheads="1"/>
          </p:cNvSpPr>
          <p:nvPr/>
        </p:nvSpPr>
        <p:spPr bwMode="auto">
          <a:xfrm>
            <a:off x="1524000" y="6398426"/>
            <a:ext cx="7012763" cy="347987"/>
          </a:xfrm>
          <a:prstGeom prst="rect">
            <a:avLst/>
          </a:prstGeom>
          <a:solidFill>
            <a:srgbClr val="756525"/>
          </a:solidFill>
          <a:ln w="9525">
            <a:noFill/>
            <a:miter lim="800000"/>
            <a:headEnd/>
            <a:tailEnd/>
          </a:ln>
        </p:spPr>
        <p:txBody>
          <a:bodyPr lIns="0" tIns="0" rIns="0" bIns="0" anchor="ctr"/>
          <a:lstStyle>
            <a:lvl1pPr eaLnBrk="0" hangingPunct="0">
              <a:defRPr sz="2400">
                <a:solidFill>
                  <a:schemeClr val="tx1"/>
                </a:solidFill>
                <a:latin typeface="Arial" panose="020B0604020202020204" pitchFamily="34" charset="0"/>
              </a:defRPr>
            </a:lvl1pPr>
            <a:lvl2pPr marL="37931725" indent="-37474525" eaLnBrk="0" hangingPunct="0">
              <a:defRPr sz="2400">
                <a:solidFill>
                  <a:schemeClr val="tx1"/>
                </a:solidFill>
                <a:latin typeface="Arial" panose="020B0604020202020204" pitchFamily="34" charset="0"/>
              </a:defRPr>
            </a:lvl2pPr>
            <a:lvl3pPr eaLnBrk="0" hangingPunct="0">
              <a:defRPr sz="2400">
                <a:solidFill>
                  <a:schemeClr val="tx1"/>
                </a:solidFill>
                <a:latin typeface="Arial" panose="020B0604020202020204" pitchFamily="34" charset="0"/>
              </a:defRPr>
            </a:lvl3pPr>
            <a:lvl4pPr eaLnBrk="0" hangingPunct="0">
              <a:defRPr sz="2400">
                <a:solidFill>
                  <a:schemeClr val="tx1"/>
                </a:solidFill>
                <a:latin typeface="Arial" panose="020B0604020202020204" pitchFamily="34" charset="0"/>
              </a:defRPr>
            </a:lvl4pPr>
            <a:lvl5pPr eaLnBrk="0" hangingPunct="0">
              <a:defRPr sz="2400">
                <a:solidFill>
                  <a:schemeClr val="tx1"/>
                </a:solidFill>
                <a:latin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defRPr>
            </a:lvl9pPr>
          </a:lstStyle>
          <a:p>
            <a:pPr marL="0" lvl="0" indent="0" algn="ctr" eaLnBrk="0" fontAlgn="base" hangingPunct="0">
              <a:spcBef>
                <a:spcPct val="0"/>
              </a:spcBef>
              <a:spcAft>
                <a:spcPct val="0"/>
              </a:spcAft>
              <a:buClrTx/>
              <a:buNone/>
              <a:defRPr/>
            </a:pPr>
            <a:r>
              <a:rPr lang="en-US" sz="1200" dirty="0">
                <a:solidFill>
                  <a:schemeClr val="bg1"/>
                </a:solidFill>
              </a:rPr>
              <a:t>© 2019 Cengage. All rights reserved</a:t>
            </a:r>
            <a:r>
              <a:rPr lang="en-US" sz="1200" dirty="0">
                <a:solidFill>
                  <a:schemeClr val="bg1"/>
                </a:solidFill>
                <a:ea typeface="ＭＳ Ｐゴシック" charset="-128"/>
              </a:rPr>
              <a:t>.</a:t>
            </a:r>
            <a:endParaRPr lang="en-US" sz="1200" dirty="0">
              <a:solidFill>
                <a:schemeClr val="bg1"/>
              </a:solidFill>
            </a:endParaRPr>
          </a:p>
        </p:txBody>
      </p:sp>
      <p:pic>
        <p:nvPicPr>
          <p:cNvPr id="8" name="Picture 7" title="Cengage Logo"/>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0" y="6450154"/>
            <a:ext cx="1359386" cy="304675"/>
          </a:xfrm>
          <a:prstGeom prst="rect">
            <a:avLst/>
          </a:prstGeom>
          <a:solidFill>
            <a:srgbClr val="756525"/>
          </a:solidFill>
          <a:extLst/>
        </p:spPr>
      </p:pic>
    </p:spTree>
    <p:extLst>
      <p:ext uri="{BB962C8B-B14F-4D97-AF65-F5344CB8AC3E}">
        <p14:creationId xmlns:p14="http://schemas.microsoft.com/office/powerpoint/2010/main" val="1792269746"/>
      </p:ext>
    </p:extLst>
  </p:cSld>
  <p:clrMap bg1="lt1" tx1="dk1" bg2="lt2" tx2="dk2" accent1="accent1" accent2="accent2" accent3="accent3" accent4="accent4" accent5="accent5" accent6="accent6" hlink="hlink" folHlink="folHlink"/>
  <p:sldLayoutIdLst>
    <p:sldLayoutId id="2147483675" r:id="rId1"/>
    <p:sldLayoutId id="2147483673" r:id="rId2"/>
    <p:sldLayoutId id="2147483674" r:id="rId3"/>
  </p:sldLayoutIdLst>
  <p:hf sldNum="0" hdr="0" dt="0"/>
  <p:txStyles>
    <p:titleStyle>
      <a:lvl1pPr algn="ctr" defTabSz="914400" rtl="0" eaLnBrk="1" latinLnBrk="0" hangingPunct="1">
        <a:spcBef>
          <a:spcPct val="0"/>
        </a:spcBef>
        <a:buNone/>
        <a:defRPr sz="3600" kern="1200">
          <a:solidFill>
            <a:schemeClr val="bg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Clr>
          <a:srgbClr val="756525"/>
        </a:buClr>
        <a:buFont typeface="Arial" pitchFamily="34" charset="0"/>
        <a:buChar char="•"/>
        <a:defRPr lang="en-US" sz="2600" kern="1200" dirty="0" smtClean="0">
          <a:solidFill>
            <a:schemeClr val="tx1"/>
          </a:solidFill>
          <a:latin typeface="Arial" pitchFamily="34" charset="0"/>
          <a:ea typeface="Verdana" pitchFamily="34" charset="0"/>
          <a:cs typeface="Arial" pitchFamily="34" charset="0"/>
        </a:defRPr>
      </a:lvl1pPr>
      <a:lvl2pPr marL="742950" indent="-285750" algn="l" defTabSz="914400" rtl="0" eaLnBrk="1" latinLnBrk="0" hangingPunct="1">
        <a:spcBef>
          <a:spcPct val="20000"/>
        </a:spcBef>
        <a:buClr>
          <a:srgbClr val="756525"/>
        </a:buClr>
        <a:buFont typeface="Arial" pitchFamily="34" charset="0"/>
        <a:buChar char="–"/>
        <a:defRPr lang="en-US" sz="2400" kern="1200" dirty="0" smtClean="0">
          <a:solidFill>
            <a:schemeClr val="tx1"/>
          </a:solidFill>
          <a:latin typeface="Arial" pitchFamily="34" charset="0"/>
          <a:ea typeface="Verdana" pitchFamily="34" charset="0"/>
          <a:cs typeface="Arial" pitchFamily="34" charset="0"/>
        </a:defRPr>
      </a:lvl2pPr>
      <a:lvl3pPr marL="1143000" indent="-228600" algn="l" defTabSz="914400" rtl="0" eaLnBrk="1" latinLnBrk="0" hangingPunct="1">
        <a:spcBef>
          <a:spcPct val="20000"/>
        </a:spcBef>
        <a:buClr>
          <a:srgbClr val="756525"/>
        </a:buClr>
        <a:buFont typeface="Wingdings" pitchFamily="2" charset="2"/>
        <a:buChar char="§"/>
        <a:defRPr lang="en-US" sz="2200" kern="1200" dirty="0" smtClean="0">
          <a:solidFill>
            <a:schemeClr val="tx1"/>
          </a:solidFill>
          <a:latin typeface="Arial" pitchFamily="34" charset="0"/>
          <a:ea typeface="Verdana" pitchFamily="34" charset="0"/>
          <a:cs typeface="Arial" pitchFamily="34" charset="0"/>
        </a:defRPr>
      </a:lvl3pPr>
      <a:lvl4pPr marL="1600200" indent="-228600" algn="l" defTabSz="914400" rtl="0" eaLnBrk="1" latinLnBrk="0" hangingPunct="1">
        <a:spcBef>
          <a:spcPct val="20000"/>
        </a:spcBef>
        <a:buClr>
          <a:srgbClr val="756525"/>
        </a:buClr>
        <a:buFont typeface="Courier New" pitchFamily="49" charset="0"/>
        <a:buChar char="o"/>
        <a:defRPr lang="en-US" sz="2000" kern="1200" dirty="0" smtClean="0">
          <a:solidFill>
            <a:schemeClr val="tx1"/>
          </a:solidFill>
          <a:latin typeface="Arial" pitchFamily="34" charset="0"/>
          <a:ea typeface="Verdana" pitchFamily="34" charset="0"/>
          <a:cs typeface="Arial" pitchFamily="34" charset="0"/>
        </a:defRPr>
      </a:lvl4pPr>
      <a:lvl5pPr marL="2057400" indent="-228600" algn="l" defTabSz="914400" rtl="0" eaLnBrk="1" latinLnBrk="0" hangingPunct="1">
        <a:spcBef>
          <a:spcPct val="20000"/>
        </a:spcBef>
        <a:buClr>
          <a:srgbClr val="756525"/>
        </a:buClr>
        <a:buFont typeface="Arial" pitchFamily="34" charset="0"/>
        <a:buChar char="»"/>
        <a:defRPr lang="en-US" sz="2000" kern="1200" dirty="0">
          <a:solidFill>
            <a:schemeClr val="tx1"/>
          </a:solidFill>
          <a:latin typeface="Arial" pitchFamily="34" charset="0"/>
          <a:ea typeface="Verdana" pitchFamily="34"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837405" y="2056763"/>
            <a:ext cx="7454200" cy="1412296"/>
          </a:xfrm>
        </p:spPr>
        <p:txBody>
          <a:bodyPr anchor="ctr"/>
          <a:lstStyle/>
          <a:p>
            <a:pPr>
              <a:spcBef>
                <a:spcPts val="624"/>
              </a:spcBef>
            </a:pPr>
            <a:r>
              <a:rPr lang="en-IN" sz="4000" b="1" dirty="0"/>
              <a:t>Chapter 9</a:t>
            </a:r>
          </a:p>
        </p:txBody>
      </p:sp>
      <p:sp>
        <p:nvSpPr>
          <p:cNvPr id="4" name="Sub Title 5"/>
          <p:cNvSpPr>
            <a:spLocks noGrp="1"/>
          </p:cNvSpPr>
          <p:nvPr>
            <p:ph type="body" sz="quarter" idx="14"/>
          </p:nvPr>
        </p:nvSpPr>
        <p:spPr>
          <a:xfrm>
            <a:off x="996094" y="3719832"/>
            <a:ext cx="7180288" cy="1850087"/>
          </a:xfrm>
        </p:spPr>
        <p:txBody>
          <a:bodyPr anchor="ctr"/>
          <a:lstStyle/>
          <a:p>
            <a:pPr algn="ctr">
              <a:spcBef>
                <a:spcPts val="624"/>
              </a:spcBef>
            </a:pPr>
            <a:r>
              <a:rPr lang="en-US" altLang="en-US" sz="3600" dirty="0"/>
              <a:t>Current Liabilities, Contingencies, and the Time Value of Money</a:t>
            </a:r>
          </a:p>
        </p:txBody>
      </p:sp>
      <p:pic>
        <p:nvPicPr>
          <p:cNvPr id="1026" name="Picture 2" title="Cengage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5" y="6405550"/>
            <a:ext cx="1512643" cy="339024"/>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sz="quarter" idx="16"/>
          </p:nvPr>
        </p:nvSpPr>
        <p:spPr/>
        <p:txBody>
          <a:bodyPr anchor="ctr"/>
          <a:lstStyle/>
          <a:p>
            <a:pPr marL="0" lvl="0" indent="0" eaLnBrk="0" fontAlgn="base" hangingPunct="0">
              <a:spcBef>
                <a:spcPct val="0"/>
              </a:spcBef>
              <a:spcAft>
                <a:spcPct val="0"/>
              </a:spcAft>
              <a:buClrTx/>
              <a:buNone/>
              <a:defRPr/>
            </a:pPr>
            <a:r>
              <a:rPr lang="en-US" sz="1200" dirty="0">
                <a:solidFill>
                  <a:schemeClr val="bg1"/>
                </a:solidFill>
              </a:rPr>
              <a:t>© 2019 Cengage. All rights reserved</a:t>
            </a:r>
            <a:r>
              <a:rPr lang="en-US" sz="1200" dirty="0">
                <a:solidFill>
                  <a:schemeClr val="bg1"/>
                </a:solidFill>
                <a:ea typeface="ＭＳ Ｐゴシック" charset="-128"/>
              </a:rPr>
              <a:t>.</a:t>
            </a:r>
            <a:endParaRPr lang="en-US" sz="1200" dirty="0">
              <a:solidFill>
                <a:schemeClr val="bg1"/>
              </a:solidFill>
            </a:endParaRPr>
          </a:p>
        </p:txBody>
      </p:sp>
    </p:spTree>
    <p:extLst>
      <p:ext uri="{BB962C8B-B14F-4D97-AF65-F5344CB8AC3E}">
        <p14:creationId xmlns:p14="http://schemas.microsoft.com/office/powerpoint/2010/main" val="33041286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537" y="114721"/>
            <a:ext cx="8835902" cy="1090246"/>
          </a:xfrm>
        </p:spPr>
        <p:txBody>
          <a:bodyPr>
            <a:noAutofit/>
          </a:bodyPr>
          <a:lstStyle/>
          <a:p>
            <a:r>
              <a:rPr lang="en-US" dirty="0"/>
              <a:t>Example 9.4—Recording Accrued Liabilities</a:t>
            </a:r>
          </a:p>
        </p:txBody>
      </p:sp>
      <p:sp>
        <p:nvSpPr>
          <p:cNvPr id="6" name="Content Placeholder 5"/>
          <p:cNvSpPr>
            <a:spLocks noGrp="1"/>
          </p:cNvSpPr>
          <p:nvPr>
            <p:ph sz="quarter" idx="11"/>
          </p:nvPr>
        </p:nvSpPr>
        <p:spPr>
          <a:xfrm>
            <a:off x="307847" y="1371596"/>
            <a:ext cx="8589962" cy="1828800"/>
          </a:xfrm>
        </p:spPr>
        <p:txBody>
          <a:bodyPr>
            <a:noAutofit/>
          </a:bodyPr>
          <a:lstStyle/>
          <a:p>
            <a:pPr marL="457200" indent="-457200">
              <a:spcBef>
                <a:spcPts val="624"/>
              </a:spcBef>
            </a:pPr>
            <a:r>
              <a:rPr lang="en-US" altLang="en-US" sz="2400" dirty="0"/>
              <a:t>Suppose that your firm has a payroll of $1,000 per day Monday through Friday and that employees are paid at the close of work each Friday. Also, suppose that December 31 is the end of your accounting year and that it falls on a Tuesday</a:t>
            </a:r>
          </a:p>
        </p:txBody>
      </p:sp>
      <p:pic>
        <p:nvPicPr>
          <p:cNvPr id="7" name="Picture 2" descr="A journal entry with accounting equation effect is shown. The words Journal Entry Analysis appear in black type within a light blue box to the left of the journal entry. The journal entry appears in a gray shaded box. On the first line, the entry date Dec. 31, in bold letters, appears followed by the account name to be debited, Salary Expense. The amount debited, 2,000, is indented several spaces from the account name. On the second line, the account name to be credited, Salary Payable, sits below the account name to be debited and is indented a few spaces. The amount credited, 2,000, is indented several spaces beyond the amount debited. On the third line, the journal entry description sits below the account names and is left-aligned with the debit entry: To record two days’ salary as expense.&#10;Below the journal entry, the accounting equation effect is shown. 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Stockholders’ Equity. Horizontal lines appear below each component of the equation. Below Liabilities, the account name Salary Payable appears on the left and the amount 2000 appears on the right.  Below Stockholders’ Equity, the amount (2,000) appears on the right. &#10;Below the Income Statement line, an equation appears in all capital letters: Revenues – Expenses = Net Income. Horizontal lines appear below each component of the equation. Below Expenses, the account name Salary Expense appears on the left and the amount 2,000 appears on the right. Below Net Income, the amount (2,000) is centered. A blue arrow points left from the words Net Income to the words Stockholders’ Equit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9986" y="3341727"/>
            <a:ext cx="7465381" cy="881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Content Placeholder 3"/>
          <p:cNvSpPr>
            <a:spLocks noGrp="1"/>
          </p:cNvSpPr>
          <p:nvPr>
            <p:ph type="body" sz="half" idx="2"/>
          </p:nvPr>
        </p:nvSpPr>
        <p:spPr>
          <a:xfrm>
            <a:off x="307311" y="4387772"/>
            <a:ext cx="8288038" cy="826476"/>
          </a:xfrm>
        </p:spPr>
        <p:txBody>
          <a:bodyPr>
            <a:normAutofit/>
          </a:bodyPr>
          <a:lstStyle/>
          <a:p>
            <a:pPr marL="342900" indent="-342900">
              <a:spcBef>
                <a:spcPts val="624"/>
              </a:spcBef>
              <a:buFont typeface="Arial" panose="020B0604020202020204" pitchFamily="34" charset="0"/>
              <a:buChar char="•"/>
            </a:pPr>
            <a:r>
              <a:rPr lang="en-US" altLang="en-US" sz="2200" dirty="0"/>
              <a:t>Assume that you received a one-year loan of $10,000 on December 1. The loan carries a 12% interest rate.</a:t>
            </a:r>
          </a:p>
        </p:txBody>
      </p:sp>
      <p:pic>
        <p:nvPicPr>
          <p:cNvPr id="8" name="Picture 3" descr="A journal entry with accounting equation effect is shown. The words Journal Entry Analysis appear in black type within a light blue box to the left of the journal entry. The journal entry appears in a gray shaded box. On the first line, the entry date Dec. 31, in bold letters, appears followed by the account name to be debited, Interest Expense. The amount debited, 100, is indented several spaces from the account name. On the second line, the account name to be credited, Interest Payable, sits below the account name to be debited and is indented a few spaces. The amount credited, 100, is indented several spaces beyond the amount debited. On the third line, the journal entry description sits below the account names and is left-aligned with the debit entry: To record one month’s interest as expense.&#10;Below the journal entry, the accounting equation effect is shown. 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Stockholders’ Equity. Horizontal lines appear below each component of the equation. Below Liabilities, the account name Interest Payable appears on the left and the amount 100 appears on the right.  Below Stockholders’ Equity, the amount 100 appears on the right. &#10;Below the Income Statement line, an equation appears in all capital letters: Revenues – Expenses = Net Income. Horizontal lines appear below each component of the equation. Below Expenses, the account name Interest Expense appears on the left and the amount 100 appears on the right. Below Net Income, the amount (100) is centered. A blue arrow points left from the words Net Income to the words Stockholders’ Equit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3006" y="5299321"/>
            <a:ext cx="7647435" cy="8544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0835695"/>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IFRS and Current Liabilities</a:t>
            </a:r>
            <a:endParaRPr lang="en-US" dirty="0"/>
          </a:p>
        </p:txBody>
      </p:sp>
      <p:sp>
        <p:nvSpPr>
          <p:cNvPr id="3" name="Content Placeholder 2"/>
          <p:cNvSpPr>
            <a:spLocks noGrp="1"/>
          </p:cNvSpPr>
          <p:nvPr>
            <p:ph idx="1"/>
          </p:nvPr>
        </p:nvSpPr>
        <p:spPr/>
        <p:txBody>
          <a:bodyPr/>
          <a:lstStyle/>
          <a:p>
            <a:r>
              <a:rPr lang="en-US" altLang="en-US" dirty="0"/>
              <a:t>International accounting standards require companies to present classified balance sheets with liabilities classified as either current or long term</a:t>
            </a:r>
          </a:p>
          <a:p>
            <a:r>
              <a:rPr lang="en-US" altLang="en-US" dirty="0"/>
              <a:t>U.S. standards do not require a classified balance sheet</a:t>
            </a:r>
          </a:p>
        </p:txBody>
      </p:sp>
    </p:spTree>
    <p:extLst>
      <p:ext uri="{BB962C8B-B14F-4D97-AF65-F5344CB8AC3E}">
        <p14:creationId xmlns:p14="http://schemas.microsoft.com/office/powerpoint/2010/main" val="38604911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Exhibit 9.2—Current Liabilities on the Statement of Cash Flows</a:t>
            </a:r>
          </a:p>
        </p:txBody>
      </p:sp>
      <p:pic>
        <p:nvPicPr>
          <p:cNvPr id="7" name="Picture 2" descr="A table illustrating the placement of current liabilities on the statement of cash flows (using the indirect method) and their effect.&#10;A table illustrating the placement of current liabilities on the statement of cash flows (using the indirect method) and their effect. The heading contains the word Item, in bold letters, all the way left. Centered in the table are the two lines: Cash-Flow Statement, and below Operating Activities, all in bold letters. Next line reads: Net income, all the way left, and three bold X’s all the way left, holding the place for the chosen Net Income figure. Below Net Income is Increase in current liability and a horizontal bold arrow points to the effect under the three X heading: +. Below this line is Decrease in current liability and a horizontal bold arrow points to the effect under the three X heading: −. &#10;The table repeats below this line. Centered in the table are the two lines: Investing Activities, and below Financing Activities, all in bold letters. Below is Increase in notes payable and a horizontal bold arrow points to the effect under the three X heading: +. Below this line is Decrease in notes payable and a horizontal bold arrow points to the effect under the three X heading: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0038" y="2379663"/>
            <a:ext cx="8543925" cy="303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75304914"/>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19169" y="110887"/>
            <a:ext cx="8032638" cy="1529231"/>
          </a:xfrm>
        </p:spPr>
        <p:txBody>
          <a:bodyPr>
            <a:noAutofit/>
          </a:bodyPr>
          <a:lstStyle/>
          <a:p>
            <a:r>
              <a:rPr lang="en-US" altLang="en-US" dirty="0"/>
              <a:t>Exhibit 9.3—Starbucks Corporation Partial Consolidated Statement of Cash Flows (In millions)</a:t>
            </a:r>
            <a:endParaRPr lang="en-US" dirty="0"/>
          </a:p>
        </p:txBody>
      </p:sp>
      <p:pic>
        <p:nvPicPr>
          <p:cNvPr id="8" name="Picture 2" descr="A partial statement of cash flows of Starbucks Corporation is presented in Exhibit 9-3&#10;A partial consolidated statement of cash flows for Starbucks Corporation is shown. A three-line heading appears centered at the top of the statement of cash flows, in white letters and in a dark blue box. The first line lists the company name: Starbucks Corporation. The second line lists the type of financial statement: Consolidated Statements of Cash Flows. The third line reads: (in millions.&#10;Below the statement heading are four columns. The heading of column one, in bold and at left margin is: Fiscal Year Ended.  On the same line and on the right are the headings for columns two, three, and four: Sep. 29, 2013/ Sep 30, 2012; and Oct 2, 2011. A bold horizontal line underlines these headings.&#10;On the line below the column headings, the words Operating activities: appear in the left column. Below is Net earnings including noncontrolling interests, followed by the balances in columns two, three, and four: $8.8; $1,384.7; $1,248.0.  Next line reads: Adjustments to reconcile net earnings to net cash provided by operating activities:, followed below by a list of types of cash flows in the left column, indented a few spaces from the left, and the balances for those in columns two, three, and four. These include: Depreciation and amortization, 655.6; 580.6; 550.0. Litigation  charge, 2,784.1;  ---;  ---. Gain on sale of properties, ---;  ---;  (30.2). Deferred income taxes, net, (1,075.9); 61.1; 106.2. Income earned from equity method investees, net of distributions, (56.2); (49.3); (32.9). Gain resulting from sale/acquisition of equity in joint ventures, (80.1);  ---;  (55.2). Stock-based compensation, 142.3; 153.6; 145.2. Other, 23.0; 23.6; 33.3. Aligned with the titles above is the line: Cash provided/(used) by changes in operating assets and liabilities:. The following list of items follows, indented further from the left by a few spaces: Accounts receivable, (68.3); (90.3); (88.7). Inventories, 152.5; (273.3); (422.3). Accounts payable, 88.7; (105.2); 227.5. Accrued liabilities and insurance reserves, 87.6; 23.7; (81.8), these last items and their balances are enclosed in a light gray box. Deferred revenue, 139.9; 60.8; 35.8. Prepaid expenses, other current assets and other assets, 76.3; (19.7); (22.5), a single line sits below these three figures as if they were to be summed. Last line of the statement and all the way on left is Net cash provided by operating activities and the corresponding totals 2,908.3; 1,750.3; and 1,612.4, these three figures in bold double underline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54514" y="2130086"/>
            <a:ext cx="4223658" cy="39985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23213179"/>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Contingent Liabilities</a:t>
            </a:r>
            <a:endParaRPr lang="en-US" dirty="0"/>
          </a:p>
        </p:txBody>
      </p:sp>
      <p:sp>
        <p:nvSpPr>
          <p:cNvPr id="3" name="Content Placeholder 2"/>
          <p:cNvSpPr>
            <a:spLocks noGrp="1"/>
          </p:cNvSpPr>
          <p:nvPr>
            <p:ph idx="1"/>
          </p:nvPr>
        </p:nvSpPr>
        <p:spPr/>
        <p:txBody>
          <a:bodyPr/>
          <a:lstStyle/>
          <a:p>
            <a:pPr>
              <a:defRPr/>
            </a:pPr>
            <a:r>
              <a:rPr lang="en-US" dirty="0"/>
              <a:t>Existing condition for which the outcome is not known but depends on some future event</a:t>
            </a:r>
          </a:p>
          <a:p>
            <a:pPr>
              <a:defRPr/>
            </a:pPr>
            <a:r>
              <a:rPr lang="en-US" dirty="0"/>
              <a:t>Recorded if the liability is probable and the amount can be reasonably estimated</a:t>
            </a:r>
          </a:p>
          <a:p>
            <a:pPr>
              <a:defRPr/>
            </a:pPr>
            <a:r>
              <a:rPr lang="en-US" dirty="0"/>
              <a:t>Accrued and reflected on the balance sheet if it is probable and if the amount can be reasonably  estimated</a:t>
            </a:r>
          </a:p>
          <a:p>
            <a:pPr>
              <a:defRPr/>
            </a:pPr>
            <a:r>
              <a:rPr lang="en-US" dirty="0"/>
              <a:t>Examples:</a:t>
            </a:r>
          </a:p>
          <a:p>
            <a:pPr lvl="1">
              <a:defRPr/>
            </a:pPr>
            <a:r>
              <a:rPr lang="en-US" dirty="0"/>
              <a:t>Premiums or coupons</a:t>
            </a:r>
          </a:p>
          <a:p>
            <a:pPr lvl="1">
              <a:defRPr/>
            </a:pPr>
            <a:r>
              <a:rPr lang="en-US" dirty="0"/>
              <a:t>Lawsuits and legal claims</a:t>
            </a:r>
          </a:p>
          <a:p>
            <a:pPr lvl="1">
              <a:defRPr/>
            </a:pPr>
            <a:r>
              <a:rPr lang="en-US" dirty="0"/>
              <a:t>Warranties and guarantees</a:t>
            </a:r>
          </a:p>
        </p:txBody>
      </p:sp>
    </p:spTree>
    <p:extLst>
      <p:ext uri="{BB962C8B-B14F-4D97-AF65-F5344CB8AC3E}">
        <p14:creationId xmlns:p14="http://schemas.microsoft.com/office/powerpoint/2010/main" val="2340457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dirty="0"/>
              <a:t>Example 9.5—Recording a Liability for Warranties</a:t>
            </a:r>
          </a:p>
        </p:txBody>
      </p:sp>
      <p:sp>
        <p:nvSpPr>
          <p:cNvPr id="7" name="Content Placeholder 6"/>
          <p:cNvSpPr>
            <a:spLocks noGrp="1"/>
          </p:cNvSpPr>
          <p:nvPr>
            <p:ph sz="quarter" idx="11"/>
          </p:nvPr>
        </p:nvSpPr>
        <p:spPr>
          <a:xfrm>
            <a:off x="307848" y="1663700"/>
            <a:ext cx="8589962" cy="2821213"/>
          </a:xfrm>
        </p:spPr>
        <p:txBody>
          <a:bodyPr>
            <a:noAutofit/>
          </a:bodyPr>
          <a:lstStyle/>
          <a:p>
            <a:pPr>
              <a:spcBef>
                <a:spcPts val="624"/>
              </a:spcBef>
            </a:pPr>
            <a:r>
              <a:rPr lang="en-US" altLang="en-US" dirty="0"/>
              <a:t>Assume that Quickkey Computer sells a computer product for $5,000 with a one-year warranty in case the product must be repaired. Assume that in 2014, Quickkey sold 100 computers for a total sales revenue of $500,000 Using an analysis of past warranty records, Quickkey estimates that repairs will average 2% of total sales</a:t>
            </a:r>
          </a:p>
        </p:txBody>
      </p:sp>
      <p:pic>
        <p:nvPicPr>
          <p:cNvPr id="8" name="Picture 4" descr="A journal entry with accounting equation effect is shown. The words Journal Entry Analysis appear in black type within a light blue box to the left of the journal entry. The journal entry appears in a gray shaded box. On the first line, the entry date Dec. 31, in bold letters, appears followed by the account name to be debited, Warranty Expense. The amount debited, 10,000, is indented several spaces from the account name. On the second line, the account name to be credited, Estimated Liability, sits below the account name to be debited and is indented a few spaces. The amount credited, 10,000, is indented several spaces beyond the amount debited. On the third line, the journal entry description sits below the account names and is left-aligned with the debit entry: To record estimated liability at 2% of sales.&#10;Below the journal entry, the accounting equation effect is shown. 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Stockholders’ Equity. Horizontal lines appear below each component of the equation. Below Liabilities, the account name Estimated Liability appears on the left and the amount 10,000 appears on the right.  Below Stockholders’ Equity, the amount (10,000) appears on the right. &#10;Below the Income Statement line, an equation appears in all capital letters: Revenues – Expenses = Net Income. Horizontal lines appear below each component of the equation. Below Expenses, the account name Warranty Expense appears on the left and the amount 10,000 appears on the right. Below Net Income, the amount (10,000) is centered. A blue arrow points left from the words Net Income to the words Stockholders’ Equ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213" y="4678250"/>
            <a:ext cx="8283575" cy="1095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97823484"/>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19169" y="228599"/>
            <a:ext cx="8032638" cy="1688123"/>
          </a:xfrm>
        </p:spPr>
        <p:txBody>
          <a:bodyPr>
            <a:noAutofit/>
          </a:bodyPr>
          <a:lstStyle/>
          <a:p>
            <a:r>
              <a:rPr lang="en-US" dirty="0"/>
              <a:t>Exhibit 9.4—Note Disclosure of Contingencies for Burger King Corporation</a:t>
            </a:r>
          </a:p>
        </p:txBody>
      </p:sp>
      <p:pic>
        <p:nvPicPr>
          <p:cNvPr id="9" name="Picture 2" descr="Footnote disclosure of Starbucks Corporation.&#10;On November 12, 2013, the arbitrator in our arbitration with Kraft Foods Global, Inc. (now known as Kraft Foods Group, Inc.) (‘‘Kraft’’) ordered Starbucks to pay Kraft $2,227.5 million in damages plus prejudgment interest and attorneys’ fees. We estimated prejudgment interest, which included an accrual through the estimated payment date, and attorneys’ fees to be approximately $556.6 million. As a result, we recorded a litigation charge of $2,784.1 million in our fiscal 2013 operating results. In the first quarter of fiscal 2014, Starbucks paid all amounts due to Kraft under the arbitration, including prejudgment interest and attorneys’ fees, and fully extinguished the litigation charge liability. Of the $2,784.1 million litigation charge accrued in the fourth quarter of fiscal 2013, $2,763.9 million was paid and the remainder was released as a litigation credit to reflect a reduction to our estimated prejudgment interest payable as a result of paying our obligation earlier than anticipated. Starbucks is party to various other legal proceedings arising in the ordinary course of business, including, at times, certain employment litigation cases that have been certified as class or collective actions, but is not currently a party to any legal proceeding that management believes could have a material adverse effect on our consolidated financial position, results of operations or cash flow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1475" y="2253398"/>
            <a:ext cx="8401050" cy="3719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33730443"/>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r-FR" dirty="0"/>
              <a:t>Contingent Liabilities versus Contingent Assets</a:t>
            </a:r>
            <a:endParaRPr lang="en-US" dirty="0"/>
          </a:p>
        </p:txBody>
      </p:sp>
      <p:sp>
        <p:nvSpPr>
          <p:cNvPr id="3" name="Content Placeholder 2"/>
          <p:cNvSpPr>
            <a:spLocks noGrp="1"/>
          </p:cNvSpPr>
          <p:nvPr>
            <p:ph idx="1"/>
          </p:nvPr>
        </p:nvSpPr>
        <p:spPr/>
        <p:txBody>
          <a:bodyPr>
            <a:normAutofit/>
          </a:bodyPr>
          <a:lstStyle/>
          <a:p>
            <a:r>
              <a:rPr lang="en-US" dirty="0"/>
              <a:t>Contingent Liabilities</a:t>
            </a:r>
          </a:p>
          <a:p>
            <a:pPr lvl="1"/>
            <a:r>
              <a:rPr lang="en-US" dirty="0"/>
              <a:t>Recorded in the balance sheet if probable and can be reasonably estimated</a:t>
            </a:r>
          </a:p>
          <a:p>
            <a:pPr lvl="1"/>
            <a:r>
              <a:rPr lang="en-US" dirty="0"/>
              <a:t>May be accrued</a:t>
            </a:r>
          </a:p>
          <a:p>
            <a:r>
              <a:rPr lang="en-US" dirty="0"/>
              <a:t>Contingent Assets</a:t>
            </a:r>
          </a:p>
          <a:p>
            <a:pPr lvl="1"/>
            <a:r>
              <a:rPr lang="en-US" dirty="0"/>
              <a:t>Not recorded in the balance sheet</a:t>
            </a:r>
          </a:p>
          <a:p>
            <a:pPr lvl="1"/>
            <a:r>
              <a:rPr lang="en-US" dirty="0"/>
              <a:t>Not accrued</a:t>
            </a:r>
          </a:p>
        </p:txBody>
      </p:sp>
    </p:spTree>
    <p:extLst>
      <p:ext uri="{BB962C8B-B14F-4D97-AF65-F5344CB8AC3E}">
        <p14:creationId xmlns:p14="http://schemas.microsoft.com/office/powerpoint/2010/main" val="7223148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IFRS and Contingencies</a:t>
            </a:r>
            <a:endParaRPr lang="en-US" dirty="0"/>
          </a:p>
        </p:txBody>
      </p:sp>
      <p:sp>
        <p:nvSpPr>
          <p:cNvPr id="3" name="Content Placeholder 2"/>
          <p:cNvSpPr>
            <a:spLocks noGrp="1"/>
          </p:cNvSpPr>
          <p:nvPr>
            <p:ph idx="1"/>
          </p:nvPr>
        </p:nvSpPr>
        <p:spPr/>
        <p:txBody>
          <a:bodyPr/>
          <a:lstStyle/>
          <a:p>
            <a:r>
              <a:rPr lang="en-US" altLang="en-US" dirty="0"/>
              <a:t>International standards</a:t>
            </a:r>
          </a:p>
          <a:p>
            <a:pPr lvl="1"/>
            <a:r>
              <a:rPr lang="en-US" altLang="en-US" dirty="0"/>
              <a:t>Not recorded in the balance sheet—only provision is recorded</a:t>
            </a:r>
          </a:p>
          <a:p>
            <a:pPr lvl="1"/>
            <a:r>
              <a:rPr lang="en-US" altLang="en-US" dirty="0"/>
              <a:t>Probable means—‘‘more likely than not’’ to occur</a:t>
            </a:r>
          </a:p>
          <a:p>
            <a:pPr lvl="1"/>
            <a:r>
              <a:rPr lang="en-US" altLang="en-US" dirty="0"/>
              <a:t>Require the amount recorded as a liability to be ‘‘discounted’’ or recorded as a present value amount</a:t>
            </a:r>
          </a:p>
          <a:p>
            <a:r>
              <a:rPr lang="en-US" altLang="en-US" dirty="0"/>
              <a:t>U.S. standards</a:t>
            </a:r>
          </a:p>
          <a:p>
            <a:pPr lvl="1"/>
            <a:r>
              <a:rPr lang="en-US" altLang="en-US" dirty="0"/>
              <a:t>Recorded in the balance sheet if it is probable and can be reasonably estimated</a:t>
            </a:r>
          </a:p>
          <a:p>
            <a:pPr lvl="1"/>
            <a:r>
              <a:rPr lang="en-US" altLang="en-US" dirty="0"/>
              <a:t>Has a higher threshold than this</a:t>
            </a:r>
          </a:p>
          <a:p>
            <a:pPr lvl="1"/>
            <a:r>
              <a:rPr lang="en-US" altLang="en-US" dirty="0"/>
              <a:t>Do not have a similar requirement</a:t>
            </a:r>
          </a:p>
        </p:txBody>
      </p:sp>
    </p:spTree>
    <p:extLst>
      <p:ext uri="{BB962C8B-B14F-4D97-AF65-F5344CB8AC3E}">
        <p14:creationId xmlns:p14="http://schemas.microsoft.com/office/powerpoint/2010/main" val="12272717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Time Value of Money: Compounding of Interest</a:t>
            </a:r>
          </a:p>
        </p:txBody>
      </p:sp>
      <p:sp>
        <p:nvSpPr>
          <p:cNvPr id="3" name="Content Placeholder 2"/>
          <p:cNvSpPr>
            <a:spLocks noGrp="1"/>
          </p:cNvSpPr>
          <p:nvPr>
            <p:ph idx="1"/>
          </p:nvPr>
        </p:nvSpPr>
        <p:spPr/>
        <p:txBody>
          <a:bodyPr/>
          <a:lstStyle/>
          <a:p>
            <a:r>
              <a:rPr lang="en-US" altLang="en-US" dirty="0"/>
              <a:t>An immediate amount should be preferred over an amount in the future because of the interest factor</a:t>
            </a:r>
          </a:p>
          <a:p>
            <a:r>
              <a:rPr lang="en-US" altLang="en-US" dirty="0"/>
              <a:t>The amount can be invested, and the resulting accumulation will be larger than the amount received in the future</a:t>
            </a:r>
          </a:p>
        </p:txBody>
      </p:sp>
    </p:spTree>
    <p:extLst>
      <p:ext uri="{BB962C8B-B14F-4D97-AF65-F5344CB8AC3E}">
        <p14:creationId xmlns:p14="http://schemas.microsoft.com/office/powerpoint/2010/main" val="830578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Current Liabilities</a:t>
            </a:r>
            <a:endParaRPr lang="en-US" dirty="0"/>
          </a:p>
        </p:txBody>
      </p:sp>
      <p:sp>
        <p:nvSpPr>
          <p:cNvPr id="3" name="Content Placeholder 2"/>
          <p:cNvSpPr>
            <a:spLocks noGrp="1"/>
          </p:cNvSpPr>
          <p:nvPr>
            <p:ph idx="1"/>
          </p:nvPr>
        </p:nvSpPr>
        <p:spPr/>
        <p:txBody>
          <a:bodyPr/>
          <a:lstStyle/>
          <a:p>
            <a:r>
              <a:rPr lang="en-US" altLang="en-US" dirty="0"/>
              <a:t>Obligation that will be satisfied within one year or within current operating cycle</a:t>
            </a:r>
          </a:p>
          <a:p>
            <a:r>
              <a:rPr lang="en-US" altLang="en-US" dirty="0"/>
              <a:t>Normally recorded at face value and are important because they are indications of a company’s liquidity</a:t>
            </a:r>
          </a:p>
          <a:p>
            <a:r>
              <a:rPr lang="en-US" altLang="en-US" dirty="0"/>
              <a:t>Examples:</a:t>
            </a:r>
          </a:p>
          <a:p>
            <a:pPr lvl="1"/>
            <a:r>
              <a:rPr lang="en-US" altLang="en-US" dirty="0"/>
              <a:t>Accounts payable</a:t>
            </a:r>
          </a:p>
          <a:p>
            <a:pPr lvl="1"/>
            <a:r>
              <a:rPr lang="en-US" altLang="en-US" dirty="0"/>
              <a:t>Notes payable</a:t>
            </a:r>
          </a:p>
          <a:p>
            <a:pPr lvl="1"/>
            <a:r>
              <a:rPr lang="en-US" altLang="en-US" dirty="0"/>
              <a:t>Current maturities of long-term debt</a:t>
            </a:r>
          </a:p>
        </p:txBody>
      </p:sp>
    </p:spTree>
    <p:extLst>
      <p:ext uri="{BB962C8B-B14F-4D97-AF65-F5344CB8AC3E}">
        <p14:creationId xmlns:p14="http://schemas.microsoft.com/office/powerpoint/2010/main" val="35348908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dirty="0"/>
              <a:t>Exhibit 9.5—Importance of the Time Value of Money</a:t>
            </a:r>
          </a:p>
        </p:txBody>
      </p:sp>
      <p:pic>
        <p:nvPicPr>
          <p:cNvPr id="8" name="Picture 2" descr="An illustration showing some of the personal and accounting decisions affected by the time value of money concept.&#10;An illustration showing some of the personal and accounting decisions affected by the time value of money concept. The first line is the heading of a two-column table. These are in a blue rectangular box, in bold letters, and are as follow:  Column one: Personal Financial Decision. Column two: Action. Below the heading is a bulleted list of personal financial decisions, each with a horizontal bold arrow pointing to its corresponding action in column two. These are: How much money will accumulate if you invest in a CD or money market account?; Calculate the future value (previous two words highlighted in yellow) based on compound interest. If you take out an auto loan, what will be the monthly loan payments?;  Calculate the (following words highlighted in yellow) payments based on the present value of the loan. If you invest in the bond market, what should you pay for a bond?; Calculate the present value of the bond (previous five words highlighted in yellow) based on compound interest. If you win the lottery, should you take an immediate payment or payment over time?; Calculate the (following five words highlighted in yellow) present value of the alternatives based on compound interest. &#10;Below the last line is another two-column listing. The first line is the heading of the two columns. These are in a blue rectangular box, in bold letters, and are as follow:  Column one: Valuation Decisions on the Financial Statements. Column two: Valuation. Below the heading is a bulleted list of valuation decisions on the financial statements, each with a horizontal bold arrow pointing to its corresponding valuation in column two. These are: Long-term assets; Historical cost, (previous two words highlighted in yellow) but not higher than present value of the cash flows. Notes receivable; Present value (previous two words highlighted in yellow) of the cash flows. Loan payments; Based on the present value (previous two words highlighted in yellow) of the loan. Bond issue price; Present value (previous two words highlighted in yellow) of the cash flows. Leases; Present value (previous two words highlighted in yellow) of the cash flow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2610" y="1571829"/>
            <a:ext cx="6217871" cy="45257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85529311"/>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Simple Interest</a:t>
            </a:r>
            <a:endParaRPr lang="en-US" dirty="0"/>
          </a:p>
        </p:txBody>
      </p:sp>
      <p:sp>
        <p:nvSpPr>
          <p:cNvPr id="3" name="Content Placeholder 2"/>
          <p:cNvSpPr>
            <a:spLocks noGrp="1"/>
          </p:cNvSpPr>
          <p:nvPr>
            <p:ph idx="1"/>
          </p:nvPr>
        </p:nvSpPr>
        <p:spPr/>
        <p:txBody>
          <a:bodyPr/>
          <a:lstStyle/>
          <a:p>
            <a:r>
              <a:rPr lang="en-US" altLang="en-US" dirty="0"/>
              <a:t>Calculated on the principal amount only</a:t>
            </a:r>
          </a:p>
          <a:p>
            <a:pPr marL="0" indent="0">
              <a:buNone/>
            </a:pPr>
            <a:r>
              <a:rPr lang="en-US" altLang="en-US" i="1" dirty="0"/>
              <a:t>I = P×R ×T</a:t>
            </a:r>
          </a:p>
          <a:p>
            <a:pPr marL="0" indent="0">
              <a:buNone/>
            </a:pPr>
            <a:r>
              <a:rPr lang="en-US" altLang="en-US" dirty="0"/>
              <a:t>Where</a:t>
            </a:r>
          </a:p>
          <a:p>
            <a:pPr marL="0" indent="0">
              <a:buNone/>
            </a:pPr>
            <a:r>
              <a:rPr lang="en-US" altLang="en-US" i="1" dirty="0"/>
              <a:t>I</a:t>
            </a:r>
            <a:r>
              <a:rPr lang="en-US" altLang="en-US" dirty="0"/>
              <a:t> = Dollar amount of interest per year</a:t>
            </a:r>
          </a:p>
          <a:p>
            <a:pPr marL="0" indent="0">
              <a:buNone/>
            </a:pPr>
            <a:r>
              <a:rPr lang="en-US" altLang="en-US" i="1" dirty="0"/>
              <a:t>P</a:t>
            </a:r>
            <a:r>
              <a:rPr lang="en-US" altLang="en-US" dirty="0"/>
              <a:t> = Principal</a:t>
            </a:r>
          </a:p>
          <a:p>
            <a:pPr marL="0" indent="0">
              <a:buNone/>
            </a:pPr>
            <a:r>
              <a:rPr lang="en-US" altLang="en-US" i="1" dirty="0"/>
              <a:t>R</a:t>
            </a:r>
            <a:r>
              <a:rPr lang="en-US" altLang="en-US" dirty="0"/>
              <a:t> = Interest rate as a percentage</a:t>
            </a:r>
          </a:p>
          <a:p>
            <a:pPr marL="0" indent="0">
              <a:buNone/>
            </a:pPr>
            <a:r>
              <a:rPr lang="en-US" altLang="en-US" i="1" dirty="0"/>
              <a:t>T</a:t>
            </a:r>
            <a:r>
              <a:rPr lang="en-US" altLang="en-US" dirty="0"/>
              <a:t> = Time in years</a:t>
            </a:r>
          </a:p>
        </p:txBody>
      </p:sp>
    </p:spTree>
    <p:extLst>
      <p:ext uri="{BB962C8B-B14F-4D97-AF65-F5344CB8AC3E}">
        <p14:creationId xmlns:p14="http://schemas.microsoft.com/office/powerpoint/2010/main" val="9283975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9507" y="181776"/>
            <a:ext cx="8032638" cy="1004011"/>
          </a:xfrm>
        </p:spPr>
        <p:txBody>
          <a:bodyPr/>
          <a:lstStyle/>
          <a:p>
            <a:r>
              <a:rPr lang="en-US" altLang="en-US" dirty="0"/>
              <a:t>Compound Interest</a:t>
            </a:r>
            <a:endParaRPr lang="en-US" dirty="0"/>
          </a:p>
        </p:txBody>
      </p:sp>
      <p:sp>
        <p:nvSpPr>
          <p:cNvPr id="3" name="Content Placeholder 2"/>
          <p:cNvSpPr>
            <a:spLocks noGrp="1"/>
          </p:cNvSpPr>
          <p:nvPr>
            <p:ph sz="quarter" idx="11"/>
          </p:nvPr>
        </p:nvSpPr>
        <p:spPr>
          <a:xfrm>
            <a:off x="219923" y="1311999"/>
            <a:ext cx="8589962" cy="2257678"/>
          </a:xfrm>
        </p:spPr>
        <p:txBody>
          <a:bodyPr>
            <a:noAutofit/>
          </a:bodyPr>
          <a:lstStyle/>
          <a:p>
            <a:pPr marL="457200" indent="-457200">
              <a:spcBef>
                <a:spcPts val="624"/>
              </a:spcBef>
            </a:pPr>
            <a:r>
              <a:rPr lang="en-US" altLang="en-US" dirty="0"/>
              <a:t>Calculated on the principal plus previous amounts of interest</a:t>
            </a:r>
          </a:p>
          <a:p>
            <a:pPr marL="457200" indent="-457200">
              <a:spcBef>
                <a:spcPts val="624"/>
              </a:spcBef>
            </a:pPr>
            <a:r>
              <a:rPr lang="en-US" altLang="en-US" dirty="0"/>
              <a:t>Assume a $3,000 note payable for which interest and principal are due in two years with interest compounded annually at 10% per year</a:t>
            </a:r>
          </a:p>
        </p:txBody>
      </p:sp>
      <p:graphicFrame>
        <p:nvGraphicFramePr>
          <p:cNvPr id="6" name="Table 5"/>
          <p:cNvGraphicFramePr>
            <a:graphicFrameLocks noGrp="1"/>
          </p:cNvGraphicFramePr>
          <p:nvPr>
            <p:extLst>
              <p:ext uri="{D42A27DB-BD31-4B8C-83A1-F6EECF244321}">
                <p14:modId xmlns:p14="http://schemas.microsoft.com/office/powerpoint/2010/main" val="1473172452"/>
              </p:ext>
            </p:extLst>
          </p:nvPr>
        </p:nvGraphicFramePr>
        <p:xfrm>
          <a:off x="66161" y="4362197"/>
          <a:ext cx="8957564" cy="1005840"/>
        </p:xfrm>
        <a:graphic>
          <a:graphicData uri="http://schemas.openxmlformats.org/drawingml/2006/table">
            <a:tbl>
              <a:tblPr firstRow="1" bandRow="1">
                <a:tableStyleId>{5940675A-B579-460E-94D1-54222C63F5DA}</a:tableStyleId>
              </a:tblPr>
              <a:tblGrid>
                <a:gridCol w="668528">
                  <a:extLst>
                    <a:ext uri="{9D8B030D-6E8A-4147-A177-3AD203B41FA5}">
                      <a16:colId xmlns:a16="http://schemas.microsoft.com/office/drawing/2014/main" val="20000"/>
                    </a:ext>
                  </a:extLst>
                </a:gridCol>
                <a:gridCol w="3926586">
                  <a:extLst>
                    <a:ext uri="{9D8B030D-6E8A-4147-A177-3AD203B41FA5}">
                      <a16:colId xmlns:a16="http://schemas.microsoft.com/office/drawing/2014/main" val="20001"/>
                    </a:ext>
                  </a:extLst>
                </a:gridCol>
                <a:gridCol w="1676717">
                  <a:extLst>
                    <a:ext uri="{9D8B030D-6E8A-4147-A177-3AD203B41FA5}">
                      <a16:colId xmlns:a16="http://schemas.microsoft.com/office/drawing/2014/main" val="20002"/>
                    </a:ext>
                  </a:extLst>
                </a:gridCol>
                <a:gridCol w="2685733">
                  <a:extLst>
                    <a:ext uri="{9D8B030D-6E8A-4147-A177-3AD203B41FA5}">
                      <a16:colId xmlns:a16="http://schemas.microsoft.com/office/drawing/2014/main" val="20003"/>
                    </a:ext>
                  </a:extLst>
                </a:gridCol>
              </a:tblGrid>
              <a:tr h="238832">
                <a:tc>
                  <a:txBody>
                    <a:bodyPr/>
                    <a:lstStyle/>
                    <a:p>
                      <a:pPr algn="ctr"/>
                      <a:r>
                        <a:rPr lang="en-US" sz="1600" b="1" dirty="0">
                          <a:latin typeface="Arial" panose="020B0604020202020204" pitchFamily="34" charset="0"/>
                          <a:cs typeface="Arial" panose="020B0604020202020204" pitchFamily="34" charset="0"/>
                        </a:rPr>
                        <a:t>Year</a:t>
                      </a:r>
                    </a:p>
                  </a:txBody>
                  <a:tcPr anchor="ctr"/>
                </a:tc>
                <a:tc>
                  <a:txBody>
                    <a:bodyPr/>
                    <a:lstStyle/>
                    <a:p>
                      <a:pPr algn="ctr"/>
                      <a:r>
                        <a:rPr lang="en-US" sz="1600" b="1" dirty="0">
                          <a:latin typeface="Arial" panose="020B0604020202020204" pitchFamily="34" charset="0"/>
                          <a:cs typeface="Arial" panose="020B0604020202020204" pitchFamily="34" charset="0"/>
                        </a:rPr>
                        <a:t>Principal</a:t>
                      </a:r>
                      <a:r>
                        <a:rPr lang="en-US" sz="1600" b="1" baseline="0" dirty="0">
                          <a:latin typeface="Arial" panose="020B0604020202020204" pitchFamily="34" charset="0"/>
                          <a:cs typeface="Arial" panose="020B0604020202020204" pitchFamily="34" charset="0"/>
                        </a:rPr>
                        <a:t> </a:t>
                      </a:r>
                      <a:r>
                        <a:rPr lang="en-US" sz="1600" b="1" dirty="0">
                          <a:latin typeface="Arial" panose="020B0604020202020204" pitchFamily="34" charset="0"/>
                          <a:cs typeface="Arial" panose="020B0604020202020204" pitchFamily="34" charset="0"/>
                        </a:rPr>
                        <a:t>Amount at Beginning</a:t>
                      </a:r>
                      <a:r>
                        <a:rPr lang="en-US" sz="1600" b="1" baseline="0" dirty="0">
                          <a:latin typeface="Arial" panose="020B0604020202020204" pitchFamily="34" charset="0"/>
                          <a:cs typeface="Arial" panose="020B0604020202020204" pitchFamily="34" charset="0"/>
                        </a:rPr>
                        <a:t> of Year</a:t>
                      </a:r>
                      <a:endParaRPr lang="en-US" sz="1600" b="1" dirty="0">
                        <a:latin typeface="Arial" panose="020B0604020202020204" pitchFamily="34" charset="0"/>
                        <a:cs typeface="Arial" panose="020B0604020202020204" pitchFamily="34" charset="0"/>
                      </a:endParaRPr>
                    </a:p>
                  </a:txBody>
                  <a:tcPr anchor="ctr"/>
                </a:tc>
                <a:tc>
                  <a:txBody>
                    <a:bodyPr/>
                    <a:lstStyle/>
                    <a:p>
                      <a:pPr algn="ctr"/>
                      <a:r>
                        <a:rPr lang="en-US" sz="1600" b="1" dirty="0">
                          <a:latin typeface="Arial" panose="020B0604020202020204" pitchFamily="34" charset="0"/>
                          <a:cs typeface="Arial" panose="020B0604020202020204" pitchFamily="34" charset="0"/>
                        </a:rPr>
                        <a:t>Interest</a:t>
                      </a:r>
                      <a:r>
                        <a:rPr lang="en-US" sz="1600" b="1" baseline="0" dirty="0">
                          <a:latin typeface="Arial" panose="020B0604020202020204" pitchFamily="34" charset="0"/>
                          <a:cs typeface="Arial" panose="020B0604020202020204" pitchFamily="34" charset="0"/>
                        </a:rPr>
                        <a:t> at 10%</a:t>
                      </a:r>
                      <a:endParaRPr lang="en-US" sz="1600" b="1" dirty="0">
                        <a:latin typeface="Arial" panose="020B0604020202020204" pitchFamily="34" charset="0"/>
                        <a:cs typeface="Arial" panose="020B0604020202020204" pitchFamily="34" charset="0"/>
                      </a:endParaRPr>
                    </a:p>
                  </a:txBody>
                  <a:tcPr anchor="ctr"/>
                </a:tc>
                <a:tc>
                  <a:txBody>
                    <a:bodyPr/>
                    <a:lstStyle/>
                    <a:p>
                      <a:pPr algn="ctr"/>
                      <a:r>
                        <a:rPr lang="en-US" sz="1600" b="1" dirty="0">
                          <a:latin typeface="Arial" panose="020B0604020202020204" pitchFamily="34" charset="0"/>
                          <a:cs typeface="Arial" panose="020B0604020202020204" pitchFamily="34" charset="0"/>
                        </a:rPr>
                        <a:t>Accumulated</a:t>
                      </a:r>
                      <a:r>
                        <a:rPr lang="en-US" sz="1600" b="1" baseline="0" dirty="0">
                          <a:latin typeface="Arial" panose="020B0604020202020204" pitchFamily="34" charset="0"/>
                          <a:cs typeface="Arial" panose="020B0604020202020204" pitchFamily="34" charset="0"/>
                        </a:rPr>
                        <a:t> at Year-End</a:t>
                      </a:r>
                      <a:endParaRPr lang="en-US" sz="1600" b="1"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0000"/>
                  </a:ext>
                </a:extLst>
              </a:tr>
              <a:tr h="0">
                <a:tc>
                  <a:txBody>
                    <a:bodyPr/>
                    <a:lstStyle/>
                    <a:p>
                      <a:pPr algn="ctr"/>
                      <a:r>
                        <a:rPr lang="en-US" sz="1600" dirty="0">
                          <a:latin typeface="Arial" panose="020B0604020202020204" pitchFamily="34" charset="0"/>
                          <a:cs typeface="Arial" panose="020B0604020202020204" pitchFamily="34" charset="0"/>
                        </a:rPr>
                        <a:t>1</a:t>
                      </a:r>
                    </a:p>
                  </a:txBody>
                  <a:tcPr/>
                </a:tc>
                <a:tc>
                  <a:txBody>
                    <a:bodyPr/>
                    <a:lstStyle/>
                    <a:p>
                      <a:pPr algn="ctr"/>
                      <a:r>
                        <a:rPr lang="en-US" sz="1600" dirty="0">
                          <a:latin typeface="Arial" panose="020B0604020202020204" pitchFamily="34" charset="0"/>
                          <a:cs typeface="Arial" panose="020B0604020202020204" pitchFamily="34" charset="0"/>
                        </a:rPr>
                        <a:t>$3,000</a:t>
                      </a:r>
                    </a:p>
                  </a:txBody>
                  <a:tcPr/>
                </a:tc>
                <a:tc>
                  <a:txBody>
                    <a:bodyPr/>
                    <a:lstStyle/>
                    <a:p>
                      <a:pPr algn="ctr"/>
                      <a:r>
                        <a:rPr lang="en-US" sz="1600" dirty="0">
                          <a:latin typeface="Arial" panose="020B0604020202020204" pitchFamily="34" charset="0"/>
                          <a:cs typeface="Arial" panose="020B0604020202020204" pitchFamily="34" charset="0"/>
                        </a:rPr>
                        <a:t>$300</a:t>
                      </a:r>
                    </a:p>
                  </a:txBody>
                  <a:tcPr/>
                </a:tc>
                <a:tc>
                  <a:txBody>
                    <a:bodyPr/>
                    <a:lstStyle/>
                    <a:p>
                      <a:pPr algn="ctr"/>
                      <a:r>
                        <a:rPr lang="en-US" sz="1600" dirty="0">
                          <a:latin typeface="Arial" panose="020B0604020202020204" pitchFamily="34" charset="0"/>
                          <a:cs typeface="Arial" panose="020B0604020202020204" pitchFamily="34" charset="0"/>
                        </a:rPr>
                        <a:t>$3,300</a:t>
                      </a:r>
                    </a:p>
                  </a:txBody>
                  <a:tcPr/>
                </a:tc>
                <a:extLst>
                  <a:ext uri="{0D108BD9-81ED-4DB2-BD59-A6C34878D82A}">
                    <a16:rowId xmlns:a16="http://schemas.microsoft.com/office/drawing/2014/main" val="10001"/>
                  </a:ext>
                </a:extLst>
              </a:tr>
              <a:tr h="0">
                <a:tc>
                  <a:txBody>
                    <a:bodyPr/>
                    <a:lstStyle/>
                    <a:p>
                      <a:pPr algn="ctr"/>
                      <a:r>
                        <a:rPr lang="en-US" sz="1600" dirty="0">
                          <a:latin typeface="Arial" panose="020B0604020202020204" pitchFamily="34" charset="0"/>
                          <a:cs typeface="Arial" panose="020B0604020202020204" pitchFamily="34" charset="0"/>
                        </a:rPr>
                        <a:t>2</a:t>
                      </a:r>
                    </a:p>
                  </a:txBody>
                  <a:tcPr/>
                </a:tc>
                <a:tc>
                  <a:txBody>
                    <a:bodyPr/>
                    <a:lstStyle/>
                    <a:p>
                      <a:pPr algn="ctr"/>
                      <a:r>
                        <a:rPr lang="en-US" sz="1600" dirty="0">
                          <a:latin typeface="Arial" panose="020B0604020202020204" pitchFamily="34" charset="0"/>
                          <a:cs typeface="Arial" panose="020B0604020202020204" pitchFamily="34" charset="0"/>
                        </a:rPr>
                        <a:t>3,300</a:t>
                      </a:r>
                    </a:p>
                  </a:txBody>
                  <a:tcPr/>
                </a:tc>
                <a:tc>
                  <a:txBody>
                    <a:bodyPr/>
                    <a:lstStyle/>
                    <a:p>
                      <a:pPr algn="ctr"/>
                      <a:r>
                        <a:rPr lang="en-US" sz="1600" dirty="0">
                          <a:latin typeface="Arial" panose="020B0604020202020204" pitchFamily="34" charset="0"/>
                          <a:cs typeface="Arial" panose="020B0604020202020204" pitchFamily="34" charset="0"/>
                        </a:rPr>
                        <a:t>330</a:t>
                      </a:r>
                    </a:p>
                  </a:txBody>
                  <a:tcPr/>
                </a:tc>
                <a:tc>
                  <a:txBody>
                    <a:bodyPr/>
                    <a:lstStyle/>
                    <a:p>
                      <a:pPr algn="ctr"/>
                      <a:r>
                        <a:rPr lang="en-US" sz="1600" dirty="0">
                          <a:latin typeface="Arial" panose="020B0604020202020204" pitchFamily="34" charset="0"/>
                          <a:cs typeface="Arial" panose="020B0604020202020204" pitchFamily="34" charset="0"/>
                        </a:rPr>
                        <a:t>3,630</a:t>
                      </a: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583574289"/>
      </p:ext>
    </p:extLst>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Interest Compounding</a:t>
            </a:r>
            <a:endParaRPr lang="en-US" dirty="0"/>
          </a:p>
        </p:txBody>
      </p:sp>
      <p:sp>
        <p:nvSpPr>
          <p:cNvPr id="3" name="Content Placeholder 2"/>
          <p:cNvSpPr>
            <a:spLocks noGrp="1"/>
          </p:cNvSpPr>
          <p:nvPr>
            <p:ph idx="1"/>
          </p:nvPr>
        </p:nvSpPr>
        <p:spPr/>
        <p:txBody>
          <a:bodyPr/>
          <a:lstStyle/>
          <a:p>
            <a:r>
              <a:rPr lang="en-US" altLang="en-US" dirty="0"/>
              <a:t>Future value of a single amount</a:t>
            </a:r>
          </a:p>
          <a:p>
            <a:r>
              <a:rPr lang="en-US" altLang="en-US" dirty="0"/>
              <a:t>Present value of a single amount</a:t>
            </a:r>
          </a:p>
          <a:p>
            <a:r>
              <a:rPr lang="en-US" altLang="en-US" dirty="0"/>
              <a:t>Future value of an annuity</a:t>
            </a:r>
          </a:p>
          <a:p>
            <a:r>
              <a:rPr lang="en-US" altLang="en-US" dirty="0"/>
              <a:t>Present value of an annuity</a:t>
            </a:r>
          </a:p>
        </p:txBody>
      </p:sp>
    </p:spTree>
    <p:extLst>
      <p:ext uri="{BB962C8B-B14F-4D97-AF65-F5344CB8AC3E}">
        <p14:creationId xmlns:p14="http://schemas.microsoft.com/office/powerpoint/2010/main" val="3308264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16216" y="357626"/>
            <a:ext cx="6638544" cy="1004011"/>
          </a:xfrm>
        </p:spPr>
        <p:txBody>
          <a:bodyPr>
            <a:noAutofit/>
          </a:bodyPr>
          <a:lstStyle/>
          <a:p>
            <a:r>
              <a:rPr lang="en-US" altLang="en-US" sz="3600" dirty="0"/>
              <a:t>Future Value of a Single Amount (1 of</a:t>
            </a:r>
            <a:r>
              <a:rPr lang="en-US" altLang="en-US" sz="3600" baseline="0" dirty="0"/>
              <a:t> 2</a:t>
            </a:r>
            <a:r>
              <a:rPr lang="en-US" altLang="en-US" sz="3600" dirty="0"/>
              <a:t>)</a:t>
            </a:r>
            <a:endParaRPr lang="en-US" sz="3600" dirty="0"/>
          </a:p>
        </p:txBody>
      </p:sp>
      <p:sp>
        <p:nvSpPr>
          <p:cNvPr id="7" name="Content Placeholder 6"/>
          <p:cNvSpPr>
            <a:spLocks noGrp="1"/>
          </p:cNvSpPr>
          <p:nvPr>
            <p:ph sz="quarter" idx="11"/>
          </p:nvPr>
        </p:nvSpPr>
        <p:spPr>
          <a:xfrm>
            <a:off x="307848" y="1389185"/>
            <a:ext cx="8589962" cy="2338753"/>
          </a:xfrm>
        </p:spPr>
        <p:txBody>
          <a:bodyPr>
            <a:noAutofit/>
          </a:bodyPr>
          <a:lstStyle/>
          <a:p>
            <a:pPr marL="457200" indent="-457200">
              <a:spcBef>
                <a:spcPts val="624"/>
              </a:spcBef>
            </a:pPr>
            <a:r>
              <a:rPr lang="en-US" altLang="en-US" dirty="0"/>
              <a:t>Amount accumulated at a future time from a single payment or investment</a:t>
            </a:r>
          </a:p>
          <a:p>
            <a:pPr marL="457200" indent="-457200">
              <a:spcBef>
                <a:spcPts val="624"/>
              </a:spcBef>
            </a:pPr>
            <a:r>
              <a:rPr lang="en-US" altLang="en-US" dirty="0"/>
              <a:t>The future amount is always larger than the principal amount (payment)</a:t>
            </a:r>
            <a:r>
              <a:rPr lang="en-US" altLang="en-US" baseline="0" dirty="0"/>
              <a:t> </a:t>
            </a:r>
            <a:r>
              <a:rPr lang="en-US" altLang="en-US" dirty="0"/>
              <a:t>because of the interest that accumulates</a:t>
            </a:r>
          </a:p>
        </p:txBody>
      </p:sp>
      <p:pic>
        <p:nvPicPr>
          <p:cNvPr id="8" name="Picture 2" descr="An illustration shows the cyclic representation of Future Value of a Single Amount. The process starts from Payment and leads to Interest. From Interest it again processed to FV. From FV again it is connected to Payment. The text below the payment reads, Known Amount of Payment (Present Value) and text below the FV reads Future Value equal to question mar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3498" y="4123340"/>
            <a:ext cx="8328025" cy="1527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54922943"/>
      </p:ext>
    </p:extLst>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Future Value of a Single Amount (2 of 2)</a:t>
            </a:r>
          </a:p>
        </p:txBody>
      </p:sp>
      <p:sp>
        <p:nvSpPr>
          <p:cNvPr id="5" name="Content Placeholder 4"/>
          <p:cNvSpPr>
            <a:spLocks noGrp="1"/>
          </p:cNvSpPr>
          <p:nvPr>
            <p:ph idx="1"/>
          </p:nvPr>
        </p:nvSpPr>
        <p:spPr/>
        <p:txBody>
          <a:bodyPr>
            <a:normAutofit/>
          </a:bodyPr>
          <a:lstStyle/>
          <a:p>
            <a:pPr marL="0" indent="0">
              <a:buNone/>
            </a:pPr>
            <a:r>
              <a:rPr lang="en-US" sz="2600" i="1" dirty="0"/>
              <a:t>FV</a:t>
            </a:r>
            <a:r>
              <a:rPr lang="en-US" sz="2600" dirty="0"/>
              <a:t> = </a:t>
            </a:r>
            <a:r>
              <a:rPr lang="en-US" sz="2600" i="1" dirty="0"/>
              <a:t>p </a:t>
            </a:r>
            <a:r>
              <a:rPr lang="en-US" sz="2600" dirty="0"/>
              <a:t>(1 + </a:t>
            </a:r>
            <a:r>
              <a:rPr lang="en-US" sz="2600" i="1" dirty="0"/>
              <a:t>i</a:t>
            </a:r>
            <a:r>
              <a:rPr lang="en-US" dirty="0"/>
              <a:t>)</a:t>
            </a:r>
            <a:r>
              <a:rPr lang="en-US" i="1" baseline="30000" dirty="0"/>
              <a:t>n</a:t>
            </a:r>
            <a:endParaRPr lang="en-US" sz="2600" i="1" baseline="30000" dirty="0"/>
          </a:p>
          <a:p>
            <a:pPr marL="0" indent="0">
              <a:buNone/>
            </a:pPr>
            <a:r>
              <a:rPr lang="en-US" sz="2600" dirty="0"/>
              <a:t>Where</a:t>
            </a:r>
          </a:p>
          <a:p>
            <a:pPr marL="0" indent="0">
              <a:buNone/>
            </a:pPr>
            <a:r>
              <a:rPr lang="en-US" sz="2600" i="1" dirty="0"/>
              <a:t>FV</a:t>
            </a:r>
            <a:r>
              <a:rPr lang="en-US" sz="2600" dirty="0"/>
              <a:t> = Future value to be calculated</a:t>
            </a:r>
          </a:p>
          <a:p>
            <a:pPr marL="0" indent="0">
              <a:buNone/>
            </a:pPr>
            <a:r>
              <a:rPr lang="en-US" sz="2600" i="1" dirty="0"/>
              <a:t>P</a:t>
            </a:r>
            <a:r>
              <a:rPr lang="en-US" sz="2600" dirty="0"/>
              <a:t> = Present value or principal amount</a:t>
            </a:r>
          </a:p>
          <a:p>
            <a:pPr marL="0" indent="0">
              <a:buNone/>
            </a:pPr>
            <a:r>
              <a:rPr lang="en-US" sz="2600" i="1" dirty="0"/>
              <a:t>i</a:t>
            </a:r>
            <a:r>
              <a:rPr lang="en-US" sz="2600" dirty="0"/>
              <a:t> = Interest rate	</a:t>
            </a:r>
          </a:p>
          <a:p>
            <a:pPr marL="0" indent="0">
              <a:buNone/>
            </a:pPr>
            <a:r>
              <a:rPr lang="en-US" sz="2600" i="1" dirty="0"/>
              <a:t>n</a:t>
            </a:r>
            <a:r>
              <a:rPr lang="en-US" sz="2600" dirty="0"/>
              <a:t> = Number of periods of compounding</a:t>
            </a:r>
          </a:p>
        </p:txBody>
      </p:sp>
    </p:spTree>
    <p:extLst>
      <p:ext uri="{BB962C8B-B14F-4D97-AF65-F5344CB8AC3E}">
        <p14:creationId xmlns:p14="http://schemas.microsoft.com/office/powerpoint/2010/main" val="31878724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537" y="136004"/>
            <a:ext cx="8835902" cy="802961"/>
          </a:xfrm>
        </p:spPr>
        <p:txBody>
          <a:bodyPr/>
          <a:lstStyle/>
          <a:p>
            <a:r>
              <a:rPr lang="en-US" altLang="en-US" dirty="0"/>
              <a:t>Present Value of a Single Amount</a:t>
            </a:r>
            <a:endParaRPr lang="en-US" dirty="0"/>
          </a:p>
        </p:txBody>
      </p:sp>
      <p:sp>
        <p:nvSpPr>
          <p:cNvPr id="6" name="Content Placeholder 5"/>
          <p:cNvSpPr>
            <a:spLocks noGrp="1"/>
          </p:cNvSpPr>
          <p:nvPr>
            <p:ph sz="quarter" idx="11"/>
          </p:nvPr>
        </p:nvSpPr>
        <p:spPr>
          <a:xfrm>
            <a:off x="360603" y="1075865"/>
            <a:ext cx="8589962" cy="1026054"/>
          </a:xfrm>
        </p:spPr>
        <p:txBody>
          <a:bodyPr>
            <a:normAutofit/>
          </a:bodyPr>
          <a:lstStyle/>
          <a:p>
            <a:pPr marL="0" indent="0">
              <a:buNone/>
            </a:pPr>
            <a:r>
              <a:rPr lang="en-US" altLang="en-US" dirty="0"/>
              <a:t>The amount at a present time that is equivalent to a payment or an investment at a future time</a:t>
            </a:r>
          </a:p>
        </p:txBody>
      </p:sp>
      <p:pic>
        <p:nvPicPr>
          <p:cNvPr id="7" name="Picture 2" descr="An illustration shows the cyclic representation of Present Value of a Single Amount. The process starts from PV and leads to Discount. From Discount it again processed to Payment. From Payment again it is connected to PV. The text below the PV reads, PV equal to question mark and text below Payment reads Known Amount of Payment (Future Valu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49599" y="2233385"/>
            <a:ext cx="6117254" cy="12256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Content Placeholder 3"/>
          <p:cNvSpPr>
            <a:spLocks noGrp="1"/>
          </p:cNvSpPr>
          <p:nvPr>
            <p:ph type="body" sz="half" idx="2"/>
          </p:nvPr>
        </p:nvSpPr>
        <p:spPr>
          <a:xfrm>
            <a:off x="203200" y="3585029"/>
            <a:ext cx="8641862" cy="2598057"/>
          </a:xfrm>
        </p:spPr>
        <p:txBody>
          <a:bodyPr>
            <a:noAutofit/>
          </a:bodyPr>
          <a:lstStyle/>
          <a:p>
            <a:pPr>
              <a:spcBef>
                <a:spcPts val="624"/>
              </a:spcBef>
            </a:pPr>
            <a:r>
              <a:rPr lang="en-US" sz="2400" i="1" dirty="0"/>
              <a:t>PV</a:t>
            </a:r>
            <a:r>
              <a:rPr lang="en-US" sz="2400" dirty="0"/>
              <a:t> = Future Value </a:t>
            </a:r>
            <a:r>
              <a:rPr lang="en-US" sz="2400" i="1" dirty="0"/>
              <a:t>× </a:t>
            </a:r>
            <a:r>
              <a:rPr lang="en-US" sz="2400" dirty="0"/>
              <a:t>(1 + </a:t>
            </a:r>
            <a:r>
              <a:rPr lang="en-US" sz="2400" i="1" dirty="0"/>
              <a:t>i</a:t>
            </a:r>
            <a:r>
              <a:rPr lang="en-US" sz="2400" dirty="0"/>
              <a:t>)</a:t>
            </a:r>
            <a:r>
              <a:rPr lang="en-US" sz="2400" baseline="30000" dirty="0"/>
              <a:t>-n</a:t>
            </a:r>
          </a:p>
          <a:p>
            <a:pPr>
              <a:spcBef>
                <a:spcPts val="624"/>
              </a:spcBef>
            </a:pPr>
            <a:r>
              <a:rPr lang="en-US" sz="2400" dirty="0"/>
              <a:t>Where</a:t>
            </a:r>
          </a:p>
          <a:p>
            <a:pPr>
              <a:spcBef>
                <a:spcPts val="624"/>
              </a:spcBef>
            </a:pPr>
            <a:r>
              <a:rPr lang="en-US" sz="2400" i="1" dirty="0"/>
              <a:t>PV </a:t>
            </a:r>
            <a:r>
              <a:rPr lang="en-US" sz="2400" dirty="0"/>
              <a:t>= Present value amount in dollars</a:t>
            </a:r>
          </a:p>
          <a:p>
            <a:pPr>
              <a:spcBef>
                <a:spcPts val="624"/>
              </a:spcBef>
            </a:pPr>
            <a:r>
              <a:rPr lang="en-US" sz="2400" dirty="0"/>
              <a:t>Future value = Amount to be received in the future</a:t>
            </a:r>
          </a:p>
          <a:p>
            <a:pPr>
              <a:spcBef>
                <a:spcPts val="624"/>
              </a:spcBef>
            </a:pPr>
            <a:r>
              <a:rPr lang="en-US" sz="2400" i="1" dirty="0"/>
              <a:t>i</a:t>
            </a:r>
            <a:r>
              <a:rPr lang="en-US" sz="2400" dirty="0"/>
              <a:t> = Interest rate or discount rate</a:t>
            </a:r>
          </a:p>
          <a:p>
            <a:pPr>
              <a:spcBef>
                <a:spcPts val="624"/>
              </a:spcBef>
            </a:pPr>
            <a:r>
              <a:rPr lang="en-US" sz="2400" i="1" dirty="0"/>
              <a:t>n </a:t>
            </a:r>
            <a:r>
              <a:rPr lang="en-US" sz="2400" dirty="0"/>
              <a:t>= Number of periods</a:t>
            </a:r>
          </a:p>
        </p:txBody>
      </p:sp>
    </p:spTree>
    <p:extLst>
      <p:ext uri="{BB962C8B-B14F-4D97-AF65-F5344CB8AC3E}">
        <p14:creationId xmlns:p14="http://schemas.microsoft.com/office/powerpoint/2010/main" val="3854254794"/>
      </p:ext>
    </p:extLst>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69" y="193433"/>
            <a:ext cx="8032638" cy="984737"/>
          </a:xfrm>
        </p:spPr>
        <p:txBody>
          <a:bodyPr/>
          <a:lstStyle/>
          <a:p>
            <a:r>
              <a:rPr lang="en-US" altLang="en-US" dirty="0"/>
              <a:t>Future Value of an Annuity (1</a:t>
            </a:r>
            <a:r>
              <a:rPr lang="en-US" altLang="en-US" baseline="0" dirty="0"/>
              <a:t> of 2</a:t>
            </a:r>
            <a:r>
              <a:rPr lang="en-US" altLang="en-US" dirty="0"/>
              <a:t>)</a:t>
            </a:r>
            <a:endParaRPr lang="en-US" dirty="0"/>
          </a:p>
        </p:txBody>
      </p:sp>
      <p:sp>
        <p:nvSpPr>
          <p:cNvPr id="6" name="Content Placeholder 5"/>
          <p:cNvSpPr>
            <a:spLocks noGrp="1"/>
          </p:cNvSpPr>
          <p:nvPr>
            <p:ph sz="quarter" idx="11"/>
          </p:nvPr>
        </p:nvSpPr>
        <p:spPr>
          <a:xfrm>
            <a:off x="146304" y="1306286"/>
            <a:ext cx="8839431" cy="1313823"/>
          </a:xfrm>
        </p:spPr>
        <p:txBody>
          <a:bodyPr>
            <a:normAutofit lnSpcReduction="10000"/>
          </a:bodyPr>
          <a:lstStyle/>
          <a:p>
            <a:pPr marL="457200" indent="-457200">
              <a:lnSpc>
                <a:spcPct val="110000"/>
              </a:lnSpc>
              <a:spcBef>
                <a:spcPts val="624"/>
              </a:spcBef>
            </a:pPr>
            <a:r>
              <a:rPr lang="en-US" altLang="en-US" sz="2400" dirty="0"/>
              <a:t>The amount accumulated in the future when a series of payments is invested and accrues interest</a:t>
            </a:r>
          </a:p>
          <a:p>
            <a:pPr marL="457200" indent="-457200">
              <a:lnSpc>
                <a:spcPct val="110000"/>
              </a:lnSpc>
              <a:spcBef>
                <a:spcPts val="624"/>
              </a:spcBef>
            </a:pPr>
            <a:r>
              <a:rPr lang="en-US" altLang="en-US" sz="2400" b="1" dirty="0"/>
              <a:t>Annuity: </a:t>
            </a:r>
            <a:r>
              <a:rPr lang="en-US" altLang="en-US" sz="2400" dirty="0"/>
              <a:t>series of payments of equal amounts</a:t>
            </a:r>
          </a:p>
        </p:txBody>
      </p:sp>
      <p:pic>
        <p:nvPicPr>
          <p:cNvPr id="7" name="Picture 2" descr="An illustration shows three sections labeled “Interest” with four table  factors of “3,000” dollars. Text below the section reads. “FV=?.”"/>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4850" y="2860410"/>
            <a:ext cx="7734300" cy="1263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Content Placeholder 3"/>
          <p:cNvSpPr>
            <a:spLocks noGrp="1"/>
          </p:cNvSpPr>
          <p:nvPr>
            <p:ph type="body" sz="half" idx="2"/>
          </p:nvPr>
        </p:nvSpPr>
        <p:spPr>
          <a:xfrm>
            <a:off x="298938" y="4299911"/>
            <a:ext cx="8528539" cy="1837120"/>
          </a:xfrm>
        </p:spPr>
        <p:txBody>
          <a:bodyPr>
            <a:noAutofit/>
          </a:bodyPr>
          <a:lstStyle/>
          <a:p>
            <a:pPr>
              <a:spcBef>
                <a:spcPts val="624"/>
              </a:spcBef>
            </a:pPr>
            <a:r>
              <a:rPr lang="en-US" sz="2400" b="1" dirty="0"/>
              <a:t>Using Future Value of Annuity of $1 Table</a:t>
            </a:r>
          </a:p>
          <a:p>
            <a:pPr>
              <a:spcBef>
                <a:spcPts val="624"/>
              </a:spcBef>
            </a:pPr>
            <a:r>
              <a:rPr lang="en-US" sz="2400" i="1" dirty="0"/>
              <a:t>FV</a:t>
            </a:r>
            <a:r>
              <a:rPr lang="en-US" sz="2400" dirty="0"/>
              <a:t> = $ 3,000(table factor)</a:t>
            </a:r>
          </a:p>
          <a:p>
            <a:pPr lvl="1">
              <a:spcBef>
                <a:spcPts val="624"/>
              </a:spcBef>
            </a:pPr>
            <a:r>
              <a:rPr lang="en-US" sz="2400" dirty="0"/>
              <a:t>= $ 3,000(4.64100)</a:t>
            </a:r>
          </a:p>
          <a:p>
            <a:pPr lvl="1">
              <a:spcBef>
                <a:spcPts val="624"/>
              </a:spcBef>
            </a:pPr>
            <a:r>
              <a:rPr lang="en-US" sz="2400" dirty="0"/>
              <a:t>= $ 13,923</a:t>
            </a:r>
          </a:p>
        </p:txBody>
      </p:sp>
    </p:spTree>
    <p:extLst>
      <p:ext uri="{BB962C8B-B14F-4D97-AF65-F5344CB8AC3E}">
        <p14:creationId xmlns:p14="http://schemas.microsoft.com/office/powerpoint/2010/main" val="1187247763"/>
      </p:ext>
    </p:extLst>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Future Value of an Annuity (2 of 2)</a:t>
            </a:r>
          </a:p>
        </p:txBody>
      </p:sp>
      <p:sp>
        <p:nvSpPr>
          <p:cNvPr id="3" name="Content Placeholder 2"/>
          <p:cNvSpPr>
            <a:spLocks noGrp="1"/>
          </p:cNvSpPr>
          <p:nvPr>
            <p:ph sz="quarter" idx="11"/>
          </p:nvPr>
        </p:nvSpPr>
        <p:spPr>
          <a:xfrm>
            <a:off x="715886" y="1663700"/>
            <a:ext cx="7809056" cy="479425"/>
          </a:xfrm>
        </p:spPr>
        <p:txBody>
          <a:bodyPr>
            <a:normAutofit lnSpcReduction="10000"/>
          </a:bodyPr>
          <a:lstStyle/>
          <a:p>
            <a:pPr marL="0" indent="0">
              <a:buNone/>
            </a:pPr>
            <a:r>
              <a:rPr lang="en-US" b="1" dirty="0"/>
              <a:t>Using future value of $1 table:</a:t>
            </a:r>
          </a:p>
        </p:txBody>
      </p:sp>
      <p:graphicFrame>
        <p:nvGraphicFramePr>
          <p:cNvPr id="7" name="Table 6"/>
          <p:cNvGraphicFramePr>
            <a:graphicFrameLocks noGrp="1"/>
          </p:cNvGraphicFramePr>
          <p:nvPr>
            <p:extLst>
              <p:ext uri="{D42A27DB-BD31-4B8C-83A1-F6EECF244321}">
                <p14:modId xmlns:p14="http://schemas.microsoft.com/office/powerpoint/2010/main" val="1103248914"/>
              </p:ext>
            </p:extLst>
          </p:nvPr>
        </p:nvGraphicFramePr>
        <p:xfrm>
          <a:off x="1008178" y="2575169"/>
          <a:ext cx="5016206" cy="1854200"/>
        </p:xfrm>
        <a:graphic>
          <a:graphicData uri="http://schemas.openxmlformats.org/drawingml/2006/table">
            <a:tbl>
              <a:tblPr firstRow="1" bandRow="1">
                <a:tableStyleId>{5940675A-B579-460E-94D1-54222C63F5DA}</a:tableStyleId>
              </a:tblPr>
              <a:tblGrid>
                <a:gridCol w="3808730">
                  <a:extLst>
                    <a:ext uri="{9D8B030D-6E8A-4147-A177-3AD203B41FA5}">
                      <a16:colId xmlns:a16="http://schemas.microsoft.com/office/drawing/2014/main" val="20000"/>
                    </a:ext>
                  </a:extLst>
                </a:gridCol>
                <a:gridCol w="1207476">
                  <a:extLst>
                    <a:ext uri="{9D8B030D-6E8A-4147-A177-3AD203B41FA5}">
                      <a16:colId xmlns:a16="http://schemas.microsoft.com/office/drawing/2014/main" val="20001"/>
                    </a:ext>
                  </a:extLst>
                </a:gridCol>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$ 3,000 × 1.33100 Interest for 3 Periods</a:t>
                      </a:r>
                    </a:p>
                  </a:txBody>
                  <a:tcPr/>
                </a:tc>
                <a:tc>
                  <a:txBody>
                    <a:bodyPr/>
                    <a:lstStyle/>
                    <a:p>
                      <a:pPr algn="r"/>
                      <a:r>
                        <a:rPr lang="en-US" sz="1600" dirty="0">
                          <a:latin typeface="Arial" panose="020B0604020202020204" pitchFamily="34" charset="0"/>
                          <a:cs typeface="Arial" panose="020B0604020202020204" pitchFamily="34" charset="0"/>
                        </a:rPr>
                        <a:t>$</a:t>
                      </a:r>
                      <a:r>
                        <a:rPr lang="en-US" sz="1600" baseline="0" dirty="0">
                          <a:latin typeface="Arial" panose="020B0604020202020204" pitchFamily="34" charset="0"/>
                          <a:cs typeface="Arial" panose="020B0604020202020204" pitchFamily="34" charset="0"/>
                        </a:rPr>
                        <a:t> 3,993</a:t>
                      </a:r>
                      <a:endParaRPr 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370840">
                <a:tc>
                  <a:txBody>
                    <a:bodyPr/>
                    <a:lstStyle/>
                    <a:p>
                      <a:pPr algn="l"/>
                      <a:r>
                        <a:rPr lang="en-US" sz="1600" dirty="0">
                          <a:latin typeface="Arial" panose="020B0604020202020204" pitchFamily="34" charset="0"/>
                          <a:cs typeface="Arial" panose="020B0604020202020204" pitchFamily="34" charset="0"/>
                        </a:rPr>
                        <a:t>3,000 × 1.21000 Interest for</a:t>
                      </a:r>
                      <a:r>
                        <a:rPr lang="en-US" sz="1600" baseline="0" dirty="0">
                          <a:latin typeface="Arial" panose="020B0604020202020204" pitchFamily="34" charset="0"/>
                          <a:cs typeface="Arial" panose="020B0604020202020204" pitchFamily="34" charset="0"/>
                        </a:rPr>
                        <a:t> 2 Periods</a:t>
                      </a:r>
                      <a:endParaRPr lang="en-US" sz="1600" dirty="0">
                        <a:latin typeface="Arial" panose="020B0604020202020204" pitchFamily="34" charset="0"/>
                        <a:cs typeface="Arial" panose="020B0604020202020204" pitchFamily="34" charset="0"/>
                      </a:endParaRPr>
                    </a:p>
                  </a:txBody>
                  <a:tcPr/>
                </a:tc>
                <a:tc>
                  <a:txBody>
                    <a:bodyPr/>
                    <a:lstStyle/>
                    <a:p>
                      <a:pPr algn="r"/>
                      <a:r>
                        <a:rPr lang="en-US" sz="1600" dirty="0">
                          <a:latin typeface="Arial" panose="020B0604020202020204" pitchFamily="34" charset="0"/>
                          <a:cs typeface="Arial" panose="020B0604020202020204" pitchFamily="34" charset="0"/>
                        </a:rPr>
                        <a:t>3,630</a:t>
                      </a:r>
                    </a:p>
                  </a:txBody>
                  <a:tcPr/>
                </a:tc>
                <a:extLst>
                  <a:ext uri="{0D108BD9-81ED-4DB2-BD59-A6C34878D82A}">
                    <a16:rowId xmlns:a16="http://schemas.microsoft.com/office/drawing/2014/main" val="10001"/>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3,000 × 1.10000 Interest for 1 Period</a:t>
                      </a:r>
                    </a:p>
                  </a:txBody>
                  <a:tcPr/>
                </a:tc>
                <a:tc>
                  <a:txBody>
                    <a:bodyPr/>
                    <a:lstStyle/>
                    <a:p>
                      <a:pPr algn="r"/>
                      <a:r>
                        <a:rPr lang="en-US" sz="1600" dirty="0">
                          <a:latin typeface="Arial" panose="020B0604020202020204" pitchFamily="34" charset="0"/>
                          <a:cs typeface="Arial" panose="020B0604020202020204" pitchFamily="34" charset="0"/>
                        </a:rPr>
                        <a:t>3,300</a:t>
                      </a:r>
                    </a:p>
                  </a:txBody>
                  <a:tcPr/>
                </a:tc>
                <a:extLst>
                  <a:ext uri="{0D108BD9-81ED-4DB2-BD59-A6C34878D82A}">
                    <a16:rowId xmlns:a16="http://schemas.microsoft.com/office/drawing/2014/main" val="10002"/>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3,000 ×</a:t>
                      </a:r>
                      <a:r>
                        <a:rPr lang="en-US" sz="1600" baseline="0" dirty="0">
                          <a:latin typeface="Arial" panose="020B0604020202020204" pitchFamily="34" charset="0"/>
                          <a:cs typeface="Arial" panose="020B0604020202020204" pitchFamily="34" charset="0"/>
                        </a:rPr>
                        <a:t> 1.00000 Interest for 0 Periods</a:t>
                      </a:r>
                      <a:endParaRPr lang="en-US" sz="1600" dirty="0">
                        <a:latin typeface="Arial" panose="020B0604020202020204" pitchFamily="34" charset="0"/>
                        <a:cs typeface="Arial" panose="020B0604020202020204" pitchFamily="34" charset="0"/>
                      </a:endParaRPr>
                    </a:p>
                  </a:txBody>
                  <a:tcPr/>
                </a:tc>
                <a:tc>
                  <a:txBody>
                    <a:bodyPr/>
                    <a:lstStyle/>
                    <a:p>
                      <a:pPr algn="r"/>
                      <a:r>
                        <a:rPr lang="en-US" sz="1600" u="sng" dirty="0">
                          <a:latin typeface="Arial" panose="020B0604020202020204" pitchFamily="34" charset="0"/>
                          <a:cs typeface="Arial" panose="020B0604020202020204" pitchFamily="34" charset="0"/>
                        </a:rPr>
                        <a:t>3,000</a:t>
                      </a:r>
                    </a:p>
                  </a:txBody>
                  <a:tcPr/>
                </a:tc>
                <a:extLst>
                  <a:ext uri="{0D108BD9-81ED-4DB2-BD59-A6C34878D82A}">
                    <a16:rowId xmlns:a16="http://schemas.microsoft.com/office/drawing/2014/main" val="10003"/>
                  </a:ext>
                </a:extLst>
              </a:tr>
              <a:tr h="370840">
                <a:tc>
                  <a:txBody>
                    <a:bodyPr/>
                    <a:lstStyle/>
                    <a:p>
                      <a:pPr algn="l"/>
                      <a:r>
                        <a:rPr lang="en-US" sz="1600" dirty="0">
                          <a:latin typeface="Arial" panose="020B0604020202020204" pitchFamily="34" charset="0"/>
                          <a:cs typeface="Arial" panose="020B0604020202020204" pitchFamily="34" charset="0"/>
                        </a:rPr>
                        <a:t>Total Future Value</a:t>
                      </a:r>
                    </a:p>
                  </a:txBody>
                  <a:tcPr/>
                </a:tc>
                <a:tc>
                  <a:txBody>
                    <a:bodyPr/>
                    <a:lstStyle/>
                    <a:p>
                      <a:pPr algn="r"/>
                      <a:r>
                        <a:rPr lang="en-US" sz="1600" u="sng" dirty="0">
                          <a:latin typeface="Arial" panose="020B0604020202020204" pitchFamily="34" charset="0"/>
                          <a:cs typeface="Arial" panose="020B0604020202020204" pitchFamily="34" charset="0"/>
                        </a:rPr>
                        <a:t>$ 13,923</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749771560"/>
      </p:ext>
    </p:extLst>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69" y="249304"/>
            <a:ext cx="8032638" cy="876111"/>
          </a:xfrm>
        </p:spPr>
        <p:txBody>
          <a:bodyPr/>
          <a:lstStyle/>
          <a:p>
            <a:r>
              <a:rPr lang="en-US" altLang="en-US" dirty="0"/>
              <a:t>Present Value of an Annuity (1 of 2)</a:t>
            </a:r>
            <a:endParaRPr lang="en-US" dirty="0"/>
          </a:p>
        </p:txBody>
      </p:sp>
      <p:sp>
        <p:nvSpPr>
          <p:cNvPr id="5" name="Content Placeholder 4"/>
          <p:cNvSpPr>
            <a:spLocks noGrp="1"/>
          </p:cNvSpPr>
          <p:nvPr>
            <p:ph sz="quarter" idx="11"/>
          </p:nvPr>
        </p:nvSpPr>
        <p:spPr>
          <a:xfrm>
            <a:off x="343018" y="1396410"/>
            <a:ext cx="8589962" cy="1061915"/>
          </a:xfrm>
        </p:spPr>
        <p:txBody>
          <a:bodyPr>
            <a:normAutofit/>
          </a:bodyPr>
          <a:lstStyle/>
          <a:p>
            <a:pPr marL="457200" indent="-457200"/>
            <a:r>
              <a:rPr lang="en-US" altLang="en-US" dirty="0"/>
              <a:t>The amount at a present time that is equivalent to a series of payments and interest in the future</a:t>
            </a:r>
          </a:p>
        </p:txBody>
      </p:sp>
      <p:pic>
        <p:nvPicPr>
          <p:cNvPr id="6" name="Picture 2" descr="An illustration titled shows four sections labeled “Discount” with four table  factors of “4,000” dollars. Text below the section reads. “PV=?.”"/>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8547" y="2579031"/>
            <a:ext cx="7673692" cy="12518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Content Placeholder 3"/>
          <p:cNvSpPr>
            <a:spLocks noGrp="1"/>
          </p:cNvSpPr>
          <p:nvPr>
            <p:ph type="body" sz="half" idx="2"/>
          </p:nvPr>
        </p:nvSpPr>
        <p:spPr>
          <a:xfrm>
            <a:off x="304800" y="4119721"/>
            <a:ext cx="8534400" cy="1908760"/>
          </a:xfrm>
        </p:spPr>
        <p:txBody>
          <a:bodyPr>
            <a:normAutofit/>
          </a:bodyPr>
          <a:lstStyle/>
          <a:p>
            <a:pPr>
              <a:spcBef>
                <a:spcPts val="624"/>
              </a:spcBef>
            </a:pPr>
            <a:r>
              <a:rPr lang="en-US" sz="2400" b="1" dirty="0"/>
              <a:t>Using Present Value of Annuity of $1 Table</a:t>
            </a:r>
          </a:p>
          <a:p>
            <a:pPr>
              <a:spcBef>
                <a:spcPts val="624"/>
              </a:spcBef>
            </a:pPr>
            <a:r>
              <a:rPr lang="en-US" sz="2400" i="1" dirty="0"/>
              <a:t>PV</a:t>
            </a:r>
            <a:r>
              <a:rPr lang="en-US" sz="2400" dirty="0"/>
              <a:t> = $ 4,000(table factor)</a:t>
            </a:r>
          </a:p>
          <a:p>
            <a:pPr lvl="1">
              <a:spcBef>
                <a:spcPts val="624"/>
              </a:spcBef>
            </a:pPr>
            <a:r>
              <a:rPr lang="en-US" sz="2400" dirty="0"/>
              <a:t>= $ 4,000(3.16987)</a:t>
            </a:r>
          </a:p>
          <a:p>
            <a:pPr lvl="1">
              <a:spcBef>
                <a:spcPts val="624"/>
              </a:spcBef>
            </a:pPr>
            <a:r>
              <a:rPr lang="en-US" sz="2400" dirty="0"/>
              <a:t>= $ 12,679 (rounded to the nearest dollar)</a:t>
            </a:r>
          </a:p>
        </p:txBody>
      </p:sp>
    </p:spTree>
    <p:extLst>
      <p:ext uri="{BB962C8B-B14F-4D97-AF65-F5344CB8AC3E}">
        <p14:creationId xmlns:p14="http://schemas.microsoft.com/office/powerpoint/2010/main" val="1866148961"/>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Accounts Payable</a:t>
            </a:r>
            <a:endParaRPr lang="en-US" dirty="0"/>
          </a:p>
        </p:txBody>
      </p:sp>
      <p:sp>
        <p:nvSpPr>
          <p:cNvPr id="3" name="Content Placeholder 2"/>
          <p:cNvSpPr>
            <a:spLocks noGrp="1"/>
          </p:cNvSpPr>
          <p:nvPr>
            <p:ph idx="1"/>
          </p:nvPr>
        </p:nvSpPr>
        <p:spPr/>
        <p:txBody>
          <a:bodyPr/>
          <a:lstStyle/>
          <a:p>
            <a:r>
              <a:rPr lang="en-US" altLang="en-US" dirty="0"/>
              <a:t>Amounts owed for inventory, goods, or services acquired in the normal course of business</a:t>
            </a:r>
          </a:p>
          <a:p>
            <a:r>
              <a:rPr lang="en-US" altLang="en-US" dirty="0"/>
              <a:t>Usually do not require the payment of interest</a:t>
            </a:r>
          </a:p>
          <a:p>
            <a:r>
              <a:rPr lang="en-US" altLang="en-US" dirty="0"/>
              <a:t>Terms may be given to encourage early payment</a:t>
            </a:r>
          </a:p>
          <a:p>
            <a:r>
              <a:rPr lang="en-US" altLang="en-US" dirty="0"/>
              <a:t>Example: 2/10, n/30, which means that a 2% discount is available if payment occurs within the first ten days </a:t>
            </a:r>
          </a:p>
          <a:p>
            <a:pPr lvl="1"/>
            <a:r>
              <a:rPr lang="en-US" altLang="en-US" dirty="0"/>
              <a:t>if payment is not made within ten days, the full amount must be paid within 30 days</a:t>
            </a:r>
          </a:p>
        </p:txBody>
      </p:sp>
    </p:spTree>
    <p:extLst>
      <p:ext uri="{BB962C8B-B14F-4D97-AF65-F5344CB8AC3E}">
        <p14:creationId xmlns:p14="http://schemas.microsoft.com/office/powerpoint/2010/main" val="37699076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69" y="287286"/>
            <a:ext cx="8032638" cy="873297"/>
          </a:xfrm>
        </p:spPr>
        <p:txBody>
          <a:bodyPr/>
          <a:lstStyle/>
          <a:p>
            <a:r>
              <a:rPr lang="en-US" altLang="en-US" dirty="0"/>
              <a:t>Present Value of an Annuity (2 of</a:t>
            </a:r>
            <a:r>
              <a:rPr lang="en-US" altLang="en-US" baseline="0" dirty="0"/>
              <a:t> 2</a:t>
            </a:r>
            <a:r>
              <a:rPr lang="en-US" altLang="en-US" dirty="0"/>
              <a:t>)</a:t>
            </a:r>
            <a:endParaRPr lang="en-US" dirty="0"/>
          </a:p>
        </p:txBody>
      </p:sp>
      <p:sp>
        <p:nvSpPr>
          <p:cNvPr id="5" name="Content Placeholder 4"/>
          <p:cNvSpPr>
            <a:spLocks noGrp="1"/>
          </p:cNvSpPr>
          <p:nvPr>
            <p:ph sz="quarter" idx="11"/>
          </p:nvPr>
        </p:nvSpPr>
        <p:spPr>
          <a:xfrm>
            <a:off x="551543" y="1596571"/>
            <a:ext cx="7938229" cy="458629"/>
          </a:xfrm>
        </p:spPr>
        <p:txBody>
          <a:bodyPr>
            <a:normAutofit fontScale="92500" lnSpcReduction="10000"/>
          </a:bodyPr>
          <a:lstStyle/>
          <a:p>
            <a:pPr marL="0" indent="0">
              <a:buNone/>
            </a:pPr>
            <a:r>
              <a:rPr lang="en-US" altLang="en-US" sz="2800" b="1" dirty="0"/>
              <a:t>Using present value of $1 table:</a:t>
            </a:r>
          </a:p>
        </p:txBody>
      </p:sp>
      <p:graphicFrame>
        <p:nvGraphicFramePr>
          <p:cNvPr id="8" name="Table 7"/>
          <p:cNvGraphicFramePr>
            <a:graphicFrameLocks noGrp="1"/>
          </p:cNvGraphicFramePr>
          <p:nvPr>
            <p:extLst>
              <p:ext uri="{D42A27DB-BD31-4B8C-83A1-F6EECF244321}">
                <p14:modId xmlns:p14="http://schemas.microsoft.com/office/powerpoint/2010/main" val="67163122"/>
              </p:ext>
            </p:extLst>
          </p:nvPr>
        </p:nvGraphicFramePr>
        <p:xfrm>
          <a:off x="679938" y="2328985"/>
          <a:ext cx="5281247" cy="1854200"/>
        </p:xfrm>
        <a:graphic>
          <a:graphicData uri="http://schemas.openxmlformats.org/drawingml/2006/table">
            <a:tbl>
              <a:tblPr firstRow="1" bandRow="1">
                <a:tableStyleId>{5940675A-B579-460E-94D1-54222C63F5DA}</a:tableStyleId>
              </a:tblPr>
              <a:tblGrid>
                <a:gridCol w="3856893">
                  <a:extLst>
                    <a:ext uri="{9D8B030D-6E8A-4147-A177-3AD203B41FA5}">
                      <a16:colId xmlns:a16="http://schemas.microsoft.com/office/drawing/2014/main" val="20000"/>
                    </a:ext>
                  </a:extLst>
                </a:gridCol>
                <a:gridCol w="1424354">
                  <a:extLst>
                    <a:ext uri="{9D8B030D-6E8A-4147-A177-3AD203B41FA5}">
                      <a16:colId xmlns:a16="http://schemas.microsoft.com/office/drawing/2014/main" val="20001"/>
                    </a:ext>
                  </a:extLst>
                </a:gridCol>
              </a:tblGrid>
              <a:tr h="370840">
                <a:tc>
                  <a:txBody>
                    <a:bodyPr/>
                    <a:lstStyle/>
                    <a:p>
                      <a:r>
                        <a:rPr lang="en-US" sz="1600" dirty="0">
                          <a:latin typeface="Arial" panose="020B0604020202020204" pitchFamily="34" charset="0"/>
                          <a:cs typeface="Arial" panose="020B0604020202020204" pitchFamily="34" charset="0"/>
                        </a:rPr>
                        <a:t>$ 4,000 × 0.68301 Factor for 4 Periods</a:t>
                      </a:r>
                    </a:p>
                  </a:txBody>
                  <a:tcPr/>
                </a:tc>
                <a:tc>
                  <a:txBody>
                    <a:bodyPr/>
                    <a:lstStyle/>
                    <a:p>
                      <a:pPr algn="r"/>
                      <a:r>
                        <a:rPr lang="en-US" sz="1600" dirty="0">
                          <a:latin typeface="Arial" panose="020B0604020202020204" pitchFamily="34" charset="0"/>
                          <a:cs typeface="Arial" panose="020B0604020202020204" pitchFamily="34" charset="0"/>
                        </a:rPr>
                        <a:t>$ 2,732</a:t>
                      </a:r>
                    </a:p>
                  </a:txBody>
                  <a:tcPr/>
                </a:tc>
                <a:extLst>
                  <a:ext uri="{0D108BD9-81ED-4DB2-BD59-A6C34878D82A}">
                    <a16:rowId xmlns:a16="http://schemas.microsoft.com/office/drawing/2014/main" val="10000"/>
                  </a:ext>
                </a:extLst>
              </a:tr>
              <a:tr h="370840">
                <a:tc>
                  <a:txBody>
                    <a:bodyPr/>
                    <a:lstStyle/>
                    <a:p>
                      <a:r>
                        <a:rPr lang="en-US" sz="1600" dirty="0">
                          <a:latin typeface="Arial" panose="020B0604020202020204" pitchFamily="34" charset="0"/>
                          <a:cs typeface="Arial" panose="020B0604020202020204" pitchFamily="34" charset="0"/>
                        </a:rPr>
                        <a:t>4,000 × 0.75131 Factor for 3 Periods</a:t>
                      </a:r>
                    </a:p>
                  </a:txBody>
                  <a:tcPr/>
                </a:tc>
                <a:tc>
                  <a:txBody>
                    <a:bodyPr/>
                    <a:lstStyle/>
                    <a:p>
                      <a:pPr algn="r"/>
                      <a:r>
                        <a:rPr lang="en-US" sz="1600" dirty="0">
                          <a:latin typeface="Arial" panose="020B0604020202020204" pitchFamily="34" charset="0"/>
                          <a:cs typeface="Arial" panose="020B0604020202020204" pitchFamily="34" charset="0"/>
                        </a:rPr>
                        <a:t>3,005</a:t>
                      </a:r>
                    </a:p>
                  </a:txBody>
                  <a:tcPr/>
                </a:tc>
                <a:extLst>
                  <a:ext uri="{0D108BD9-81ED-4DB2-BD59-A6C34878D82A}">
                    <a16:rowId xmlns:a16="http://schemas.microsoft.com/office/drawing/2014/main" val="10001"/>
                  </a:ext>
                </a:extLst>
              </a:tr>
              <a:tr h="370840">
                <a:tc>
                  <a:txBody>
                    <a:bodyPr/>
                    <a:lstStyle/>
                    <a:p>
                      <a:r>
                        <a:rPr lang="en-US" sz="1600" dirty="0">
                          <a:latin typeface="Arial" panose="020B0604020202020204" pitchFamily="34" charset="0"/>
                          <a:cs typeface="Arial" panose="020B0604020202020204" pitchFamily="34" charset="0"/>
                        </a:rPr>
                        <a:t>4,000 × 0.82645 Factor for 2 Periods</a:t>
                      </a:r>
                    </a:p>
                  </a:txBody>
                  <a:tcPr/>
                </a:tc>
                <a:tc>
                  <a:txBody>
                    <a:bodyPr/>
                    <a:lstStyle/>
                    <a:p>
                      <a:pPr algn="r"/>
                      <a:r>
                        <a:rPr lang="en-US" sz="1600" dirty="0">
                          <a:latin typeface="Arial" panose="020B0604020202020204" pitchFamily="34" charset="0"/>
                          <a:cs typeface="Arial" panose="020B0604020202020204" pitchFamily="34" charset="0"/>
                        </a:rPr>
                        <a:t>3,306</a:t>
                      </a:r>
                    </a:p>
                  </a:txBody>
                  <a:tcPr/>
                </a:tc>
                <a:extLst>
                  <a:ext uri="{0D108BD9-81ED-4DB2-BD59-A6C34878D82A}">
                    <a16:rowId xmlns:a16="http://schemas.microsoft.com/office/drawing/2014/main" val="10002"/>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latin typeface="Arial" panose="020B0604020202020204" pitchFamily="34" charset="0"/>
                          <a:cs typeface="Arial" panose="020B0604020202020204" pitchFamily="34" charset="0"/>
                        </a:rPr>
                        <a:t>4,000 × 0.90909 Factor for 1 Period</a:t>
                      </a:r>
                    </a:p>
                  </a:txBody>
                  <a:tcPr/>
                </a:tc>
                <a:tc>
                  <a:txBody>
                    <a:bodyPr/>
                    <a:lstStyle/>
                    <a:p>
                      <a:pPr algn="r"/>
                      <a:r>
                        <a:rPr lang="en-US" sz="1600" u="sng" dirty="0">
                          <a:latin typeface="Arial" panose="020B0604020202020204" pitchFamily="34" charset="0"/>
                          <a:cs typeface="Arial" panose="020B0604020202020204" pitchFamily="34" charset="0"/>
                        </a:rPr>
                        <a:t>3,636</a:t>
                      </a:r>
                    </a:p>
                  </a:txBody>
                  <a:tcPr/>
                </a:tc>
                <a:extLst>
                  <a:ext uri="{0D108BD9-81ED-4DB2-BD59-A6C34878D82A}">
                    <a16:rowId xmlns:a16="http://schemas.microsoft.com/office/drawing/2014/main" val="10003"/>
                  </a:ext>
                </a:extLst>
              </a:tr>
              <a:tr h="370840">
                <a:tc>
                  <a:txBody>
                    <a:bodyPr/>
                    <a:lstStyle/>
                    <a:p>
                      <a:r>
                        <a:rPr lang="en-US" sz="1600" dirty="0">
                          <a:latin typeface="Arial" panose="020B0604020202020204" pitchFamily="34" charset="0"/>
                          <a:cs typeface="Arial" panose="020B0604020202020204" pitchFamily="34" charset="0"/>
                        </a:rPr>
                        <a:t>Total Present Value</a:t>
                      </a:r>
                    </a:p>
                  </a:txBody>
                  <a:tcPr/>
                </a:tc>
                <a:tc>
                  <a:txBody>
                    <a:bodyPr/>
                    <a:lstStyle/>
                    <a:p>
                      <a:pPr algn="r"/>
                      <a:r>
                        <a:rPr lang="en-US" sz="1600" u="sng" dirty="0">
                          <a:latin typeface="Arial" panose="020B0604020202020204" pitchFamily="34" charset="0"/>
                          <a:cs typeface="Arial" panose="020B0604020202020204" pitchFamily="34" charset="0"/>
                        </a:rPr>
                        <a:t>$ 12,679</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868855417"/>
      </p:ext>
    </p:extLst>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537" y="42846"/>
            <a:ext cx="8835902" cy="984739"/>
          </a:xfrm>
        </p:spPr>
        <p:txBody>
          <a:bodyPr>
            <a:noAutofit/>
          </a:bodyPr>
          <a:lstStyle/>
          <a:p>
            <a:r>
              <a:rPr lang="en-US" altLang="en-US" dirty="0"/>
              <a:t>Example 9.13—Solving for an Interest Rate (1 of 2)</a:t>
            </a:r>
            <a:endParaRPr lang="en-US" dirty="0"/>
          </a:p>
        </p:txBody>
      </p:sp>
      <p:sp>
        <p:nvSpPr>
          <p:cNvPr id="5" name="Content Placeholder 4"/>
          <p:cNvSpPr>
            <a:spLocks noGrp="1"/>
          </p:cNvSpPr>
          <p:nvPr>
            <p:ph sz="quarter" idx="11"/>
          </p:nvPr>
        </p:nvSpPr>
        <p:spPr>
          <a:xfrm>
            <a:off x="125012" y="1218135"/>
            <a:ext cx="8836108" cy="4118636"/>
          </a:xfrm>
        </p:spPr>
        <p:txBody>
          <a:bodyPr>
            <a:noAutofit/>
          </a:bodyPr>
          <a:lstStyle/>
          <a:p>
            <a:pPr marL="465138" indent="-465138">
              <a:spcBef>
                <a:spcPts val="624"/>
              </a:spcBef>
            </a:pPr>
            <a:r>
              <a:rPr lang="en-US" altLang="en-US" sz="2200" dirty="0"/>
              <a:t>Assume that you have just purchased an automobile for $14,419 and must decide how to pay for it. Your local bank has graciously granted you a five-year loan. Because you are a good credit risk, the bank will allow you to make annual payments on the loan at the end of each year. The amount of the loan payments, which include principal and interest, is $4,000 per year. You are concerned that your total payments will be $20,000 ($4,000 per year for five years) and want to calculate the interest rate that is being charged on the loan</a:t>
            </a:r>
          </a:p>
          <a:p>
            <a:pPr marL="465138" indent="-465138">
              <a:spcBef>
                <a:spcPts val="624"/>
              </a:spcBef>
            </a:pPr>
            <a:r>
              <a:rPr lang="en-US" altLang="en-US" sz="2200" dirty="0"/>
              <a:t>Because the market or present value of the car, as well as the loan, is $14,419, a time diagram of the example would appear as follows:</a:t>
            </a:r>
          </a:p>
        </p:txBody>
      </p:sp>
      <p:pic>
        <p:nvPicPr>
          <p:cNvPr id="6" name="Picture 2" descr="An illustration titled shows five sections labeled “Discount” with five table  factors of “4,000” dollars. Text below the section reads. “PV= $14,41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2326" y="5501399"/>
            <a:ext cx="5354453" cy="6400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97721652"/>
      </p:ext>
    </p:extLst>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altLang="en-US" sz="3600" dirty="0"/>
              <a:t>Example 9.13—Solving for an Interest Rate (2 of</a:t>
            </a:r>
            <a:r>
              <a:rPr lang="en-US" altLang="en-US" sz="3600" baseline="0" dirty="0"/>
              <a:t> 2</a:t>
            </a:r>
            <a:r>
              <a:rPr lang="en-US" altLang="en-US" sz="3600" dirty="0"/>
              <a:t>)</a:t>
            </a:r>
            <a:endParaRPr lang="en-US" sz="3600" dirty="0"/>
          </a:p>
        </p:txBody>
      </p:sp>
      <p:sp>
        <p:nvSpPr>
          <p:cNvPr id="7" name="Content Placeholder 6"/>
          <p:cNvSpPr>
            <a:spLocks noGrp="1"/>
          </p:cNvSpPr>
          <p:nvPr>
            <p:ph idx="1"/>
          </p:nvPr>
        </p:nvSpPr>
        <p:spPr/>
        <p:txBody>
          <a:bodyPr>
            <a:normAutofit/>
          </a:bodyPr>
          <a:lstStyle/>
          <a:p>
            <a:pPr marL="0" indent="0">
              <a:buNone/>
            </a:pPr>
            <a:r>
              <a:rPr lang="en-US" dirty="0"/>
              <a:t>PV = $4,000 (table factor)</a:t>
            </a:r>
          </a:p>
          <a:p>
            <a:pPr marL="0" indent="0">
              <a:buNone/>
            </a:pPr>
            <a:r>
              <a:rPr lang="en-US" dirty="0"/>
              <a:t>Table factor = PV/$4,000</a:t>
            </a:r>
          </a:p>
          <a:p>
            <a:pPr marL="1766888" lvl="4" indent="0">
              <a:buNone/>
            </a:pPr>
            <a:r>
              <a:rPr lang="en-US" sz="2600" dirty="0"/>
              <a:t>= $14,419/$4,000</a:t>
            </a:r>
            <a:endParaRPr lang="en-US" sz="2600" baseline="30000" dirty="0"/>
          </a:p>
          <a:p>
            <a:pPr marL="1766888" lvl="4" indent="0">
              <a:buNone/>
            </a:pPr>
            <a:r>
              <a:rPr lang="en-US" sz="2600" dirty="0"/>
              <a:t>= 3.60478</a:t>
            </a:r>
            <a:endParaRPr lang="en-US" sz="2600" baseline="30000" dirty="0"/>
          </a:p>
        </p:txBody>
      </p:sp>
    </p:spTree>
    <p:extLst>
      <p:ext uri="{BB962C8B-B14F-4D97-AF65-F5344CB8AC3E}">
        <p14:creationId xmlns:p14="http://schemas.microsoft.com/office/powerpoint/2010/main" val="4424876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95732" y="147763"/>
            <a:ext cx="8032638" cy="1004011"/>
          </a:xfrm>
        </p:spPr>
        <p:txBody>
          <a:bodyPr>
            <a:noAutofit/>
          </a:bodyPr>
          <a:lstStyle/>
          <a:p>
            <a:r>
              <a:rPr lang="en-US" altLang="en-US" dirty="0"/>
              <a:t>Table 9.4— Present Value of Annuity of $1</a:t>
            </a:r>
            <a:endParaRPr lang="en-US" dirty="0"/>
          </a:p>
        </p:txBody>
      </p:sp>
      <p:pic>
        <p:nvPicPr>
          <p:cNvPr id="10" name="Picture 9" descr="A table shows eleven columns and thirty one rows. The part of the table is zoomed. 12 percentage and 3.60478 is shown encircled in both the tables. The arrows are pointed from 12 percentage and 3.60478 of original table to zoomed por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732" y="1538303"/>
            <a:ext cx="8177273" cy="45987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9739781"/>
      </p:ext>
    </p:extLst>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dirty="0"/>
              <a:t>Example 9.14—Solving for the Number of Years</a:t>
            </a:r>
            <a:endParaRPr lang="en-US" dirty="0"/>
          </a:p>
        </p:txBody>
      </p:sp>
      <p:sp>
        <p:nvSpPr>
          <p:cNvPr id="6" name="Content Placeholder 5"/>
          <p:cNvSpPr>
            <a:spLocks noGrp="1"/>
          </p:cNvSpPr>
          <p:nvPr>
            <p:ph idx="1"/>
          </p:nvPr>
        </p:nvSpPr>
        <p:spPr/>
        <p:txBody>
          <a:bodyPr>
            <a:normAutofit/>
          </a:bodyPr>
          <a:lstStyle/>
          <a:p>
            <a:r>
              <a:rPr lang="en-US" altLang="en-US" dirty="0"/>
              <a:t>Assume that you want to accumulate $12,000 as a down payment on a home. You believe that you can save $1,000 per semiannual period, and your bank will pay interest of 8% per year, or 4% per semiannual period. How long will it take you to accumulate the desired amount?</a:t>
            </a:r>
          </a:p>
          <a:p>
            <a:pPr marL="0" indent="0">
              <a:buNone/>
            </a:pPr>
            <a:r>
              <a:rPr lang="en-US" dirty="0"/>
              <a:t>FV = $1,000 (table factor)</a:t>
            </a:r>
            <a:endParaRPr lang="en-US" baseline="30000" dirty="0"/>
          </a:p>
          <a:p>
            <a:pPr marL="0" indent="0">
              <a:buNone/>
            </a:pPr>
            <a:r>
              <a:rPr lang="en-US" dirty="0"/>
              <a:t>Table factor = FV/$1,000</a:t>
            </a:r>
            <a:endParaRPr lang="en-US" baseline="30000" dirty="0"/>
          </a:p>
          <a:p>
            <a:pPr marL="1770063" lvl="5" indent="58738">
              <a:buNone/>
            </a:pPr>
            <a:r>
              <a:rPr lang="en-US" sz="2600" dirty="0">
                <a:latin typeface="Arial" pitchFamily="34" charset="0"/>
                <a:cs typeface="Arial" pitchFamily="34" charset="0"/>
              </a:rPr>
              <a:t>= $12,000/$1,000</a:t>
            </a:r>
            <a:endParaRPr lang="en-US" sz="2600" baseline="30000" dirty="0">
              <a:latin typeface="Arial" pitchFamily="34" charset="0"/>
              <a:cs typeface="Arial" pitchFamily="34" charset="0"/>
            </a:endParaRPr>
          </a:p>
          <a:p>
            <a:pPr marL="1770063" lvl="5" indent="58738">
              <a:buNone/>
            </a:pPr>
            <a:r>
              <a:rPr lang="en-US" sz="2600" dirty="0">
                <a:latin typeface="Arial" pitchFamily="34" charset="0"/>
                <a:cs typeface="Arial" pitchFamily="34" charset="0"/>
              </a:rPr>
              <a:t>= 12.00</a:t>
            </a:r>
            <a:endParaRPr lang="en-US" sz="2600" baseline="30000" dirty="0">
              <a:latin typeface="Arial" pitchFamily="34" charset="0"/>
              <a:cs typeface="Arial" pitchFamily="34" charset="0"/>
            </a:endParaRPr>
          </a:p>
        </p:txBody>
      </p:sp>
    </p:spTree>
    <p:extLst>
      <p:ext uri="{BB962C8B-B14F-4D97-AF65-F5344CB8AC3E}">
        <p14:creationId xmlns:p14="http://schemas.microsoft.com/office/powerpoint/2010/main" val="32471680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0328" y="177745"/>
            <a:ext cx="8032638" cy="1004011"/>
          </a:xfrm>
        </p:spPr>
        <p:txBody>
          <a:bodyPr>
            <a:noAutofit/>
          </a:bodyPr>
          <a:lstStyle/>
          <a:p>
            <a:r>
              <a:rPr lang="en-US" altLang="en-US" dirty="0"/>
              <a:t>Table 9.3— Future Value of Annuity of $1</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7616" y="1346499"/>
            <a:ext cx="7748016" cy="4548333"/>
          </a:xfrm>
          <a:prstGeom prst="rect">
            <a:avLst/>
          </a:prstGeom>
        </p:spPr>
      </p:pic>
    </p:spTree>
    <p:extLst>
      <p:ext uri="{BB962C8B-B14F-4D97-AF65-F5344CB8AC3E}">
        <p14:creationId xmlns:p14="http://schemas.microsoft.com/office/powerpoint/2010/main" val="1641190732"/>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Notes Payable</a:t>
            </a:r>
            <a:endParaRPr lang="en-US" dirty="0"/>
          </a:p>
        </p:txBody>
      </p:sp>
      <p:sp>
        <p:nvSpPr>
          <p:cNvPr id="3" name="Content Placeholder 2"/>
          <p:cNvSpPr>
            <a:spLocks noGrp="1"/>
          </p:cNvSpPr>
          <p:nvPr>
            <p:ph idx="1"/>
          </p:nvPr>
        </p:nvSpPr>
        <p:spPr/>
        <p:txBody>
          <a:bodyPr/>
          <a:lstStyle/>
          <a:p>
            <a:pPr>
              <a:defRPr/>
            </a:pPr>
            <a:r>
              <a:rPr lang="en-US" dirty="0"/>
              <a:t>Amounts owed that are represented by a formal contract</a:t>
            </a:r>
          </a:p>
          <a:p>
            <a:pPr lvl="1">
              <a:defRPr/>
            </a:pPr>
            <a:r>
              <a:rPr lang="en-US" dirty="0"/>
              <a:t>Formal agreement is signed by the parties to the transaction</a:t>
            </a:r>
          </a:p>
          <a:p>
            <a:pPr>
              <a:defRPr/>
            </a:pPr>
            <a:r>
              <a:rPr lang="en-US" dirty="0"/>
              <a:t>Arise from dealing with a supplier or acquiring a cash loan from a bank or creditor</a:t>
            </a:r>
          </a:p>
          <a:p>
            <a:pPr>
              <a:defRPr/>
            </a:pPr>
            <a:r>
              <a:rPr lang="en-US" dirty="0"/>
              <a:t>The accounting depends on whether the interest is paid on the note’s due date or is deducted before the borrower receives the loan proceeds</a:t>
            </a:r>
          </a:p>
        </p:txBody>
      </p:sp>
    </p:spTree>
    <p:extLst>
      <p:ext uri="{BB962C8B-B14F-4D97-AF65-F5344CB8AC3E}">
        <p14:creationId xmlns:p14="http://schemas.microsoft.com/office/powerpoint/2010/main" val="1909513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537" y="96374"/>
            <a:ext cx="8835902" cy="1004011"/>
          </a:xfrm>
        </p:spPr>
        <p:txBody>
          <a:bodyPr>
            <a:noAutofit/>
          </a:bodyPr>
          <a:lstStyle/>
          <a:p>
            <a:r>
              <a:rPr lang="en-US" dirty="0"/>
              <a:t>Example 9.1—Recording the Interest on Notes Payable</a:t>
            </a:r>
          </a:p>
        </p:txBody>
      </p:sp>
      <p:sp>
        <p:nvSpPr>
          <p:cNvPr id="6" name="Content Placeholder 5"/>
          <p:cNvSpPr>
            <a:spLocks noGrp="1"/>
          </p:cNvSpPr>
          <p:nvPr>
            <p:ph sz="quarter" idx="11"/>
          </p:nvPr>
        </p:nvSpPr>
        <p:spPr>
          <a:xfrm>
            <a:off x="325438" y="1492214"/>
            <a:ext cx="8589962" cy="1795318"/>
          </a:xfrm>
        </p:spPr>
        <p:txBody>
          <a:bodyPr>
            <a:noAutofit/>
          </a:bodyPr>
          <a:lstStyle/>
          <a:p>
            <a:pPr marL="457200" indent="-457200">
              <a:spcBef>
                <a:spcPts val="624"/>
              </a:spcBef>
            </a:pPr>
            <a:r>
              <a:rPr lang="en-US" altLang="en-US" dirty="0"/>
              <a:t>Assume that Hot Coffee Inc. receives a one-year loan from First National Bank on January 1. The face amount of the note of $1,000 must be repaid on December 31 along with interest at the rate of 12%</a:t>
            </a:r>
          </a:p>
        </p:txBody>
      </p:sp>
      <p:pic>
        <p:nvPicPr>
          <p:cNvPr id="7" name="Picture 2" descr="A journal entry with accounting equation effect is shown. The words Journal Entry Analysis appear in black type within a light blue box to the left of the journal entry. The journal entry appears in a gray shaded box. On the first line, the entry date Jan. 1, in bold letters, appears followed by the account name to be debited, Cash. The amount debited, 1,000, is indented several spaces from the account name. On the second line, the account name to be credited, Notes Payable, sits below the account name to be debited and is indented a few spaces. The amount credited, 1,000, is indented several spaces beyond the amount debited. On the third line, the journal entry description sits below the account names and is left-aligned with the debit entry: To record the loan of $1,000.&#10;Below the journal entry, the accounting equation effect is shown.&#10;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Stockholders’ Equity. Horizontal lines appear below each component of the equation. Below Assets, the account name Cash appears on the left and the amount 1,000 appears on the right.  Below Liabilities, the account name Notes Payable appears on the left and the amount 1,000 appears on the right. Below the Income Statement line, an equation appears in all capital letters: Revenues – Expenses = Net Income. Horizontal lines appear below each component of the equation. Below, the spaces are all blank. A blue arrow points left from the words Net Income to the words Stockholders’ Equit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3580951"/>
            <a:ext cx="8534400" cy="95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descr="A journal entry with accounting equation effect is shown. The words Journal Entry Analysis appear in black type within a light blue box to the left of the journal entry. The journal entry appears in a gray shaded box. On the first line, the entry date Dec. 31, in bold letters, appears followed by the account name to be debited, Notes Payable. The amount debited, 1,000, is indented several spaces from the account name. On the second line, another account name to be debited, Interest Expense, sits below Notes Payable. The amount debited, 120, is aligned with the previous amount. On the third line, the account name to be credited, Cash, sits below the account name to be credited and is indented a few spaces. The amount credited, 1,120, is indented several spaces beyond the amounts debited. The journal entry description sits below the account names and is left-aligned with the debit entry: To record the repayment of loan with interest.&#10;Below the journal entry, the accounting equation effect is shown. 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Stockholders’ Equity. Horizontal lines appear below each component of the equation. Below Assets, the account name Cash appears on the left and the amount (1,120) appears on the right. Below Liabilities, the account name Notes Payable appears on the left and the amount (1,000) appears on the right. Below Stockholders’ Equity, the amount (120) appears on the right.&#10;Below the Income Statement line, an equation appears in all capital letters: Revenues – Expenses = Net Income. Horizontal lines appear below each component of the equation. Below Expenses, the account name Interest Expense appears on the left and the amount 120 appears on the right. Below Net Income, the amount (120) is centered. A blue arrow points left from the words Net Income to the words Stockholders’ Equit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4671564"/>
            <a:ext cx="8534400" cy="1249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10647793"/>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1556" y="66435"/>
            <a:ext cx="8925360" cy="857178"/>
          </a:xfrm>
        </p:spPr>
        <p:txBody>
          <a:bodyPr/>
          <a:lstStyle/>
          <a:p>
            <a:r>
              <a:rPr lang="en-US" altLang="en-US" dirty="0"/>
              <a:t>Example 9.2—Discounting a Note</a:t>
            </a:r>
            <a:endParaRPr lang="en-US" dirty="0"/>
          </a:p>
        </p:txBody>
      </p:sp>
      <p:sp>
        <p:nvSpPr>
          <p:cNvPr id="7" name="Content Placeholder 6"/>
          <p:cNvSpPr>
            <a:spLocks noGrp="1"/>
          </p:cNvSpPr>
          <p:nvPr>
            <p:ph sz="quarter" idx="11"/>
          </p:nvPr>
        </p:nvSpPr>
        <p:spPr>
          <a:xfrm>
            <a:off x="306388" y="1111250"/>
            <a:ext cx="8589962" cy="1860550"/>
          </a:xfrm>
        </p:spPr>
        <p:txBody>
          <a:bodyPr>
            <a:normAutofit fontScale="77500" lnSpcReduction="20000"/>
          </a:bodyPr>
          <a:lstStyle/>
          <a:p>
            <a:pPr>
              <a:lnSpc>
                <a:spcPct val="120000"/>
              </a:lnSpc>
              <a:spcBef>
                <a:spcPts val="624"/>
              </a:spcBef>
            </a:pPr>
            <a:r>
              <a:rPr lang="en-US" altLang="en-US" sz="2800" dirty="0"/>
              <a:t>Suppose that on January 1, 2014, First National Bank granted to Hot Coffee a $1,000 loan, due on December 31, 2014, but deducted the interest in advance and gave Hot Coffee the remaining amount of $880 ($1,000 face amount of the note less interest of $120)</a:t>
            </a:r>
          </a:p>
        </p:txBody>
      </p:sp>
      <p:pic>
        <p:nvPicPr>
          <p:cNvPr id="8" name="Picture 2" descr="A journal entry with accounting equation effect is shown. The words Journal Entry Analysis appear in black type within a light blue box to the left of the journal entry. The journal entry appears in a gray shaded box. On the first line, the entry date Jan. 1, in bold letters, appears followed by the account name to be debited, Cash. The amount debited, 880, is indented several spaces from the account name. On the second line, another account name to be debited, Discount on Notes Payable, sits below Cash. The amount debited, 120, is aligned with the previous amount. On the third  line, the account name to be credited, Notes Payable, sits below the account name to be debited and is indented a few spaces. The amount credited, 1,000, is indented several spaces beyond the amount debited. On the fourth line, the journal entry description sits below the account names and is left-aligned with the debit entry: To record the loan of $1,000 less interest deducted in advance.&#10;Below the journal entry, the accounting equation effect is shown.&#10;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Stockholders’ Equity. Horizontal lines appear below each component of the equation. Below Assets, the account name Cash appears on the left and the amount 880 appears on the right.  Below Liabilities, the account name Notes Payable appears on the left and the amount 1,000 appears on the right and the account Discount on Notes Payable below Notes Payable and the amount (120) appears on the right. An asterisk appears in this account title and the accompanying note at the bottom of the entry reads: *The Discount on Notes Payable account has increased. It is shown as decrease in the equation above because it is a contra account and causes total liabilities to decrease. Below the Income Statement line, an equation appears in all capital letters: Revenues – Expenses = Net Income. Horizontal lines appear below each component of the equation. Below, the spaces are all blank. A blue arrow points left from the words Net Income to the words Stockholders’ Equit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5457" y="3067540"/>
            <a:ext cx="7976088" cy="11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descr="A journal entry with accounting equation effect is shown. The words Journal Entry Analysis appear in black type within a light blue box to the left of the journal entry. The journal entry appears in a gray shaded box. On the first line, the entry date Dec. 31, in bold letters, appears followed by the account name to be debited, Interest Expense. The amount debited, 120, is indented several spaces from the account name. On the second line, the account name to be credited, Discounts on Notes Payable, sits below the account name to be debited and is indented a few spaces. An asterisk appears in this account title and the accompanying note at the bottom of the entry reads: *The Discount on Notes Payable account has decreased. It is shown as an increase in the equation above because it is a contra account and causes total liabilities to increase. The amount credited, 120, is indented several spaces beyond the amount debited. On the third line, the journal entry description sits below the account names and is left-aligned with the debit entry: To record the loan of $1,000.&#10;Below the journal entry, the accounting equation effect is shown.&#10;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Stockholders’ Equity. Horizontal lines appear below each component of the equation. Below Assets, the account name Cash appears on the left and the amount 1,000 appears on the right.  Below Liabilities, the account name Notes Payable appears on the left and the amount 1,000 appears on the right. Below the Income Statement line, an equation appears in all capital letters: Revenues – Expenses = Net Income. Horizontal lines appear below each component of the equation. Below, the spaces are all blank. A blue arrow points left from the words Net Income to the words Stockholders’ Equit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0292" y="4321175"/>
            <a:ext cx="8239858" cy="8729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4" descr="A journal entry with accounting equation effect is shown. The words Journal Entry Analysis appear in black type within a light blue box to the left of the journal entry. The journal entry appears in a gray shaded box. On the first line, the entry date Dec. 31, in bold letters, appears followed by the account name to be debited, Notes Payable. The amount debited, 1,000, is indented several spaces from the account name. On the second line, the account name to be credited, Cash, sits below the account name to be debited and is indented a few spaces. The amount credited, 1,000, is indented several spaces beyond the amount debited. On the third line, the journal entry description sits below the account names and is left-aligned with the debit entry: To record the loan of $1,000.&#10;Below the journal entry, the accounting equation effect is shown. 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Stockholders’ Equity. Horizontal lines appear below each component of the equation. Below Assets, the account name Cash appears on the left and the amount (1,000) appears on the right.  Below Liabilities, the account name Notes Payable appears on the left and the amount (1,000) appears on the right. Below the Income Statement line, an equation appears in all capital letters: Revenues – Expenses = Net Income. Horizontal lines appear below each component of the equation. Below, the spaces are all blank. A blue arrow points left from the words Net Income to the words Stockholders’ Equit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0292" y="5313485"/>
            <a:ext cx="8239858" cy="8683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34272717"/>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69" y="269701"/>
            <a:ext cx="8032638" cy="1004011"/>
          </a:xfrm>
        </p:spPr>
        <p:txBody>
          <a:bodyPr>
            <a:noAutofit/>
          </a:bodyPr>
          <a:lstStyle/>
          <a:p>
            <a:r>
              <a:rPr lang="en-US" dirty="0"/>
              <a:t>Example 9.3—Recording Current Maturities of Long-Term Debt</a:t>
            </a:r>
          </a:p>
        </p:txBody>
      </p:sp>
      <p:sp>
        <p:nvSpPr>
          <p:cNvPr id="6" name="Content Placeholder 5"/>
          <p:cNvSpPr>
            <a:spLocks noGrp="1"/>
          </p:cNvSpPr>
          <p:nvPr>
            <p:ph sz="quarter" idx="11"/>
          </p:nvPr>
        </p:nvSpPr>
        <p:spPr>
          <a:xfrm>
            <a:off x="268288" y="1610945"/>
            <a:ext cx="8589962" cy="2279650"/>
          </a:xfrm>
        </p:spPr>
        <p:txBody>
          <a:bodyPr>
            <a:normAutofit fontScale="77500" lnSpcReduction="20000"/>
          </a:bodyPr>
          <a:lstStyle/>
          <a:p>
            <a:pPr marL="457200" indent="-457200">
              <a:lnSpc>
                <a:spcPct val="120000"/>
              </a:lnSpc>
              <a:spcBef>
                <a:spcPts val="624"/>
              </a:spcBef>
            </a:pPr>
            <a:r>
              <a:rPr lang="en-US" altLang="en-US" sz="2800" b="1" dirty="0"/>
              <a:t>Current maturities of long-term debt: </a:t>
            </a:r>
            <a:r>
              <a:rPr lang="en-US" altLang="en-US" sz="2800" dirty="0"/>
              <a:t>the portion of a long-term liability that will be paid within one year</a:t>
            </a:r>
          </a:p>
          <a:p>
            <a:pPr marL="457200" indent="-457200">
              <a:lnSpc>
                <a:spcPct val="120000"/>
              </a:lnSpc>
              <a:spcBef>
                <a:spcPts val="624"/>
              </a:spcBef>
              <a:buSzPct val="100000"/>
            </a:pPr>
            <a:r>
              <a:rPr lang="en-US" altLang="en-US" sz="2800" dirty="0"/>
              <a:t>Assume that on January 1, 2014, your firm obtained a $10,000 loan from the bank. The terms of the loan require you to make payments  in the amount of $1,000 per year for ten years payable each January 1 beginning January 1, 2015</a:t>
            </a:r>
          </a:p>
        </p:txBody>
      </p:sp>
      <p:pic>
        <p:nvPicPr>
          <p:cNvPr id="7" name="Picture 2" descr="A journal entry with accounting equation effect is shown. The words Journal Entry Analysis appear in black type within a light blue box to the left of the journal entry. The journal entry appears in a gray shaded box. On the first line, the entry date 2016 Dec. 31, in bold letters, appears followed by the account name to be debited, Long-Term Liability. The amount debited, 1,000, is indented several spaces from the account name. On the second line, the account name to be credited, Current Portion of Liability, sits below the account name to be debited and is indented a few spaces. The amount credited, 1,000, is indented several spaces beyond the amount debited. &#10;Below the journal entry, the accounting equation effect is shown. 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Stockholders’ Equity. Horizontal lines appear below each component of the equation. Below Liabilities, the account name Current Portion of Liability appears on the left and the amount 1,000 appears on the right, and the account Long-Term Liability below Current Portion of Liability and the amount (1,000) appears on the right. &#10;Below the Income Statement line, an equation appears in all capital letters: Revenues – Expenses = Net Income. Horizontal lines appear below each component of the equation. Below, the spaces are all blank. A blue arrow points left from the words Net Income to the words Stockholders’ Equity.&#10;At the bottom of the analysis the following words appear: The December 31, 2016, balance sheet should indicate that the liability for the note payable is classified into two portions: a $1,000 current liability that must be repaid within one year and a $9,000 long-term liabilit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850" y="4076700"/>
            <a:ext cx="8496300" cy="912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descr="A journal entry with accounting equation effect is shown. The words Journal Entry Analysis appear in black type within a light blue box to the left of the journal entry. The journal entry appears in a gray shaded box. On the first line, the entry date 2007 Jan. 1, in bold letters, appears followed by the account name to be debited, Current Portion of Liability. The amount debited, 1,000, is indented several spaces from the account name. On the second line, the account name to be credited, Cash, sits below the account name to be credited and is indented a few spaces. The amount credited, 1,000, is indented several spaces beyond the amount debited. On the third line, the journal entry description sits below the account names and is left-aligned with the debit entry: To record payment of $1,000 on bank loan.&#10;Below the journal entry, the accounting equation effect is shown.&#10;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Stockholders’ Equity. Horizontal lines appear below each component of the equation. Below Assets, the account name Cash appears on the left and the amount (1,000) appears on the right.  Below Liabilities, the account name Current Portion of Liability appears on the left and the amount (1,000) appears on the right. &#10;Below the Income Statement line, an equation appears in all capital letters: Revenues – Expenses = Net Income. Horizontal lines appear below each component of the equation. Below, the spaces are all blank. A blue arrow points left from the words Net Income to the words Stockholders’ Equity.&#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850" y="5143500"/>
            <a:ext cx="8496300" cy="971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91116826"/>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2051" y="96374"/>
            <a:ext cx="8835902" cy="1004011"/>
          </a:xfrm>
        </p:spPr>
        <p:txBody>
          <a:bodyPr/>
          <a:lstStyle/>
          <a:p>
            <a:r>
              <a:rPr lang="en-US" altLang="en-US" dirty="0"/>
              <a:t>Current Liabilities—Accruals</a:t>
            </a:r>
            <a:endParaRPr lang="en-US" dirty="0"/>
          </a:p>
        </p:txBody>
      </p:sp>
      <p:sp>
        <p:nvSpPr>
          <p:cNvPr id="7" name="Content Placeholder 6"/>
          <p:cNvSpPr>
            <a:spLocks noGrp="1"/>
          </p:cNvSpPr>
          <p:nvPr>
            <p:ph sz="quarter" idx="11"/>
          </p:nvPr>
        </p:nvSpPr>
        <p:spPr>
          <a:xfrm>
            <a:off x="287338" y="1663700"/>
            <a:ext cx="8589962" cy="1746250"/>
          </a:xfrm>
        </p:spPr>
        <p:txBody>
          <a:bodyPr>
            <a:noAutofit/>
          </a:bodyPr>
          <a:lstStyle/>
          <a:p>
            <a:pPr marL="457200" indent="-457200"/>
            <a:r>
              <a:rPr lang="en-US" altLang="en-US" b="1" dirty="0"/>
              <a:t>Taxes Payable: </a:t>
            </a:r>
            <a:r>
              <a:rPr lang="en-US" altLang="en-US" dirty="0"/>
              <a:t>business make an accounting entry, usually as one of the year-end adjusting entries, to record the amount of tax that has been incurred but is unpaid</a:t>
            </a:r>
          </a:p>
        </p:txBody>
      </p:sp>
      <p:pic>
        <p:nvPicPr>
          <p:cNvPr id="8" name="Picture 2" descr="A journal entry with accounting equation effect is shown. The words Journal Entry Analysis appear in black type within a light blue box to the left of the journal entry. The journal entry appears in a gray shaded box. On the first line, the entry date Dec. 31, in bold letters, appears followed by the account name to be debited, Tax Expense. The amount debited, XXX, is indented several spaces from the account name. On the second line, the account name to be credited, Taxes Payable, sits below the account name to be debited and is indented a few spaces. The amount credited, XXX, is indented several spaces beyond the amount debited. &#10;Below the journal entry, the accounting equation effect is shown. 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Stockholders’ Equity. Horizontal lines appear below each component of the equation. Below Liabilities, the account name Taxes Payable appears on the left and the amount XXX appears on the right. Below Stockholders’ Equity, the amount XXX appears on the right. &#10;Below the Income Statement line, an equation appears in all capital letters: Revenues – Expenses = Net Income. Horizontal lines appear below each component of the equation. Below Expenses, the account name Tax Expense appears on the left and the amount XXX appears on the right. Below Net Income, the amount (XXX) is centered. A blue arrow points left from the words Net Income to the words Stockholders’ Equit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9413" y="3657600"/>
            <a:ext cx="8385175" cy="1077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41266906"/>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Current Liabilities— Other Accrued Liabilities</a:t>
            </a:r>
          </a:p>
        </p:txBody>
      </p:sp>
      <p:sp>
        <p:nvSpPr>
          <p:cNvPr id="3" name="Content Placeholder 2"/>
          <p:cNvSpPr>
            <a:spLocks noGrp="1"/>
          </p:cNvSpPr>
          <p:nvPr>
            <p:ph idx="1"/>
          </p:nvPr>
        </p:nvSpPr>
        <p:spPr/>
        <p:txBody>
          <a:bodyPr/>
          <a:lstStyle/>
          <a:p>
            <a:r>
              <a:rPr lang="en-US" altLang="en-US" dirty="0"/>
              <a:t>Include any amount that has been incurred but has not yet been paid</a:t>
            </a:r>
          </a:p>
        </p:txBody>
      </p:sp>
    </p:spTree>
    <p:extLst>
      <p:ext uri="{BB962C8B-B14F-4D97-AF65-F5344CB8AC3E}">
        <p14:creationId xmlns:p14="http://schemas.microsoft.com/office/powerpoint/2010/main" val="1443582935"/>
      </p:ext>
    </p:extLst>
  </p:cSld>
  <p:clrMapOvr>
    <a:masterClrMapping/>
  </p:clrMapOvr>
</p:sld>
</file>

<file path=ppt/theme/theme1.xml><?xml version="1.0" encoding="utf-8"?>
<a:theme xmlns:a="http://schemas.openxmlformats.org/drawingml/2006/main" name="Samp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1645</Words>
  <Application>Microsoft Office PowerPoint</Application>
  <PresentationFormat>On-screen Show (4:3)</PresentationFormat>
  <Paragraphs>172</Paragraphs>
  <Slides>35</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ＭＳ Ｐゴシック</vt:lpstr>
      <vt:lpstr>Arial</vt:lpstr>
      <vt:lpstr>Calibri</vt:lpstr>
      <vt:lpstr>Courier New</vt:lpstr>
      <vt:lpstr>Verdana</vt:lpstr>
      <vt:lpstr>Wingdings</vt:lpstr>
      <vt:lpstr>Sample</vt:lpstr>
      <vt:lpstr>Chapter 9</vt:lpstr>
      <vt:lpstr>Current Liabilities</vt:lpstr>
      <vt:lpstr>Accounts Payable</vt:lpstr>
      <vt:lpstr>Notes Payable</vt:lpstr>
      <vt:lpstr>Example 9.1—Recording the Interest on Notes Payable</vt:lpstr>
      <vt:lpstr>Example 9.2—Discounting a Note</vt:lpstr>
      <vt:lpstr>Example 9.3—Recording Current Maturities of Long-Term Debt</vt:lpstr>
      <vt:lpstr>Current Liabilities—Accruals</vt:lpstr>
      <vt:lpstr>Current Liabilities— Other Accrued Liabilities</vt:lpstr>
      <vt:lpstr>Example 9.4—Recording Accrued Liabilities</vt:lpstr>
      <vt:lpstr>IFRS and Current Liabilities</vt:lpstr>
      <vt:lpstr>Exhibit 9.2—Current Liabilities on the Statement of Cash Flows</vt:lpstr>
      <vt:lpstr>Exhibit 9.3—Starbucks Corporation Partial Consolidated Statement of Cash Flows (In millions)</vt:lpstr>
      <vt:lpstr>Contingent Liabilities</vt:lpstr>
      <vt:lpstr>Example 9.5—Recording a Liability for Warranties</vt:lpstr>
      <vt:lpstr>Exhibit 9.4—Note Disclosure of Contingencies for Burger King Corporation</vt:lpstr>
      <vt:lpstr>Contingent Liabilities versus Contingent Assets</vt:lpstr>
      <vt:lpstr>IFRS and Contingencies</vt:lpstr>
      <vt:lpstr>Time Value of Money: Compounding of Interest</vt:lpstr>
      <vt:lpstr>Exhibit 9.5—Importance of the Time Value of Money</vt:lpstr>
      <vt:lpstr>Simple Interest</vt:lpstr>
      <vt:lpstr>Compound Interest</vt:lpstr>
      <vt:lpstr>Interest Compounding</vt:lpstr>
      <vt:lpstr>Future Value of a Single Amount (1 of 2)</vt:lpstr>
      <vt:lpstr>Future Value of a Single Amount (2 of 2)</vt:lpstr>
      <vt:lpstr>Present Value of a Single Amount</vt:lpstr>
      <vt:lpstr>Future Value of an Annuity (1 of 2)</vt:lpstr>
      <vt:lpstr>Future Value of an Annuity (2 of 2)</vt:lpstr>
      <vt:lpstr>Present Value of an Annuity (1 of 2)</vt:lpstr>
      <vt:lpstr>Present Value of an Annuity (2 of 2)</vt:lpstr>
      <vt:lpstr>Example 9.13—Solving for an Interest Rate (1 of 2)</vt:lpstr>
      <vt:lpstr>Example 9.13—Solving for an Interest Rate (2 of 2)</vt:lpstr>
      <vt:lpstr>Table 9.4— Present Value of Annuity of $1</vt:lpstr>
      <vt:lpstr>Example 9.14—Solving for the Number of Years</vt:lpstr>
      <vt:lpstr>Table 9.3— Future Value of Annuity of $1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9 Current Liabilities, Contingencies, and the Time Value of Money</dc:title>
  <dc:creator/>
  <cp:lastModifiedBy/>
  <cp:revision>1</cp:revision>
  <dcterms:created xsi:type="dcterms:W3CDTF">2015-05-25T16:19:52Z</dcterms:created>
  <dcterms:modified xsi:type="dcterms:W3CDTF">2018-11-14T01:52:28Z</dcterms:modified>
</cp:coreProperties>
</file>