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40"/>
  </p:notesMasterIdLst>
  <p:sldIdLst>
    <p:sldId id="517" r:id="rId2"/>
    <p:sldId id="487" r:id="rId3"/>
    <p:sldId id="518" r:id="rId4"/>
    <p:sldId id="519" r:id="rId5"/>
    <p:sldId id="520" r:id="rId6"/>
    <p:sldId id="521" r:id="rId7"/>
    <p:sldId id="522" r:id="rId8"/>
    <p:sldId id="524" r:id="rId9"/>
    <p:sldId id="525" r:id="rId10"/>
    <p:sldId id="526" r:id="rId11"/>
    <p:sldId id="527" r:id="rId12"/>
    <p:sldId id="528" r:id="rId13"/>
    <p:sldId id="529" r:id="rId14"/>
    <p:sldId id="530" r:id="rId15"/>
    <p:sldId id="531" r:id="rId16"/>
    <p:sldId id="532" r:id="rId17"/>
    <p:sldId id="533" r:id="rId18"/>
    <p:sldId id="534" r:id="rId19"/>
    <p:sldId id="535" r:id="rId20"/>
    <p:sldId id="536" r:id="rId21"/>
    <p:sldId id="537" r:id="rId22"/>
    <p:sldId id="538" r:id="rId23"/>
    <p:sldId id="539" r:id="rId24"/>
    <p:sldId id="540" r:id="rId25"/>
    <p:sldId id="541" r:id="rId26"/>
    <p:sldId id="542" r:id="rId27"/>
    <p:sldId id="543" r:id="rId28"/>
    <p:sldId id="544" r:id="rId29"/>
    <p:sldId id="545" r:id="rId30"/>
    <p:sldId id="546" r:id="rId31"/>
    <p:sldId id="547" r:id="rId32"/>
    <p:sldId id="548" r:id="rId33"/>
    <p:sldId id="549" r:id="rId34"/>
    <p:sldId id="550" r:id="rId35"/>
    <p:sldId id="551" r:id="rId36"/>
    <p:sldId id="552" r:id="rId37"/>
    <p:sldId id="553" r:id="rId38"/>
    <p:sldId id="554"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2" autoAdjust="0"/>
    <p:restoredTop sz="83837" autoAdjust="0"/>
  </p:normalViewPr>
  <p:slideViewPr>
    <p:cSldViewPr snapToGrid="0">
      <p:cViewPr>
        <p:scale>
          <a:sx n="50" d="100"/>
          <a:sy n="50" d="100"/>
        </p:scale>
        <p:origin x="-1812"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600200" indent="-2286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7.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8.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4695" y="2051633"/>
            <a:ext cx="8199620" cy="1195798"/>
          </a:xfrm>
        </p:spPr>
        <p:txBody>
          <a:bodyPr anchor="ctr"/>
          <a:lstStyle/>
          <a:p>
            <a:pPr marL="63500"/>
            <a:r>
              <a:rPr lang="en-IN" sz="4000" b="1" dirty="0">
                <a:latin typeface="Arial" pitchFamily="34" charset="0"/>
                <a:cs typeface="Arial" pitchFamily="34" charset="0"/>
              </a:rPr>
              <a:t>Chapter </a:t>
            </a:r>
            <a:r>
              <a:rPr lang="en-IN" sz="4000" b="1" dirty="0" smtClean="0">
                <a:latin typeface="Arial" pitchFamily="34" charset="0"/>
                <a:cs typeface="Arial" pitchFamily="34" charset="0"/>
              </a:rPr>
              <a:t>10</a:t>
            </a:r>
            <a:endParaRPr lang="en-US" altLang="en-US" sz="4000" b="1" dirty="0">
              <a:latin typeface="Arial" pitchFamily="34" charset="0"/>
              <a:cs typeface="Arial" pitchFamily="34" charset="0"/>
            </a:endParaRPr>
          </a:p>
        </p:txBody>
      </p:sp>
      <p:sp>
        <p:nvSpPr>
          <p:cNvPr id="4" name="Sub Title 5"/>
          <p:cNvSpPr>
            <a:spLocks noGrp="1"/>
          </p:cNvSpPr>
          <p:nvPr>
            <p:ph type="body" sz="quarter" idx="14"/>
          </p:nvPr>
        </p:nvSpPr>
        <p:spPr>
          <a:xfrm>
            <a:off x="736830" y="4007484"/>
            <a:ext cx="7898317" cy="1493521"/>
          </a:xfrm>
        </p:spPr>
        <p:txBody>
          <a:bodyPr anchor="ctr"/>
          <a:lstStyle/>
          <a:p>
            <a:pPr algn="ctr"/>
            <a:r>
              <a:rPr lang="en-US" sz="3600" dirty="0" smtClean="0">
                <a:latin typeface="Arial" pitchFamily="34" charset="0"/>
                <a:cs typeface="Arial" pitchFamily="34" charset="0"/>
              </a:rPr>
              <a:t>Long-Term Liabilities</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latin typeface="Arial" pitchFamily="34" charset="0"/>
                <a:cs typeface="Arial" pitchFamily="34" charset="0"/>
              </a:rPr>
              <a:t>© </a:t>
            </a:r>
            <a:r>
              <a:rPr lang="en-US" sz="1200" dirty="0">
                <a:solidFill>
                  <a:schemeClr val="bg1"/>
                </a:solidFill>
                <a:latin typeface="Arial" pitchFamily="34" charset="0"/>
                <a:cs typeface="Arial" pitchFamily="34" charset="0"/>
              </a:rPr>
              <a:t>2019 Cengage. All rights reserved</a:t>
            </a:r>
            <a:r>
              <a:rPr lang="en-US" sz="1200" dirty="0">
                <a:solidFill>
                  <a:schemeClr val="bg1"/>
                </a:solidFill>
                <a:latin typeface="Arial" pitchFamily="34" charset="0"/>
                <a:ea typeface="ＭＳ Ｐゴシック" charset="-128"/>
                <a:cs typeface="Arial" pitchFamily="34" charset="0"/>
              </a:rPr>
              <a:t>.</a:t>
            </a:r>
            <a:endParaRPr lang="en-US" sz="1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4444" y="187148"/>
            <a:ext cx="8456675" cy="1004011"/>
          </a:xfrm>
        </p:spPr>
        <p:txBody>
          <a:bodyPr>
            <a:normAutofit fontScale="90000"/>
          </a:bodyPr>
          <a:lstStyle/>
          <a:p>
            <a:r>
              <a:rPr lang="en-US" dirty="0">
                <a:latin typeface="Arial" pitchFamily="34" charset="0"/>
                <a:cs typeface="Arial" pitchFamily="34" charset="0"/>
              </a:rPr>
              <a:t>Recording Bond Issuance at </a:t>
            </a:r>
            <a:r>
              <a:rPr lang="en-US" dirty="0" smtClean="0">
                <a:latin typeface="Arial" pitchFamily="34" charset="0"/>
                <a:cs typeface="Arial" pitchFamily="34" charset="0"/>
              </a:rPr>
              <a:t>Discount (2 of 2)</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83560" y="1663700"/>
            <a:ext cx="8589962" cy="521561"/>
          </a:xfrm>
        </p:spPr>
        <p:txBody>
          <a:bodyPr>
            <a:noAutofit/>
          </a:bodyPr>
          <a:lstStyle/>
          <a:p>
            <a:pPr>
              <a:defRPr/>
            </a:pPr>
            <a:r>
              <a:rPr lang="en-US" dirty="0">
                <a:latin typeface="Arial" pitchFamily="34" charset="0"/>
                <a:cs typeface="Arial" pitchFamily="34" charset="0"/>
              </a:rPr>
              <a:t>Long-term liabilities category of the balance sheet:</a:t>
            </a:r>
          </a:p>
        </p:txBody>
      </p:sp>
      <p:graphicFrame>
        <p:nvGraphicFramePr>
          <p:cNvPr id="9" name="Table 8"/>
          <p:cNvGraphicFramePr>
            <a:graphicFrameLocks noGrp="1"/>
          </p:cNvGraphicFramePr>
          <p:nvPr>
            <p:extLst>
              <p:ext uri="{D42A27DB-BD31-4B8C-83A1-F6EECF244321}">
                <p14:modId xmlns:p14="http://schemas.microsoft.com/office/powerpoint/2010/main" val="1000657529"/>
              </p:ext>
            </p:extLst>
          </p:nvPr>
        </p:nvGraphicFramePr>
        <p:xfrm>
          <a:off x="1606012" y="3252061"/>
          <a:ext cx="5531146" cy="1490663"/>
        </p:xfrm>
        <a:graphic>
          <a:graphicData uri="http://schemas.openxmlformats.org/drawingml/2006/table">
            <a:tbl>
              <a:tblPr firstRow="1">
                <a:tableStyleId>{5940675A-B579-460E-94D1-54222C63F5DA}</a:tableStyleId>
              </a:tblPr>
              <a:tblGrid>
                <a:gridCol w="4311946"/>
                <a:gridCol w="1219200"/>
              </a:tblGrid>
              <a:tr h="368065">
                <a:tc>
                  <a:txBody>
                    <a:bodyPr/>
                    <a:lstStyle/>
                    <a:p>
                      <a:pPr algn="l" fontAlgn="b"/>
                      <a:r>
                        <a:rPr lang="en-US" sz="1800" u="none" strike="noStrike" dirty="0" smtClean="0">
                          <a:effectLst/>
                          <a:latin typeface="Arial" pitchFamily="34" charset="0"/>
                          <a:cs typeface="Arial" pitchFamily="34" charset="0"/>
                        </a:rPr>
                        <a:t>Long-term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6806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$10,000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6806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Less: Discount on 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634</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8646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$9,366</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bl>
          </a:graphicData>
        </a:graphic>
      </p:graphicFrame>
    </p:spTree>
    <p:extLst>
      <p:ext uri="{BB962C8B-B14F-4D97-AF65-F5344CB8AC3E}">
        <p14:creationId xmlns:p14="http://schemas.microsoft.com/office/powerpoint/2010/main" val="3086488258"/>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48533" y="153898"/>
            <a:ext cx="8835902" cy="1004011"/>
          </a:xfrm>
        </p:spPr>
        <p:txBody>
          <a:bodyPr>
            <a:normAutofit fontScale="90000"/>
          </a:bodyPr>
          <a:lstStyle/>
          <a:p>
            <a:r>
              <a:rPr lang="en-US" dirty="0">
                <a:latin typeface="Arial" pitchFamily="34" charset="0"/>
                <a:cs typeface="Arial" pitchFamily="34" charset="0"/>
              </a:rPr>
              <a:t>Recording Bond Issuance at </a:t>
            </a:r>
            <a:r>
              <a:rPr lang="en-US" dirty="0" smtClean="0">
                <a:latin typeface="Arial" pitchFamily="34" charset="0"/>
                <a:cs typeface="Arial" pitchFamily="34" charset="0"/>
              </a:rPr>
              <a:t>Premium (1 of 2)</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83560" y="1663700"/>
            <a:ext cx="8589962" cy="692042"/>
          </a:xfrm>
        </p:spPr>
        <p:txBody>
          <a:bodyPr>
            <a:noAutofit/>
          </a:bodyPr>
          <a:lstStyle/>
          <a:p>
            <a:pPr>
              <a:defRPr/>
            </a:pPr>
            <a:r>
              <a:rPr lang="en-US" dirty="0">
                <a:latin typeface="Arial" pitchFamily="34" charset="0"/>
                <a:cs typeface="Arial" pitchFamily="34" charset="0"/>
              </a:rPr>
              <a:t>Record both premium and issuance of the bonds</a:t>
            </a:r>
          </a:p>
        </p:txBody>
      </p:sp>
      <p:pic>
        <p:nvPicPr>
          <p:cNvPr id="5" name="Picture 2" descr="Journal entry analysis recording a premium at the time of bond issuance. A journal entry with accounting equation effect is shown.&#10;The words Journal Entry Analysis appear within a blue box to the left of the journal entry.&#10;The journal entry appears in a shaded box. On the first line, the date appears in bold type on the far left: Jan. 1. The account name to be debited, Cash, appears to the right of this date. The amount debited, 10,693, is indented several spaces from the account name. The account name to be credited, Bonds Payable, appears on the next line and sits below the account names to be debited and is indented a few spaces. The amount credited, 10,000, is indented several spaces beyond the amount debited. Another account to be Credited follows on the next line: Premium on Bonds Payable, 693. On the final line, the journal entry description sits below the account names and is left-aligned with the debit entry: To record the issuance of bonds payable.&#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Cash appears on the left and the amount 10,693 appears on the right. Below Liabilities, two accounts are listed: Bonds Payable 10,000, and Discount on Bonds Payable 69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792" y="3387917"/>
            <a:ext cx="85344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338452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8244" y="187148"/>
            <a:ext cx="8456675" cy="1004011"/>
          </a:xfrm>
        </p:spPr>
        <p:txBody>
          <a:bodyPr>
            <a:normAutofit fontScale="90000"/>
          </a:bodyPr>
          <a:lstStyle/>
          <a:p>
            <a:r>
              <a:rPr lang="en-US" dirty="0">
                <a:latin typeface="Arial" pitchFamily="34" charset="0"/>
                <a:cs typeface="Arial" pitchFamily="34" charset="0"/>
              </a:rPr>
              <a:t>Recording Bond Issuance at </a:t>
            </a:r>
            <a:r>
              <a:rPr lang="en-US" dirty="0" smtClean="0">
                <a:latin typeface="Arial" pitchFamily="34" charset="0"/>
                <a:cs typeface="Arial" pitchFamily="34" charset="0"/>
              </a:rPr>
              <a:t>Premium (2 of 2)</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83560" y="1663700"/>
            <a:ext cx="8589962" cy="521561"/>
          </a:xfrm>
        </p:spPr>
        <p:txBody>
          <a:bodyPr>
            <a:noAutofit/>
          </a:bodyPr>
          <a:lstStyle/>
          <a:p>
            <a:pPr>
              <a:defRPr/>
            </a:pPr>
            <a:r>
              <a:rPr lang="en-US" dirty="0">
                <a:latin typeface="Arial" pitchFamily="34" charset="0"/>
                <a:cs typeface="Arial" pitchFamily="34" charset="0"/>
              </a:rPr>
              <a:t>Long-term liabilities category of the balance sheet</a:t>
            </a:r>
            <a:r>
              <a:rPr lang="en-US" dirty="0" smtClean="0">
                <a:latin typeface="Arial" pitchFamily="34" charset="0"/>
                <a:cs typeface="Arial" pitchFamily="34" charset="0"/>
              </a:rPr>
              <a:t>:</a:t>
            </a:r>
            <a:endParaRPr lang="en-US" dirty="0">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31297535"/>
              </p:ext>
            </p:extLst>
          </p:nvPr>
        </p:nvGraphicFramePr>
        <p:xfrm>
          <a:off x="1652507" y="3097077"/>
          <a:ext cx="5715000" cy="1490663"/>
        </p:xfrm>
        <a:graphic>
          <a:graphicData uri="http://schemas.openxmlformats.org/drawingml/2006/table">
            <a:tbl>
              <a:tblPr firstRow="1">
                <a:tableStyleId>{5940675A-B579-460E-94D1-54222C63F5DA}</a:tableStyleId>
              </a:tblPr>
              <a:tblGrid>
                <a:gridCol w="4495800"/>
                <a:gridCol w="1219200"/>
              </a:tblGrid>
              <a:tr h="368065">
                <a:tc>
                  <a:txBody>
                    <a:bodyPr/>
                    <a:lstStyle/>
                    <a:p>
                      <a:pPr algn="l" fontAlgn="b"/>
                      <a:r>
                        <a:rPr lang="en-US" sz="1800" u="none" strike="noStrike" dirty="0" smtClean="0">
                          <a:effectLst/>
                          <a:latin typeface="Arial" pitchFamily="34" charset="0"/>
                          <a:cs typeface="Arial" pitchFamily="34" charset="0"/>
                        </a:rPr>
                        <a:t>Long-term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6806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$10,000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6806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Plus: Premium on 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693</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8646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$10,693</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bl>
          </a:graphicData>
        </a:graphic>
      </p:graphicFrame>
    </p:spTree>
    <p:extLst>
      <p:ext uri="{BB962C8B-B14F-4D97-AF65-F5344CB8AC3E}">
        <p14:creationId xmlns:p14="http://schemas.microsoft.com/office/powerpoint/2010/main" val="369758755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Bond Amortization</a:t>
            </a:r>
          </a:p>
        </p:txBody>
      </p:sp>
      <p:sp>
        <p:nvSpPr>
          <p:cNvPr id="3" name="Content Placeholder 2"/>
          <p:cNvSpPr>
            <a:spLocks noGrp="1"/>
          </p:cNvSpPr>
          <p:nvPr>
            <p:ph idx="1"/>
          </p:nvPr>
        </p:nvSpPr>
        <p:spPr/>
        <p:txBody>
          <a:bodyPr>
            <a:normAutofit/>
          </a:bodyPr>
          <a:lstStyle/>
          <a:p>
            <a:r>
              <a:rPr lang="en-US" dirty="0">
                <a:latin typeface="Arial" pitchFamily="34" charset="0"/>
                <a:cs typeface="Arial" pitchFamily="34" charset="0"/>
              </a:rPr>
              <a:t>Process of transferring an amount from the discount or premium account to interest expense each time period</a:t>
            </a:r>
          </a:p>
          <a:p>
            <a:r>
              <a:rPr lang="en-US" b="1" dirty="0">
                <a:latin typeface="Arial" pitchFamily="34" charset="0"/>
                <a:cs typeface="Arial" pitchFamily="34" charset="0"/>
              </a:rPr>
              <a:t>Effective interest method</a:t>
            </a:r>
            <a:r>
              <a:rPr lang="en-US" dirty="0">
                <a:latin typeface="Arial" pitchFamily="34" charset="0"/>
                <a:cs typeface="Arial" pitchFamily="34" charset="0"/>
              </a:rPr>
              <a:t>: produces a constant </a:t>
            </a:r>
            <a:r>
              <a:rPr lang="en-US" dirty="0" smtClean="0">
                <a:latin typeface="Arial" pitchFamily="34" charset="0"/>
                <a:cs typeface="Arial" pitchFamily="34" charset="0"/>
              </a:rPr>
              <a:t>effective </a:t>
            </a:r>
            <a:r>
              <a:rPr lang="en-US" dirty="0">
                <a:latin typeface="Arial" pitchFamily="34" charset="0"/>
                <a:cs typeface="Arial" pitchFamily="34" charset="0"/>
              </a:rPr>
              <a:t>interest rate from period to </a:t>
            </a:r>
            <a:r>
              <a:rPr lang="en-US" dirty="0" smtClean="0">
                <a:latin typeface="Arial" pitchFamily="34" charset="0"/>
                <a:cs typeface="Arial" pitchFamily="34" charset="0"/>
              </a:rPr>
              <a:t>period</a:t>
            </a:r>
          </a:p>
          <a:p>
            <a:pPr marL="0" indent="0">
              <a:buNone/>
            </a:pPr>
            <a:r>
              <a:rPr lang="en-US" dirty="0">
                <a:latin typeface="Arial" pitchFamily="34" charset="0"/>
                <a:cs typeface="Arial" pitchFamily="34" charset="0"/>
              </a:rPr>
              <a:t>Effective Rate = Annual Interest Expense/Carrying Value</a:t>
            </a:r>
          </a:p>
          <a:p>
            <a:r>
              <a:rPr lang="en-US" b="1" dirty="0">
                <a:latin typeface="Arial" pitchFamily="34" charset="0"/>
                <a:cs typeface="Arial" pitchFamily="34" charset="0"/>
              </a:rPr>
              <a:t>Carrying value</a:t>
            </a:r>
            <a:r>
              <a:rPr lang="en-US" dirty="0">
                <a:latin typeface="Arial" pitchFamily="34" charset="0"/>
                <a:cs typeface="Arial" pitchFamily="34" charset="0"/>
              </a:rPr>
              <a:t>: the face value of a bond plus the amount of unamortized premium or minus the amount of unamortized </a:t>
            </a:r>
            <a:r>
              <a:rPr lang="en-US" dirty="0" smtClean="0">
                <a:latin typeface="Arial" pitchFamily="34" charset="0"/>
                <a:cs typeface="Arial" pitchFamily="34" charset="0"/>
              </a:rPr>
              <a:t>discount</a:t>
            </a:r>
            <a:endParaRPr lang="en-US" dirty="0">
              <a:latin typeface="Arial" pitchFamily="34" charset="0"/>
              <a:cs typeface="Arial" pitchFamily="34" charset="0"/>
            </a:endParaRPr>
          </a:p>
        </p:txBody>
      </p:sp>
    </p:spTree>
    <p:extLst>
      <p:ext uri="{BB962C8B-B14F-4D97-AF65-F5344CB8AC3E}">
        <p14:creationId xmlns:p14="http://schemas.microsoft.com/office/powerpoint/2010/main" val="3858254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156" y="94160"/>
            <a:ext cx="8227043" cy="1729006"/>
          </a:xfrm>
        </p:spPr>
        <p:txBody>
          <a:bodyPr>
            <a:noAutofit/>
          </a:bodyPr>
          <a:lstStyle/>
          <a:p>
            <a:r>
              <a:rPr lang="en-US" dirty="0">
                <a:latin typeface="Arial" pitchFamily="34" charset="0"/>
                <a:cs typeface="Arial" pitchFamily="34" charset="0"/>
              </a:rPr>
              <a:t>Exhibit 10.4—Discount </a:t>
            </a:r>
            <a:r>
              <a:rPr lang="en-US" dirty="0" smtClean="0">
                <a:latin typeface="Arial" pitchFamily="34" charset="0"/>
                <a:cs typeface="Arial" pitchFamily="34" charset="0"/>
              </a:rPr>
              <a:t>Amortization: Effective </a:t>
            </a:r>
            <a:r>
              <a:rPr lang="en-US" dirty="0">
                <a:latin typeface="Arial" pitchFamily="34" charset="0"/>
                <a:cs typeface="Arial" pitchFamily="34" charset="0"/>
              </a:rPr>
              <a:t>Interest Method </a:t>
            </a:r>
            <a:r>
              <a:rPr lang="en-US" dirty="0" smtClean="0">
                <a:latin typeface="Arial" pitchFamily="34" charset="0"/>
                <a:cs typeface="Arial" pitchFamily="34" charset="0"/>
              </a:rPr>
              <a:t>of Amortization</a:t>
            </a:r>
            <a:endParaRPr lang="en-US" dirty="0">
              <a:latin typeface="Arial" pitchFamily="34" charset="0"/>
              <a:cs typeface="Arial" pitchFamily="34" charset="0"/>
            </a:endParaRPr>
          </a:p>
        </p:txBody>
      </p:sp>
      <p:pic>
        <p:nvPicPr>
          <p:cNvPr id="4" name="Picture 2" descr="A table illustrates the effects of the effective interest method of amortization in discounting.&#10;A simple five-column table has the following five headings set in bold above a horizontal line: Date, Column 1 Cash Interest, Column 2 Interest Expense, Column 3 Discount Amortized, Column 4 Carrying Value. Below the line 8% appears below the heading Column 1; 10% appears below the heading Column 2; Col. 2 – Col. 1 appears below Column 3. The following data appear in the rows below the headings: Row 1: 1/1/2016, ¾, ¾, ¾, $9,366. Row 2: 12/31/2016, $800, $937, $137, 9,503. Row 3: 12/31/2017 800, 950, 150, 9,653. Row 4: 12/31/2018, 800, 965, 165, 9,818. Row 5: 12/31/2019, 800, 982, 182, 10,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286000"/>
            <a:ext cx="8534400"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6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658" y="125156"/>
            <a:ext cx="8227043" cy="1037216"/>
          </a:xfrm>
        </p:spPr>
        <p:txBody>
          <a:bodyPr>
            <a:noAutofit/>
          </a:bodyPr>
          <a:lstStyle/>
          <a:p>
            <a:r>
              <a:rPr lang="en-US" dirty="0">
                <a:latin typeface="Arial" pitchFamily="34" charset="0"/>
                <a:cs typeface="Arial" pitchFamily="34" charset="0"/>
              </a:rPr>
              <a:t>Example 10.3—Recording Amortization of Discount</a:t>
            </a:r>
          </a:p>
        </p:txBody>
      </p:sp>
      <p:pic>
        <p:nvPicPr>
          <p:cNvPr id="5" name="Picture 2" descr="Journal entry analysis recording the amortization of a discount. A journal entry with accounting equation effect is shown.&#10;The words Journal Entry Analysis appear within a blue box to the left of the journal entry.&#10;The journal entry appears in a shaded box. On the first line, the date appears in bold type on the far left: Dec. 31. The account name to be debited, Interest Expense, appears to the right of this date. The amount debited, 937, is indented several spaces from the account name. The first of two accounts to be credited, Cash appears on the second line and sits below the account name to be debited and is indented a few spaces. The amount credited, 800, is indented several spaces beyond the amount debited. The second account to be credited is Discount on Bonds Payable 137. On the final line, the journal entry description sits below the account names and is left-aligned with the debit entry: To record annual interest payment and to amortize annual portion of discount on bonds payable.&#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Allowance for Cash appears on the left and the amount (800) appears on the right. Below Liabilities, is Discount on Bonds Payable* along with the amount 137. Below Stockholders’ Equity, the amount (937) appears on the right.&#10;Below the Income Statement line, an equation appears in all capital letters: Revenues – Expenses = Net Income. Horizontal lines appear below each component of the equation. Below Expenses, the account name Interest Expense appears on the left and the amount 937 appears on the right. Below Net Income is the amount (937).&#10;A blue arrow points left from the words Net Income to the words Stockholders’ Equity.&#10;*The Discount on Bonds Payable account has decreased. It is shown as an increase in the equation above because it is a contra account and causes total liabilities to increa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429719"/>
            <a:ext cx="8534400" cy="155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Table showing the change in the amortization amount. The table showing the balance in the amortization accounts lists Beginning balance, January 1, 2014, $634. The next line lists Amount amortized, 137. A line below this figure shows subtraction is needed. The next line reads Ending balance, December 31, 2014, $497. This amount is double-underlin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0582" y="3428999"/>
            <a:ext cx="5743575" cy="112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2501594566"/>
              </p:ext>
            </p:extLst>
          </p:nvPr>
        </p:nvGraphicFramePr>
        <p:xfrm>
          <a:off x="2138766" y="4756854"/>
          <a:ext cx="5166748" cy="1348593"/>
        </p:xfrm>
        <a:graphic>
          <a:graphicData uri="http://schemas.openxmlformats.org/drawingml/2006/table">
            <a:tbl>
              <a:tblPr firstRow="1">
                <a:tableStyleId>{5940675A-B579-460E-94D1-54222C63F5DA}</a:tableStyleId>
              </a:tblPr>
              <a:tblGrid>
                <a:gridCol w="4064508"/>
                <a:gridCol w="1102240"/>
              </a:tblGrid>
              <a:tr h="332986">
                <a:tc>
                  <a:txBody>
                    <a:bodyPr/>
                    <a:lstStyle/>
                    <a:p>
                      <a:pPr algn="l" fontAlgn="b"/>
                      <a:r>
                        <a:rPr lang="en-US" sz="1800" u="none" strike="noStrike" dirty="0" smtClean="0">
                          <a:effectLst/>
                          <a:latin typeface="Arial" pitchFamily="34" charset="0"/>
                          <a:cs typeface="Arial" pitchFamily="34" charset="0"/>
                        </a:rPr>
                        <a:t>Long-term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329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$10,000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329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Less:</a:t>
                      </a:r>
                      <a:r>
                        <a:rPr lang="en-US" sz="1800" u="none" strike="noStrike" baseline="0" dirty="0" smtClean="0">
                          <a:effectLst/>
                          <a:latin typeface="Arial" pitchFamily="34" charset="0"/>
                          <a:cs typeface="Arial" pitchFamily="34" charset="0"/>
                        </a:rPr>
                        <a:t> Discount on bonds payable</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b="0" i="0" u="none" strike="noStrike" dirty="0" smtClean="0">
                          <a:solidFill>
                            <a:schemeClr val="tx1"/>
                          </a:solidFill>
                          <a:effectLst/>
                          <a:latin typeface="Arial" pitchFamily="34" charset="0"/>
                          <a:cs typeface="Arial" pitchFamily="34" charset="0"/>
                        </a:rPr>
                        <a:t>497</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4963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$ 9,503</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bl>
          </a:graphicData>
        </a:graphic>
      </p:graphicFrame>
    </p:spTree>
    <p:extLst>
      <p:ext uri="{BB962C8B-B14F-4D97-AF65-F5344CB8AC3E}">
        <p14:creationId xmlns:p14="http://schemas.microsoft.com/office/powerpoint/2010/main" val="2602749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156" y="94160"/>
            <a:ext cx="8227043" cy="1729006"/>
          </a:xfrm>
        </p:spPr>
        <p:txBody>
          <a:bodyPr>
            <a:noAutofit/>
          </a:bodyPr>
          <a:lstStyle/>
          <a:p>
            <a:r>
              <a:rPr lang="en-US" dirty="0">
                <a:latin typeface="Arial" pitchFamily="34" charset="0"/>
                <a:cs typeface="Arial" pitchFamily="34" charset="0"/>
              </a:rPr>
              <a:t>Exhibit 10.5—Premium Amortization: Effective Interest Method of Amortization</a:t>
            </a:r>
          </a:p>
        </p:txBody>
      </p:sp>
      <p:pic>
        <p:nvPicPr>
          <p:cNvPr id="5" name="Picture 2" descr="Table showing premium amortization using the effective interest method of amortization.&#10;A simple five-column table has the following five headings set in bold above a horizontal line: Date, Column 1 Cash Interest, Column 2 Interest Expense, Column 3 Discount Amortized, Column 4 Carrying Value. Below the line 8% appears below the heading Column 1; 6% appears below the heading Column 2; Col. 2 – Col. 1 appears below Column 3. The following data appear in the rows below the headings: Row 1: 1/1/2016, ¾, ¾, ¾, $10,693. Row 2: 12/31/2016, $800, $642, $158, 10,535. Row 3: 12/31/2017 800, 632, 168, 10,367. Row 4: 12/31/2018, 800, 622, 178, 10,189. Row 5: 12/31/2019, 800, 611, 189, 10,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268538"/>
            <a:ext cx="853440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7633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658" y="125156"/>
            <a:ext cx="8227043" cy="1037216"/>
          </a:xfrm>
        </p:spPr>
        <p:txBody>
          <a:bodyPr>
            <a:noAutofit/>
          </a:bodyPr>
          <a:lstStyle/>
          <a:p>
            <a:r>
              <a:rPr lang="en-US" dirty="0">
                <a:latin typeface="Arial" pitchFamily="34" charset="0"/>
                <a:cs typeface="Arial" pitchFamily="34" charset="0"/>
              </a:rPr>
              <a:t>Example 10.4—Recording Amortization of a Premium</a:t>
            </a:r>
          </a:p>
        </p:txBody>
      </p:sp>
      <p:pic>
        <p:nvPicPr>
          <p:cNvPr id="6" name="Picture 2" descr="Journal entry analysis recording the amortization of a premium. A journal entry with accounting equation effect is shown.&#10;The words Journal Entry Analysis appear within a blue box to the left of the journal entry.&#10;The journal entry appears in a shaded box. On the first line, the date appears in bold type on the far left: Dec. 31. The account name to be debited, Interest Expense, appears to the right of this date. The amount debited, 642, is indented several spaces from the account name. Another account to be debited appears below the first: Premium on Bonds Payable 158. The account to be credited, Cash appears on the next line and sits below the account name to be debited and is indented a few spaces. The amount credited, 800, is indented several spaces beyond the amount debited. On the final line, the journal entry description sits below the account names and is left-aligned with the debit entry: To record annual interest payment and to amortize annual portion of premium on bonds payable.&#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Allowance for Cash appears on the left and the amount (800) appears on the right. Below Liabilities, is Premium on Bonds Payable along with the amount (158). Below Stockholders’ Equity, the amount (642) appears on the right.&#10;Below the Income Statement line, an equation appears in all capital letters: Revenues – Expenses = Net Income. Horizontal lines appear below each component of the equation. Below Expenses, the account name Interest Expense appears on the left and the amount 642 appears on the right. Below Net Income is the amount (642).&#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389" y="1321231"/>
            <a:ext cx="845820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2722150186"/>
              </p:ext>
            </p:extLst>
          </p:nvPr>
        </p:nvGraphicFramePr>
        <p:xfrm>
          <a:off x="994410" y="3210306"/>
          <a:ext cx="7155180" cy="1112520"/>
        </p:xfrm>
        <a:graphic>
          <a:graphicData uri="http://schemas.openxmlformats.org/drawingml/2006/table">
            <a:tbl>
              <a:tblPr firstRow="1" bandRow="1">
                <a:tableStyleId>{5940675A-B579-460E-94D1-54222C63F5DA}</a:tableStyleId>
              </a:tblPr>
              <a:tblGrid>
                <a:gridCol w="4107180"/>
                <a:gridCol w="3048000"/>
              </a:tblGrid>
              <a:tr h="370840">
                <a:tc>
                  <a:txBody>
                    <a:bodyPr/>
                    <a:lstStyle/>
                    <a:p>
                      <a:r>
                        <a:rPr lang="en-US" b="0" dirty="0" smtClean="0">
                          <a:latin typeface="Arial" pitchFamily="34" charset="0"/>
                          <a:cs typeface="Arial" pitchFamily="34" charset="0"/>
                        </a:rPr>
                        <a:t>Beginning</a:t>
                      </a:r>
                      <a:r>
                        <a:rPr lang="en-US" b="0" baseline="0" dirty="0" smtClean="0">
                          <a:latin typeface="Arial" pitchFamily="34" charset="0"/>
                          <a:cs typeface="Arial" pitchFamily="34" charset="0"/>
                        </a:rPr>
                        <a:t> balance, January 1, 2014</a:t>
                      </a:r>
                      <a:endParaRPr lang="en-US" b="0" dirty="0">
                        <a:latin typeface="Arial" pitchFamily="34" charset="0"/>
                        <a:cs typeface="Arial" pitchFamily="34" charset="0"/>
                      </a:endParaRPr>
                    </a:p>
                  </a:txBody>
                  <a:tcPr/>
                </a:tc>
                <a:tc>
                  <a:txBody>
                    <a:bodyPr/>
                    <a:lstStyle/>
                    <a:p>
                      <a:pPr algn="r"/>
                      <a:r>
                        <a:rPr lang="en-US" b="0" dirty="0" smtClean="0">
                          <a:latin typeface="Arial" pitchFamily="34" charset="0"/>
                          <a:cs typeface="Arial" pitchFamily="34" charset="0"/>
                        </a:rPr>
                        <a:t>$693</a:t>
                      </a:r>
                      <a:endParaRPr lang="en-US" b="0" dirty="0">
                        <a:latin typeface="Arial" pitchFamily="34" charset="0"/>
                        <a:cs typeface="Arial" pitchFamily="34" charset="0"/>
                      </a:endParaRPr>
                    </a:p>
                  </a:txBody>
                  <a:tcPr/>
                </a:tc>
              </a:tr>
              <a:tr h="370840">
                <a:tc>
                  <a:txBody>
                    <a:bodyPr/>
                    <a:lstStyle/>
                    <a:p>
                      <a:r>
                        <a:rPr lang="en-US" b="0" dirty="0" smtClean="0">
                          <a:latin typeface="Arial" pitchFamily="34" charset="0"/>
                          <a:cs typeface="Arial" pitchFamily="34" charset="0"/>
                        </a:rPr>
                        <a:t>Less: Amount amortized</a:t>
                      </a:r>
                      <a:endParaRPr lang="en-US" b="0" dirty="0">
                        <a:latin typeface="Arial" pitchFamily="34" charset="0"/>
                        <a:cs typeface="Arial" pitchFamily="34" charset="0"/>
                      </a:endParaRPr>
                    </a:p>
                  </a:txBody>
                  <a:tcPr/>
                </a:tc>
                <a:tc>
                  <a:txBody>
                    <a:bodyPr/>
                    <a:lstStyle/>
                    <a:p>
                      <a:pPr algn="r"/>
                      <a:r>
                        <a:rPr lang="en-US" b="0" u="sng" dirty="0" smtClean="0">
                          <a:latin typeface="Arial" pitchFamily="34" charset="0"/>
                          <a:cs typeface="Arial" pitchFamily="34" charset="0"/>
                        </a:rPr>
                        <a:t>158</a:t>
                      </a:r>
                      <a:endParaRPr lang="en-US" b="0" u="sng" dirty="0">
                        <a:latin typeface="Arial" pitchFamily="34" charset="0"/>
                        <a:cs typeface="Arial" pitchFamily="34" charset="0"/>
                      </a:endParaRPr>
                    </a:p>
                  </a:txBody>
                  <a:tcPr/>
                </a:tc>
              </a:tr>
              <a:tr h="370840">
                <a:tc>
                  <a:txBody>
                    <a:bodyPr/>
                    <a:lstStyle/>
                    <a:p>
                      <a:r>
                        <a:rPr lang="en-US" b="0" dirty="0" smtClean="0">
                          <a:latin typeface="Arial" pitchFamily="34" charset="0"/>
                          <a:cs typeface="Arial" pitchFamily="34" charset="0"/>
                        </a:rPr>
                        <a:t>Ending balance, December 31, 2014</a:t>
                      </a:r>
                      <a:endParaRPr lang="en-US" b="0" dirty="0">
                        <a:latin typeface="Arial" pitchFamily="34" charset="0"/>
                        <a:cs typeface="Arial" pitchFamily="34" charset="0"/>
                      </a:endParaRPr>
                    </a:p>
                  </a:txBody>
                  <a:tcPr/>
                </a:tc>
                <a:tc>
                  <a:txBody>
                    <a:bodyPr/>
                    <a:lstStyle/>
                    <a:p>
                      <a:pPr algn="r"/>
                      <a:r>
                        <a:rPr lang="en-US" b="0" u="sng" dirty="0" smtClean="0">
                          <a:latin typeface="Arial" pitchFamily="34" charset="0"/>
                          <a:cs typeface="Arial" pitchFamily="34" charset="0"/>
                        </a:rPr>
                        <a:t>$</a:t>
                      </a:r>
                      <a:r>
                        <a:rPr lang="en-US" b="0" u="sng" baseline="0" dirty="0" smtClean="0">
                          <a:latin typeface="Arial" pitchFamily="34" charset="0"/>
                          <a:cs typeface="Arial" pitchFamily="34" charset="0"/>
                        </a:rPr>
                        <a:t> 535</a:t>
                      </a:r>
                      <a:endParaRPr lang="en-US" b="0" u="sng" dirty="0">
                        <a:latin typeface="Arial" pitchFamily="34" charset="0"/>
                        <a:cs typeface="Arial" pitchFamily="34" charset="0"/>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63413036"/>
              </p:ext>
            </p:extLst>
          </p:nvPr>
        </p:nvGraphicFramePr>
        <p:xfrm>
          <a:off x="2138766" y="4773479"/>
          <a:ext cx="5166748" cy="1348593"/>
        </p:xfrm>
        <a:graphic>
          <a:graphicData uri="http://schemas.openxmlformats.org/drawingml/2006/table">
            <a:tbl>
              <a:tblPr firstRow="1">
                <a:tableStyleId>{5940675A-B579-460E-94D1-54222C63F5DA}</a:tableStyleId>
              </a:tblPr>
              <a:tblGrid>
                <a:gridCol w="4064508"/>
                <a:gridCol w="1102240"/>
              </a:tblGrid>
              <a:tr h="332986">
                <a:tc>
                  <a:txBody>
                    <a:bodyPr/>
                    <a:lstStyle/>
                    <a:p>
                      <a:pPr algn="l" fontAlgn="b"/>
                      <a:r>
                        <a:rPr lang="en-US" sz="1800" u="none" strike="noStrike" dirty="0" smtClean="0">
                          <a:effectLst/>
                          <a:latin typeface="Arial" pitchFamily="34" charset="0"/>
                          <a:cs typeface="Arial" pitchFamily="34" charset="0"/>
                        </a:rPr>
                        <a:t>Long-term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329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u="none" strike="noStrike" dirty="0" smtClean="0">
                          <a:effectLst/>
                          <a:latin typeface="Arial" pitchFamily="34" charset="0"/>
                          <a:cs typeface="Arial" pitchFamily="34" charset="0"/>
                        </a:rPr>
                        <a:t>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$10,000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329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smtClean="0">
                          <a:solidFill>
                            <a:schemeClr val="tx1"/>
                          </a:solidFill>
                          <a:effectLst/>
                          <a:latin typeface="Arial" pitchFamily="34" charset="0"/>
                          <a:cs typeface="Arial" pitchFamily="34" charset="0"/>
                        </a:rPr>
                        <a:t>Plus:</a:t>
                      </a:r>
                      <a:r>
                        <a:rPr lang="en-US" sz="1800" b="0" i="0" u="none" strike="noStrike" baseline="0" dirty="0" smtClean="0">
                          <a:solidFill>
                            <a:schemeClr val="tx1"/>
                          </a:solidFill>
                          <a:effectLst/>
                          <a:latin typeface="Arial" pitchFamily="34" charset="0"/>
                          <a:cs typeface="Arial" pitchFamily="34" charset="0"/>
                        </a:rPr>
                        <a:t> Premium on bonds payable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b="0" i="0" u="none" strike="noStrike" dirty="0" smtClean="0">
                          <a:solidFill>
                            <a:schemeClr val="tx1"/>
                          </a:solidFill>
                          <a:effectLst/>
                          <a:latin typeface="Arial" pitchFamily="34" charset="0"/>
                          <a:cs typeface="Arial" pitchFamily="34" charset="0"/>
                        </a:rPr>
                        <a:t>535</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r h="34963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r" fontAlgn="b"/>
                      <a:r>
                        <a:rPr lang="en-US" sz="1800" u="none" strike="noStrike" dirty="0" smtClean="0">
                          <a:effectLst/>
                          <a:latin typeface="Arial" pitchFamily="34" charset="0"/>
                          <a:cs typeface="Arial" pitchFamily="34" charset="0"/>
                        </a:rPr>
                        <a:t>$10,535</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8404" marR="18404" marT="18403" marB="0" anchor="b"/>
                </a:tc>
              </a:tr>
            </a:tbl>
          </a:graphicData>
        </a:graphic>
      </p:graphicFrame>
    </p:spTree>
    <p:extLst>
      <p:ext uri="{BB962C8B-B14F-4D97-AF65-F5344CB8AC3E}">
        <p14:creationId xmlns:p14="http://schemas.microsoft.com/office/powerpoint/2010/main" val="767979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Redemption of Bonds</a:t>
            </a:r>
          </a:p>
        </p:txBody>
      </p:sp>
      <p:sp>
        <p:nvSpPr>
          <p:cNvPr id="3" name="Content Placeholder 2"/>
          <p:cNvSpPr>
            <a:spLocks noGrp="1"/>
          </p:cNvSpPr>
          <p:nvPr>
            <p:ph idx="1"/>
          </p:nvPr>
        </p:nvSpPr>
        <p:spPr/>
        <p:txBody>
          <a:bodyPr>
            <a:normAutofit/>
          </a:bodyPr>
          <a:lstStyle/>
          <a:p>
            <a:pPr>
              <a:defRPr/>
            </a:pPr>
            <a:r>
              <a:rPr lang="en-US" dirty="0">
                <a:latin typeface="Arial" pitchFamily="34" charset="0"/>
                <a:cs typeface="Arial" pitchFamily="34" charset="0"/>
              </a:rPr>
              <a:t>Retirement of bonds by repayment of the principal</a:t>
            </a:r>
          </a:p>
          <a:p>
            <a:pPr>
              <a:defRPr/>
            </a:pPr>
            <a:r>
              <a:rPr lang="en-US" dirty="0">
                <a:latin typeface="Arial" pitchFamily="34" charset="0"/>
                <a:cs typeface="Arial" pitchFamily="34" charset="0"/>
              </a:rPr>
              <a:t>If redeemed at maturity, no gain or loss occurs</a:t>
            </a:r>
          </a:p>
          <a:p>
            <a:pPr>
              <a:defRPr/>
            </a:pPr>
            <a:r>
              <a:rPr lang="en-US" dirty="0">
                <a:latin typeface="Arial" pitchFamily="34" charset="0"/>
                <a:cs typeface="Arial" pitchFamily="34" charset="0"/>
              </a:rPr>
              <a:t>If retired before </a:t>
            </a:r>
            <a:r>
              <a:rPr lang="en-US" dirty="0" smtClean="0">
                <a:latin typeface="Arial" pitchFamily="34" charset="0"/>
                <a:cs typeface="Arial" pitchFamily="34" charset="0"/>
              </a:rPr>
              <a:t>maturity</a:t>
            </a:r>
            <a:r>
              <a:rPr lang="en-US" dirty="0">
                <a:latin typeface="Arial" pitchFamily="34" charset="0"/>
                <a:cs typeface="Arial" pitchFamily="34" charset="0"/>
              </a:rPr>
              <a:t>, a gain or loss </a:t>
            </a:r>
            <a:r>
              <a:rPr lang="en-US" dirty="0" smtClean="0">
                <a:latin typeface="Arial" pitchFamily="34" charset="0"/>
                <a:cs typeface="Arial" pitchFamily="34" charset="0"/>
              </a:rPr>
              <a:t>occurs</a:t>
            </a:r>
          </a:p>
          <a:p>
            <a:pPr marL="0" indent="0">
              <a:buNone/>
              <a:defRPr/>
            </a:pPr>
            <a:r>
              <a:rPr lang="en-US" dirty="0">
                <a:latin typeface="Arial" pitchFamily="34" charset="0"/>
                <a:cs typeface="Arial" pitchFamily="34" charset="0"/>
              </a:rPr>
              <a:t>Gain = Carrying Value − Redemption Price</a:t>
            </a:r>
          </a:p>
          <a:p>
            <a:pPr marL="0" indent="0">
              <a:buNone/>
              <a:defRPr/>
            </a:pPr>
            <a:r>
              <a:rPr lang="en-US" dirty="0">
                <a:latin typeface="Arial" pitchFamily="34" charset="0"/>
                <a:cs typeface="Arial" pitchFamily="34" charset="0"/>
              </a:rPr>
              <a:t>Loss = Redemption Price − Carrying Value</a:t>
            </a:r>
          </a:p>
          <a:p>
            <a:pPr>
              <a:defRPr/>
            </a:pPr>
            <a:r>
              <a:rPr lang="en-US" dirty="0">
                <a:latin typeface="Arial" pitchFamily="34" charset="0"/>
                <a:cs typeface="Arial" pitchFamily="34" charset="0"/>
              </a:rPr>
              <a:t>The gain or loss on bond redemption is shown on the income </a:t>
            </a:r>
            <a:r>
              <a:rPr lang="en-US" dirty="0" smtClean="0">
                <a:latin typeface="Arial" pitchFamily="34" charset="0"/>
                <a:cs typeface="Arial" pitchFamily="34" charset="0"/>
              </a:rPr>
              <a:t>statement</a:t>
            </a:r>
            <a:endParaRPr lang="en-US" dirty="0">
              <a:latin typeface="Arial" pitchFamily="34" charset="0"/>
              <a:cs typeface="Arial" pitchFamily="34" charset="0"/>
            </a:endParaRPr>
          </a:p>
        </p:txBody>
      </p:sp>
    </p:spTree>
    <p:extLst>
      <p:ext uri="{BB962C8B-B14F-4D97-AF65-F5344CB8AC3E}">
        <p14:creationId xmlns:p14="http://schemas.microsoft.com/office/powerpoint/2010/main" val="3268562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Liability for </a:t>
            </a:r>
            <a:r>
              <a:rPr lang="en-US" dirty="0" smtClean="0">
                <a:latin typeface="Arial" pitchFamily="34" charset="0"/>
                <a:cs typeface="Arial" pitchFamily="34" charset="0"/>
              </a:rPr>
              <a:t>Leases (1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dirty="0">
                <a:latin typeface="Arial" pitchFamily="34" charset="0"/>
                <a:cs typeface="Arial" pitchFamily="34" charset="0"/>
              </a:rPr>
              <a:t>Contractual arrangement between two parties</a:t>
            </a:r>
          </a:p>
          <a:p>
            <a:pPr lvl="1"/>
            <a:r>
              <a:rPr lang="en-US" dirty="0">
                <a:latin typeface="Arial" pitchFamily="34" charset="0"/>
                <a:cs typeface="Arial" pitchFamily="34" charset="0"/>
              </a:rPr>
              <a:t>Allows the lessee the right to use an asset in exchange for making payments to its owner, the </a:t>
            </a:r>
            <a:r>
              <a:rPr lang="en-US" dirty="0" smtClean="0">
                <a:latin typeface="Arial" pitchFamily="34" charset="0"/>
                <a:cs typeface="Arial" pitchFamily="34" charset="0"/>
              </a:rPr>
              <a:t>lessora</a:t>
            </a:r>
            <a:endParaRPr lang="en-US" dirty="0">
              <a:latin typeface="Arial" pitchFamily="34" charset="0"/>
              <a:cs typeface="Arial" pitchFamily="34" charset="0"/>
            </a:endParaRPr>
          </a:p>
        </p:txBody>
      </p:sp>
    </p:spTree>
    <p:extLst>
      <p:ext uri="{BB962C8B-B14F-4D97-AF65-F5344CB8AC3E}">
        <p14:creationId xmlns:p14="http://schemas.microsoft.com/office/powerpoint/2010/main" val="1964521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Long-Term Liabilities</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Obligation that will not be satisfied within one year or the current operating cycle</a:t>
            </a:r>
          </a:p>
          <a:p>
            <a:r>
              <a:rPr lang="en-US" dirty="0" smtClean="0">
                <a:latin typeface="Arial" pitchFamily="34" charset="0"/>
                <a:cs typeface="Arial" pitchFamily="34" charset="0"/>
              </a:rPr>
              <a:t>Components:</a:t>
            </a:r>
          </a:p>
          <a:p>
            <a:pPr lvl="1"/>
            <a:r>
              <a:rPr lang="en-US" dirty="0" smtClean="0">
                <a:latin typeface="Arial" pitchFamily="34" charset="0"/>
                <a:cs typeface="Arial" pitchFamily="34" charset="0"/>
              </a:rPr>
              <a:t>Bonds or notes payable</a:t>
            </a:r>
          </a:p>
          <a:p>
            <a:pPr lvl="1"/>
            <a:r>
              <a:rPr lang="en-US" dirty="0" smtClean="0">
                <a:latin typeface="Arial" pitchFamily="34" charset="0"/>
                <a:cs typeface="Arial" pitchFamily="34" charset="0"/>
              </a:rPr>
              <a:t>Leases</a:t>
            </a:r>
          </a:p>
          <a:p>
            <a:pPr lvl="1"/>
            <a:r>
              <a:rPr lang="en-US" dirty="0" smtClean="0">
                <a:latin typeface="Arial" pitchFamily="34" charset="0"/>
                <a:cs typeface="Arial" pitchFamily="34" charset="0"/>
              </a:rPr>
              <a:t>Deferred taxes</a:t>
            </a: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Liability for </a:t>
            </a:r>
            <a:r>
              <a:rPr lang="en-US" dirty="0" smtClean="0">
                <a:latin typeface="Arial" pitchFamily="34" charset="0"/>
                <a:cs typeface="Arial" pitchFamily="34" charset="0"/>
              </a:rPr>
              <a:t>Leases (2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b="1" dirty="0">
                <a:latin typeface="Arial" pitchFamily="34" charset="0"/>
                <a:cs typeface="Arial" pitchFamily="34" charset="0"/>
              </a:rPr>
              <a:t>Operating lease</a:t>
            </a:r>
            <a:r>
              <a:rPr lang="en-US" dirty="0">
                <a:latin typeface="Arial" pitchFamily="34" charset="0"/>
                <a:cs typeface="Arial" pitchFamily="34" charset="0"/>
              </a:rPr>
              <a:t>: off-balance-sheet financing</a:t>
            </a:r>
          </a:p>
          <a:p>
            <a:pPr lvl="1"/>
            <a:r>
              <a:rPr lang="en-US" dirty="0">
                <a:latin typeface="Arial" pitchFamily="34" charset="0"/>
                <a:cs typeface="Arial" pitchFamily="34" charset="0"/>
              </a:rPr>
              <a:t>The lessee acquires the right to use an asset for a limited period of time</a:t>
            </a:r>
          </a:p>
          <a:p>
            <a:pPr lvl="1"/>
            <a:r>
              <a:rPr lang="en-US" dirty="0">
                <a:latin typeface="Arial" pitchFamily="34" charset="0"/>
                <a:cs typeface="Arial" pitchFamily="34" charset="0"/>
              </a:rPr>
              <a:t>The lessee is not required to record the right to use the property as an asset </a:t>
            </a:r>
          </a:p>
          <a:p>
            <a:pPr lvl="2"/>
            <a:r>
              <a:rPr lang="en-US" dirty="0">
                <a:latin typeface="Arial" pitchFamily="34" charset="0"/>
                <a:cs typeface="Arial" pitchFamily="34" charset="0"/>
              </a:rPr>
              <a:t>Or record the obligation for payments as a liability</a:t>
            </a:r>
          </a:p>
          <a:p>
            <a:r>
              <a:rPr lang="en-US" b="1" dirty="0">
                <a:latin typeface="Arial" pitchFamily="34" charset="0"/>
                <a:cs typeface="Arial" pitchFamily="34" charset="0"/>
              </a:rPr>
              <a:t>Capital lease</a:t>
            </a:r>
          </a:p>
          <a:p>
            <a:pPr lvl="1"/>
            <a:r>
              <a:rPr lang="en-US" dirty="0">
                <a:latin typeface="Arial" pitchFamily="34" charset="0"/>
                <a:cs typeface="Arial" pitchFamily="34" charset="0"/>
              </a:rPr>
              <a:t>Recorded as an asset by the lessee</a:t>
            </a:r>
          </a:p>
          <a:p>
            <a:pPr lvl="1"/>
            <a:r>
              <a:rPr lang="en-US" dirty="0">
                <a:latin typeface="Arial" pitchFamily="34" charset="0"/>
                <a:cs typeface="Arial" pitchFamily="34" charset="0"/>
              </a:rPr>
              <a:t>The lessee has the right of ownership and </a:t>
            </a:r>
            <a:r>
              <a:rPr lang="en-US" dirty="0" smtClean="0">
                <a:latin typeface="Arial" pitchFamily="34" charset="0"/>
                <a:cs typeface="Arial" pitchFamily="34" charset="0"/>
              </a:rPr>
              <a:t>control</a:t>
            </a:r>
            <a:endParaRPr lang="en-US" dirty="0">
              <a:latin typeface="Arial" pitchFamily="34" charset="0"/>
              <a:cs typeface="Arial" pitchFamily="34" charset="0"/>
            </a:endParaRPr>
          </a:p>
        </p:txBody>
      </p:sp>
    </p:spTree>
    <p:extLst>
      <p:ext uri="{BB962C8B-B14F-4D97-AF65-F5344CB8AC3E}">
        <p14:creationId xmlns:p14="http://schemas.microsoft.com/office/powerpoint/2010/main" val="885684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Criteria for Lease </a:t>
            </a:r>
            <a:r>
              <a:rPr lang="en-US" dirty="0" smtClean="0">
                <a:latin typeface="Arial" pitchFamily="34" charset="0"/>
                <a:cs typeface="Arial" pitchFamily="34" charset="0"/>
              </a:rPr>
              <a:t>Capitalization</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defRPr/>
            </a:pPr>
            <a:r>
              <a:rPr lang="en-US" dirty="0">
                <a:latin typeface="Arial" pitchFamily="34" charset="0"/>
                <a:cs typeface="Arial" pitchFamily="34" charset="0"/>
              </a:rPr>
              <a:t>One or more of the following criteria must be met:</a:t>
            </a:r>
          </a:p>
          <a:p>
            <a:pPr lvl="1">
              <a:defRPr/>
            </a:pPr>
            <a:r>
              <a:rPr lang="en-US" dirty="0">
                <a:latin typeface="Arial" pitchFamily="34" charset="0"/>
                <a:cs typeface="Arial" pitchFamily="34" charset="0"/>
              </a:rPr>
              <a:t>Transfer of ownership of property to the lessee at the end of the lease term</a:t>
            </a:r>
          </a:p>
          <a:p>
            <a:pPr lvl="1">
              <a:defRPr/>
            </a:pPr>
            <a:r>
              <a:rPr lang="en-US" dirty="0">
                <a:latin typeface="Arial" pitchFamily="34" charset="0"/>
                <a:cs typeface="Arial" pitchFamily="34" charset="0"/>
              </a:rPr>
              <a:t>Contains a bargain-purchase option to purchase the asset for lower than its fair market value</a:t>
            </a:r>
          </a:p>
          <a:p>
            <a:pPr lvl="1">
              <a:defRPr/>
            </a:pPr>
            <a:r>
              <a:rPr lang="en-US" dirty="0">
                <a:latin typeface="Arial" pitchFamily="34" charset="0"/>
                <a:cs typeface="Arial" pitchFamily="34" charset="0"/>
              </a:rPr>
              <a:t>The lease term is 75% or more of property’s economic life</a:t>
            </a:r>
          </a:p>
          <a:p>
            <a:pPr lvl="1">
              <a:defRPr/>
            </a:pPr>
            <a:r>
              <a:rPr lang="en-US" dirty="0">
                <a:latin typeface="Arial" pitchFamily="34" charset="0"/>
                <a:cs typeface="Arial" pitchFamily="34" charset="0"/>
              </a:rPr>
              <a:t>The present value of payments is 90%  or more of property’s fair market value  at the inception of the lease</a:t>
            </a:r>
          </a:p>
        </p:txBody>
      </p:sp>
    </p:spTree>
    <p:extLst>
      <p:ext uri="{BB962C8B-B14F-4D97-AF65-F5344CB8AC3E}">
        <p14:creationId xmlns:p14="http://schemas.microsoft.com/office/powerpoint/2010/main" val="3169968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50165" y="187148"/>
            <a:ext cx="8032638" cy="1004011"/>
          </a:xfrm>
        </p:spPr>
        <p:txBody>
          <a:bodyPr>
            <a:noAutofit/>
          </a:bodyPr>
          <a:lstStyle/>
          <a:p>
            <a:r>
              <a:rPr lang="en-US" dirty="0">
                <a:latin typeface="Arial" pitchFamily="34" charset="0"/>
                <a:cs typeface="Arial" pitchFamily="34" charset="0"/>
              </a:rPr>
              <a:t>Exhibit 10.6—Gap, Inc.’s 2011 Note Disclosure of Leases</a:t>
            </a:r>
          </a:p>
        </p:txBody>
      </p:sp>
      <p:sp>
        <p:nvSpPr>
          <p:cNvPr id="7" name="Content Placeholder 6"/>
          <p:cNvSpPr>
            <a:spLocks noGrp="1"/>
          </p:cNvSpPr>
          <p:nvPr>
            <p:ph sz="quarter" idx="11"/>
          </p:nvPr>
        </p:nvSpPr>
        <p:spPr>
          <a:xfrm>
            <a:off x="383560" y="1524218"/>
            <a:ext cx="8589962" cy="986510"/>
          </a:xfrm>
        </p:spPr>
        <p:txBody>
          <a:bodyPr>
            <a:noAutofit/>
          </a:bodyPr>
          <a:lstStyle/>
          <a:p>
            <a:r>
              <a:rPr lang="en-US" dirty="0">
                <a:latin typeface="Arial" pitchFamily="34" charset="0"/>
                <a:cs typeface="Arial" pitchFamily="34" charset="0"/>
              </a:rPr>
              <a:t>Although operating leases are not recorded on the balance sheet, FASB requires note disclosure</a:t>
            </a:r>
          </a:p>
        </p:txBody>
      </p:sp>
      <p:pic>
        <p:nvPicPr>
          <p:cNvPr id="5" name="Picture 2" descr="This table is taken from a note in Target’s 10-K, which discloses leases.&#10;This note appears in Target’s 10-K for year ended 2014. Centered at the top in bold are the company name and date: Target Corp; February 1, 2014. Below this heading are three column headings: Future Minimum Lease Payments (millions); Operating Leases; Capital Leases. The rows of the table contain the following information: 2014, $187, $204; 2015, 185, 198; 2016, 174, 192; 2017, 168, 157; 2018, 162, 150; After 2018, 3,227, 4,412. These last two figures are underlined, indicating the columns of figures are to be summed. The last line, which is indented slightly, contains the following: Total future minimum lease payments, $4,103, $5,313, with these two figures double-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5362" y="2812715"/>
            <a:ext cx="6679877" cy="3318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5045747"/>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Example 10.8—Calculating the Amount to Capitalize for a </a:t>
            </a:r>
            <a:r>
              <a:rPr lang="en-US" dirty="0" smtClean="0">
                <a:latin typeface="Arial" pitchFamily="34" charset="0"/>
                <a:cs typeface="Arial" pitchFamily="34" charset="0"/>
              </a:rPr>
              <a:t>Lease (1 of 2)</a:t>
            </a:r>
            <a:endParaRPr lang="en-US" dirty="0">
              <a:latin typeface="Arial" pitchFamily="34" charset="0"/>
              <a:cs typeface="Arial" pitchFamily="34" charset="0"/>
            </a:endParaRPr>
          </a:p>
        </p:txBody>
      </p:sp>
      <p:sp>
        <p:nvSpPr>
          <p:cNvPr id="7" name="Content Placeholder 6"/>
          <p:cNvSpPr>
            <a:spLocks noGrp="1"/>
          </p:cNvSpPr>
          <p:nvPr>
            <p:ph idx="1"/>
          </p:nvPr>
        </p:nvSpPr>
        <p:spPr/>
        <p:txBody>
          <a:bodyPr>
            <a:noAutofit/>
          </a:bodyPr>
          <a:lstStyle/>
          <a:p>
            <a:r>
              <a:rPr lang="en-US" dirty="0">
                <a:latin typeface="Arial" pitchFamily="34" charset="0"/>
                <a:cs typeface="Arial" pitchFamily="34" charset="0"/>
              </a:rPr>
              <a:t>Suppose a lease agreement is signed with Lessor Dealer on January 1, 2014, to lease a car for the year for $4,000, payable on December 31, 2014. The terms of the agreement specify that Lessee will make annual lease payments of $4,000 per year for five years, payable each December 31. Also, assume that the lease specifies that at the end of the lease agreement, the title to the car is transferred to Lessee Firm</a:t>
            </a:r>
          </a:p>
        </p:txBody>
      </p:sp>
    </p:spTree>
    <p:extLst>
      <p:ext uri="{BB962C8B-B14F-4D97-AF65-F5344CB8AC3E}">
        <p14:creationId xmlns:p14="http://schemas.microsoft.com/office/powerpoint/2010/main" val="1123738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48690" y="187148"/>
            <a:ext cx="8593835" cy="1004011"/>
          </a:xfrm>
        </p:spPr>
        <p:txBody>
          <a:bodyPr>
            <a:noAutofit/>
          </a:bodyPr>
          <a:lstStyle/>
          <a:p>
            <a:r>
              <a:rPr lang="en-US" dirty="0">
                <a:latin typeface="Arial" pitchFamily="34" charset="0"/>
                <a:cs typeface="Arial" pitchFamily="34" charset="0"/>
              </a:rPr>
              <a:t>Example 10.8—Calculating the Amount to Capitalize for a </a:t>
            </a:r>
            <a:r>
              <a:rPr lang="en-US" dirty="0" smtClean="0">
                <a:latin typeface="Arial" pitchFamily="34" charset="0"/>
                <a:cs typeface="Arial" pitchFamily="34" charset="0"/>
              </a:rPr>
              <a:t>Lease (2 of 2)</a:t>
            </a:r>
            <a:endParaRPr lang="en-US" dirty="0">
              <a:latin typeface="Arial" pitchFamily="34" charset="0"/>
              <a:cs typeface="Arial" pitchFamily="34" charset="0"/>
            </a:endParaRPr>
          </a:p>
        </p:txBody>
      </p:sp>
      <p:pic>
        <p:nvPicPr>
          <p:cNvPr id="4" name="Picture 3" descr="Journal entry analysis recording the capitalization of a lease. A journal entry with accounting equation effect is shown.&#10;The words Journal Entry Analysis appear within a blue box to the left of the journal entry.&#10;The journal entry appears in a shaded box. On the first line, the date appears in bold type on the far left: Jan. 1. The account name to be debited, Leased Asset, appears to the right of this date. The amount debited, 15,972, is indented several spaces from the account name. The account to be credited, Lease Obligation, appears on the second line and sits below the account name to be debited and is indented a few spaces. The amount credited, 15,972, is indented several spaces beyond the amount debited. On the final line, the journal entry description sits below the account names and is left-aligned with the debit entry: To record a capital lease agreement.&#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Leased Asset appears on the left and the amount 15,972 appears on the right. Below Liabilities is Lease Obligation along with the amount 15,97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963" y="1738985"/>
            <a:ext cx="8474075"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Journal entry analysis recording depreciation on a leased asset. A journal entry with accounting equation effect is shown.&#10;The words Journal Entry Analysis appear within a blue box to the left of the journal entry.&#10;The journal entry appears in a shaded box. On the first line, the date appears in bold type on the far left: Dec. 31. The account name to be debited, Depreciation Expense, appears to the right of this date. The amount debited, 3,194, is indented several spaces from the account name. The account to be credited, Accumulated Depreciation—Leased Assets, appears on the second line and sits below the account name to be debited and is indented a few spaces. The amount credited, 3,194, is indented several spaces beyond the amount debited. On the final line, the journal entry description sits below the account names and is left-aligned with the debit entry: To record depreciation of leased assets.&#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Accumulated Depreciation—Leased Assets appears on the left and the amount (3,194) appears on the right. Below Stockholders’ Equity, the amount (3,194) appears on the right.&#10;Below the Income Statement line, an equation appears in all capital letters: Revenues – Expenses = Net Income. Horizontal lines appear below each component of the equation. Below Expenses, the account name Depreciation Expense appears on the left and the amount 3,194 appears on the right. Below Net Income is the amount (3,194).&#10;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961" y="3761515"/>
            <a:ext cx="8474075"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6"/>
          <p:cNvSpPr>
            <a:spLocks noGrp="1"/>
          </p:cNvSpPr>
          <p:nvPr>
            <p:ph sz="quarter" idx="11"/>
          </p:nvPr>
        </p:nvSpPr>
        <p:spPr>
          <a:xfrm>
            <a:off x="321568" y="5408905"/>
            <a:ext cx="8589962" cy="557938"/>
          </a:xfrm>
        </p:spPr>
        <p:txBody>
          <a:bodyPr>
            <a:noAutofit/>
          </a:bodyPr>
          <a:lstStyle/>
          <a:p>
            <a:pPr marL="0" indent="0">
              <a:buNone/>
            </a:pPr>
            <a:r>
              <a:rPr lang="en-US" b="1" dirty="0">
                <a:latin typeface="Arial" pitchFamily="34" charset="0"/>
                <a:cs typeface="Arial" pitchFamily="34" charset="0"/>
              </a:rPr>
              <a:t>Depreciation = $3,194 ($15,972/5 years)</a:t>
            </a:r>
          </a:p>
        </p:txBody>
      </p:sp>
    </p:spTree>
    <p:extLst>
      <p:ext uri="{BB962C8B-B14F-4D97-AF65-F5344CB8AC3E}">
        <p14:creationId xmlns:p14="http://schemas.microsoft.com/office/powerpoint/2010/main" val="415055474"/>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8" y="171650"/>
            <a:ext cx="8469849" cy="1004011"/>
          </a:xfrm>
        </p:spPr>
        <p:txBody>
          <a:bodyPr>
            <a:noAutofit/>
          </a:bodyPr>
          <a:lstStyle/>
          <a:p>
            <a:r>
              <a:rPr lang="en-US" dirty="0">
                <a:latin typeface="Arial" pitchFamily="34" charset="0"/>
                <a:cs typeface="Arial" pitchFamily="34" charset="0"/>
              </a:rPr>
              <a:t>Exhibit 10.7—Lease Amortization: Effective Interest Method of Amortization</a:t>
            </a:r>
          </a:p>
        </p:txBody>
      </p:sp>
      <p:pic>
        <p:nvPicPr>
          <p:cNvPr id="8" name="Picture 2" descr="A table illustrates the effects of the effective interest method of lease amortization.&#10;A five-column table has the following five headings set in bold above a horizontal line: Date, Column 1 Lease Payment, Column 2 Interest Expense, Column 3 Reduction of Obligation, Column 4 Lease Obligation. Below the line 8% appears below the heading Column 2; Col. 1 – Col. 2 appears below Column 3. The following data appear in the rows below the headings: Row 1: 1/1/2016, ¾, ¾, ¾, $15,972. Row 2: 12/31/2016, $4,000, $1,278, $2,722, 13,250. Row 3: 12/31/2017 4,000, 1,060, 2,940, 10,310. Row 4: 12/31/2018, 4,000, 825, 3,175, 7,135. Row 5: 12/31/2019, 4,000, 294, 3,706, 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013" y="2181225"/>
            <a:ext cx="8435975"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5233018"/>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8" y="171650"/>
            <a:ext cx="8469849" cy="1004011"/>
          </a:xfrm>
        </p:spPr>
        <p:txBody>
          <a:bodyPr>
            <a:noAutofit/>
          </a:bodyPr>
          <a:lstStyle/>
          <a:p>
            <a:r>
              <a:rPr lang="en-US" dirty="0">
                <a:latin typeface="Arial" pitchFamily="34" charset="0"/>
                <a:cs typeface="Arial" pitchFamily="34" charset="0"/>
              </a:rPr>
              <a:t>Recording Lease</a:t>
            </a:r>
          </a:p>
        </p:txBody>
      </p:sp>
      <p:pic>
        <p:nvPicPr>
          <p:cNvPr id="4" name="Picture 3" descr="Journal entry analysis recording annual lease payment. A journal entry with accounting equation effect is shown.&#10;The words Journal Entry Analysis appear within a blue box to the left of the journal entry.&#10;The journal entry appears in a shaded box. On the first line, the date appears in bold type on the far left: Dec. 31. The first account to be debited, Interest Expense, appears to the right of this date. The amount debited, 1,278, is indented several spaces from the account name. The second account to be debited appears on the next line: Lease Obligation 2,722. The account to be credited, Cash, appears on the second line and sits below the account name to be debited and is indented a few spaces. The amount credited, 4,000, is indented several spaces beyond the amount debited. On the final line, the journal entry description sits below the account names and is left-aligned with the debit entry: To record annual lease payment.&#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Cash appears on the left and the amount (4,000) appears on the right. Below Liabilities, the account name Lease Obligation and the amount (2,722) appear. Below Stockholders’ Equity, the amount (1,278) appears on the right.&#10;Below the Income Statement line, an equation appears in all capital letters: Revenues – Expenses = Net Income. Horizontal lines appear below each component of the equation. Below Expenses, the account name Interest Expense appears on the left and the amount 1,278 appears on the right. Below Net Income is the amount (1,278).&#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013" y="1600200"/>
            <a:ext cx="8435975"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e 5"/>
          <p:cNvGraphicFramePr>
            <a:graphicFrameLocks noGrp="1"/>
          </p:cNvGraphicFramePr>
          <p:nvPr>
            <p:ph idx="4294967295"/>
            <p:extLst>
              <p:ext uri="{D42A27DB-BD31-4B8C-83A1-F6EECF244321}">
                <p14:modId xmlns:p14="http://schemas.microsoft.com/office/powerpoint/2010/main" val="4218773807"/>
              </p:ext>
            </p:extLst>
          </p:nvPr>
        </p:nvGraphicFramePr>
        <p:xfrm>
          <a:off x="998537" y="3161682"/>
          <a:ext cx="7146925" cy="2840040"/>
        </p:xfrm>
        <a:graphic>
          <a:graphicData uri="http://schemas.openxmlformats.org/drawingml/2006/table">
            <a:tbl>
              <a:tblPr firstRow="1">
                <a:tableStyleId>{5940675A-B579-460E-94D1-54222C63F5DA}</a:tableStyleId>
              </a:tblPr>
              <a:tblGrid>
                <a:gridCol w="4875055"/>
                <a:gridCol w="1135935"/>
                <a:gridCol w="1135935"/>
              </a:tblGrid>
              <a:tr h="355005">
                <a:tc>
                  <a:txBody>
                    <a:bodyPr/>
                    <a:lstStyle/>
                    <a:p>
                      <a:pPr algn="l" fontAlgn="b"/>
                      <a:r>
                        <a:rPr lang="en-US" sz="1800" u="none" strike="noStrike" dirty="0">
                          <a:effectLst/>
                          <a:latin typeface="Arial" pitchFamily="34" charset="0"/>
                          <a:cs typeface="Arial" pitchFamily="34" charset="0"/>
                        </a:rPr>
                        <a:t>Assets: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smtClean="0">
                          <a:effectLst/>
                          <a:latin typeface="Arial" pitchFamily="34" charset="0"/>
                          <a:cs typeface="Arial" pitchFamily="34" charset="0"/>
                        </a:rPr>
                        <a:t>Leased </a:t>
                      </a:r>
                      <a:r>
                        <a:rPr lang="en-US" sz="1800" u="none" strike="noStrike" dirty="0">
                          <a:effectLst/>
                          <a:latin typeface="Arial" pitchFamily="34" charset="0"/>
                          <a:cs typeface="Arial" pitchFamily="34" charset="0"/>
                        </a:rPr>
                        <a:t>assets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r>
                        <a:rPr lang="en-US" sz="1800" u="none" strike="noStrike" dirty="0">
                          <a:effectLst/>
                          <a:latin typeface="Arial" pitchFamily="34" charset="0"/>
                          <a:cs typeface="Arial" pitchFamily="34" charset="0"/>
                        </a:rPr>
                        <a:t>$15,972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smtClean="0">
                          <a:effectLst/>
                          <a:latin typeface="Arial" pitchFamily="34" charset="0"/>
                          <a:cs typeface="Arial" pitchFamily="34" charset="0"/>
                        </a:rPr>
                        <a:t>Less</a:t>
                      </a:r>
                      <a:r>
                        <a:rPr lang="en-US" sz="1800" u="none" strike="noStrike" dirty="0">
                          <a:effectLst/>
                          <a:latin typeface="Arial" pitchFamily="34" charset="0"/>
                          <a:cs typeface="Arial" pitchFamily="34" charset="0"/>
                        </a:rPr>
                        <a:t>: Accumulated depreciation</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r>
                        <a:rPr lang="en-US" sz="1800" u="sng" strike="noStrike" dirty="0">
                          <a:effectLst/>
                          <a:latin typeface="Arial" pitchFamily="34" charset="0"/>
                          <a:cs typeface="Arial" pitchFamily="34" charset="0"/>
                        </a:rPr>
                        <a:t>3,194</a:t>
                      </a:r>
                      <a:endParaRPr lang="en-US" sz="1800" b="0" i="0" u="sng"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r>
                        <a:rPr lang="en-US" sz="1800" u="none" strike="noStrike" dirty="0">
                          <a:effectLst/>
                          <a:latin typeface="Arial" pitchFamily="34" charset="0"/>
                          <a:cs typeface="Arial" pitchFamily="34" charset="0"/>
                        </a:rPr>
                        <a:t>$12,778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a:effectLst/>
                          <a:latin typeface="Arial" pitchFamily="34" charset="0"/>
                          <a:cs typeface="Arial" pitchFamily="34" charset="0"/>
                        </a:rPr>
                        <a:t>Current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smtClean="0">
                          <a:effectLst/>
                          <a:latin typeface="Arial" pitchFamily="34" charset="0"/>
                          <a:cs typeface="Arial" pitchFamily="34" charset="0"/>
                        </a:rPr>
                        <a:t>Lease </a:t>
                      </a:r>
                      <a:r>
                        <a:rPr lang="en-US" sz="1800" u="none" strike="noStrike" dirty="0">
                          <a:effectLst/>
                          <a:latin typeface="Arial" pitchFamily="34" charset="0"/>
                          <a:cs typeface="Arial" pitchFamily="34" charset="0"/>
                        </a:rPr>
                        <a:t>obligation</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r>
                        <a:rPr lang="en-US" sz="1800" u="none" strike="noStrike" dirty="0" smtClean="0">
                          <a:effectLst/>
                          <a:latin typeface="Arial" pitchFamily="34" charset="0"/>
                          <a:cs typeface="Arial" pitchFamily="34" charset="0"/>
                        </a:rPr>
                        <a:t>$  2,940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a:effectLst/>
                          <a:latin typeface="Arial" pitchFamily="34" charset="0"/>
                          <a:cs typeface="Arial" pitchFamily="34" charset="0"/>
                        </a:rPr>
                        <a:t>Long-term liabilities:</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r h="355005">
                <a:tc>
                  <a:txBody>
                    <a:bodyPr/>
                    <a:lstStyle/>
                    <a:p>
                      <a:pPr algn="l" fontAlgn="b"/>
                      <a:r>
                        <a:rPr lang="en-US" sz="1800" u="none" strike="noStrike" dirty="0" smtClean="0">
                          <a:effectLst/>
                          <a:latin typeface="Arial" pitchFamily="34" charset="0"/>
                          <a:cs typeface="Arial" pitchFamily="34" charset="0"/>
                        </a:rPr>
                        <a:t>Lease </a:t>
                      </a:r>
                      <a:r>
                        <a:rPr lang="en-US" sz="1800" u="none" strike="noStrike" dirty="0">
                          <a:effectLst/>
                          <a:latin typeface="Arial" pitchFamily="34" charset="0"/>
                          <a:cs typeface="Arial" pitchFamily="34" charset="0"/>
                        </a:rPr>
                        <a:t>obligation</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c>
                  <a:txBody>
                    <a:bodyPr/>
                    <a:lstStyle/>
                    <a:p>
                      <a:pPr algn="r" fontAlgn="b"/>
                      <a:r>
                        <a:rPr lang="en-US" sz="1800" u="none" strike="noStrike" dirty="0">
                          <a:effectLst/>
                          <a:latin typeface="Arial" pitchFamily="34" charset="0"/>
                          <a:cs typeface="Arial" pitchFamily="34" charset="0"/>
                        </a:rPr>
                        <a:t>$10,310 </a:t>
                      </a:r>
                      <a:endParaRPr lang="en-US" sz="1800" b="0" i="0" u="none" strike="noStrike" dirty="0">
                        <a:solidFill>
                          <a:schemeClr val="tx1">
                            <a:lumMod val="75000"/>
                            <a:lumOff val="25000"/>
                          </a:schemeClr>
                        </a:solidFill>
                        <a:effectLst/>
                        <a:latin typeface="Arial" pitchFamily="34" charset="0"/>
                        <a:cs typeface="Arial" pitchFamily="34" charset="0"/>
                      </a:endParaRPr>
                    </a:p>
                  </a:txBody>
                  <a:tcPr marL="17748" marR="17748" marT="17749" marB="0" anchor="b"/>
                </a:tc>
              </a:tr>
            </a:tbl>
          </a:graphicData>
        </a:graphic>
      </p:graphicFrame>
    </p:spTree>
    <p:extLst>
      <p:ext uri="{BB962C8B-B14F-4D97-AF65-F5344CB8AC3E}">
        <p14:creationId xmlns:p14="http://schemas.microsoft.com/office/powerpoint/2010/main" val="426983517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IFRS and Leasing</a:t>
            </a:r>
          </a:p>
        </p:txBody>
      </p:sp>
      <p:sp>
        <p:nvSpPr>
          <p:cNvPr id="7" name="Content Placeholder 6"/>
          <p:cNvSpPr>
            <a:spLocks noGrp="1"/>
          </p:cNvSpPr>
          <p:nvPr>
            <p:ph idx="1"/>
          </p:nvPr>
        </p:nvSpPr>
        <p:spPr/>
        <p:txBody>
          <a:bodyPr>
            <a:noAutofit/>
          </a:bodyPr>
          <a:lstStyle/>
          <a:p>
            <a:r>
              <a:rPr lang="en-US" dirty="0">
                <a:latin typeface="Arial" pitchFamily="34" charset="0"/>
                <a:cs typeface="Arial" pitchFamily="34" charset="0"/>
              </a:rPr>
              <a:t>U.S. accounting standards: rule based </a:t>
            </a:r>
          </a:p>
          <a:p>
            <a:pPr lvl="1"/>
            <a:r>
              <a:rPr lang="en-US" dirty="0">
                <a:latin typeface="Arial" pitchFamily="34" charset="0"/>
                <a:cs typeface="Arial" pitchFamily="34" charset="0"/>
              </a:rPr>
              <a:t>If lease meets any of the criteria—capital lease</a:t>
            </a:r>
          </a:p>
          <a:p>
            <a:pPr lvl="1"/>
            <a:r>
              <a:rPr lang="en-US" dirty="0">
                <a:latin typeface="Arial" pitchFamily="34" charset="0"/>
                <a:cs typeface="Arial" pitchFamily="34" charset="0"/>
              </a:rPr>
              <a:t>Does not meet any criteria—operating lease</a:t>
            </a:r>
          </a:p>
          <a:p>
            <a:r>
              <a:rPr lang="en-US" dirty="0">
                <a:latin typeface="Arial" pitchFamily="34" charset="0"/>
                <a:cs typeface="Arial" pitchFamily="34" charset="0"/>
              </a:rPr>
              <a:t>IFRS: criteria are used as ‘‘guidelines’’ rather than rigid rules</a:t>
            </a:r>
          </a:p>
          <a:p>
            <a:pPr lvl="1"/>
            <a:r>
              <a:rPr lang="en-US" dirty="0">
                <a:latin typeface="Arial" pitchFamily="34" charset="0"/>
                <a:cs typeface="Arial" pitchFamily="34" charset="0"/>
              </a:rPr>
              <a:t>More flexibility in applying the lease standards</a:t>
            </a:r>
          </a:p>
        </p:txBody>
      </p:sp>
    </p:spTree>
    <p:extLst>
      <p:ext uri="{BB962C8B-B14F-4D97-AF65-F5344CB8AC3E}">
        <p14:creationId xmlns:p14="http://schemas.microsoft.com/office/powerpoint/2010/main" val="1630586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Debt-to-Equity ratio</a:t>
            </a:r>
          </a:p>
        </p:txBody>
      </p:sp>
      <p:sp>
        <p:nvSpPr>
          <p:cNvPr id="7" name="Content Placeholder 6"/>
          <p:cNvSpPr>
            <a:spLocks noGrp="1"/>
          </p:cNvSpPr>
          <p:nvPr>
            <p:ph idx="1"/>
          </p:nvPr>
        </p:nvSpPr>
        <p:spPr>
          <a:xfrm>
            <a:off x="228600" y="1295400"/>
            <a:ext cx="8763000" cy="967353"/>
          </a:xfrm>
        </p:spPr>
        <p:txBody>
          <a:bodyPr>
            <a:noAutofit/>
          </a:bodyPr>
          <a:lstStyle/>
          <a:p>
            <a:r>
              <a:rPr lang="en-US" dirty="0">
                <a:latin typeface="Arial" pitchFamily="34" charset="0"/>
                <a:cs typeface="Arial" pitchFamily="34" charset="0"/>
              </a:rPr>
              <a:t>Measures the proportion of a company’s debt to its </a:t>
            </a:r>
            <a:r>
              <a:rPr lang="en-US" dirty="0" smtClean="0">
                <a:latin typeface="Arial" pitchFamily="34" charset="0"/>
                <a:cs typeface="Arial" pitchFamily="34" charset="0"/>
              </a:rPr>
              <a:t>equity</a:t>
            </a:r>
            <a:endParaRPr lang="en-US" dirty="0">
              <a:latin typeface="Arial" pitchFamily="34" charset="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220459916"/>
              </p:ext>
            </p:extLst>
          </p:nvPr>
        </p:nvGraphicFramePr>
        <p:xfrm>
          <a:off x="1178902" y="3008154"/>
          <a:ext cx="6585109" cy="841693"/>
        </p:xfrm>
        <a:graphic>
          <a:graphicData uri="http://schemas.openxmlformats.org/presentationml/2006/ole">
            <mc:AlternateContent xmlns:mc="http://schemas.openxmlformats.org/markup-compatibility/2006">
              <mc:Choice xmlns:v="urn:schemas-microsoft-com:vml" Requires="v">
                <p:oleObj spid="_x0000_s2077" name="Equation" r:id="rId3" imgW="3377880" imgH="431640" progId="Equation.3">
                  <p:embed/>
                </p:oleObj>
              </mc:Choice>
              <mc:Fallback>
                <p:oleObj name="Equation" r:id="rId3" imgW="3377880" imgH="431640" progId="Equation.3">
                  <p:embed/>
                  <p:pic>
                    <p:nvPicPr>
                      <p:cNvPr id="0" name=""/>
                      <p:cNvPicPr/>
                      <p:nvPr/>
                    </p:nvPicPr>
                    <p:blipFill>
                      <a:blip r:embed="rId4"/>
                      <a:stretch>
                        <a:fillRect/>
                      </a:stretch>
                    </p:blipFill>
                    <p:spPr>
                      <a:xfrm>
                        <a:off x="1178902" y="3008154"/>
                        <a:ext cx="6585109" cy="841693"/>
                      </a:xfrm>
                      <a:prstGeom prst="rect">
                        <a:avLst/>
                      </a:prstGeom>
                    </p:spPr>
                  </p:pic>
                </p:oleObj>
              </mc:Fallback>
            </mc:AlternateContent>
          </a:graphicData>
        </a:graphic>
      </p:graphicFrame>
    </p:spTree>
    <p:extLst>
      <p:ext uri="{BB962C8B-B14F-4D97-AF65-F5344CB8AC3E}">
        <p14:creationId xmlns:p14="http://schemas.microsoft.com/office/powerpoint/2010/main" val="1191230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Times Interest Earned Ratio</a:t>
            </a:r>
          </a:p>
        </p:txBody>
      </p:sp>
      <p:sp>
        <p:nvSpPr>
          <p:cNvPr id="7" name="Content Placeholder 6"/>
          <p:cNvSpPr>
            <a:spLocks noGrp="1"/>
          </p:cNvSpPr>
          <p:nvPr>
            <p:ph idx="1"/>
          </p:nvPr>
        </p:nvSpPr>
        <p:spPr>
          <a:xfrm>
            <a:off x="228600" y="1295400"/>
            <a:ext cx="8763000" cy="967353"/>
          </a:xfrm>
        </p:spPr>
        <p:txBody>
          <a:bodyPr>
            <a:noAutofit/>
          </a:bodyPr>
          <a:lstStyle/>
          <a:p>
            <a:r>
              <a:rPr lang="en-US" dirty="0">
                <a:latin typeface="Arial" pitchFamily="34" charset="0"/>
                <a:cs typeface="Arial" pitchFamily="34" charset="0"/>
              </a:rPr>
              <a:t>Measures a company’s ability to meet interest obligations as they come due</a:t>
            </a:r>
          </a:p>
        </p:txBody>
      </p:sp>
      <p:graphicFrame>
        <p:nvGraphicFramePr>
          <p:cNvPr id="2" name="Object 1"/>
          <p:cNvGraphicFramePr>
            <a:graphicFrameLocks noChangeAspect="1"/>
          </p:cNvGraphicFramePr>
          <p:nvPr>
            <p:extLst>
              <p:ext uri="{D42A27DB-BD31-4B8C-83A1-F6EECF244321}">
                <p14:modId xmlns:p14="http://schemas.microsoft.com/office/powerpoint/2010/main" val="527407818"/>
              </p:ext>
            </p:extLst>
          </p:nvPr>
        </p:nvGraphicFramePr>
        <p:xfrm>
          <a:off x="790575" y="3108405"/>
          <a:ext cx="7561263" cy="765175"/>
        </p:xfrm>
        <a:graphic>
          <a:graphicData uri="http://schemas.openxmlformats.org/presentationml/2006/ole">
            <mc:AlternateContent xmlns:mc="http://schemas.openxmlformats.org/markup-compatibility/2006">
              <mc:Choice xmlns:v="urn:schemas-microsoft-com:vml" Requires="v">
                <p:oleObj spid="_x0000_s3101" name="Equation" r:id="rId3" imgW="4267080" imgH="431640" progId="Equation.3">
                  <p:embed/>
                </p:oleObj>
              </mc:Choice>
              <mc:Fallback>
                <p:oleObj name="Equation" r:id="rId3" imgW="4267080" imgH="431640" progId="Equation.3">
                  <p:embed/>
                  <p:pic>
                    <p:nvPicPr>
                      <p:cNvPr id="0" name=""/>
                      <p:cNvPicPr/>
                      <p:nvPr/>
                    </p:nvPicPr>
                    <p:blipFill>
                      <a:blip r:embed="rId4"/>
                      <a:stretch>
                        <a:fillRect/>
                      </a:stretch>
                    </p:blipFill>
                    <p:spPr>
                      <a:xfrm>
                        <a:off x="790575" y="3108405"/>
                        <a:ext cx="7561263" cy="765175"/>
                      </a:xfrm>
                      <a:prstGeom prst="rect">
                        <a:avLst/>
                      </a:prstGeom>
                    </p:spPr>
                  </p:pic>
                </p:oleObj>
              </mc:Fallback>
            </mc:AlternateContent>
          </a:graphicData>
        </a:graphic>
      </p:graphicFrame>
    </p:spTree>
    <p:extLst>
      <p:ext uri="{BB962C8B-B14F-4D97-AF65-F5344CB8AC3E}">
        <p14:creationId xmlns:p14="http://schemas.microsoft.com/office/powerpoint/2010/main" val="2069075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Bonds Payable</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A bond is a security or financial instrument that allows firms to borrow large sums of money and repay the loan over a long period of time</a:t>
            </a:r>
          </a:p>
          <a:p>
            <a:r>
              <a:rPr lang="en-US" b="1" dirty="0" smtClean="0">
                <a:latin typeface="Arial" pitchFamily="34" charset="0"/>
                <a:cs typeface="Arial" pitchFamily="34" charset="0"/>
              </a:rPr>
              <a:t>Face value or par value:</a:t>
            </a:r>
            <a:r>
              <a:rPr lang="en-US" dirty="0" smtClean="0">
                <a:latin typeface="Arial" pitchFamily="34" charset="0"/>
                <a:cs typeface="Arial" pitchFamily="34" charset="0"/>
              </a:rPr>
              <a:t> the principal amount of the bond as stated on the bond certificate</a:t>
            </a: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The Ratio Analysis Model</a:t>
            </a:r>
          </a:p>
        </p:txBody>
      </p:sp>
      <p:sp>
        <p:nvSpPr>
          <p:cNvPr id="7" name="Content Placeholder 6"/>
          <p:cNvSpPr>
            <a:spLocks noGrp="1"/>
          </p:cNvSpPr>
          <p:nvPr>
            <p:ph idx="1"/>
          </p:nvPr>
        </p:nvSpPr>
        <p:spPr/>
        <p:txBody>
          <a:bodyPr>
            <a:noAutofit/>
          </a:bodyPr>
          <a:lstStyle/>
          <a:p>
            <a:pPr marL="514350" indent="-514350">
              <a:buFont typeface="Calibri" pitchFamily="34" charset="0"/>
              <a:buAutoNum type="arabicPeriod"/>
            </a:pPr>
            <a:r>
              <a:rPr lang="en-US" dirty="0" smtClean="0">
                <a:latin typeface="Arial" pitchFamily="34" charset="0"/>
                <a:cs typeface="Arial" pitchFamily="34" charset="0"/>
              </a:rPr>
              <a:t>What is the amount of debt in relation to the total equity of a company? Will the company be able to meet its obligations?</a:t>
            </a:r>
          </a:p>
          <a:p>
            <a:pPr marL="514350" indent="-514350">
              <a:buFont typeface="Calibri" pitchFamily="34" charset="0"/>
              <a:buAutoNum type="arabicPeriod"/>
            </a:pPr>
            <a:r>
              <a:rPr lang="en-US" dirty="0" smtClean="0">
                <a:latin typeface="Arial" pitchFamily="34" charset="0"/>
                <a:cs typeface="Arial" pitchFamily="34" charset="0"/>
              </a:rPr>
              <a:t>Gather the information about total debt and total equity, income before interest and tax, and interest expense</a:t>
            </a:r>
          </a:p>
          <a:p>
            <a:pPr marL="514350" indent="-514350">
              <a:buFont typeface="Calibri" pitchFamily="34" charset="0"/>
              <a:buAutoNum type="arabicPeriod"/>
            </a:pPr>
            <a:r>
              <a:rPr lang="en-US" dirty="0" smtClean="0">
                <a:latin typeface="Arial" pitchFamily="34" charset="0"/>
                <a:cs typeface="Arial" pitchFamily="34" charset="0"/>
              </a:rPr>
              <a:t>Calculate debt-to-equity ratio and times interest earned ratio</a:t>
            </a:r>
          </a:p>
          <a:p>
            <a:pPr marL="514350" indent="-514350">
              <a:buFont typeface="Calibri" pitchFamily="34" charset="0"/>
              <a:buAutoNum type="arabicPeriod"/>
            </a:pPr>
            <a:r>
              <a:rPr lang="en-US" dirty="0" smtClean="0">
                <a:latin typeface="Arial" pitchFamily="34" charset="0"/>
                <a:cs typeface="Arial" pitchFamily="34" charset="0"/>
              </a:rPr>
              <a:t>Compare the ratio with prior years and with competitors</a:t>
            </a:r>
          </a:p>
          <a:p>
            <a:pPr marL="514350" indent="-514350">
              <a:buFont typeface="Calibri" pitchFamily="34" charset="0"/>
              <a:buAutoNum type="arabicPeriod"/>
            </a:pPr>
            <a:r>
              <a:rPr lang="en-US" dirty="0" smtClean="0">
                <a:latin typeface="Arial" pitchFamily="34" charset="0"/>
                <a:cs typeface="Arial" pitchFamily="34" charset="0"/>
              </a:rPr>
              <a:t>Interpret the results</a:t>
            </a:r>
            <a:endParaRPr lang="en-US" dirty="0">
              <a:latin typeface="Arial" pitchFamily="34" charset="0"/>
              <a:cs typeface="Arial" pitchFamily="34" charset="0"/>
            </a:endParaRPr>
          </a:p>
        </p:txBody>
      </p:sp>
    </p:spTree>
    <p:extLst>
      <p:ext uri="{BB962C8B-B14F-4D97-AF65-F5344CB8AC3E}">
        <p14:creationId xmlns:p14="http://schemas.microsoft.com/office/powerpoint/2010/main" val="3221001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The Business Decision Model</a:t>
            </a:r>
          </a:p>
        </p:txBody>
      </p:sp>
      <p:sp>
        <p:nvSpPr>
          <p:cNvPr id="7" name="Content Placeholder 6"/>
          <p:cNvSpPr>
            <a:spLocks noGrp="1"/>
          </p:cNvSpPr>
          <p:nvPr>
            <p:ph idx="1"/>
          </p:nvPr>
        </p:nvSpPr>
        <p:spPr/>
        <p:txBody>
          <a:bodyPr>
            <a:noAutofit/>
          </a:bodyPr>
          <a:lstStyle/>
          <a:p>
            <a:pPr marL="514350" indent="-514350">
              <a:buFont typeface="Calibri" pitchFamily="34" charset="0"/>
              <a:buAutoNum type="arabicPeriod"/>
              <a:defRPr/>
            </a:pPr>
            <a:r>
              <a:rPr lang="en-US" dirty="0">
                <a:latin typeface="Arial" pitchFamily="34" charset="0"/>
                <a:cs typeface="Arial" pitchFamily="34" charset="0"/>
              </a:rPr>
              <a:t>If you were a lender, would you be willing to lend money to a company?</a:t>
            </a:r>
          </a:p>
          <a:p>
            <a:pPr marL="514350" indent="-514350">
              <a:buFont typeface="Calibri" pitchFamily="34" charset="0"/>
              <a:buAutoNum type="arabicPeriod"/>
              <a:defRPr/>
            </a:pPr>
            <a:r>
              <a:rPr lang="en-US" dirty="0">
                <a:latin typeface="Arial" pitchFamily="34" charset="0"/>
                <a:cs typeface="Arial" pitchFamily="34" charset="0"/>
              </a:rPr>
              <a:t>Gather information from the financial statements and other sources</a:t>
            </a:r>
          </a:p>
          <a:p>
            <a:pPr marL="514350" indent="-514350">
              <a:buFont typeface="Calibri" pitchFamily="34" charset="0"/>
              <a:buAutoNum type="arabicPeriod"/>
              <a:defRPr/>
            </a:pPr>
            <a:r>
              <a:rPr lang="en-US" dirty="0">
                <a:latin typeface="Arial" pitchFamily="34" charset="0"/>
                <a:cs typeface="Arial" pitchFamily="34" charset="0"/>
              </a:rPr>
              <a:t>Compare </a:t>
            </a:r>
            <a:r>
              <a:rPr lang="en-US" dirty="0" smtClean="0">
                <a:latin typeface="Arial" pitchFamily="34" charset="0"/>
                <a:cs typeface="Arial" pitchFamily="34" charset="0"/>
              </a:rPr>
              <a:t>the </a:t>
            </a:r>
            <a:r>
              <a:rPr lang="en-US" dirty="0">
                <a:latin typeface="Arial" pitchFamily="34" charset="0"/>
                <a:cs typeface="Arial" pitchFamily="34" charset="0"/>
              </a:rPr>
              <a:t>company's ratios with industry averages and look at trends</a:t>
            </a:r>
          </a:p>
          <a:p>
            <a:pPr marL="514350" indent="-514350">
              <a:buFont typeface="Calibri" pitchFamily="34" charset="0"/>
              <a:buAutoNum type="arabicPeriod"/>
              <a:defRPr/>
            </a:pPr>
            <a:r>
              <a:rPr lang="en-US" dirty="0">
                <a:latin typeface="Arial" pitchFamily="34" charset="0"/>
                <a:cs typeface="Arial" pitchFamily="34" charset="0"/>
              </a:rPr>
              <a:t>Lend money or find an alternative use for the money</a:t>
            </a:r>
          </a:p>
          <a:p>
            <a:pPr marL="514350" indent="-514350">
              <a:buFont typeface="Calibri" pitchFamily="34" charset="0"/>
              <a:buAutoNum type="arabicPeriod"/>
              <a:defRPr/>
            </a:pPr>
            <a:r>
              <a:rPr lang="en-US" dirty="0">
                <a:latin typeface="Arial" pitchFamily="34" charset="0"/>
                <a:cs typeface="Arial" pitchFamily="34" charset="0"/>
              </a:rPr>
              <a:t>Monitor your investment periodically</a:t>
            </a:r>
          </a:p>
        </p:txBody>
      </p:sp>
    </p:spTree>
    <p:extLst>
      <p:ext uri="{BB962C8B-B14F-4D97-AF65-F5344CB8AC3E}">
        <p14:creationId xmlns:p14="http://schemas.microsoft.com/office/powerpoint/2010/main" val="2503105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8" y="171650"/>
            <a:ext cx="8469849" cy="1004011"/>
          </a:xfrm>
        </p:spPr>
        <p:txBody>
          <a:bodyPr>
            <a:noAutofit/>
          </a:bodyPr>
          <a:lstStyle/>
          <a:p>
            <a:r>
              <a:rPr lang="en-US" dirty="0">
                <a:latin typeface="Arial" pitchFamily="34" charset="0"/>
                <a:cs typeface="Arial" pitchFamily="34" charset="0"/>
              </a:rPr>
              <a:t>Exhibit 10.8—Long-Term Liabilities on the Statement of Cash Flows</a:t>
            </a:r>
          </a:p>
        </p:txBody>
      </p:sp>
      <p:pic>
        <p:nvPicPr>
          <p:cNvPr id="4" name="Picture 2" descr="This exhibit provides a visual chart of how activity in long-term investments affects the statement of cash flows.&#10;Headings for this two-column exhibit are Item in the left column and Statement of Cash-Flow in the right column. At the top of the right-hand column Operating Activities appears in boldface. Below it are the headings Net income and xxx to indicate where dollar amounts would go. The left column then provides an activity item for which either + or – is indicated in the xxx amount column of the statement of cash flows. The following operating activities have the indicated effects: Increase in current liability, +; Decrease in current liability, –. Under a boldface heading Investing Activities, no items are listed. Below it is the bold heading Financing Activities, the following items have the indicated effects: Increase in long-term payable, +; Decrease in long-term payable, –.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294" y="2438400"/>
            <a:ext cx="85344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241011"/>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8" y="171650"/>
            <a:ext cx="8469849" cy="1548662"/>
          </a:xfrm>
        </p:spPr>
        <p:txBody>
          <a:bodyPr>
            <a:noAutofit/>
          </a:bodyPr>
          <a:lstStyle/>
          <a:p>
            <a:r>
              <a:rPr lang="en-US" dirty="0">
                <a:latin typeface="Arial" pitchFamily="34" charset="0"/>
                <a:cs typeface="Arial" pitchFamily="34" charset="0"/>
              </a:rPr>
              <a:t>Exhibit 10.9—The Coca-Cola Company and Subsidiaries’ 2011 Consolidated Statements of Cash Flows (Partial)</a:t>
            </a:r>
          </a:p>
        </p:txBody>
      </p:sp>
      <p:pic>
        <p:nvPicPr>
          <p:cNvPr id="4098" name="Picture 2" descr="The exhibit presents the 2014 Consolidated Statement of Cash Flows for the Coca-Cola Company and Subsidiaries.&#10;At the top of this consolidated statement of cash flows for Coca-Cola, Year Ended December 31 appears at aligned left, with operating, investing, and financing activities listed below is. To the right are three columns of figures for 2014, 2013, and 2012, respectively. Operating Activities is set in bold and left-aligned. Below it are the following activities and amounts: Consolidated net income, $7,124, $8,626, $9,086; Depreciation and amortization, 1,976, 1,977, 1,982; Stock-based compensation expense, 209, 227, 259; Deferred income taxes, (40), 648, 632; Equity (income) loss—net of dividends, (371), (201), (426); Foreign currency adjustments, 415, 168, (130); Significant (gains) losses on sales of assets—net, 831, (670), (98);&#10;Other operating charges, 761, 465, 166; Other items, 149, 234, 254; Net change in operating assets and liabilities, (439), (932), (1,080). These last three figures are underlined, indicating the columns of figures are to be summed. The last line in this section is indented slightly: Net cash provided by operating activities, 10,615, 10,542 10,645.&#10;Next, Investing Activities is set in bold and left-aligned. Below it are the following activities and amounts: Purchases of investments, (17,800), (14,782), (14,824); Proceeds from disposals of investments, 12,986, 12,791, 7,791; Acquisitions of businesses, equity method investments and nonmarketable securities, (389), (353), (1,486); Proceeds from disposals of businesses, equity method investments and nonmarketable securities, 148, 872, 20; Purchases of property, plant and equipment, (2,406), (2,550), (2,780); Proceeds from disposals of property, plant and equipment, 223, 111, 143; Other investing activities, (268), (303), (268). These last three figures are underlined, indicating the columns of figures are to be summed. The last line in this section is indented slightly:&#10;Net cash provided by (used in) investing activities, (7,506), (4,214), (11,404).&#10;Next, Financing Activities is set in bold and left-aligned. Below it are the following activities and amounts: Issuances of debt, 41,674, 43,425, 42,791; Payments of debt, (36,962), (38,714), (38,573); Issuances of stock, 1,532, 1,328, 1,489; Purchases of stock for treasury, (4,162), (4,832), (4,559); Dividends, (5,350), (4,969), (4,595); Other financing activities, (363), 17, 100. These last three figures are underlined, indicating the columns of figures are to be summed. The last line in this section is indented slightly: Net cash provided by (used in) financing activities, (3,631), (3,745), (3,347).&#10;On the next line, Effect of Exchange Rate Changes on Cash and Cash Equivalents is set in bold, along with these figures in the three columns: (934), (611), (255).&#10;On the following line, Cash and Cash Equivalents is set in bold. Below it are the following activities and amounts: Net increase (decrease) during the year, (1,456), 1,972, (4,361); Balance at beginning of year, 10,414, 8,442, 12,803. These last three figures are underlined, indicating the columns of figures are to be summed. The last line in this section is indented slightly: Balance at end of year, $8,958, $10,414, $8,442.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919" y="2130933"/>
            <a:ext cx="7900155" cy="3742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5346977"/>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Other Liabilities—Deferred </a:t>
            </a:r>
            <a:r>
              <a:rPr lang="en-US" dirty="0" smtClean="0">
                <a:latin typeface="Arial" pitchFamily="34" charset="0"/>
                <a:cs typeface="Arial" pitchFamily="34" charset="0"/>
              </a:rPr>
              <a:t>Tax</a:t>
            </a:r>
            <a:endParaRPr lang="en-US" dirty="0">
              <a:latin typeface="Arial" pitchFamily="34" charset="0"/>
              <a:cs typeface="Arial" pitchFamily="34" charset="0"/>
            </a:endParaRPr>
          </a:p>
        </p:txBody>
      </p:sp>
      <p:sp>
        <p:nvSpPr>
          <p:cNvPr id="7" name="Content Placeholder 6"/>
          <p:cNvSpPr>
            <a:spLocks noGrp="1"/>
          </p:cNvSpPr>
          <p:nvPr>
            <p:ph idx="1"/>
          </p:nvPr>
        </p:nvSpPr>
        <p:spPr/>
        <p:txBody>
          <a:bodyPr>
            <a:noAutofit/>
          </a:bodyPr>
          <a:lstStyle/>
          <a:p>
            <a:r>
              <a:rPr lang="en-US" dirty="0">
                <a:latin typeface="Arial" pitchFamily="34" charset="0"/>
                <a:cs typeface="Arial" pitchFamily="34" charset="0"/>
              </a:rPr>
              <a:t>Reconciles the differences between the accounting done for financial reporting purposes and tax purposes</a:t>
            </a:r>
          </a:p>
          <a:p>
            <a:pPr lvl="1"/>
            <a:r>
              <a:rPr lang="en-US" dirty="0">
                <a:latin typeface="Arial" pitchFamily="34" charset="0"/>
                <a:cs typeface="Arial" pitchFamily="34" charset="0"/>
              </a:rPr>
              <a:t>Reconcile the difference between the income tax expense and income tax payable</a:t>
            </a:r>
          </a:p>
          <a:p>
            <a:r>
              <a:rPr lang="en-US" b="1" dirty="0">
                <a:latin typeface="Arial" pitchFamily="34" charset="0"/>
                <a:cs typeface="Arial" pitchFamily="34" charset="0"/>
              </a:rPr>
              <a:t>Permanent difference</a:t>
            </a:r>
            <a:r>
              <a:rPr lang="en-US" dirty="0">
                <a:latin typeface="Arial" pitchFamily="34" charset="0"/>
                <a:cs typeface="Arial" pitchFamily="34" charset="0"/>
              </a:rPr>
              <a:t>: affects the tax records and not the accounting records, or vice versa</a:t>
            </a:r>
          </a:p>
          <a:p>
            <a:r>
              <a:rPr lang="en-US" b="1" dirty="0">
                <a:latin typeface="Arial" pitchFamily="34" charset="0"/>
                <a:cs typeface="Arial" pitchFamily="34" charset="0"/>
              </a:rPr>
              <a:t>Temporary difference</a:t>
            </a:r>
            <a:r>
              <a:rPr lang="en-US" dirty="0">
                <a:latin typeface="Arial" pitchFamily="34" charset="0"/>
                <a:cs typeface="Arial" pitchFamily="34" charset="0"/>
              </a:rPr>
              <a:t>: affects both book and tax records but not in the same time period</a:t>
            </a:r>
          </a:p>
        </p:txBody>
      </p:sp>
    </p:spTree>
    <p:extLst>
      <p:ext uri="{BB962C8B-B14F-4D97-AF65-F5344CB8AC3E}">
        <p14:creationId xmlns:p14="http://schemas.microsoft.com/office/powerpoint/2010/main" val="2193021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dirty="0">
                <a:latin typeface="Arial" pitchFamily="34" charset="0"/>
                <a:cs typeface="Arial" pitchFamily="34" charset="0"/>
              </a:rPr>
              <a:t>Example 10.9—Calculation and Reporting Deferred </a:t>
            </a:r>
            <a:r>
              <a:rPr lang="en-US" dirty="0" smtClean="0">
                <a:latin typeface="Arial" pitchFamily="34" charset="0"/>
                <a:cs typeface="Arial" pitchFamily="34" charset="0"/>
              </a:rPr>
              <a:t>Tax (1 of 4)</a:t>
            </a:r>
            <a:endParaRPr lang="en-US" dirty="0">
              <a:latin typeface="Arial" pitchFamily="34" charset="0"/>
              <a:cs typeface="Arial" pitchFamily="34" charset="0"/>
            </a:endParaRPr>
          </a:p>
        </p:txBody>
      </p:sp>
      <p:sp>
        <p:nvSpPr>
          <p:cNvPr id="7" name="Content Placeholder 6"/>
          <p:cNvSpPr>
            <a:spLocks noGrp="1"/>
          </p:cNvSpPr>
          <p:nvPr>
            <p:ph idx="1"/>
          </p:nvPr>
        </p:nvSpPr>
        <p:spPr/>
        <p:txBody>
          <a:bodyPr>
            <a:noAutofit/>
          </a:bodyPr>
          <a:lstStyle/>
          <a:p>
            <a:pPr marL="0" indent="0">
              <a:buNone/>
            </a:pPr>
            <a:r>
              <a:rPr lang="en-US" dirty="0">
                <a:latin typeface="Arial" pitchFamily="34" charset="0"/>
                <a:cs typeface="Arial" pitchFamily="34" charset="0"/>
              </a:rPr>
              <a:t>Assume that Startup Firm begins business on January 1, 2014. During 2014, the firm has sales of $6,000 and has no expenses other than depreciation and income tax at the rate of 40%. Startup has depreciation on only one asset. That asset was purchased on January 1, 2014, for $10,000 and has a four-year life. Startup has decided to use the straight-line depreciation method for financial reporting purposes. Startup’s accountants have chosen to use MACRS for tax purposes, however, resulting in $4,000 depreciation in 2014 and a decline of $1,000 per year thereafter</a:t>
            </a:r>
          </a:p>
        </p:txBody>
      </p:sp>
    </p:spTree>
    <p:extLst>
      <p:ext uri="{BB962C8B-B14F-4D97-AF65-F5344CB8AC3E}">
        <p14:creationId xmlns:p14="http://schemas.microsoft.com/office/powerpoint/2010/main" val="2881201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82880" y="66500"/>
            <a:ext cx="8794867" cy="1331729"/>
          </a:xfrm>
        </p:spPr>
        <p:txBody>
          <a:bodyPr>
            <a:noAutofit/>
          </a:bodyPr>
          <a:lstStyle/>
          <a:p>
            <a:r>
              <a:rPr lang="en-US" dirty="0">
                <a:latin typeface="Arial" pitchFamily="34" charset="0"/>
                <a:cs typeface="Arial" pitchFamily="34" charset="0"/>
              </a:rPr>
              <a:t>Example 10.9—Calculation and Reporting Deferred </a:t>
            </a:r>
            <a:r>
              <a:rPr lang="en-US" dirty="0" smtClean="0">
                <a:latin typeface="Arial" pitchFamily="34" charset="0"/>
                <a:cs typeface="Arial" pitchFamily="34" charset="0"/>
              </a:rPr>
              <a:t>Tax (2 of 4)</a:t>
            </a:r>
            <a:endParaRPr lang="en-US" dirty="0">
              <a:latin typeface="Arial" pitchFamily="34" charset="0"/>
              <a:cs typeface="Arial" pitchFamily="34" charset="0"/>
            </a:endParaRPr>
          </a:p>
        </p:txBody>
      </p:sp>
      <p:pic>
        <p:nvPicPr>
          <p:cNvPr id="9" name="Picture 2" descr="A table provides depreciation amounts for a company’s various assets.&#10;A simple four-column table has the following four headings set in bold above a horizontal line: Year, Tax Depreciation, Book Depreciation, Difference. The following data appear in the rows below the headings: 2016, $4,000, $2,500, $1,500; 2017, 3,000, 2,500, 500; 2018, 2,000, 2,500, (500); 2019, 1,000, 2,500, (1,500). These last three figures are underlined, indicating the columns of figures are to be summed. The last line in this section is indented slightly: Totals, $10,000, $10,000, $ 0, with these figures double-underlin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8766" y="2434846"/>
            <a:ext cx="682942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8930860"/>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9" y="123988"/>
            <a:ext cx="8032638" cy="1084880"/>
          </a:xfrm>
        </p:spPr>
        <p:txBody>
          <a:bodyPr>
            <a:noAutofit/>
          </a:bodyPr>
          <a:lstStyle/>
          <a:p>
            <a:r>
              <a:rPr lang="en-US" dirty="0">
                <a:latin typeface="Arial" pitchFamily="34" charset="0"/>
                <a:cs typeface="Arial" pitchFamily="34" charset="0"/>
              </a:rPr>
              <a:t>Example 10.9—Calculation and Reporting Deferred </a:t>
            </a:r>
            <a:r>
              <a:rPr lang="en-US" dirty="0" smtClean="0">
                <a:latin typeface="Arial" pitchFamily="34" charset="0"/>
                <a:cs typeface="Arial" pitchFamily="34" charset="0"/>
              </a:rPr>
              <a:t>Tax (3 of 4)</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68058" y="1415727"/>
            <a:ext cx="8589962" cy="893520"/>
          </a:xfrm>
        </p:spPr>
        <p:txBody>
          <a:bodyPr>
            <a:noAutofit/>
          </a:bodyPr>
          <a:lstStyle/>
          <a:p>
            <a:r>
              <a:rPr lang="en-US" dirty="0">
                <a:latin typeface="Arial" pitchFamily="34" charset="0"/>
                <a:cs typeface="Arial" pitchFamily="34" charset="0"/>
              </a:rPr>
              <a:t>Startup’s tax calculation for 2014 is based on the accelerated depreciation of $</a:t>
            </a:r>
            <a:r>
              <a:rPr lang="en-US" dirty="0" smtClean="0">
                <a:latin typeface="Arial" pitchFamily="34" charset="0"/>
                <a:cs typeface="Arial" pitchFamily="34" charset="0"/>
              </a:rPr>
              <a:t>4,000</a:t>
            </a:r>
            <a:endParaRPr lang="en-US" dirty="0">
              <a:latin typeface="Arial" pitchFamily="34" charset="0"/>
              <a:cs typeface="Arial" pitchFamily="34" charset="0"/>
            </a:endParaRPr>
          </a:p>
        </p:txBody>
      </p:sp>
      <p:pic>
        <p:nvPicPr>
          <p:cNvPr id="8" name="Picture 2" descr="Journal entry analysis recording the amount of tax expense and taxes payable for the year.&#10;A journal entry with accounting equation effect is shown.&#10;The words Journal Entry Analysis appear within a blue box to the left of the journal entry.&#10;The journal entry appears in a shaded box. On the first line, the date appears in bold type on the far left: Dec. 31. The name of the account to be debited, Tax Expense, appears to the right of this date. The amount debited, 1,400, is indented several spaces from the account name. The first of two accounts to be credited, Tax Payable, appears on the second line and sits below the account name to be debited and is indented a few spaces. The amount credited, 800, is indented several spaces beyond the amount debited. The second account to be credited is Deferred Tax and the amount 600. On the final line, the journal entry description sits below the account names and is left-aligned with the debit entry: To record income tax for the year 2016.&#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Liabilities, the account name Tax Payable appears on the left and the amount 800 appears on the right. Below it is another account, Deferred Tax, and the amount 600. Below Stockholders’ Equity, the amount (1,400) appears on the right.&#10;Below the Income Statement line, an equation appears in all capital letters: Revenues – Expenses = Net Income. Horizontal lines appear below each component of the equation. Below Expenses, the account name Tax Expense appears on the left and the amount 1,400 appears on the right. Below Net Income is the amount (1,400).&#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862" y="2432318"/>
            <a:ext cx="5899823" cy="1465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type="body" sz="half" idx="2"/>
          </p:nvPr>
        </p:nvSpPr>
        <p:spPr>
          <a:xfrm>
            <a:off x="555681" y="4083884"/>
            <a:ext cx="8032638" cy="480447"/>
          </a:xfrm>
        </p:spPr>
        <p:txBody>
          <a:bodyPr>
            <a:normAutofit lnSpcReduction="10000"/>
          </a:bodyPr>
          <a:lstStyle/>
          <a:p>
            <a:pPr marL="457200" indent="-457200">
              <a:buFont typeface="Arial" pitchFamily="34" charset="0"/>
              <a:buChar char="•"/>
            </a:pPr>
            <a:r>
              <a:rPr lang="en-US" sz="2600" dirty="0">
                <a:latin typeface="Arial" pitchFamily="34" charset="0"/>
                <a:cs typeface="Arial" pitchFamily="34" charset="0"/>
              </a:rPr>
              <a:t>Startup’s income statement for </a:t>
            </a:r>
            <a:r>
              <a:rPr lang="en-US" sz="2600" dirty="0" smtClean="0">
                <a:latin typeface="Arial" pitchFamily="34" charset="0"/>
                <a:cs typeface="Arial" pitchFamily="34" charset="0"/>
              </a:rPr>
              <a:t>2014</a:t>
            </a:r>
            <a:endParaRPr lang="en-US" sz="2600" dirty="0">
              <a:latin typeface="Arial" pitchFamily="34" charset="0"/>
              <a:cs typeface="Arial" pitchFamily="34" charset="0"/>
            </a:endParaRPr>
          </a:p>
        </p:txBody>
      </p:sp>
      <p:pic>
        <p:nvPicPr>
          <p:cNvPr id="9" name="Picture 3" descr="Table showing the calculations for determining tax payable.&#10;In this two-column display, the first line shows Sales and then to the right, the amount $6,000. The next line is labeled Depreciation expense with the amount 4,000, which is underlined. The following line, Taxable income, shows the amount $2,000. Below it, the label reads Tax rate, and in the right column is × 40%, with this amount underlined. The final line, Tax payable to the IRS, has the amount $800 with a double underl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5851" y="4753925"/>
            <a:ext cx="5840867" cy="1416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1947833"/>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19169" y="123988"/>
            <a:ext cx="8032638" cy="1084880"/>
          </a:xfrm>
        </p:spPr>
        <p:txBody>
          <a:bodyPr>
            <a:noAutofit/>
          </a:bodyPr>
          <a:lstStyle/>
          <a:p>
            <a:r>
              <a:rPr lang="en-US" dirty="0">
                <a:latin typeface="Arial" pitchFamily="34" charset="0"/>
                <a:cs typeface="Arial" pitchFamily="34" charset="0"/>
              </a:rPr>
              <a:t>Example 10.9—Calculation and Reporting Deferred </a:t>
            </a:r>
            <a:r>
              <a:rPr lang="en-US" dirty="0" smtClean="0">
                <a:latin typeface="Arial" pitchFamily="34" charset="0"/>
                <a:cs typeface="Arial" pitchFamily="34" charset="0"/>
              </a:rPr>
              <a:t>Tax (4 of 4)</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52560" y="1617205"/>
            <a:ext cx="8589962" cy="893520"/>
          </a:xfrm>
        </p:spPr>
        <p:txBody>
          <a:bodyPr>
            <a:noAutofit/>
          </a:bodyPr>
          <a:lstStyle/>
          <a:p>
            <a:r>
              <a:rPr lang="en-US" dirty="0">
                <a:latin typeface="Arial" pitchFamily="34" charset="0"/>
                <a:cs typeface="Arial" pitchFamily="34" charset="0"/>
              </a:rPr>
              <a:t>Entry to record the amount of tax expense and tax payable for 2014</a:t>
            </a:r>
          </a:p>
        </p:txBody>
      </p:sp>
      <p:pic>
        <p:nvPicPr>
          <p:cNvPr id="10" name="Picture 2" descr="Journal entry analysis recording the amount of tax expense and taxes payable for the year. A journal entry with accounting equation effect is shown.&#10;The words Journal Entry Analysis appear within a blue box to the left of the journal entry.&#10;The journal entry appears in a shaded box. On the first line, the date appears in bold type on the far left: Dec. 31. The name of the account to be debited, Tax Expense, appears to the right of this date. The amount debited, 1,400, is indented several spaces from the account name. The first of two accounts to be credited, Tax Payable, appears on the second line and sits below the account name to be debited and is indented a few spaces. The amount credited, 800, is indented several spaces beyond the amount debited. The second account to be credited is Deferred Tax and the amount 600. On the final line, the journal entry description sits below the account names and is left-aligned with the debit entry: To record income tax for the year 2016.&#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Liabilities, the account name Tax Payable appears on the left and the amount 800 appears on the right. Below it is another account, Deferred Tax, and the amount 600. Below Stockholders’ Equity, the amount (1,400) appears on the right.&#10;Below the Income Statement line, an equation appears in all capital letters: Revenues – Expenses = Net Income. Horizontal lines appear below each component of the equation. Below Expenses, the account name Tax Expense appears on the left and the amount 1,400 appears on the right. Below Net Income is the amount (1,400).&#10;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711834"/>
            <a:ext cx="8534400" cy="119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164328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Bonds Payable—Characteristics (1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b="1" dirty="0" smtClean="0">
                <a:latin typeface="Arial" pitchFamily="34" charset="0"/>
                <a:cs typeface="Arial" pitchFamily="34" charset="0"/>
              </a:rPr>
              <a:t>Debenture bonds</a:t>
            </a:r>
            <a:r>
              <a:rPr lang="en-US" dirty="0" smtClean="0">
                <a:latin typeface="Arial" pitchFamily="34" charset="0"/>
                <a:cs typeface="Arial" pitchFamily="34" charset="0"/>
              </a:rPr>
              <a:t>: not backed by specific collateral</a:t>
            </a:r>
          </a:p>
          <a:p>
            <a:r>
              <a:rPr lang="en-US" b="1" dirty="0" smtClean="0">
                <a:latin typeface="Arial" pitchFamily="34" charset="0"/>
                <a:cs typeface="Arial" pitchFamily="34" charset="0"/>
              </a:rPr>
              <a:t>Secured bond</a:t>
            </a:r>
            <a:r>
              <a:rPr lang="en-US" dirty="0" smtClean="0">
                <a:latin typeface="Arial" pitchFamily="34" charset="0"/>
                <a:cs typeface="Arial" pitchFamily="34" charset="0"/>
              </a:rPr>
              <a:t>: the certificate indicates specific assets that serve as collateral in case of default</a:t>
            </a:r>
          </a:p>
          <a:p>
            <a:r>
              <a:rPr lang="en-US" b="1" dirty="0" smtClean="0">
                <a:latin typeface="Arial" pitchFamily="34" charset="0"/>
                <a:cs typeface="Arial" pitchFamily="34" charset="0"/>
              </a:rPr>
              <a:t>Term bonds</a:t>
            </a:r>
            <a:r>
              <a:rPr lang="en-US" dirty="0" smtClean="0">
                <a:latin typeface="Arial" pitchFamily="34" charset="0"/>
                <a:cs typeface="Arial" pitchFamily="34" charset="0"/>
              </a:rPr>
              <a:t>: entire principal amount is due on a single date</a:t>
            </a:r>
          </a:p>
          <a:p>
            <a:r>
              <a:rPr lang="en-US" b="1" dirty="0" smtClean="0">
                <a:latin typeface="Arial" pitchFamily="34" charset="0"/>
                <a:cs typeface="Arial" pitchFamily="34" charset="0"/>
              </a:rPr>
              <a:t>Serial bonds</a:t>
            </a:r>
            <a:r>
              <a:rPr lang="en-US" dirty="0" smtClean="0">
                <a:latin typeface="Arial" pitchFamily="34" charset="0"/>
                <a:cs typeface="Arial" pitchFamily="34" charset="0"/>
              </a:rPr>
              <a:t>: a portion of the bonds comes due each time period</a:t>
            </a: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Bonds Payable—Characteristics (2 of 2)</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b="1" dirty="0" smtClean="0">
                <a:latin typeface="Arial" pitchFamily="34" charset="0"/>
                <a:cs typeface="Arial" pitchFamily="34" charset="0"/>
              </a:rPr>
              <a:t>Convertible bonds</a:t>
            </a:r>
            <a:r>
              <a:rPr lang="en-US" dirty="0" smtClean="0">
                <a:latin typeface="Arial" pitchFamily="34" charset="0"/>
                <a:cs typeface="Arial" pitchFamily="34" charset="0"/>
              </a:rPr>
              <a:t>: can be converted into common stock at a future time</a:t>
            </a:r>
          </a:p>
          <a:p>
            <a:r>
              <a:rPr lang="en-US" b="1" dirty="0" smtClean="0">
                <a:latin typeface="Arial" pitchFamily="34" charset="0"/>
                <a:cs typeface="Arial" pitchFamily="34" charset="0"/>
              </a:rPr>
              <a:t>Callable bonds</a:t>
            </a:r>
            <a:r>
              <a:rPr lang="en-US" dirty="0" smtClean="0">
                <a:latin typeface="Arial" pitchFamily="34" charset="0"/>
                <a:cs typeface="Arial" pitchFamily="34" charset="0"/>
              </a:rPr>
              <a:t>: redeemed or retired before their specified due date</a:t>
            </a:r>
            <a:endParaRPr lang="en-US" b="1" dirty="0" smtClean="0">
              <a:latin typeface="Arial" pitchFamily="34" charset="0"/>
              <a:cs typeface="Arial" pitchFamily="34" charset="0"/>
            </a:endParaRP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157" y="156152"/>
            <a:ext cx="8032638" cy="1004011"/>
          </a:xfrm>
        </p:spPr>
        <p:txBody>
          <a:bodyPr>
            <a:noAutofit/>
          </a:bodyPr>
          <a:lstStyle/>
          <a:p>
            <a:r>
              <a:rPr lang="en-US" dirty="0" smtClean="0">
                <a:latin typeface="Arial" pitchFamily="34" charset="0"/>
                <a:cs typeface="Arial" pitchFamily="34" charset="0"/>
              </a:rPr>
              <a:t>Exhibit 10.2—Bond Certificate</a:t>
            </a:r>
            <a:endParaRPr lang="en-US" dirty="0">
              <a:latin typeface="Arial" pitchFamily="34" charset="0"/>
              <a:cs typeface="Arial" pitchFamily="34" charset="0"/>
            </a:endParaRPr>
          </a:p>
        </p:txBody>
      </p:sp>
      <p:pic>
        <p:nvPicPr>
          <p:cNvPr id="8" name="Picture 2" descr="An illustration of a bond certificate is shown with its various aspects noted.&#10;The illustration shows a bond certificate that contains a great deal of information. These information items will be described, starting at the top. For each item, an identifier is given off to the right with an arrow pointing from the identifier to the item. Here, each item listed will be followed by the identifier in parentheses.&#10;ANYTOWN, USA (issuer)&#10;General Obligation Town Construction Bond (Description of issue project)&#10;012345AB1 set in a box (CUSIP number)&#10;5000 in fancy script lettering in green, the color of the bonds border (Par value)&#10;4.5% (Annual interest rate)&#10;Dated August 15, 1990 (Date of issue)&#10;Due August 15, 2010 (Maturity date)&#10;INTEREST PAYABLE, February 15, 1991, and semi-annually thereafter on August 15 and February 15. (Interest payment date)&#10;United National Bank and Trust Company, Anytown, U.S.A. (Trustee and paying agent)"/>
          <p:cNvPicPr>
            <a:picLocks noChangeAspect="1" noChangeArrowheads="1"/>
          </p:cNvPicPr>
          <p:nvPr/>
        </p:nvPicPr>
        <p:blipFill>
          <a:blip r:embed="rId2" cstate="print"/>
          <a:srcRect/>
          <a:stretch>
            <a:fillRect/>
          </a:stretch>
        </p:blipFill>
        <p:spPr bwMode="auto">
          <a:xfrm>
            <a:off x="2556112" y="1534332"/>
            <a:ext cx="3571536" cy="4479010"/>
          </a:xfrm>
          <a:prstGeom prst="rect">
            <a:avLst/>
          </a:prstGeom>
          <a:noFill/>
          <a:ln w="9525">
            <a:noFill/>
            <a:miter lim="800000"/>
            <a:headEnd/>
            <a:tailEnd/>
          </a:ln>
        </p:spPr>
      </p:pic>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rial" pitchFamily="34" charset="0"/>
                <a:cs typeface="Arial" pitchFamily="34" charset="0"/>
              </a:rPr>
              <a:t>Factors Affecting Bond Price</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defRPr/>
            </a:pPr>
            <a:r>
              <a:rPr lang="en-US" b="1" dirty="0" smtClean="0">
                <a:latin typeface="Arial" pitchFamily="34" charset="0"/>
                <a:cs typeface="Arial" pitchFamily="34" charset="0"/>
              </a:rPr>
              <a:t>Face rate of interest: </a:t>
            </a:r>
            <a:r>
              <a:rPr lang="en-US" dirty="0" smtClean="0">
                <a:latin typeface="Arial" pitchFamily="34" charset="0"/>
                <a:cs typeface="Arial" pitchFamily="34" charset="0"/>
              </a:rPr>
              <a:t>also called stated rate, nominal rate, contract rate, coupon rate</a:t>
            </a:r>
          </a:p>
          <a:p>
            <a:pPr lvl="1">
              <a:defRPr/>
            </a:pPr>
            <a:r>
              <a:rPr lang="en-US" dirty="0" smtClean="0">
                <a:latin typeface="Arial" pitchFamily="34" charset="0"/>
                <a:cs typeface="Arial" pitchFamily="34" charset="0"/>
              </a:rPr>
              <a:t>The rate of interest on the bond certificate</a:t>
            </a:r>
          </a:p>
          <a:p>
            <a:pPr>
              <a:defRPr/>
            </a:pPr>
            <a:r>
              <a:rPr lang="en-US" b="1" dirty="0" smtClean="0">
                <a:latin typeface="Arial" pitchFamily="34" charset="0"/>
                <a:cs typeface="Arial" pitchFamily="34" charset="0"/>
              </a:rPr>
              <a:t>Market rate of interest</a:t>
            </a:r>
            <a:r>
              <a:rPr lang="en-US" dirty="0" smtClean="0">
                <a:latin typeface="Arial" pitchFamily="34" charset="0"/>
                <a:cs typeface="Arial" pitchFamily="34" charset="0"/>
              </a:rPr>
              <a:t>: also called effective rate, bond yield</a:t>
            </a:r>
          </a:p>
          <a:p>
            <a:pPr lvl="1">
              <a:defRPr/>
            </a:pPr>
            <a:r>
              <a:rPr lang="en-US" dirty="0" smtClean="0">
                <a:latin typeface="Arial" pitchFamily="34" charset="0"/>
                <a:cs typeface="Arial" pitchFamily="34" charset="0"/>
              </a:rPr>
              <a:t>The rate that investors could obtain by  investing in other bonds</a:t>
            </a:r>
          </a:p>
          <a:p>
            <a:pPr>
              <a:defRPr/>
            </a:pPr>
            <a:r>
              <a:rPr lang="en-US" b="1" dirty="0" smtClean="0">
                <a:latin typeface="Arial" pitchFamily="34" charset="0"/>
                <a:cs typeface="Arial" pitchFamily="34" charset="0"/>
              </a:rPr>
              <a:t>Bond issue price</a:t>
            </a:r>
            <a:r>
              <a:rPr lang="en-US" dirty="0" smtClean="0">
                <a:latin typeface="Arial" pitchFamily="34" charset="0"/>
                <a:cs typeface="Arial" pitchFamily="34" charset="0"/>
              </a:rPr>
              <a:t>: the present value of the annuity of interest payments plus the present value of the principal</a:t>
            </a:r>
            <a:endParaRPr lang="en-US" dirty="0">
              <a:latin typeface="Arial" pitchFamily="34" charset="0"/>
              <a:cs typeface="Arial" pitchFamily="34" charset="0"/>
            </a:endParaRP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157" y="156152"/>
            <a:ext cx="8032638" cy="1004011"/>
          </a:xfrm>
        </p:spPr>
        <p:txBody>
          <a:bodyPr>
            <a:noAutofit/>
          </a:bodyPr>
          <a:lstStyle/>
          <a:p>
            <a:r>
              <a:rPr lang="en-US" dirty="0">
                <a:latin typeface="Arial" pitchFamily="34" charset="0"/>
                <a:cs typeface="Arial" pitchFamily="34" charset="0"/>
              </a:rPr>
              <a:t>Premium or Discount on Bonds</a:t>
            </a:r>
          </a:p>
        </p:txBody>
      </p:sp>
      <p:pic>
        <p:nvPicPr>
          <p:cNvPr id="1026" name="Picture 2" descr="An illustration reads reads as follows, If Market Rate equal to Face Rate points to issued at face value. If Market Rate greater than Face Rate points to issued at a discount. The formula reads, Discount equal to Face value minus Issue price. If Market Rate lesser than Face Rate points to issued at a Premium. The formula reads, Premium equal to Issue price minus Face va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4536" y="1885158"/>
            <a:ext cx="6376921" cy="339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571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36804" y="187148"/>
            <a:ext cx="8593836" cy="1004011"/>
          </a:xfrm>
        </p:spPr>
        <p:txBody>
          <a:bodyPr>
            <a:normAutofit fontScale="90000"/>
          </a:bodyPr>
          <a:lstStyle/>
          <a:p>
            <a:r>
              <a:rPr lang="en-US" dirty="0">
                <a:latin typeface="Arial" pitchFamily="34" charset="0"/>
                <a:cs typeface="Arial" pitchFamily="34" charset="0"/>
              </a:rPr>
              <a:t>Recording Bond Issuance at </a:t>
            </a:r>
            <a:r>
              <a:rPr lang="en-US" dirty="0" smtClean="0">
                <a:latin typeface="Arial" pitchFamily="34" charset="0"/>
                <a:cs typeface="Arial" pitchFamily="34" charset="0"/>
              </a:rPr>
              <a:t>Discount (1</a:t>
            </a:r>
            <a:r>
              <a:rPr lang="en-US" baseline="0" dirty="0" smtClean="0">
                <a:latin typeface="Arial" pitchFamily="34" charset="0"/>
                <a:cs typeface="Arial" pitchFamily="34" charset="0"/>
              </a:rPr>
              <a:t> of 2)</a:t>
            </a:r>
            <a:endParaRPr lang="en-US" dirty="0">
              <a:latin typeface="Arial" pitchFamily="34" charset="0"/>
              <a:cs typeface="Arial" pitchFamily="34" charset="0"/>
            </a:endParaRPr>
          </a:p>
        </p:txBody>
      </p:sp>
      <p:sp>
        <p:nvSpPr>
          <p:cNvPr id="7" name="Content Placeholder 6"/>
          <p:cNvSpPr>
            <a:spLocks noGrp="1"/>
          </p:cNvSpPr>
          <p:nvPr>
            <p:ph sz="quarter" idx="11"/>
          </p:nvPr>
        </p:nvSpPr>
        <p:spPr>
          <a:xfrm>
            <a:off x="383560" y="1663700"/>
            <a:ext cx="8589962" cy="986510"/>
          </a:xfrm>
        </p:spPr>
        <p:txBody>
          <a:bodyPr>
            <a:noAutofit/>
          </a:bodyPr>
          <a:lstStyle/>
          <a:p>
            <a:r>
              <a:rPr lang="en-US" dirty="0">
                <a:latin typeface="Arial" pitchFamily="34" charset="0"/>
                <a:cs typeface="Arial" pitchFamily="34" charset="0"/>
              </a:rPr>
              <a:t>Record both the discount and the issuance of the </a:t>
            </a:r>
            <a:r>
              <a:rPr lang="en-US" dirty="0" smtClean="0">
                <a:latin typeface="Arial" pitchFamily="34" charset="0"/>
                <a:cs typeface="Arial" pitchFamily="34" charset="0"/>
              </a:rPr>
              <a:t>bonds</a:t>
            </a:r>
            <a:endParaRPr lang="en-US" dirty="0">
              <a:latin typeface="Arial" pitchFamily="34" charset="0"/>
              <a:cs typeface="Arial" pitchFamily="34" charset="0"/>
            </a:endParaRPr>
          </a:p>
        </p:txBody>
      </p:sp>
      <p:pic>
        <p:nvPicPr>
          <p:cNvPr id="8" name="Picture 2" descr="Journal entry analysis recording the issuance of bonds payable. A journal entry with accounting equation effect is shown.&#10;The words Journal Entry Analysis appear within a blue box to the left of the journal entry.&#10;The journal entry appears in a shaded box. On the first line, the date appears in bold type on the far left: Jan. 1. The account name to be debited, Cash, appears to the right of this date. The amount debited, 9,366, is indented several spaces from the account name. Another account to be debited follows on the next line: Discount on Bonds Payable, 634. The account name to be credited, Bonds Payable, appears on the next line and sits below the account names to be debited and is indented a few spaces. The amount credited, 10,000, is indented several spaces beyond the amount debited. On the final line, the journal entry description sits below the account names and is left-aligned with the debit entry: To record the issuance of bonds payable.&#10;Below the journal entry, the accounting equation effect is shown.&#10;Two bold horizontal lines appear side by side. The words Balance Sheet are centered above the line on the left. The words Income Statement are centered above the line on the right.&#10;Below the Balance Sheet line, an equation appears in all capital letters: Assets = Liabilities + Stockholders’ Equity. Horizontal lines appear below each component of the equation. Below Assets, the account name Cash appears on the left and the amount 9,366 appears on the right. Below Liabilities, two accounts are listed: Bonds Payable 10,000, and Discount on Bonds Payable* (634).&#10;*The Discount on Bonds Payable account has increased. It is shown as a decrease in the equation above because it is a contra account and causes total liabilities to decrea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432874"/>
            <a:ext cx="8534400"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242404"/>
      </p:ext>
    </p:extLst>
  </p:cSld>
  <p:clrMapOvr>
    <a:masterClrMapping/>
  </p:clrMapOvr>
  <p:transition spd="slow"/>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1396</Words>
  <Application>Microsoft Office PowerPoint</Application>
  <PresentationFormat>On-screen Show (4:3)</PresentationFormat>
  <Paragraphs>157</Paragraphs>
  <Slides>38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Sample</vt:lpstr>
      <vt:lpstr>Equation</vt:lpstr>
      <vt:lpstr>Chapter 10</vt:lpstr>
      <vt:lpstr>Long-Term Liabilities</vt:lpstr>
      <vt:lpstr>Bonds Payable</vt:lpstr>
      <vt:lpstr>Bonds Payable—Characteristics (1 of 2)</vt:lpstr>
      <vt:lpstr>Bonds Payable—Characteristics (2 of 2)</vt:lpstr>
      <vt:lpstr>Exhibit 10.2—Bond Certificate</vt:lpstr>
      <vt:lpstr>Factors Affecting Bond Price</vt:lpstr>
      <vt:lpstr>Premium or Discount on Bonds</vt:lpstr>
      <vt:lpstr>Recording Bond Issuance at Discount (1 of 2)</vt:lpstr>
      <vt:lpstr>Recording Bond Issuance at Discount (2 of 2)</vt:lpstr>
      <vt:lpstr>Recording Bond Issuance at Premium (1 of 2)</vt:lpstr>
      <vt:lpstr>Recording Bond Issuance at Premium (2 of 2)</vt:lpstr>
      <vt:lpstr>Bond Amortization</vt:lpstr>
      <vt:lpstr>Exhibit 10.4—Discount Amortization: Effective Interest Method of Amortization</vt:lpstr>
      <vt:lpstr>Example 10.3—Recording Amortization of Discount</vt:lpstr>
      <vt:lpstr>Exhibit 10.5—Premium Amortization: Effective Interest Method of Amortization</vt:lpstr>
      <vt:lpstr>Example 10.4—Recording Amortization of a Premium</vt:lpstr>
      <vt:lpstr>Redemption of Bonds</vt:lpstr>
      <vt:lpstr>Liability for Leases (1 of 2)</vt:lpstr>
      <vt:lpstr>Liability for Leases (2 of 2)</vt:lpstr>
      <vt:lpstr>Criteria for Lease Capitalization</vt:lpstr>
      <vt:lpstr>Exhibit 10.6—Gap, Inc.’s 2011 Note Disclosure of Leases</vt:lpstr>
      <vt:lpstr>Example 10.8—Calculating the Amount to Capitalize for a Lease (1 of 2)</vt:lpstr>
      <vt:lpstr>Example 10.8—Calculating the Amount to Capitalize for a Lease (2 of 2)</vt:lpstr>
      <vt:lpstr>Exhibit 10.7—Lease Amortization: Effective Interest Method of Amortization</vt:lpstr>
      <vt:lpstr>Recording Lease</vt:lpstr>
      <vt:lpstr>IFRS and Leasing</vt:lpstr>
      <vt:lpstr>Debt-to-Equity ratio</vt:lpstr>
      <vt:lpstr>Times Interest Earned Ratio</vt:lpstr>
      <vt:lpstr>The Ratio Analysis Model</vt:lpstr>
      <vt:lpstr>The Business Decision Model</vt:lpstr>
      <vt:lpstr>Exhibit 10.8—Long-Term Liabilities on the Statement of Cash Flows</vt:lpstr>
      <vt:lpstr>Exhibit 10.9—The Coca-Cola Company and Subsidiaries’ 2011 Consolidated Statements of Cash Flows (Partial)</vt:lpstr>
      <vt:lpstr>Other Liabilities—Deferred Tax</vt:lpstr>
      <vt:lpstr>Example 10.9—Calculation and Reporting Deferred Tax (1 of 4)</vt:lpstr>
      <vt:lpstr>Example 10.9—Calculation and Reporting Deferred Tax (2 of 4)</vt:lpstr>
      <vt:lpstr>Example 10.9—Calculation and Reporting Deferred Tax (3 of 4)</vt:lpstr>
      <vt:lpstr>Example 10.9—Calculation and Reporting Deferred Tax (4 of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Long-Term Liabilities</dc:title>
  <dc:creator/>
  <cp:lastModifiedBy/>
  <cp:revision>1</cp:revision>
  <dcterms:created xsi:type="dcterms:W3CDTF">2015-05-25T16:19:52Z</dcterms:created>
  <dcterms:modified xsi:type="dcterms:W3CDTF">2017-11-09T16:22:57Z</dcterms:modified>
</cp:coreProperties>
</file>