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trictFirstAndLastChars="0" saveSubsetFonts="1">
  <p:sldMasterIdLst>
    <p:sldMasterId id="2147483671" r:id="rId1"/>
  </p:sldMasterIdLst>
  <p:notesMasterIdLst>
    <p:notesMasterId r:id="rId53"/>
  </p:notesMasterIdLst>
  <p:sldIdLst>
    <p:sldId id="517" r:id="rId2"/>
    <p:sldId id="487" r:id="rId3"/>
    <p:sldId id="518" r:id="rId4"/>
    <p:sldId id="519" r:id="rId5"/>
    <p:sldId id="520" r:id="rId6"/>
    <p:sldId id="521" r:id="rId7"/>
    <p:sldId id="522" r:id="rId8"/>
    <p:sldId id="523" r:id="rId9"/>
    <p:sldId id="524" r:id="rId10"/>
    <p:sldId id="525" r:id="rId11"/>
    <p:sldId id="526" r:id="rId12"/>
    <p:sldId id="527" r:id="rId13"/>
    <p:sldId id="528" r:id="rId14"/>
    <p:sldId id="529" r:id="rId15"/>
    <p:sldId id="530" r:id="rId16"/>
    <p:sldId id="531" r:id="rId17"/>
    <p:sldId id="532" r:id="rId18"/>
    <p:sldId id="533" r:id="rId19"/>
    <p:sldId id="534" r:id="rId20"/>
    <p:sldId id="535" r:id="rId21"/>
    <p:sldId id="536" r:id="rId22"/>
    <p:sldId id="537" r:id="rId23"/>
    <p:sldId id="538" r:id="rId24"/>
    <p:sldId id="539" r:id="rId25"/>
    <p:sldId id="540" r:id="rId26"/>
    <p:sldId id="541" r:id="rId27"/>
    <p:sldId id="542" r:id="rId28"/>
    <p:sldId id="543" r:id="rId29"/>
    <p:sldId id="544" r:id="rId30"/>
    <p:sldId id="545" r:id="rId31"/>
    <p:sldId id="546" r:id="rId32"/>
    <p:sldId id="547" r:id="rId33"/>
    <p:sldId id="548" r:id="rId34"/>
    <p:sldId id="549" r:id="rId35"/>
    <p:sldId id="550" r:id="rId36"/>
    <p:sldId id="551" r:id="rId37"/>
    <p:sldId id="552" r:id="rId38"/>
    <p:sldId id="553" r:id="rId39"/>
    <p:sldId id="554" r:id="rId40"/>
    <p:sldId id="555" r:id="rId41"/>
    <p:sldId id="556" r:id="rId42"/>
    <p:sldId id="557" r:id="rId43"/>
    <p:sldId id="558" r:id="rId44"/>
    <p:sldId id="559" r:id="rId45"/>
    <p:sldId id="560" r:id="rId46"/>
    <p:sldId id="562" r:id="rId47"/>
    <p:sldId id="563" r:id="rId48"/>
    <p:sldId id="564" r:id="rId49"/>
    <p:sldId id="565" r:id="rId50"/>
    <p:sldId id="566" r:id="rId51"/>
    <p:sldId id="567" r:id="rId5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56525"/>
    <a:srgbClr val="3E7684"/>
    <a:srgbClr val="C9252C"/>
    <a:srgbClr val="0070C0"/>
    <a:srgbClr val="00739B"/>
    <a:srgbClr val="002D3D"/>
    <a:srgbClr val="59305B"/>
    <a:srgbClr val="4578AF"/>
    <a:srgbClr val="3366FF"/>
    <a:srgbClr val="A500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62" autoAdjust="0"/>
    <p:restoredTop sz="83837" autoAdjust="0"/>
  </p:normalViewPr>
  <p:slideViewPr>
    <p:cSldViewPr snapToGrid="0">
      <p:cViewPr>
        <p:scale>
          <a:sx n="68" d="100"/>
          <a:sy n="68" d="100"/>
        </p:scale>
        <p:origin x="-1302" y="1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3490" name="Rectangle 5121"/>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US" dirty="0"/>
          </a:p>
        </p:txBody>
      </p:sp>
      <p:sp>
        <p:nvSpPr>
          <p:cNvPr id="63491" name="Rectangle 5122"/>
          <p:cNvSpPr>
            <a:spLocks noGrp="1" noChangeArrowheads="1"/>
          </p:cNvSpPr>
          <p:nvPr>
            <p:ph type="dt" idx="1"/>
          </p:nvPr>
        </p:nvSpPr>
        <p:spPr bwMode="auto">
          <a:xfrm>
            <a:off x="3884613"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endParaRPr lang="en-US" dirty="0"/>
          </a:p>
        </p:txBody>
      </p:sp>
      <p:sp>
        <p:nvSpPr>
          <p:cNvPr id="63492" name="Rectangle 5123"/>
          <p:cNvSpPr>
            <a:spLocks noGrp="1" noRot="1" noChangeAspect="1" noChangeArrowheads="1" noTextEdit="1"/>
          </p:cNvSpPr>
          <p:nvPr>
            <p:ph type="sldImg" idx="2"/>
          </p:nvPr>
        </p:nvSpPr>
        <p:spPr bwMode="auto">
          <a:xfrm>
            <a:off x="1143000" y="685800"/>
            <a:ext cx="4572000" cy="3429000"/>
          </a:xfrm>
          <a:prstGeom prst="rect">
            <a:avLst/>
          </a:prstGeom>
          <a:noFill/>
          <a:ln w="9525" algn="ctr">
            <a:solidFill>
              <a:srgbClr val="000000"/>
            </a:solidFill>
            <a:miter lim="800000"/>
            <a:headEnd/>
            <a:tailEnd/>
          </a:ln>
        </p:spPr>
      </p:sp>
      <p:sp>
        <p:nvSpPr>
          <p:cNvPr id="5125" name="Notes Placeholder 5124"/>
          <p:cNvSpPr>
            <a:spLocks noGrp="1" noChangeArrowheads="1"/>
          </p:cNvSpPr>
          <p:nvPr>
            <p:ph type="body" sz="quarter" idx="3"/>
          </p:nvPr>
        </p:nvSpPr>
        <p:spPr bwMode="auto">
          <a:xfrm>
            <a:off x="685800" y="4343400"/>
            <a:ext cx="5486400" cy="411480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3494" name="Rectangle 5125"/>
          <p:cNvSpPr>
            <a:spLocks noGrp="1" noChangeArrowheads="1"/>
          </p:cNvSpPr>
          <p:nvPr>
            <p:ph type="ftr" sz="quarter" idx="4"/>
          </p:nvPr>
        </p:nvSpPr>
        <p:spPr bwMode="auto">
          <a:xfrm>
            <a:off x="0" y="8685213"/>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en-US" dirty="0"/>
          </a:p>
        </p:txBody>
      </p:sp>
      <p:sp>
        <p:nvSpPr>
          <p:cNvPr id="5127" name="Slide Number Placeholder 5126"/>
          <p:cNvSpPr>
            <a:spLocks noGrp="1" noChangeArrowheads="1"/>
          </p:cNvSpPr>
          <p:nvPr>
            <p:ph type="sldNum" sz="quarter" idx="5"/>
          </p:nvPr>
        </p:nvSpPr>
        <p:spPr bwMode="auto">
          <a:xfrm>
            <a:off x="3884613" y="8685213"/>
            <a:ext cx="2971800" cy="45720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b" anchorCtr="0" compatLnSpc="1">
            <a:prstTxWarp prst="textNoShape">
              <a:avLst/>
            </a:prstTxWarp>
          </a:bodyPr>
          <a:lstStyle>
            <a:lvl1pPr algn="r">
              <a:defRPr sz="1200"/>
            </a:lvl1pPr>
          </a:lstStyle>
          <a:p>
            <a:fld id="{FCA16ACA-BEA9-4113-B004-2C9FC464C5F8}" type="slidenum">
              <a:rPr lang="en-US"/>
              <a:pPr/>
              <a:t>‹#›</a:t>
            </a:fld>
            <a:endParaRPr lang="en-US" dirty="0"/>
          </a:p>
        </p:txBody>
      </p:sp>
    </p:spTree>
    <p:extLst>
      <p:ext uri="{BB962C8B-B14F-4D97-AF65-F5344CB8AC3E}">
        <p14:creationId xmlns:p14="http://schemas.microsoft.com/office/powerpoint/2010/main" val="157493484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9EAEEF-EA87-45A5-AB17-DF2F4D00AFC7}" type="slidenum">
              <a:rPr lang="en-US" altLang="en-US" smtClean="0"/>
              <a:pPr/>
              <a:t>1</a:t>
            </a:fld>
            <a:endParaRPr lang="en-US" altLang="en-US" dirty="0"/>
          </a:p>
        </p:txBody>
      </p:sp>
    </p:spTree>
    <p:extLst>
      <p:ext uri="{BB962C8B-B14F-4D97-AF65-F5344CB8AC3E}">
        <p14:creationId xmlns:p14="http://schemas.microsoft.com/office/powerpoint/2010/main" val="16811224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1_Chapter Opener">
    <p:spTree>
      <p:nvGrpSpPr>
        <p:cNvPr id="1" name=""/>
        <p:cNvGrpSpPr/>
        <p:nvPr/>
      </p:nvGrpSpPr>
      <p:grpSpPr>
        <a:xfrm>
          <a:off x="0" y="0"/>
          <a:ext cx="0" cy="0"/>
          <a:chOff x="0" y="0"/>
          <a:chExt cx="0" cy="0"/>
        </a:xfrm>
      </p:grpSpPr>
      <p:sp>
        <p:nvSpPr>
          <p:cNvPr id="16" name="Rectangle 15"/>
          <p:cNvSpPr/>
          <p:nvPr userDrawn="1"/>
        </p:nvSpPr>
        <p:spPr bwMode="white">
          <a:xfrm>
            <a:off x="0" y="0"/>
            <a:ext cx="9144000" cy="1371600"/>
          </a:xfrm>
          <a:prstGeom prst="rect">
            <a:avLst/>
          </a:prstGeom>
          <a:solidFill>
            <a:srgbClr val="7565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59305B"/>
              </a:buClr>
            </a:pPr>
            <a:endParaRPr lang="en-US" dirty="0"/>
          </a:p>
        </p:txBody>
      </p:sp>
      <p:sp>
        <p:nvSpPr>
          <p:cNvPr id="11" name="SubTitle 10"/>
          <p:cNvSpPr>
            <a:spLocks noGrp="1"/>
          </p:cNvSpPr>
          <p:nvPr>
            <p:ph type="title"/>
          </p:nvPr>
        </p:nvSpPr>
        <p:spPr>
          <a:xfrm>
            <a:off x="732773" y="4036509"/>
            <a:ext cx="7991502" cy="805313"/>
          </a:xfrm>
          <a:noFill/>
        </p:spPr>
        <p:txBody>
          <a:bodyPr anchor="t">
            <a:noAutofit/>
          </a:bodyPr>
          <a:lstStyle>
            <a:lvl1pPr>
              <a:defRPr sz="3600">
                <a:solidFill>
                  <a:schemeClr val="tx1"/>
                </a:solidFill>
                <a:latin typeface="Arial" pitchFamily="34" charset="0"/>
                <a:ea typeface="Verdana" pitchFamily="34" charset="0"/>
                <a:cs typeface="Arial" pitchFamily="34" charset="0"/>
              </a:defRPr>
            </a:lvl1pPr>
          </a:lstStyle>
          <a:p>
            <a:r>
              <a:rPr lang="en-US" dirty="0" smtClean="0"/>
              <a:t>Click to edit Master title style</a:t>
            </a:r>
            <a:endParaRPr lang="en-US" dirty="0"/>
          </a:p>
        </p:txBody>
      </p:sp>
      <p:sp>
        <p:nvSpPr>
          <p:cNvPr id="9" name="Title 8"/>
          <p:cNvSpPr>
            <a:spLocks noGrp="1"/>
          </p:cNvSpPr>
          <p:nvPr>
            <p:ph type="body" sz="quarter" idx="14" hasCustomPrompt="1"/>
          </p:nvPr>
        </p:nvSpPr>
        <p:spPr>
          <a:xfrm>
            <a:off x="2141951" y="2430049"/>
            <a:ext cx="4415424" cy="1380993"/>
          </a:xfrm>
        </p:spPr>
        <p:txBody>
          <a:bodyPr anchor="b">
            <a:noAutofit/>
          </a:bodyPr>
          <a:lstStyle>
            <a:lvl1pPr marL="0" indent="0">
              <a:spcBef>
                <a:spcPts val="0"/>
              </a:spcBef>
              <a:buNone/>
              <a:defRPr sz="4400" baseline="0">
                <a:latin typeface="Arial" pitchFamily="34" charset="0"/>
                <a:ea typeface="Verdana" pitchFamily="34" charset="0"/>
                <a:cs typeface="Arial" pitchFamily="34" charset="0"/>
              </a:defRPr>
            </a:lvl1pPr>
            <a:lvl2pPr marL="0" indent="0">
              <a:spcBef>
                <a:spcPts val="0"/>
              </a:spcBef>
              <a:buNone/>
              <a:defRPr sz="4400"/>
            </a:lvl2pPr>
            <a:lvl3pPr marL="0" indent="0">
              <a:spcBef>
                <a:spcPts val="0"/>
              </a:spcBef>
              <a:buNone/>
              <a:defRPr sz="4400"/>
            </a:lvl3pPr>
            <a:lvl4pPr marL="0" indent="0">
              <a:spcBef>
                <a:spcPts val="0"/>
              </a:spcBef>
              <a:buNone/>
              <a:defRPr sz="4400"/>
            </a:lvl4pPr>
            <a:lvl5pPr marL="0" indent="0">
              <a:spcBef>
                <a:spcPts val="0"/>
              </a:spcBef>
              <a:buNone/>
              <a:defRPr sz="4400"/>
            </a:lvl5pPr>
            <a:lvl6pPr marL="0" indent="0">
              <a:spcBef>
                <a:spcPts val="0"/>
              </a:spcBef>
              <a:buNone/>
              <a:defRPr sz="4400"/>
            </a:lvl6pPr>
            <a:lvl7pPr marL="0" indent="0">
              <a:spcBef>
                <a:spcPts val="0"/>
              </a:spcBef>
              <a:buNone/>
              <a:defRPr sz="4400"/>
            </a:lvl7pPr>
            <a:lvl8pPr marL="0" indent="0">
              <a:spcBef>
                <a:spcPts val="0"/>
              </a:spcBef>
              <a:buNone/>
              <a:defRPr sz="4400"/>
            </a:lvl8pPr>
            <a:lvl9pPr marL="0" indent="0">
              <a:spcBef>
                <a:spcPts val="0"/>
              </a:spcBef>
              <a:buNone/>
              <a:defRPr sz="4400"/>
            </a:lvl9pPr>
          </a:lstStyle>
          <a:p>
            <a:pPr lvl="0"/>
            <a:r>
              <a:rPr lang="en-US" dirty="0" smtClean="0"/>
              <a:t>Chapter ##</a:t>
            </a:r>
            <a:endParaRPr lang="en-US" dirty="0"/>
          </a:p>
        </p:txBody>
      </p:sp>
      <p:sp>
        <p:nvSpPr>
          <p:cNvPr id="13" name="Rectangle 12"/>
          <p:cNvSpPr/>
          <p:nvPr/>
        </p:nvSpPr>
        <p:spPr bwMode="white">
          <a:xfrm>
            <a:off x="-7938" y="6248400"/>
            <a:ext cx="9161464" cy="629874"/>
          </a:xfrm>
          <a:prstGeom prst="rect">
            <a:avLst/>
          </a:prstGeom>
          <a:solidFill>
            <a:srgbClr val="7565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Content Placeholder 4"/>
          <p:cNvSpPr>
            <a:spLocks noGrp="1"/>
          </p:cNvSpPr>
          <p:nvPr>
            <p:ph sz="quarter" idx="16"/>
          </p:nvPr>
        </p:nvSpPr>
        <p:spPr>
          <a:xfrm>
            <a:off x="1600200" y="6285230"/>
            <a:ext cx="7543800" cy="572770"/>
          </a:xfrm>
          <a:solidFill>
            <a:srgbClr val="756525"/>
          </a:solidFill>
        </p:spPr>
        <p:txBody>
          <a:bodyPr>
            <a:noAutofit/>
          </a:bodyPr>
          <a:lstStyle>
            <a:lvl1pPr algn="ctr">
              <a:defRPr sz="1100">
                <a:latin typeface="Arial" pitchFamily="34" charset="0"/>
                <a:cs typeface="Arial" pitchFamily="34" charset="0"/>
              </a:defRPr>
            </a:lvl1pPr>
            <a:lvl2pPr>
              <a:defRPr sz="1100">
                <a:latin typeface="Arial" pitchFamily="34" charset="0"/>
                <a:cs typeface="Arial" pitchFamily="34" charset="0"/>
              </a:defRPr>
            </a:lvl2pPr>
            <a:lvl3pPr>
              <a:defRPr sz="1100">
                <a:latin typeface="Arial" pitchFamily="34" charset="0"/>
                <a:cs typeface="Arial" pitchFamily="34" charset="0"/>
              </a:defRPr>
            </a:lvl3pPr>
            <a:lvl4pPr>
              <a:defRPr sz="1100">
                <a:latin typeface="Arial" pitchFamily="34" charset="0"/>
                <a:cs typeface="Arial" pitchFamily="34" charset="0"/>
              </a:defRPr>
            </a:lvl4pPr>
            <a:lvl5pPr>
              <a:defRPr sz="1100">
                <a:latin typeface="Arial" pitchFamily="34" charset="0"/>
                <a:cs typeface="Arial" pitchFamily="34" charset="0"/>
              </a:defRPr>
            </a:lvl5pPr>
          </a:lstStyle>
          <a:p>
            <a:pPr lvl="0"/>
            <a:r>
              <a:rPr lang="en-US" dirty="0" smtClean="0"/>
              <a:t>Click to edit Master text styles</a:t>
            </a:r>
          </a:p>
        </p:txBody>
      </p:sp>
    </p:spTree>
    <p:extLst>
      <p:ext uri="{BB962C8B-B14F-4D97-AF65-F5344CB8AC3E}">
        <p14:creationId xmlns:p14="http://schemas.microsoft.com/office/powerpoint/2010/main" val="3463414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hf sldNum="0" hd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Title 7"/>
          <p:cNvSpPr>
            <a:spLocks noGrp="1"/>
          </p:cNvSpPr>
          <p:nvPr>
            <p:ph type="title"/>
          </p:nvPr>
        </p:nvSpPr>
        <p:spPr>
          <a:xfrm>
            <a:off x="45720" y="27709"/>
            <a:ext cx="9052560" cy="1039091"/>
          </a:xfrm>
        </p:spPr>
        <p:txBody>
          <a:bodyPr>
            <a:normAutofit/>
          </a:bodyPr>
          <a:lstStyle>
            <a:lvl1pPr algn="ctr">
              <a:defRPr sz="3600">
                <a:latin typeface="Arial" pitchFamily="34" charset="0"/>
                <a:ea typeface="Verdana" pitchFamily="34" charset="0"/>
                <a:cs typeface="Arial"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228600" y="1295400"/>
            <a:ext cx="8763000" cy="2725271"/>
          </a:xfrm>
        </p:spPr>
        <p:txBody>
          <a:bodyPr/>
          <a:lstStyle>
            <a:lvl1pPr marL="461963" indent="-461963">
              <a:buClr>
                <a:srgbClr val="756525"/>
              </a:buClr>
              <a:buSzPct val="100000"/>
              <a:defRPr/>
            </a:lvl1pPr>
            <a:lvl2pPr marL="914400" indent="-457200">
              <a:buClr>
                <a:srgbClr val="756525"/>
              </a:buClr>
              <a:defRPr/>
            </a:lvl2pPr>
            <a:lvl3pPr marL="1376363" indent="-461963">
              <a:buClr>
                <a:srgbClr val="756525"/>
              </a:buClr>
              <a:buFont typeface="Wingdings" pitchFamily="2" charset="2"/>
              <a:buChar char="§"/>
              <a:defRPr/>
            </a:lvl3pPr>
            <a:lvl4pPr marL="1600200" indent="-228600">
              <a:buClr>
                <a:srgbClr val="756525"/>
              </a:buClr>
              <a:buFont typeface="Courier New" pitchFamily="49" charset="0"/>
              <a:buChar char="o"/>
              <a:defRPr/>
            </a:lvl4pPr>
            <a:lvl5pPr>
              <a:buClr>
                <a:srgbClr val="756525"/>
              </a:buClr>
              <a:defRPr/>
            </a:lvl5pPr>
            <a:lvl6pPr>
              <a:defRPr/>
            </a:lvl6pPr>
            <a:lvl7pPr>
              <a:defRPr/>
            </a:lvl7pPr>
            <a:lvl8pPr>
              <a:defRPr/>
            </a:lvl8pPr>
            <a:lvl9pP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quarter" idx="10"/>
          </p:nvPr>
        </p:nvSpPr>
        <p:spPr>
          <a:xfrm>
            <a:off x="698500" y="4625975"/>
            <a:ext cx="8069263" cy="12096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723791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Figure + Caption Layout">
    <p:bg>
      <p:bgPr>
        <a:pattFill prst="pct5">
          <a:fgClr>
            <a:schemeClr val="bg1"/>
          </a:fgClr>
          <a:bgClr>
            <a:schemeClr val="bg1"/>
          </a:bgClr>
        </a:pattFill>
        <a:effectLst/>
      </p:bgPr>
    </p:bg>
    <p:spTree>
      <p:nvGrpSpPr>
        <p:cNvPr id="1" name=""/>
        <p:cNvGrpSpPr/>
        <p:nvPr/>
      </p:nvGrpSpPr>
      <p:grpSpPr>
        <a:xfrm>
          <a:off x="0" y="0"/>
          <a:ext cx="0" cy="0"/>
          <a:chOff x="0" y="0"/>
          <a:chExt cx="0" cy="0"/>
        </a:xfrm>
      </p:grpSpPr>
      <p:sp>
        <p:nvSpPr>
          <p:cNvPr id="10" name="Title 1"/>
          <p:cNvSpPr>
            <a:spLocks noGrp="1"/>
          </p:cNvSpPr>
          <p:nvPr>
            <p:ph type="title"/>
          </p:nvPr>
        </p:nvSpPr>
        <p:spPr>
          <a:xfrm>
            <a:off x="519169" y="357626"/>
            <a:ext cx="8032638" cy="1004011"/>
          </a:xfrm>
        </p:spPr>
        <p:txBody>
          <a:bodyPr>
            <a:normAutofit/>
          </a:bodyPr>
          <a:lstStyle>
            <a:lvl1pPr algn="ctr">
              <a:defRPr sz="3600" b="0">
                <a:solidFill>
                  <a:schemeClr val="tx1"/>
                </a:solidFill>
              </a:defRPr>
            </a:lvl1pPr>
          </a:lstStyle>
          <a:p>
            <a:r>
              <a:rPr lang="en-US" smtClean="0"/>
              <a:t>Click to edit Master title style</a:t>
            </a:r>
            <a:endParaRPr lang="en-US" dirty="0"/>
          </a:p>
        </p:txBody>
      </p:sp>
      <p:sp>
        <p:nvSpPr>
          <p:cNvPr id="3" name="Picture Placeholder 2"/>
          <p:cNvSpPr>
            <a:spLocks noGrp="1"/>
          </p:cNvSpPr>
          <p:nvPr>
            <p:ph type="pic" sz="quarter" idx="10"/>
          </p:nvPr>
        </p:nvSpPr>
        <p:spPr>
          <a:xfrm>
            <a:off x="1142999" y="2338466"/>
            <a:ext cx="7011649" cy="2843134"/>
          </a:xfrm>
        </p:spPr>
        <p:txBody>
          <a:bodyPr/>
          <a:lstStyle>
            <a:lvl1pPr>
              <a:buClr>
                <a:srgbClr val="756525"/>
              </a:buClr>
              <a:defRPr/>
            </a:lvl1pPr>
          </a:lstStyle>
          <a:p>
            <a:r>
              <a:rPr lang="en-US" dirty="0" smtClean="0"/>
              <a:t>Click icon to add picture</a:t>
            </a:r>
            <a:endParaRPr lang="en-US" dirty="0"/>
          </a:p>
        </p:txBody>
      </p:sp>
      <p:sp>
        <p:nvSpPr>
          <p:cNvPr id="11" name="Text Placeholder 3"/>
          <p:cNvSpPr>
            <a:spLocks noGrp="1"/>
          </p:cNvSpPr>
          <p:nvPr>
            <p:ph type="body" sz="half" idx="2"/>
          </p:nvPr>
        </p:nvSpPr>
        <p:spPr>
          <a:xfrm>
            <a:off x="519169" y="5486400"/>
            <a:ext cx="8032638" cy="6651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Rectangle 5"/>
          <p:cNvSpPr/>
          <p:nvPr/>
        </p:nvSpPr>
        <p:spPr bwMode="white">
          <a:xfrm>
            <a:off x="-7937" y="6248400"/>
            <a:ext cx="9151937" cy="617539"/>
          </a:xfrm>
          <a:prstGeom prst="rect">
            <a:avLst/>
          </a:prstGeom>
          <a:solidFill>
            <a:srgbClr val="75652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 name="Copyright" descr="Pearson: Copyright 2015, 2012, 2009"/>
          <p:cNvSpPr txBox="1">
            <a:spLocks noChangeArrowheads="1"/>
          </p:cNvSpPr>
          <p:nvPr/>
        </p:nvSpPr>
        <p:spPr bwMode="auto">
          <a:xfrm>
            <a:off x="1524000" y="6398426"/>
            <a:ext cx="7012763" cy="347987"/>
          </a:xfrm>
          <a:prstGeom prst="rect">
            <a:avLst/>
          </a:prstGeom>
          <a:solidFill>
            <a:srgbClr val="756525"/>
          </a:solidFill>
          <a:ln w="9525">
            <a:noFill/>
            <a:miter lim="800000"/>
            <a:headEnd/>
            <a:tailEnd/>
          </a:ln>
        </p:spPr>
        <p:txBody>
          <a:bodyPr lIns="0" tIns="0" rIns="0" bIns="0" anchor="ctr"/>
          <a:lstStyle>
            <a:lvl1pPr eaLnBrk="0" hangingPunct="0">
              <a:defRPr sz="2400">
                <a:solidFill>
                  <a:schemeClr val="tx1"/>
                </a:solidFill>
                <a:latin typeface="Arial" panose="020B0604020202020204" pitchFamily="34" charset="0"/>
              </a:defRPr>
            </a:lvl1pPr>
            <a:lvl2pPr marL="37931725" indent="-37474525" eaLnBrk="0" hangingPunct="0">
              <a:defRPr sz="2400">
                <a:solidFill>
                  <a:schemeClr val="tx1"/>
                </a:solidFill>
                <a:latin typeface="Arial" panose="020B0604020202020204" pitchFamily="34" charset="0"/>
              </a:defRPr>
            </a:lvl2pPr>
            <a:lvl3pPr eaLnBrk="0" hangingPunct="0">
              <a:defRPr sz="2400">
                <a:solidFill>
                  <a:schemeClr val="tx1"/>
                </a:solidFill>
                <a:latin typeface="Arial" panose="020B0604020202020204" pitchFamily="34" charset="0"/>
              </a:defRPr>
            </a:lvl3pPr>
            <a:lvl4pPr eaLnBrk="0" hangingPunct="0">
              <a:defRPr sz="2400">
                <a:solidFill>
                  <a:schemeClr val="tx1"/>
                </a:solidFill>
                <a:latin typeface="Arial" panose="020B0604020202020204" pitchFamily="34" charset="0"/>
              </a:defRPr>
            </a:lvl4pPr>
            <a:lvl5pPr eaLnBrk="0" hangingPunct="0">
              <a:defRPr sz="2400">
                <a:solidFill>
                  <a:schemeClr val="tx1"/>
                </a:solidFill>
                <a:latin typeface="Arial" panose="020B0604020202020204" pitchFamily="34" charset="0"/>
              </a:defRPr>
            </a:lvl5pPr>
            <a:lvl6pPr marL="457200" eaLnBrk="0" fontAlgn="base" hangingPunct="0">
              <a:spcBef>
                <a:spcPct val="0"/>
              </a:spcBef>
              <a:spcAft>
                <a:spcPct val="0"/>
              </a:spcAft>
              <a:defRPr sz="2400">
                <a:solidFill>
                  <a:schemeClr val="tx1"/>
                </a:solidFill>
                <a:latin typeface="Arial" panose="020B0604020202020204" pitchFamily="34" charset="0"/>
              </a:defRPr>
            </a:lvl6pPr>
            <a:lvl7pPr marL="914400" eaLnBrk="0" fontAlgn="base" hangingPunct="0">
              <a:spcBef>
                <a:spcPct val="0"/>
              </a:spcBef>
              <a:spcAft>
                <a:spcPct val="0"/>
              </a:spcAft>
              <a:defRPr sz="2400">
                <a:solidFill>
                  <a:schemeClr val="tx1"/>
                </a:solidFill>
                <a:latin typeface="Arial" panose="020B0604020202020204" pitchFamily="34" charset="0"/>
              </a:defRPr>
            </a:lvl7pPr>
            <a:lvl8pPr marL="1371600" eaLnBrk="0" fontAlgn="base" hangingPunct="0">
              <a:spcBef>
                <a:spcPct val="0"/>
              </a:spcBef>
              <a:spcAft>
                <a:spcPct val="0"/>
              </a:spcAft>
              <a:defRPr sz="2400">
                <a:solidFill>
                  <a:schemeClr val="tx1"/>
                </a:solidFill>
                <a:latin typeface="Arial" panose="020B0604020202020204" pitchFamily="34" charset="0"/>
              </a:defRPr>
            </a:lvl8pPr>
            <a:lvl9pPr marL="1828800" eaLnBrk="0" fontAlgn="base" hangingPunct="0">
              <a:spcBef>
                <a:spcPct val="0"/>
              </a:spcBef>
              <a:spcAft>
                <a:spcPct val="0"/>
              </a:spcAft>
              <a:defRPr sz="2400">
                <a:solidFill>
                  <a:schemeClr val="tx1"/>
                </a:solidFill>
                <a:latin typeface="Arial" panose="020B0604020202020204" pitchFamily="34" charset="0"/>
              </a:defRPr>
            </a:lvl9pPr>
          </a:lstStyle>
          <a:p>
            <a:pPr marL="0" lvl="0" indent="0" algn="ctr" eaLnBrk="0" fontAlgn="base" hangingPunct="0">
              <a:spcBef>
                <a:spcPct val="0"/>
              </a:spcBef>
              <a:spcAft>
                <a:spcPct val="0"/>
              </a:spcAft>
              <a:buClrTx/>
              <a:buNone/>
              <a:defRPr/>
            </a:pPr>
            <a:r>
              <a:rPr lang="en-US" sz="1200" dirty="0" smtClean="0">
                <a:solidFill>
                  <a:schemeClr val="bg1"/>
                </a:solidFill>
              </a:rPr>
              <a:t>© 2019 Cengage. All rights reserved</a:t>
            </a:r>
            <a:r>
              <a:rPr lang="en-US" sz="1200" dirty="0" smtClean="0">
                <a:solidFill>
                  <a:schemeClr val="bg1"/>
                </a:solidFill>
                <a:ea typeface="ＭＳ Ｐゴシック" charset="-128"/>
              </a:rPr>
              <a:t>.</a:t>
            </a:r>
            <a:endParaRPr lang="en-US" sz="1200" dirty="0">
              <a:solidFill>
                <a:schemeClr val="bg1"/>
              </a:solidFill>
            </a:endParaRPr>
          </a:p>
        </p:txBody>
      </p:sp>
      <p:pic>
        <p:nvPicPr>
          <p:cNvPr id="9" name="Picture 8"/>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6450154"/>
            <a:ext cx="1359386" cy="304675"/>
          </a:xfrm>
          <a:prstGeom prst="rect">
            <a:avLst/>
          </a:prstGeom>
          <a:solidFill>
            <a:srgbClr val="756525"/>
          </a:solidFill>
          <a:extLst/>
        </p:spPr>
      </p:pic>
      <p:sp>
        <p:nvSpPr>
          <p:cNvPr id="4" name="Content Placeholder 3"/>
          <p:cNvSpPr>
            <a:spLocks noGrp="1"/>
          </p:cNvSpPr>
          <p:nvPr>
            <p:ph sz="quarter" idx="11"/>
          </p:nvPr>
        </p:nvSpPr>
        <p:spPr>
          <a:xfrm>
            <a:off x="554038" y="1663700"/>
            <a:ext cx="8589962" cy="479425"/>
          </a:xfrm>
        </p:spPr>
        <p:txBody>
          <a:bodyPr/>
          <a:lstStyle>
            <a:lvl1pPr>
              <a:buClr>
                <a:srgbClr val="756525"/>
              </a:buClr>
              <a:defRPr/>
            </a:lvl1pPr>
            <a:lvl2pPr>
              <a:buClr>
                <a:srgbClr val="756525"/>
              </a:buClr>
              <a:defRPr/>
            </a:lvl2pPr>
            <a:lvl3pPr>
              <a:buClr>
                <a:srgbClr val="756525"/>
              </a:buClr>
              <a:defRPr/>
            </a:lvl3pPr>
            <a:lvl4pPr>
              <a:buClr>
                <a:srgbClr val="756525"/>
              </a:buClr>
              <a:defRPr/>
            </a:lvl4pPr>
            <a:lvl5pPr>
              <a:buClr>
                <a:srgbClr val="756525"/>
              </a:buCl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86561692"/>
      </p:ext>
    </p:extLst>
  </p:cSld>
  <p:clrMapOvr>
    <a:masterClrMapping/>
  </p:clrMapOvr>
  <p:transition spd="slow"/>
  <p:timing>
    <p:tnLst>
      <p:par>
        <p:cTn id="1" dur="indefinite" restart="never" nodeType="tmRoot"/>
      </p:par>
    </p:tnLst>
  </p:timing>
  <p:hf sldNum="0" hdr="0" dt="0"/>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Content Placeholder 1"/>
          <p:cNvSpPr>
            <a:spLocks noGrp="1"/>
          </p:cNvSpPr>
          <p:nvPr>
            <p:ph type="title"/>
          </p:nvPr>
        </p:nvSpPr>
        <p:spPr>
          <a:xfrm>
            <a:off x="457200" y="27709"/>
            <a:ext cx="8229600" cy="1039091"/>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Content Placeholder 2"/>
          <p:cNvSpPr>
            <a:spLocks noGrp="1"/>
          </p:cNvSpPr>
          <p:nvPr>
            <p:ph type="body" idx="1"/>
          </p:nvPr>
        </p:nvSpPr>
        <p:spPr>
          <a:xfrm>
            <a:off x="228600" y="1295400"/>
            <a:ext cx="8763000" cy="4830763"/>
          </a:xfrm>
          <a:prstGeom prst="rect">
            <a:avLst/>
          </a:prstGeom>
        </p:spPr>
        <p:txBody>
          <a:bodyPr vert="horz" lIns="91440" tIns="45720" rIns="91440" bIns="45720" rtlCol="0">
            <a:normAutofit/>
          </a:bodyPr>
          <a:lstStyle/>
          <a:p>
            <a:pPr marL="461963" lvl="0" indent="-461963">
              <a:buSzPct val="100000"/>
            </a:pPr>
            <a:r>
              <a:rPr lang="en-US" dirty="0" smtClean="0"/>
              <a:t>Click to edit Master text styles</a:t>
            </a:r>
          </a:p>
          <a:p>
            <a:pPr marL="914400" lvl="1" indent="-457200"/>
            <a:r>
              <a:rPr lang="en-US" dirty="0" smtClean="0"/>
              <a:t>Second level</a:t>
            </a:r>
          </a:p>
          <a:p>
            <a:pPr marL="1376363" lvl="2" indent="-461963"/>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p:nvSpPr>
        <p:spPr bwMode="white">
          <a:xfrm>
            <a:off x="0" y="0"/>
            <a:ext cx="9144000" cy="1133554"/>
          </a:xfrm>
          <a:prstGeom prst="rect">
            <a:avLst/>
          </a:prstGeom>
          <a:solidFill>
            <a:srgbClr val="7565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p:nvSpPr>
        <p:spPr bwMode="white">
          <a:xfrm>
            <a:off x="-7938" y="6248400"/>
            <a:ext cx="9161464" cy="629874"/>
          </a:xfrm>
          <a:prstGeom prst="rect">
            <a:avLst/>
          </a:prstGeom>
          <a:solidFill>
            <a:srgbClr val="7565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800" dirty="0" smtClean="0"/>
              <a:t>Introduction to Cost management</a:t>
            </a:r>
            <a:endParaRPr lang="en-US" dirty="0"/>
          </a:p>
        </p:txBody>
      </p:sp>
      <p:sp>
        <p:nvSpPr>
          <p:cNvPr id="15" name="Copyright" descr="Pearson: Copyright 2015, 2012, 2009"/>
          <p:cNvSpPr txBox="1">
            <a:spLocks noChangeArrowheads="1"/>
          </p:cNvSpPr>
          <p:nvPr/>
        </p:nvSpPr>
        <p:spPr bwMode="auto">
          <a:xfrm>
            <a:off x="1524000" y="6398426"/>
            <a:ext cx="7012763" cy="347987"/>
          </a:xfrm>
          <a:prstGeom prst="rect">
            <a:avLst/>
          </a:prstGeom>
          <a:solidFill>
            <a:srgbClr val="756525"/>
          </a:solidFill>
          <a:ln w="9525">
            <a:noFill/>
            <a:miter lim="800000"/>
            <a:headEnd/>
            <a:tailEnd/>
          </a:ln>
        </p:spPr>
        <p:txBody>
          <a:bodyPr lIns="0" tIns="0" rIns="0" bIns="0" anchor="ctr"/>
          <a:lstStyle>
            <a:lvl1pPr eaLnBrk="0" hangingPunct="0">
              <a:defRPr sz="2400">
                <a:solidFill>
                  <a:schemeClr val="tx1"/>
                </a:solidFill>
                <a:latin typeface="Arial" panose="020B0604020202020204" pitchFamily="34" charset="0"/>
              </a:defRPr>
            </a:lvl1pPr>
            <a:lvl2pPr marL="37931725" indent="-37474525" eaLnBrk="0" hangingPunct="0">
              <a:defRPr sz="2400">
                <a:solidFill>
                  <a:schemeClr val="tx1"/>
                </a:solidFill>
                <a:latin typeface="Arial" panose="020B0604020202020204" pitchFamily="34" charset="0"/>
              </a:defRPr>
            </a:lvl2pPr>
            <a:lvl3pPr eaLnBrk="0" hangingPunct="0">
              <a:defRPr sz="2400">
                <a:solidFill>
                  <a:schemeClr val="tx1"/>
                </a:solidFill>
                <a:latin typeface="Arial" panose="020B0604020202020204" pitchFamily="34" charset="0"/>
              </a:defRPr>
            </a:lvl3pPr>
            <a:lvl4pPr eaLnBrk="0" hangingPunct="0">
              <a:defRPr sz="2400">
                <a:solidFill>
                  <a:schemeClr val="tx1"/>
                </a:solidFill>
                <a:latin typeface="Arial" panose="020B0604020202020204" pitchFamily="34" charset="0"/>
              </a:defRPr>
            </a:lvl4pPr>
            <a:lvl5pPr eaLnBrk="0" hangingPunct="0">
              <a:defRPr sz="2400">
                <a:solidFill>
                  <a:schemeClr val="tx1"/>
                </a:solidFill>
                <a:latin typeface="Arial" panose="020B0604020202020204" pitchFamily="34" charset="0"/>
              </a:defRPr>
            </a:lvl5pPr>
            <a:lvl6pPr marL="457200" eaLnBrk="0" fontAlgn="base" hangingPunct="0">
              <a:spcBef>
                <a:spcPct val="0"/>
              </a:spcBef>
              <a:spcAft>
                <a:spcPct val="0"/>
              </a:spcAft>
              <a:defRPr sz="2400">
                <a:solidFill>
                  <a:schemeClr val="tx1"/>
                </a:solidFill>
                <a:latin typeface="Arial" panose="020B0604020202020204" pitchFamily="34" charset="0"/>
              </a:defRPr>
            </a:lvl6pPr>
            <a:lvl7pPr marL="914400" eaLnBrk="0" fontAlgn="base" hangingPunct="0">
              <a:spcBef>
                <a:spcPct val="0"/>
              </a:spcBef>
              <a:spcAft>
                <a:spcPct val="0"/>
              </a:spcAft>
              <a:defRPr sz="2400">
                <a:solidFill>
                  <a:schemeClr val="tx1"/>
                </a:solidFill>
                <a:latin typeface="Arial" panose="020B0604020202020204" pitchFamily="34" charset="0"/>
              </a:defRPr>
            </a:lvl7pPr>
            <a:lvl8pPr marL="1371600" eaLnBrk="0" fontAlgn="base" hangingPunct="0">
              <a:spcBef>
                <a:spcPct val="0"/>
              </a:spcBef>
              <a:spcAft>
                <a:spcPct val="0"/>
              </a:spcAft>
              <a:defRPr sz="2400">
                <a:solidFill>
                  <a:schemeClr val="tx1"/>
                </a:solidFill>
                <a:latin typeface="Arial" panose="020B0604020202020204" pitchFamily="34" charset="0"/>
              </a:defRPr>
            </a:lvl8pPr>
            <a:lvl9pPr marL="1828800" eaLnBrk="0" fontAlgn="base" hangingPunct="0">
              <a:spcBef>
                <a:spcPct val="0"/>
              </a:spcBef>
              <a:spcAft>
                <a:spcPct val="0"/>
              </a:spcAft>
              <a:defRPr sz="2400">
                <a:solidFill>
                  <a:schemeClr val="tx1"/>
                </a:solidFill>
                <a:latin typeface="Arial" panose="020B0604020202020204" pitchFamily="34" charset="0"/>
              </a:defRPr>
            </a:lvl9pPr>
          </a:lstStyle>
          <a:p>
            <a:pPr marL="0" lvl="0" indent="0" algn="ctr" eaLnBrk="0" fontAlgn="base" hangingPunct="0">
              <a:spcBef>
                <a:spcPct val="0"/>
              </a:spcBef>
              <a:spcAft>
                <a:spcPct val="0"/>
              </a:spcAft>
              <a:buClrTx/>
              <a:buNone/>
              <a:defRPr/>
            </a:pPr>
            <a:r>
              <a:rPr lang="en-US" sz="1200" dirty="0" smtClean="0">
                <a:solidFill>
                  <a:schemeClr val="bg1"/>
                </a:solidFill>
              </a:rPr>
              <a:t>© 2019 Cengage. All rights reserved</a:t>
            </a:r>
            <a:r>
              <a:rPr lang="en-US" sz="1200" dirty="0" smtClean="0">
                <a:solidFill>
                  <a:schemeClr val="bg1"/>
                </a:solidFill>
                <a:ea typeface="ＭＳ Ｐゴシック" charset="-128"/>
              </a:rPr>
              <a:t>.</a:t>
            </a:r>
            <a:endParaRPr lang="en-US" sz="1200" dirty="0">
              <a:solidFill>
                <a:schemeClr val="bg1"/>
              </a:solidFill>
            </a:endParaRPr>
          </a:p>
        </p:txBody>
      </p:sp>
      <p:pic>
        <p:nvPicPr>
          <p:cNvPr id="8" name="Picture 7"/>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0" y="6450154"/>
            <a:ext cx="1359386" cy="304675"/>
          </a:xfrm>
          <a:prstGeom prst="rect">
            <a:avLst/>
          </a:prstGeom>
          <a:solidFill>
            <a:srgbClr val="756525"/>
          </a:solidFill>
          <a:extLst/>
        </p:spPr>
      </p:pic>
    </p:spTree>
    <p:extLst>
      <p:ext uri="{BB962C8B-B14F-4D97-AF65-F5344CB8AC3E}">
        <p14:creationId xmlns:p14="http://schemas.microsoft.com/office/powerpoint/2010/main" val="1792269746"/>
      </p:ext>
    </p:extLst>
  </p:cSld>
  <p:clrMap bg1="lt1" tx1="dk1" bg2="lt2" tx2="dk2" accent1="accent1" accent2="accent2" accent3="accent3" accent4="accent4" accent5="accent5" accent6="accent6" hlink="hlink" folHlink="folHlink"/>
  <p:sldLayoutIdLst>
    <p:sldLayoutId id="2147483675" r:id="rId1"/>
    <p:sldLayoutId id="2147483673" r:id="rId2"/>
    <p:sldLayoutId id="2147483674" r:id="rId3"/>
  </p:sldLayoutIdLst>
  <p:timing>
    <p:tnLst>
      <p:par>
        <p:cTn id="1" dur="indefinite" restart="never" nodeType="tmRoot"/>
      </p:par>
    </p:tnLst>
  </p:timing>
  <p:hf sldNum="0" hdr="0" dt="0"/>
  <p:txStyles>
    <p:titleStyle>
      <a:lvl1pPr algn="ctr" defTabSz="914400" rtl="0" eaLnBrk="1" latinLnBrk="0" hangingPunct="1">
        <a:spcBef>
          <a:spcPct val="0"/>
        </a:spcBef>
        <a:buNone/>
        <a:defRPr sz="3600" kern="1200">
          <a:solidFill>
            <a:schemeClr val="bg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Clr>
          <a:srgbClr val="756525"/>
        </a:buClr>
        <a:buFont typeface="Arial" pitchFamily="34" charset="0"/>
        <a:buChar char="•"/>
        <a:defRPr lang="en-US" sz="2600" kern="1200" dirty="0" smtClean="0">
          <a:solidFill>
            <a:schemeClr val="tx1"/>
          </a:solidFill>
          <a:latin typeface="Arial" pitchFamily="34" charset="0"/>
          <a:ea typeface="Verdana" pitchFamily="34" charset="0"/>
          <a:cs typeface="Arial" pitchFamily="34" charset="0"/>
        </a:defRPr>
      </a:lvl1pPr>
      <a:lvl2pPr marL="742950" indent="-285750" algn="l" defTabSz="914400" rtl="0" eaLnBrk="1" latinLnBrk="0" hangingPunct="1">
        <a:spcBef>
          <a:spcPct val="20000"/>
        </a:spcBef>
        <a:buClr>
          <a:srgbClr val="756525"/>
        </a:buClr>
        <a:buFont typeface="Arial" pitchFamily="34" charset="0"/>
        <a:buChar char="–"/>
        <a:defRPr lang="en-US" sz="2400" kern="1200" dirty="0" smtClean="0">
          <a:solidFill>
            <a:schemeClr val="tx1"/>
          </a:solidFill>
          <a:latin typeface="Arial" pitchFamily="34" charset="0"/>
          <a:ea typeface="Verdana" pitchFamily="34" charset="0"/>
          <a:cs typeface="Arial" pitchFamily="34" charset="0"/>
        </a:defRPr>
      </a:lvl2pPr>
      <a:lvl3pPr marL="1143000" indent="-228600" algn="l" defTabSz="914400" rtl="0" eaLnBrk="1" latinLnBrk="0" hangingPunct="1">
        <a:spcBef>
          <a:spcPct val="20000"/>
        </a:spcBef>
        <a:buClr>
          <a:srgbClr val="756525"/>
        </a:buClr>
        <a:buFont typeface="Wingdings" pitchFamily="2" charset="2"/>
        <a:buChar char="§"/>
        <a:defRPr lang="en-US" sz="2200" kern="1200" dirty="0" smtClean="0">
          <a:solidFill>
            <a:schemeClr val="tx1"/>
          </a:solidFill>
          <a:latin typeface="Arial" pitchFamily="34" charset="0"/>
          <a:ea typeface="Verdana" pitchFamily="34" charset="0"/>
          <a:cs typeface="Arial" pitchFamily="34" charset="0"/>
        </a:defRPr>
      </a:lvl3pPr>
      <a:lvl4pPr marL="1600200" indent="-228600" algn="l" defTabSz="914400" rtl="0" eaLnBrk="1" latinLnBrk="0" hangingPunct="1">
        <a:spcBef>
          <a:spcPct val="20000"/>
        </a:spcBef>
        <a:buClr>
          <a:srgbClr val="756525"/>
        </a:buClr>
        <a:buFont typeface="Courier New" pitchFamily="49" charset="0"/>
        <a:buChar char="o"/>
        <a:defRPr lang="en-US" sz="2000" kern="1200" dirty="0" smtClean="0">
          <a:solidFill>
            <a:schemeClr val="tx1"/>
          </a:solidFill>
          <a:latin typeface="Arial" pitchFamily="34" charset="0"/>
          <a:ea typeface="Verdana" pitchFamily="34" charset="0"/>
          <a:cs typeface="Arial" pitchFamily="34" charset="0"/>
        </a:defRPr>
      </a:lvl4pPr>
      <a:lvl5pPr marL="2057400" indent="-228600" algn="l" defTabSz="914400" rtl="0" eaLnBrk="1" latinLnBrk="0" hangingPunct="1">
        <a:spcBef>
          <a:spcPct val="20000"/>
        </a:spcBef>
        <a:buClr>
          <a:srgbClr val="756525"/>
        </a:buClr>
        <a:buFont typeface="Arial" pitchFamily="34" charset="0"/>
        <a:buChar char="»"/>
        <a:defRPr lang="en-US" sz="2000" kern="1200" dirty="0">
          <a:solidFill>
            <a:schemeClr val="tx1"/>
          </a:solidFill>
          <a:latin typeface="Arial" pitchFamily="34" charset="0"/>
          <a:ea typeface="Verdana" pitchFamily="34"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8.wmf"/></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20.wmf"/></Relationships>
</file>

<file path=ppt/slides/_rels/slide4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81073" y="2818828"/>
            <a:ext cx="8199620" cy="1195798"/>
          </a:xfrm>
        </p:spPr>
        <p:txBody>
          <a:bodyPr anchor="ctr"/>
          <a:lstStyle/>
          <a:p>
            <a:pPr marL="63500"/>
            <a:r>
              <a:rPr lang="en-IN" sz="4000" b="1" dirty="0">
                <a:latin typeface="Arial" pitchFamily="34" charset="0"/>
                <a:cs typeface="Arial" pitchFamily="34" charset="0"/>
              </a:rPr>
              <a:t>Chapter </a:t>
            </a:r>
            <a:r>
              <a:rPr lang="en-IN" sz="4000" b="1" dirty="0" smtClean="0">
                <a:latin typeface="Arial" pitchFamily="34" charset="0"/>
                <a:cs typeface="Arial" pitchFamily="34" charset="0"/>
              </a:rPr>
              <a:t>11</a:t>
            </a:r>
            <a:endParaRPr lang="en-US" altLang="en-US" sz="4000" b="1" dirty="0">
              <a:latin typeface="Arial" pitchFamily="34" charset="0"/>
              <a:cs typeface="Arial" pitchFamily="34" charset="0"/>
            </a:endParaRPr>
          </a:p>
        </p:txBody>
      </p:sp>
      <p:sp>
        <p:nvSpPr>
          <p:cNvPr id="4" name="Sub Title 5"/>
          <p:cNvSpPr>
            <a:spLocks noGrp="1"/>
          </p:cNvSpPr>
          <p:nvPr>
            <p:ph type="body" sz="quarter" idx="14"/>
          </p:nvPr>
        </p:nvSpPr>
        <p:spPr>
          <a:xfrm>
            <a:off x="736830" y="4381500"/>
            <a:ext cx="7898317" cy="1119505"/>
          </a:xfrm>
        </p:spPr>
        <p:txBody>
          <a:bodyPr anchor="ctr"/>
          <a:lstStyle/>
          <a:p>
            <a:pPr algn="ctr"/>
            <a:r>
              <a:rPr lang="en-US" sz="3600" dirty="0"/>
              <a:t>Stockholders’ Equity</a:t>
            </a:r>
          </a:p>
        </p:txBody>
      </p:sp>
      <p:pic>
        <p:nvPicPr>
          <p:cNvPr id="1026" name="Picture 2" title="Cengage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5" y="6405550"/>
            <a:ext cx="1512643" cy="339024"/>
          </a:xfrm>
          <a:prstGeom prst="rect">
            <a:avLst/>
          </a:prstGeom>
          <a:noFill/>
          <a:extLst>
            <a:ext uri="{909E8E84-426E-40DD-AFC4-6F175D3DCCD1}">
              <a14:hiddenFill xmlns:a14="http://schemas.microsoft.com/office/drawing/2010/main">
                <a:solidFill>
                  <a:srgbClr val="FFFFFF"/>
                </a:solidFill>
              </a14:hiddenFill>
            </a:ext>
          </a:extLst>
        </p:spPr>
      </p:pic>
      <p:sp>
        <p:nvSpPr>
          <p:cNvPr id="7" name="Text Placeholder 6"/>
          <p:cNvSpPr>
            <a:spLocks noGrp="1"/>
          </p:cNvSpPr>
          <p:nvPr>
            <p:ph sz="quarter" idx="16"/>
          </p:nvPr>
        </p:nvSpPr>
        <p:spPr/>
        <p:txBody>
          <a:bodyPr anchor="ctr"/>
          <a:lstStyle/>
          <a:p>
            <a:pPr marL="0" lvl="0" indent="0" eaLnBrk="0" fontAlgn="base" hangingPunct="0">
              <a:spcBef>
                <a:spcPct val="0"/>
              </a:spcBef>
              <a:spcAft>
                <a:spcPct val="0"/>
              </a:spcAft>
              <a:buClrTx/>
              <a:buNone/>
              <a:defRPr/>
            </a:pPr>
            <a:r>
              <a:rPr lang="en-US" sz="1200" dirty="0" smtClean="0">
                <a:solidFill>
                  <a:schemeClr val="bg1"/>
                </a:solidFill>
                <a:latin typeface="Arial" pitchFamily="34" charset="0"/>
                <a:cs typeface="Arial" pitchFamily="34" charset="0"/>
              </a:rPr>
              <a:t>© </a:t>
            </a:r>
            <a:r>
              <a:rPr lang="en-US" sz="1200" dirty="0">
                <a:solidFill>
                  <a:schemeClr val="bg1"/>
                </a:solidFill>
                <a:latin typeface="Arial" pitchFamily="34" charset="0"/>
                <a:cs typeface="Arial" pitchFamily="34" charset="0"/>
              </a:rPr>
              <a:t>2019 Cengage. All rights reserved</a:t>
            </a:r>
            <a:r>
              <a:rPr lang="en-US" sz="1200" dirty="0">
                <a:solidFill>
                  <a:schemeClr val="bg1"/>
                </a:solidFill>
                <a:latin typeface="Arial" pitchFamily="34" charset="0"/>
                <a:ea typeface="ＭＳ Ｐゴシック" charset="-128"/>
                <a:cs typeface="Arial" pitchFamily="34" charset="0"/>
              </a:rPr>
              <a:t>.</a:t>
            </a:r>
            <a:endParaRPr lang="en-US" sz="1200"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33041286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0480" y="139487"/>
            <a:ext cx="8818535" cy="1611822"/>
          </a:xfrm>
        </p:spPr>
        <p:txBody>
          <a:bodyPr>
            <a:noAutofit/>
          </a:bodyPr>
          <a:lstStyle/>
          <a:p>
            <a:r>
              <a:rPr lang="en-US" dirty="0">
                <a:latin typeface="Arial" pitchFamily="34" charset="0"/>
                <a:cs typeface="Arial" pitchFamily="34" charset="0"/>
              </a:rPr>
              <a:t>Exhibit 11.2—Retained Earnings Connects the Income Statement and the Balance Sheet</a:t>
            </a:r>
          </a:p>
        </p:txBody>
      </p:sp>
      <p:pic>
        <p:nvPicPr>
          <p:cNvPr id="5" name="Picture 2" descr="An illustration showing the Retained Earnings account serving as a link between the income statement and the balance sheet.&#10;An image showing three rectangular boxes in ascending sizes and tiered, as in a stepladder, with orange arrows pointing from one box to the other from left to right. The first box is green and white-bordered, its heading, in bold letters is: Income Statement. Inside the box are the words in column form: Revenues; Expenses; Net Income. Net Income is in white letters inside a black box. The second box is blue with white borders, its heading, in bold letters is: Statement of Retained Earnings. Inside the box are the words in column form: Retained Earnings Beginning Balance. Underneath this line is:  + Net Income, and ‒ Dividends, in column form and ‒ Dividends is single underlined indicating that the numbers are to be summed. Below the single line, in white letters and highlighted in black are the words: Retained Earnings Ending Balance. The last box is tan colored with white border. Its heading in bold letters is: Balance Sheet. Inside the box, top left, is the word Assets followed below by three short single lines as if holding the place for account titles. Below the three lines and indented a few spaces from the left are the words: Total Assets. Below the previous line is the word Liabilities, all the way left, followed below by two short single lines as if holding the place for account titles. Below the two lines and all the way left are the words: Stockholders’ Equity, all the way left, followed below by one short single line as if holding the place for account titles. Below the previous line is the word Retained Earnings, in white letters and highlighted in black. Below and indented a few spaces from the left are the words: Total Liabilities and Stockholders’ Equit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27642" y="2113684"/>
            <a:ext cx="7269028" cy="40094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8721482"/>
      </p:ext>
    </p:extLst>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latin typeface="Arial" pitchFamily="34" charset="0"/>
                <a:cs typeface="Arial" pitchFamily="34" charset="0"/>
              </a:rPr>
              <a:t>IFRS and Stockholders’ Equity</a:t>
            </a:r>
          </a:p>
        </p:txBody>
      </p:sp>
      <p:sp>
        <p:nvSpPr>
          <p:cNvPr id="3" name="Content Placeholder 2"/>
          <p:cNvSpPr>
            <a:spLocks noGrp="1"/>
          </p:cNvSpPr>
          <p:nvPr>
            <p:ph idx="1"/>
          </p:nvPr>
        </p:nvSpPr>
        <p:spPr>
          <a:xfrm>
            <a:off x="228600" y="1295400"/>
            <a:ext cx="8763000" cy="4756265"/>
          </a:xfrm>
        </p:spPr>
        <p:txBody>
          <a:bodyPr>
            <a:normAutofit/>
          </a:bodyPr>
          <a:lstStyle/>
          <a:p>
            <a:pPr marL="0" indent="0" fontAlgn="auto">
              <a:spcAft>
                <a:spcPts val="0"/>
              </a:spcAft>
              <a:buFont typeface="Wingdings" pitchFamily="2" charset="2"/>
              <a:buNone/>
              <a:defRPr/>
            </a:pPr>
            <a:r>
              <a:rPr lang="en-US" b="1" dirty="0">
                <a:latin typeface="Arial" pitchFamily="34" charset="0"/>
                <a:cs typeface="Arial" pitchFamily="34" charset="0"/>
              </a:rPr>
              <a:t>Convertible bond</a:t>
            </a:r>
          </a:p>
          <a:p>
            <a:pPr fontAlgn="auto">
              <a:spcAft>
                <a:spcPts val="0"/>
              </a:spcAft>
              <a:defRPr/>
            </a:pPr>
            <a:r>
              <a:rPr lang="en-US" dirty="0">
                <a:latin typeface="Arial" pitchFamily="34" charset="0"/>
                <a:cs typeface="Arial" pitchFamily="34" charset="0"/>
              </a:rPr>
              <a:t>International accounting rules</a:t>
            </a:r>
          </a:p>
          <a:p>
            <a:pPr lvl="1" fontAlgn="auto">
              <a:spcAft>
                <a:spcPts val="0"/>
              </a:spcAft>
              <a:defRPr/>
            </a:pPr>
            <a:r>
              <a:rPr lang="en-US" dirty="0">
                <a:latin typeface="Arial" pitchFamily="34" charset="0"/>
                <a:cs typeface="Arial" pitchFamily="34" charset="0"/>
              </a:rPr>
              <a:t>Separated into two parts—liability and stockholders’ equity</a:t>
            </a:r>
          </a:p>
          <a:p>
            <a:pPr fontAlgn="auto">
              <a:spcAft>
                <a:spcPts val="0"/>
              </a:spcAft>
              <a:defRPr/>
            </a:pPr>
            <a:r>
              <a:rPr lang="en-US" dirty="0">
                <a:latin typeface="Arial" pitchFamily="34" charset="0"/>
                <a:cs typeface="Arial" pitchFamily="34" charset="0"/>
              </a:rPr>
              <a:t>U.S. accounting standards</a:t>
            </a:r>
          </a:p>
          <a:p>
            <a:pPr lvl="1" fontAlgn="auto">
              <a:spcAft>
                <a:spcPts val="0"/>
              </a:spcAft>
              <a:defRPr/>
            </a:pPr>
            <a:r>
              <a:rPr lang="en-US" dirty="0">
                <a:latin typeface="Arial" pitchFamily="34" charset="0"/>
                <a:cs typeface="Arial" pitchFamily="34" charset="0"/>
              </a:rPr>
              <a:t>Do not require to be recorded as a separate amount</a:t>
            </a:r>
          </a:p>
          <a:p>
            <a:pPr lvl="1" fontAlgn="auto">
              <a:spcAft>
                <a:spcPts val="0"/>
              </a:spcAft>
              <a:defRPr/>
            </a:pPr>
            <a:r>
              <a:rPr lang="en-US" dirty="0">
                <a:latin typeface="Arial" pitchFamily="34" charset="0"/>
                <a:cs typeface="Arial" pitchFamily="34" charset="0"/>
              </a:rPr>
              <a:t>Recorded as either liability or stockholders’ equity</a:t>
            </a:r>
          </a:p>
        </p:txBody>
      </p:sp>
    </p:spTree>
    <p:extLst>
      <p:ext uri="{BB962C8B-B14F-4D97-AF65-F5344CB8AC3E}">
        <p14:creationId xmlns:p14="http://schemas.microsoft.com/office/powerpoint/2010/main" val="12026082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latin typeface="Arial" pitchFamily="34" charset="0"/>
                <a:cs typeface="Arial" pitchFamily="34" charset="0"/>
              </a:rPr>
              <a:t>Preferred Stock</a:t>
            </a:r>
          </a:p>
        </p:txBody>
      </p:sp>
      <p:sp>
        <p:nvSpPr>
          <p:cNvPr id="3" name="Content Placeholder 2"/>
          <p:cNvSpPr>
            <a:spLocks noGrp="1"/>
          </p:cNvSpPr>
          <p:nvPr>
            <p:ph idx="1"/>
          </p:nvPr>
        </p:nvSpPr>
        <p:spPr>
          <a:xfrm>
            <a:off x="228600" y="1295400"/>
            <a:ext cx="8763000" cy="4739640"/>
          </a:xfrm>
        </p:spPr>
        <p:txBody>
          <a:bodyPr>
            <a:normAutofit/>
          </a:bodyPr>
          <a:lstStyle/>
          <a:p>
            <a:r>
              <a:rPr lang="en-US" dirty="0">
                <a:latin typeface="Arial" pitchFamily="34" charset="0"/>
                <a:cs typeface="Arial" pitchFamily="34" charset="0"/>
              </a:rPr>
              <a:t>Flexible and tailored to a company’s needs</a:t>
            </a:r>
          </a:p>
          <a:p>
            <a:r>
              <a:rPr lang="en-US" dirty="0">
                <a:latin typeface="Arial" pitchFamily="34" charset="0"/>
                <a:cs typeface="Arial" pitchFamily="34" charset="0"/>
              </a:rPr>
              <a:t>Preference to dividends before the common stockholders</a:t>
            </a:r>
          </a:p>
          <a:p>
            <a:r>
              <a:rPr lang="en-US" dirty="0">
                <a:latin typeface="Arial" pitchFamily="34" charset="0"/>
                <a:cs typeface="Arial" pitchFamily="34" charset="0"/>
              </a:rPr>
              <a:t>Right to the company’s assets before the common stockholders during liquidation</a:t>
            </a:r>
          </a:p>
          <a:p>
            <a:r>
              <a:rPr lang="en-US" dirty="0">
                <a:latin typeface="Arial" pitchFamily="34" charset="0"/>
                <a:cs typeface="Arial" pitchFamily="34" charset="0"/>
              </a:rPr>
              <a:t>The dividend rate maybe stated in two ways:</a:t>
            </a:r>
          </a:p>
          <a:p>
            <a:pPr lvl="1"/>
            <a:r>
              <a:rPr lang="en-US" dirty="0">
                <a:latin typeface="Arial" pitchFamily="34" charset="0"/>
                <a:cs typeface="Arial" pitchFamily="34" charset="0"/>
              </a:rPr>
              <a:t>Percentage of the stock’s par value</a:t>
            </a:r>
          </a:p>
          <a:p>
            <a:pPr lvl="1"/>
            <a:r>
              <a:rPr lang="en-US" dirty="0">
                <a:latin typeface="Arial" pitchFamily="34" charset="0"/>
                <a:cs typeface="Arial" pitchFamily="34" charset="0"/>
              </a:rPr>
              <a:t>Per-share amount</a:t>
            </a:r>
          </a:p>
        </p:txBody>
      </p:sp>
    </p:spTree>
    <p:extLst>
      <p:ext uri="{BB962C8B-B14F-4D97-AF65-F5344CB8AC3E}">
        <p14:creationId xmlns:p14="http://schemas.microsoft.com/office/powerpoint/2010/main" val="41373778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latin typeface="Arial" pitchFamily="34" charset="0"/>
                <a:cs typeface="Arial" pitchFamily="34" charset="0"/>
              </a:rPr>
              <a:t>Preferred stock additional terms and </a:t>
            </a:r>
            <a:r>
              <a:rPr lang="en-US" dirty="0" smtClean="0">
                <a:latin typeface="Arial" pitchFamily="34" charset="0"/>
                <a:cs typeface="Arial" pitchFamily="34" charset="0"/>
              </a:rPr>
              <a:t>features (1 of 2)</a:t>
            </a:r>
            <a:endParaRPr lang="en-US" dirty="0">
              <a:latin typeface="Arial" pitchFamily="34" charset="0"/>
              <a:cs typeface="Arial" pitchFamily="34" charset="0"/>
            </a:endParaRPr>
          </a:p>
        </p:txBody>
      </p:sp>
      <p:sp>
        <p:nvSpPr>
          <p:cNvPr id="3" name="Content Placeholder 2"/>
          <p:cNvSpPr>
            <a:spLocks noGrp="1"/>
          </p:cNvSpPr>
          <p:nvPr>
            <p:ph idx="1"/>
          </p:nvPr>
        </p:nvSpPr>
        <p:spPr>
          <a:xfrm>
            <a:off x="228600" y="1295400"/>
            <a:ext cx="8763000" cy="4772891"/>
          </a:xfrm>
        </p:spPr>
        <p:txBody>
          <a:bodyPr>
            <a:normAutofit/>
          </a:bodyPr>
          <a:lstStyle/>
          <a:p>
            <a:r>
              <a:rPr lang="en-US" b="1" dirty="0">
                <a:latin typeface="Arial" pitchFamily="34" charset="0"/>
                <a:cs typeface="Arial" pitchFamily="34" charset="0"/>
              </a:rPr>
              <a:t>Convertible</a:t>
            </a:r>
            <a:r>
              <a:rPr lang="en-US" dirty="0">
                <a:latin typeface="Arial" pitchFamily="34" charset="0"/>
                <a:cs typeface="Arial" pitchFamily="34" charset="0"/>
              </a:rPr>
              <a:t>: allows preferred stock to be exchanged for common stock</a:t>
            </a:r>
          </a:p>
          <a:p>
            <a:r>
              <a:rPr lang="en-US" b="1" dirty="0">
                <a:latin typeface="Arial" pitchFamily="34" charset="0"/>
                <a:cs typeface="Arial" pitchFamily="34" charset="0"/>
              </a:rPr>
              <a:t>Redeemable</a:t>
            </a:r>
            <a:r>
              <a:rPr lang="en-US" dirty="0">
                <a:latin typeface="Arial" pitchFamily="34" charset="0"/>
                <a:cs typeface="Arial" pitchFamily="34" charset="0"/>
              </a:rPr>
              <a:t>: allows stockholders to sell stock back to the company</a:t>
            </a:r>
          </a:p>
          <a:p>
            <a:r>
              <a:rPr lang="en-US" b="1" dirty="0">
                <a:latin typeface="Arial" pitchFamily="34" charset="0"/>
                <a:cs typeface="Arial" pitchFamily="34" charset="0"/>
              </a:rPr>
              <a:t>Callable</a:t>
            </a:r>
            <a:r>
              <a:rPr lang="en-US" dirty="0">
                <a:latin typeface="Arial" pitchFamily="34" charset="0"/>
                <a:cs typeface="Arial" pitchFamily="34" charset="0"/>
              </a:rPr>
              <a:t>: Allows the firm to eliminate a class of stock by paying the stockholders a specified amount</a:t>
            </a:r>
            <a:endParaRPr lang="en-US" b="1" dirty="0">
              <a:latin typeface="Arial" pitchFamily="34" charset="0"/>
              <a:cs typeface="Arial" pitchFamily="34" charset="0"/>
            </a:endParaRPr>
          </a:p>
        </p:txBody>
      </p:sp>
    </p:spTree>
    <p:extLst>
      <p:ext uri="{BB962C8B-B14F-4D97-AF65-F5344CB8AC3E}">
        <p14:creationId xmlns:p14="http://schemas.microsoft.com/office/powerpoint/2010/main" val="39352365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latin typeface="Arial" pitchFamily="34" charset="0"/>
                <a:cs typeface="Arial" pitchFamily="34" charset="0"/>
              </a:rPr>
              <a:t>Preferred stock additional terms and </a:t>
            </a:r>
            <a:r>
              <a:rPr lang="en-US" dirty="0" smtClean="0">
                <a:latin typeface="Arial" pitchFamily="34" charset="0"/>
                <a:cs typeface="Arial" pitchFamily="34" charset="0"/>
              </a:rPr>
              <a:t>features (2 of 2)</a:t>
            </a:r>
            <a:endParaRPr lang="en-US" dirty="0">
              <a:latin typeface="Arial" pitchFamily="34" charset="0"/>
              <a:cs typeface="Arial" pitchFamily="34" charset="0"/>
            </a:endParaRPr>
          </a:p>
        </p:txBody>
      </p:sp>
      <p:sp>
        <p:nvSpPr>
          <p:cNvPr id="3" name="Content Placeholder 2"/>
          <p:cNvSpPr>
            <a:spLocks noGrp="1"/>
          </p:cNvSpPr>
          <p:nvPr>
            <p:ph idx="1"/>
          </p:nvPr>
        </p:nvSpPr>
        <p:spPr>
          <a:xfrm>
            <a:off x="228600" y="1295400"/>
            <a:ext cx="8763000" cy="4756265"/>
          </a:xfrm>
        </p:spPr>
        <p:txBody>
          <a:bodyPr>
            <a:normAutofit/>
          </a:bodyPr>
          <a:lstStyle/>
          <a:p>
            <a:r>
              <a:rPr lang="en-US" b="1" dirty="0">
                <a:latin typeface="Arial" pitchFamily="34" charset="0"/>
                <a:cs typeface="Arial" pitchFamily="34" charset="0"/>
              </a:rPr>
              <a:t>Cumulative</a:t>
            </a:r>
            <a:r>
              <a:rPr lang="en-US" dirty="0">
                <a:latin typeface="Arial" pitchFamily="34" charset="0"/>
                <a:cs typeface="Arial" pitchFamily="34" charset="0"/>
              </a:rPr>
              <a:t>: the right to dividends in arrears before the current-year dividend is distributed</a:t>
            </a:r>
          </a:p>
          <a:p>
            <a:r>
              <a:rPr lang="en-US" b="1" dirty="0">
                <a:latin typeface="Arial" pitchFamily="34" charset="0"/>
                <a:cs typeface="Arial" pitchFamily="34" charset="0"/>
              </a:rPr>
              <a:t>Participating</a:t>
            </a:r>
            <a:r>
              <a:rPr lang="en-US" dirty="0">
                <a:latin typeface="Arial" pitchFamily="34" charset="0"/>
                <a:cs typeface="Arial" pitchFamily="34" charset="0"/>
              </a:rPr>
              <a:t>: Allows preferred stockholders to share on a percentage basis in the distribution of an abnormally large dividend</a:t>
            </a:r>
          </a:p>
        </p:txBody>
      </p:sp>
    </p:spTree>
    <p:extLst>
      <p:ext uri="{BB962C8B-B14F-4D97-AF65-F5344CB8AC3E}">
        <p14:creationId xmlns:p14="http://schemas.microsoft.com/office/powerpoint/2010/main" val="29694977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latin typeface="Arial" pitchFamily="34" charset="0"/>
                <a:cs typeface="Arial" pitchFamily="34" charset="0"/>
              </a:rPr>
              <a:t>Issuance of </a:t>
            </a:r>
            <a:r>
              <a:rPr lang="en-US" dirty="0" smtClean="0">
                <a:latin typeface="Arial" pitchFamily="34" charset="0"/>
                <a:cs typeface="Arial" pitchFamily="34" charset="0"/>
              </a:rPr>
              <a:t>Stock</a:t>
            </a:r>
            <a:endParaRPr lang="en-US" dirty="0">
              <a:latin typeface="Arial" pitchFamily="34" charset="0"/>
              <a:cs typeface="Arial" pitchFamily="34" charset="0"/>
            </a:endParaRPr>
          </a:p>
        </p:txBody>
      </p:sp>
      <p:sp>
        <p:nvSpPr>
          <p:cNvPr id="3" name="Content Placeholder 2"/>
          <p:cNvSpPr>
            <a:spLocks noGrp="1"/>
          </p:cNvSpPr>
          <p:nvPr>
            <p:ph idx="1"/>
          </p:nvPr>
        </p:nvSpPr>
        <p:spPr>
          <a:xfrm>
            <a:off x="228600" y="1295400"/>
            <a:ext cx="8763000" cy="4856018"/>
          </a:xfrm>
        </p:spPr>
        <p:txBody>
          <a:bodyPr>
            <a:normAutofit/>
          </a:bodyPr>
          <a:lstStyle/>
          <a:p>
            <a:r>
              <a:rPr lang="en-US" dirty="0">
                <a:latin typeface="Arial" pitchFamily="34" charset="0"/>
                <a:cs typeface="Arial" pitchFamily="34" charset="0"/>
              </a:rPr>
              <a:t>Issued for cash or for noncash assets</a:t>
            </a:r>
          </a:p>
          <a:p>
            <a:r>
              <a:rPr lang="en-US" dirty="0">
                <a:latin typeface="Arial" pitchFamily="34" charset="0"/>
                <a:cs typeface="Arial" pitchFamily="34" charset="0"/>
              </a:rPr>
              <a:t>When issued for cash: </a:t>
            </a:r>
          </a:p>
          <a:p>
            <a:pPr lvl="1"/>
            <a:r>
              <a:rPr lang="en-US" dirty="0">
                <a:latin typeface="Arial" pitchFamily="34" charset="0"/>
                <a:cs typeface="Arial" pitchFamily="34" charset="0"/>
              </a:rPr>
              <a:t>Par value reported in the stock account</a:t>
            </a:r>
          </a:p>
          <a:p>
            <a:pPr lvl="1"/>
            <a:r>
              <a:rPr lang="en-US" dirty="0">
                <a:latin typeface="Arial" pitchFamily="34" charset="0"/>
                <a:cs typeface="Arial" pitchFamily="34" charset="0"/>
              </a:rPr>
              <a:t>Amount in excess of par is reported in the Paid-In Capital account</a:t>
            </a:r>
          </a:p>
          <a:p>
            <a:r>
              <a:rPr lang="en-US" dirty="0">
                <a:latin typeface="Arial" pitchFamily="34" charset="0"/>
                <a:cs typeface="Arial" pitchFamily="34" charset="0"/>
              </a:rPr>
              <a:t>When exchanged for noncash items:</a:t>
            </a:r>
          </a:p>
          <a:p>
            <a:pPr lvl="1"/>
            <a:r>
              <a:rPr lang="en-US" dirty="0">
                <a:latin typeface="Arial" pitchFamily="34" charset="0"/>
                <a:cs typeface="Arial" pitchFamily="34" charset="0"/>
              </a:rPr>
              <a:t>Recorded at the fair market value of the stock or the assets received, whichever is most readily determined</a:t>
            </a:r>
          </a:p>
        </p:txBody>
      </p:sp>
    </p:spTree>
    <p:extLst>
      <p:ext uri="{BB962C8B-B14F-4D97-AF65-F5344CB8AC3E}">
        <p14:creationId xmlns:p14="http://schemas.microsoft.com/office/powerpoint/2010/main" val="38823419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55681" y="217258"/>
            <a:ext cx="8032638" cy="1130211"/>
          </a:xfrm>
        </p:spPr>
        <p:txBody>
          <a:bodyPr>
            <a:noAutofit/>
          </a:bodyPr>
          <a:lstStyle/>
          <a:p>
            <a:r>
              <a:rPr lang="en-US" dirty="0">
                <a:latin typeface="Arial" pitchFamily="34" charset="0"/>
                <a:cs typeface="Arial" pitchFamily="34" charset="0"/>
              </a:rPr>
              <a:t>Example 11.1—Recording </a:t>
            </a:r>
            <a:r>
              <a:rPr lang="en-US" dirty="0" smtClean="0">
                <a:latin typeface="Arial" pitchFamily="34" charset="0"/>
                <a:cs typeface="Arial" pitchFamily="34" charset="0"/>
              </a:rPr>
              <a:t>Stock</a:t>
            </a:r>
            <a:r>
              <a:rPr lang="en-US" baseline="0" dirty="0" smtClean="0">
                <a:latin typeface="Arial" pitchFamily="34" charset="0"/>
                <a:cs typeface="Arial" pitchFamily="34" charset="0"/>
              </a:rPr>
              <a:t> </a:t>
            </a:r>
            <a:r>
              <a:rPr lang="en-US" dirty="0" smtClean="0">
                <a:latin typeface="Arial" pitchFamily="34" charset="0"/>
                <a:cs typeface="Arial" pitchFamily="34" charset="0"/>
              </a:rPr>
              <a:t>Issued </a:t>
            </a:r>
            <a:r>
              <a:rPr lang="en-US" dirty="0">
                <a:latin typeface="Arial" pitchFamily="34" charset="0"/>
                <a:cs typeface="Arial" pitchFamily="34" charset="0"/>
              </a:rPr>
              <a:t>for Cash</a:t>
            </a:r>
          </a:p>
        </p:txBody>
      </p:sp>
      <p:sp>
        <p:nvSpPr>
          <p:cNvPr id="5" name="Content Placeholder 4"/>
          <p:cNvSpPr>
            <a:spLocks noGrp="1"/>
          </p:cNvSpPr>
          <p:nvPr>
            <p:ph type="body" sz="half" idx="2"/>
          </p:nvPr>
        </p:nvSpPr>
        <p:spPr>
          <a:xfrm>
            <a:off x="264000" y="1910815"/>
            <a:ext cx="8612075" cy="1007389"/>
          </a:xfrm>
        </p:spPr>
        <p:txBody>
          <a:bodyPr>
            <a:noAutofit/>
          </a:bodyPr>
          <a:lstStyle/>
          <a:p>
            <a:pPr marL="457200" indent="-457200">
              <a:buFont typeface="Arial" pitchFamily="34" charset="0"/>
              <a:buChar char="•"/>
            </a:pPr>
            <a:r>
              <a:rPr lang="en-US" sz="2600" dirty="0">
                <a:latin typeface="Arial" pitchFamily="34" charset="0"/>
                <a:cs typeface="Arial" pitchFamily="34" charset="0"/>
              </a:rPr>
              <a:t>Assume that on July 1, a firm issued 1,000 shares of $10 par common stock for $15 per </a:t>
            </a:r>
            <a:r>
              <a:rPr lang="en-US" sz="2600" dirty="0" smtClean="0">
                <a:latin typeface="Arial" pitchFamily="34" charset="0"/>
                <a:cs typeface="Arial" pitchFamily="34" charset="0"/>
              </a:rPr>
              <a:t>share</a:t>
            </a:r>
            <a:endParaRPr lang="en-US" sz="2600" dirty="0">
              <a:latin typeface="Arial" pitchFamily="34" charset="0"/>
              <a:cs typeface="Arial" pitchFamily="34" charset="0"/>
            </a:endParaRPr>
          </a:p>
        </p:txBody>
      </p:sp>
      <p:pic>
        <p:nvPicPr>
          <p:cNvPr id="8" name="Picture 2" descr="A journal entry with accounting equation effect is shown.&#10;The words Journal Entry Analysis appear in black type within a light blue box to the left of the journal entry. The journal entry appears in a gray shaded box. On the first line, the date July 1 appears in bold type and the account name to be debited, Cash, appears. The amount debited, 15,000, is indented several spaces from the account name. On the second line, the account name to be credited, Common Stock, sits below the account name to be debited and is indented a few spaces. The amount credited, 10,000, is indented several spaces beyond the amount debited. On the third line, another account to be credited Additional Paid-In Capital---Common sits below the previous account name to be credited and is indented a few spaces. The amount credited, 5,000, is indented several spaces beyond the amount debited. the journal entry description sits below the account names and is left-aligned with the debit entry: To record the issuance of 1,000 shares of $10 common stock at $15 per share.&#10;Below the journal entry, the accounting equation effect is shown.&#10;Two bold horizontal lines appear parallel to one another; the first line is slightly longer than the second. The words Balance Sheet are centered above the first line. The words Income Statement are centered above the second line.&#10;Below the Balance Sheet line, an equation appears in all capital letters: Assets = Liabilities + Stockholders’ Equity. Horizontal lines appear below each component of the equation. Below Assets, the account name Cash appears on the left and the amount 15,000 appears on the right. Below Stockholders’ Equity, the account name Common Stock appears on the left and the amount 10,000 appears on the right. Below Common stock, the account name Additional Paid-In Capital---Common appears on the left and the amount 5,000 appears on the right. Below the Income Statement line, an equation appears in all capital letters: Revenues – Expenses = Net Income. Horizontal lines appear below each component of the equation. No entries. A blue arrow points left from the words Net Income to the words Stockholders’ Equit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8150" y="3917520"/>
            <a:ext cx="8343900" cy="10239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24109702"/>
      </p:ext>
    </p:extLst>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65663" y="233642"/>
            <a:ext cx="8032638" cy="1130211"/>
          </a:xfrm>
        </p:spPr>
        <p:txBody>
          <a:bodyPr>
            <a:noAutofit/>
          </a:bodyPr>
          <a:lstStyle/>
          <a:p>
            <a:r>
              <a:rPr lang="en-US" dirty="0">
                <a:latin typeface="Arial" pitchFamily="34" charset="0"/>
                <a:cs typeface="Arial" pitchFamily="34" charset="0"/>
              </a:rPr>
              <a:t>Example 11.2—Recording Stock for Noncash Consideration</a:t>
            </a:r>
          </a:p>
        </p:txBody>
      </p:sp>
      <p:sp>
        <p:nvSpPr>
          <p:cNvPr id="5" name="Content Placeholder 4"/>
          <p:cNvSpPr>
            <a:spLocks noGrp="1"/>
          </p:cNvSpPr>
          <p:nvPr>
            <p:ph type="body" sz="half" idx="2"/>
          </p:nvPr>
        </p:nvSpPr>
        <p:spPr>
          <a:xfrm>
            <a:off x="331276" y="1739365"/>
            <a:ext cx="8526974" cy="2464227"/>
          </a:xfrm>
        </p:spPr>
        <p:txBody>
          <a:bodyPr>
            <a:noAutofit/>
          </a:bodyPr>
          <a:lstStyle/>
          <a:p>
            <a:pPr marL="457200" indent="-457200">
              <a:buFont typeface="Arial" pitchFamily="34" charset="0"/>
              <a:buChar char="•"/>
            </a:pPr>
            <a:r>
              <a:rPr lang="en-US" sz="2600" dirty="0">
                <a:latin typeface="Arial" pitchFamily="34" charset="0"/>
                <a:cs typeface="Arial" pitchFamily="34" charset="0"/>
              </a:rPr>
              <a:t>Assume that on July 1, a firm issued 500 shares of $10 par preferred stock to acquire a building. The stock is not widely traded, and the current market value of the stock is not evident. The building has recently been appraised by an independent firm as having a market value of $12,000</a:t>
            </a:r>
          </a:p>
        </p:txBody>
      </p:sp>
      <p:pic>
        <p:nvPicPr>
          <p:cNvPr id="6" name="Picture 2" descr="A journal entry with accounting equation effect is shown.&#10;The words Journal Entry Analysis appear in black type within a light blue box to the left of the journal entry. The journal entry appears in a gray shaded box. On the first line, the date July 1 appears in bold type and the account name to be debited, Building, appears. The amount debited, 12,000, is indented several spaces from the account name. On the second line, the account name to be credited, Preferred Stock, sits below the account name to be debited and is indented a few spaces. The amount credited, 5,000, is indented several spaces beyond the amount debited. On the third line, another account to be credited Additional Paid-In Capital---Preferred sits below the previous account name to be credited and is indented a few spaces. The amount credited, 7,000 is indented several spaces beyond the amount debited. the journal entry description sits below the account names and is left-aligned with the debit entry: To record the issuance of preferred stock for building.&#10;Below the journal entry, the accounting equation effect is shown.&#10;Two bold horizontal lines appear parallel to one another; the first line is slightly longer than the second. The words Balance Sheet are centered above the first line. The words Income Statement are centered above the second line.&#10;Below the Balance Sheet line, an equation appears in all capital letters: Assets = Liabilities + Stockholders’ Equity. Horizontal lines appear below each component of the equation. Below Assets, the account name Building appears on the left and the amount 12,000 appears on the right. Below Stockholders’ Equity, the account name Preferred Stock appears on the left and the amount 5,000 appears on the right. Below Preferred stock, the account name Additional Paid-In Capital---Preferred appears on the left and the amount 7,000 appears on the right. Below the Income Statement line, an equation appears in all capital letters: Revenues – Expenses = Net Income. Horizontal lines appear below each component of the equation. No entries. A blue arrow points left from the words Net Income to the words Stockholders’ Equit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1950" y="4495800"/>
            <a:ext cx="8420100" cy="1301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43846434"/>
      </p:ext>
    </p:extLst>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latin typeface="Arial" pitchFamily="34" charset="0"/>
                <a:cs typeface="Arial" pitchFamily="34" charset="0"/>
              </a:rPr>
              <a:t>Treasury Stock</a:t>
            </a:r>
          </a:p>
        </p:txBody>
      </p:sp>
      <p:sp>
        <p:nvSpPr>
          <p:cNvPr id="3" name="Content Placeholder 2"/>
          <p:cNvSpPr>
            <a:spLocks noGrp="1"/>
          </p:cNvSpPr>
          <p:nvPr>
            <p:ph idx="1"/>
          </p:nvPr>
        </p:nvSpPr>
        <p:spPr>
          <a:xfrm>
            <a:off x="228600" y="1295400"/>
            <a:ext cx="8763000" cy="4856018"/>
          </a:xfrm>
        </p:spPr>
        <p:txBody>
          <a:bodyPr>
            <a:normAutofit/>
          </a:bodyPr>
          <a:lstStyle/>
          <a:p>
            <a:pPr fontAlgn="auto">
              <a:spcAft>
                <a:spcPts val="0"/>
              </a:spcAft>
              <a:defRPr/>
            </a:pPr>
            <a:r>
              <a:rPr lang="en-US" dirty="0">
                <a:latin typeface="Arial" pitchFamily="34" charset="0"/>
                <a:cs typeface="Arial" pitchFamily="34" charset="0"/>
              </a:rPr>
              <a:t>Issued by the firm and then repurchased but not retired</a:t>
            </a:r>
          </a:p>
          <a:p>
            <a:pPr fontAlgn="auto">
              <a:spcAft>
                <a:spcPts val="0"/>
              </a:spcAft>
              <a:defRPr/>
            </a:pPr>
            <a:r>
              <a:rPr lang="en-US" dirty="0">
                <a:latin typeface="Arial" pitchFamily="34" charset="0"/>
                <a:cs typeface="Arial" pitchFamily="34" charset="0"/>
              </a:rPr>
              <a:t>Repurchase is recorded as a debit to Treasury Stock, a contra-equity account</a:t>
            </a:r>
          </a:p>
          <a:p>
            <a:pPr fontAlgn="auto">
              <a:spcAft>
                <a:spcPts val="0"/>
              </a:spcAft>
              <a:defRPr/>
            </a:pPr>
            <a:r>
              <a:rPr lang="en-US" dirty="0">
                <a:latin typeface="Arial" pitchFamily="34" charset="0"/>
                <a:cs typeface="Arial" pitchFamily="34" charset="0"/>
              </a:rPr>
              <a:t>For an amount to be treated as treasury stock:</a:t>
            </a:r>
          </a:p>
          <a:p>
            <a:pPr lvl="1" fontAlgn="auto">
              <a:spcAft>
                <a:spcPts val="0"/>
              </a:spcAft>
              <a:defRPr/>
            </a:pPr>
            <a:r>
              <a:rPr lang="en-US" dirty="0">
                <a:latin typeface="Arial" pitchFamily="34" charset="0"/>
                <a:cs typeface="Arial" pitchFamily="34" charset="0"/>
              </a:rPr>
              <a:t>It must be the corporation’s own stock</a:t>
            </a:r>
          </a:p>
          <a:p>
            <a:pPr lvl="1" fontAlgn="auto">
              <a:spcAft>
                <a:spcPts val="0"/>
              </a:spcAft>
              <a:defRPr/>
            </a:pPr>
            <a:r>
              <a:rPr lang="en-US" dirty="0">
                <a:latin typeface="Arial" pitchFamily="34" charset="0"/>
                <a:cs typeface="Arial" pitchFamily="34" charset="0"/>
              </a:rPr>
              <a:t>It must have been issued to the stockholders at some point</a:t>
            </a:r>
          </a:p>
          <a:p>
            <a:pPr lvl="1" fontAlgn="auto">
              <a:spcAft>
                <a:spcPts val="0"/>
              </a:spcAft>
              <a:defRPr/>
            </a:pPr>
            <a:r>
              <a:rPr lang="en-US" dirty="0">
                <a:latin typeface="Arial" pitchFamily="34" charset="0"/>
                <a:cs typeface="Arial" pitchFamily="34" charset="0"/>
              </a:rPr>
              <a:t>It must have been repurchased from the stockholders</a:t>
            </a:r>
          </a:p>
          <a:p>
            <a:pPr lvl="1" fontAlgn="auto">
              <a:spcAft>
                <a:spcPts val="0"/>
              </a:spcAft>
              <a:defRPr/>
            </a:pPr>
            <a:r>
              <a:rPr lang="en-US" dirty="0">
                <a:latin typeface="Arial" pitchFamily="34" charset="0"/>
                <a:cs typeface="Arial" pitchFamily="34" charset="0"/>
              </a:rPr>
              <a:t>It must not be retired, but must be held for some purpose</a:t>
            </a:r>
          </a:p>
        </p:txBody>
      </p:sp>
    </p:spTree>
    <p:extLst>
      <p:ext uri="{BB962C8B-B14F-4D97-AF65-F5344CB8AC3E}">
        <p14:creationId xmlns:p14="http://schemas.microsoft.com/office/powerpoint/2010/main" val="18087155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65663" y="233642"/>
            <a:ext cx="8032638" cy="1130211"/>
          </a:xfrm>
        </p:spPr>
        <p:txBody>
          <a:bodyPr>
            <a:noAutofit/>
          </a:bodyPr>
          <a:lstStyle/>
          <a:p>
            <a:r>
              <a:rPr lang="en-US" dirty="0">
                <a:latin typeface="Arial" pitchFamily="34" charset="0"/>
                <a:cs typeface="Arial" pitchFamily="34" charset="0"/>
              </a:rPr>
              <a:t>Example 11.3—Recording </a:t>
            </a:r>
            <a:r>
              <a:rPr lang="en-US" dirty="0" smtClean="0">
                <a:latin typeface="Arial" pitchFamily="34" charset="0"/>
                <a:cs typeface="Arial" pitchFamily="34" charset="0"/>
              </a:rPr>
              <a:t>the Purchase </a:t>
            </a:r>
            <a:r>
              <a:rPr lang="en-US" dirty="0">
                <a:latin typeface="Arial" pitchFamily="34" charset="0"/>
                <a:cs typeface="Arial" pitchFamily="34" charset="0"/>
              </a:rPr>
              <a:t>of Treasury </a:t>
            </a:r>
            <a:r>
              <a:rPr lang="en-US" dirty="0" smtClean="0">
                <a:latin typeface="Arial" pitchFamily="34" charset="0"/>
                <a:cs typeface="Arial" pitchFamily="34" charset="0"/>
              </a:rPr>
              <a:t>Stock (1 of 2)</a:t>
            </a:r>
            <a:endParaRPr lang="en-US" dirty="0">
              <a:latin typeface="Arial" pitchFamily="34" charset="0"/>
              <a:cs typeface="Arial" pitchFamily="34" charset="0"/>
            </a:endParaRPr>
          </a:p>
        </p:txBody>
      </p:sp>
      <p:sp>
        <p:nvSpPr>
          <p:cNvPr id="5" name="Content Placeholder 4"/>
          <p:cNvSpPr>
            <a:spLocks noGrp="1"/>
          </p:cNvSpPr>
          <p:nvPr>
            <p:ph type="body" sz="half" idx="2"/>
          </p:nvPr>
        </p:nvSpPr>
        <p:spPr>
          <a:xfrm>
            <a:off x="384552" y="1813304"/>
            <a:ext cx="8526974" cy="1286356"/>
          </a:xfrm>
        </p:spPr>
        <p:txBody>
          <a:bodyPr>
            <a:noAutofit/>
          </a:bodyPr>
          <a:lstStyle/>
          <a:p>
            <a:pPr marL="457200" indent="-457200">
              <a:buFont typeface="Arial" pitchFamily="34" charset="0"/>
              <a:buChar char="•"/>
            </a:pPr>
            <a:r>
              <a:rPr lang="en-US" sz="2600" dirty="0">
                <a:latin typeface="Arial" pitchFamily="34" charset="0"/>
                <a:cs typeface="Arial" pitchFamily="34" charset="0"/>
              </a:rPr>
              <a:t>Assume that the Stockholders’ Equity section of Rezin Company’s balance sheet on December 31, 2014, appears as follows:</a:t>
            </a:r>
          </a:p>
        </p:txBody>
      </p:sp>
      <p:graphicFrame>
        <p:nvGraphicFramePr>
          <p:cNvPr id="2" name="Table 1"/>
          <p:cNvGraphicFramePr>
            <a:graphicFrameLocks noGrp="1"/>
          </p:cNvGraphicFramePr>
          <p:nvPr>
            <p:extLst>
              <p:ext uri="{D42A27DB-BD31-4B8C-83A1-F6EECF244321}">
                <p14:modId xmlns:p14="http://schemas.microsoft.com/office/powerpoint/2010/main" val="2553109184"/>
              </p:ext>
            </p:extLst>
          </p:nvPr>
        </p:nvGraphicFramePr>
        <p:xfrm>
          <a:off x="811079" y="3907726"/>
          <a:ext cx="7589003" cy="1752600"/>
        </p:xfrm>
        <a:graphic>
          <a:graphicData uri="http://schemas.openxmlformats.org/drawingml/2006/table">
            <a:tbl>
              <a:tblPr firstRow="1" bandRow="1">
                <a:tableStyleId>{5940675A-B579-460E-94D1-54222C63F5DA}</a:tableStyleId>
              </a:tblPr>
              <a:tblGrid>
                <a:gridCol w="6470396"/>
                <a:gridCol w="1118607"/>
              </a:tblGrid>
              <a:tr h="370840">
                <a:tc>
                  <a:txBody>
                    <a:bodyPr/>
                    <a:lstStyle/>
                    <a:p>
                      <a:r>
                        <a:rPr lang="en-US" dirty="0" smtClean="0">
                          <a:latin typeface="Arial" pitchFamily="34" charset="0"/>
                          <a:cs typeface="Arial" pitchFamily="34" charset="0"/>
                        </a:rPr>
                        <a:t>Common stock, $10 par value, 1,000 shares issued and outstanding</a:t>
                      </a:r>
                      <a:endParaRPr lang="en-US" dirty="0">
                        <a:latin typeface="Arial" pitchFamily="34" charset="0"/>
                        <a:cs typeface="Arial" pitchFamily="34" charset="0"/>
                      </a:endParaRPr>
                    </a:p>
                  </a:txBody>
                  <a:tcPr/>
                </a:tc>
                <a:tc>
                  <a:txBody>
                    <a:bodyPr/>
                    <a:lstStyle/>
                    <a:p>
                      <a:r>
                        <a:rPr lang="en-US" dirty="0" smtClean="0">
                          <a:latin typeface="Arial" pitchFamily="34" charset="0"/>
                          <a:cs typeface="Arial" pitchFamily="34" charset="0"/>
                        </a:rPr>
                        <a:t>$ 10,000</a:t>
                      </a:r>
                      <a:endParaRPr lang="en-US" dirty="0">
                        <a:latin typeface="Arial" pitchFamily="34" charset="0"/>
                        <a:cs typeface="Arial" pitchFamily="34" charset="0"/>
                      </a:endParaRPr>
                    </a:p>
                  </a:txBody>
                  <a:tcPr/>
                </a:tc>
              </a:tr>
              <a:tr h="370840">
                <a:tc>
                  <a:txBody>
                    <a:bodyPr/>
                    <a:lstStyle/>
                    <a:p>
                      <a:r>
                        <a:rPr lang="en-US" dirty="0" smtClean="0">
                          <a:latin typeface="Arial" pitchFamily="34" charset="0"/>
                          <a:cs typeface="Arial" pitchFamily="34" charset="0"/>
                        </a:rPr>
                        <a:t>Additional paid-in capital-</a:t>
                      </a:r>
                      <a:r>
                        <a:rPr lang="en-US" baseline="0" dirty="0" smtClean="0">
                          <a:latin typeface="Arial" pitchFamily="34" charset="0"/>
                          <a:cs typeface="Arial" pitchFamily="34" charset="0"/>
                        </a:rPr>
                        <a:t> Common</a:t>
                      </a:r>
                      <a:endParaRPr lang="en-US" dirty="0">
                        <a:latin typeface="Arial" pitchFamily="34" charset="0"/>
                        <a:cs typeface="Arial" pitchFamily="34" charset="0"/>
                      </a:endParaRPr>
                    </a:p>
                  </a:txBody>
                  <a:tcPr/>
                </a:tc>
                <a:tc>
                  <a:txBody>
                    <a:bodyPr/>
                    <a:lstStyle/>
                    <a:p>
                      <a:r>
                        <a:rPr lang="en-US" dirty="0" smtClean="0">
                          <a:latin typeface="Arial" pitchFamily="34" charset="0"/>
                          <a:cs typeface="Arial" pitchFamily="34" charset="0"/>
                        </a:rPr>
                        <a:t>12,000</a:t>
                      </a:r>
                      <a:endParaRPr lang="en-US" dirty="0">
                        <a:latin typeface="Arial" pitchFamily="34" charset="0"/>
                        <a:cs typeface="Arial" pitchFamily="34" charset="0"/>
                      </a:endParaRPr>
                    </a:p>
                  </a:txBody>
                  <a:tcPr/>
                </a:tc>
              </a:tr>
              <a:tr h="370840">
                <a:tc>
                  <a:txBody>
                    <a:bodyPr/>
                    <a:lstStyle/>
                    <a:p>
                      <a:r>
                        <a:rPr lang="en-US" dirty="0" smtClean="0">
                          <a:latin typeface="Arial" pitchFamily="34" charset="0"/>
                          <a:cs typeface="Arial" pitchFamily="34" charset="0"/>
                        </a:rPr>
                        <a:t>Retained earnings</a:t>
                      </a:r>
                      <a:endParaRPr lang="en-US" dirty="0">
                        <a:latin typeface="Arial" pitchFamily="34" charset="0"/>
                        <a:cs typeface="Arial" pitchFamily="34" charset="0"/>
                      </a:endParaRPr>
                    </a:p>
                  </a:txBody>
                  <a:tcPr/>
                </a:tc>
                <a:tc>
                  <a:txBody>
                    <a:bodyPr/>
                    <a:lstStyle/>
                    <a:p>
                      <a:r>
                        <a:rPr lang="en-US" u="sng" dirty="0" smtClean="0">
                          <a:latin typeface="Arial" pitchFamily="34" charset="0"/>
                          <a:cs typeface="Arial" pitchFamily="34" charset="0"/>
                        </a:rPr>
                        <a:t>15,000</a:t>
                      </a:r>
                      <a:endParaRPr lang="en-US" u="sng" dirty="0">
                        <a:latin typeface="Arial" pitchFamily="34" charset="0"/>
                        <a:cs typeface="Arial" pitchFamily="34" charset="0"/>
                      </a:endParaRPr>
                    </a:p>
                  </a:txBody>
                  <a:tcPr/>
                </a:tc>
              </a:tr>
              <a:tr h="370840">
                <a:tc>
                  <a:txBody>
                    <a:bodyPr/>
                    <a:lstStyle/>
                    <a:p>
                      <a:r>
                        <a:rPr lang="en-US" dirty="0" smtClean="0">
                          <a:latin typeface="Arial" pitchFamily="34" charset="0"/>
                          <a:cs typeface="Arial" pitchFamily="34" charset="0"/>
                        </a:rPr>
                        <a:t>Total stockholders’ equity</a:t>
                      </a:r>
                      <a:endParaRPr lang="en-US" dirty="0">
                        <a:latin typeface="Arial" pitchFamily="34" charset="0"/>
                        <a:cs typeface="Arial" pitchFamily="34" charset="0"/>
                      </a:endParaRPr>
                    </a:p>
                  </a:txBody>
                  <a:tcPr/>
                </a:tc>
                <a:tc>
                  <a:txBody>
                    <a:bodyPr/>
                    <a:lstStyle/>
                    <a:p>
                      <a:r>
                        <a:rPr lang="en-US" u="sng" dirty="0" smtClean="0">
                          <a:latin typeface="Arial" pitchFamily="34" charset="0"/>
                          <a:cs typeface="Arial" pitchFamily="34" charset="0"/>
                        </a:rPr>
                        <a:t>$ 37,000</a:t>
                      </a:r>
                      <a:endParaRPr lang="en-US" u="sng" dirty="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1598993348"/>
      </p:ext>
    </p:extLst>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latin typeface="Arial" pitchFamily="34" charset="0"/>
                <a:cs typeface="Arial" pitchFamily="34" charset="0"/>
              </a:rPr>
              <a:t>Stockholders’ </a:t>
            </a:r>
            <a:r>
              <a:rPr lang="en-US" dirty="0" smtClean="0">
                <a:latin typeface="Arial" pitchFamily="34" charset="0"/>
                <a:cs typeface="Arial" pitchFamily="34" charset="0"/>
              </a:rPr>
              <a:t>Equity</a:t>
            </a:r>
            <a:endParaRPr lang="en-US" dirty="0">
              <a:latin typeface="Arial" pitchFamily="34" charset="0"/>
              <a:cs typeface="Arial" pitchFamily="34" charset="0"/>
            </a:endParaRPr>
          </a:p>
        </p:txBody>
      </p:sp>
      <p:sp>
        <p:nvSpPr>
          <p:cNvPr id="3" name="Content Placeholder 2"/>
          <p:cNvSpPr>
            <a:spLocks noGrp="1"/>
          </p:cNvSpPr>
          <p:nvPr>
            <p:ph idx="1"/>
          </p:nvPr>
        </p:nvSpPr>
        <p:spPr>
          <a:xfrm>
            <a:off x="228600" y="1295400"/>
            <a:ext cx="8763000" cy="4806142"/>
          </a:xfrm>
        </p:spPr>
        <p:txBody>
          <a:bodyPr/>
          <a:lstStyle/>
          <a:p>
            <a:r>
              <a:rPr lang="en-US" dirty="0">
                <a:latin typeface="Arial" pitchFamily="34" charset="0"/>
                <a:cs typeface="Arial" pitchFamily="34" charset="0"/>
              </a:rPr>
              <a:t>Owners of a corporation and have a residual interest in assets after liabilities are satisfied</a:t>
            </a:r>
          </a:p>
        </p:txBody>
      </p:sp>
    </p:spTree>
    <p:extLst>
      <p:ext uri="{BB962C8B-B14F-4D97-AF65-F5344CB8AC3E}">
        <p14:creationId xmlns:p14="http://schemas.microsoft.com/office/powerpoint/2010/main" val="35348908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65663" y="233642"/>
            <a:ext cx="8032638" cy="1130211"/>
          </a:xfrm>
        </p:spPr>
        <p:txBody>
          <a:bodyPr>
            <a:noAutofit/>
          </a:bodyPr>
          <a:lstStyle/>
          <a:p>
            <a:r>
              <a:rPr lang="en-US" dirty="0">
                <a:latin typeface="Arial" pitchFamily="34" charset="0"/>
                <a:cs typeface="Arial" pitchFamily="34" charset="0"/>
              </a:rPr>
              <a:t>Example 11.3—Recording </a:t>
            </a:r>
            <a:r>
              <a:rPr lang="en-US" dirty="0" smtClean="0">
                <a:latin typeface="Arial" pitchFamily="34" charset="0"/>
                <a:cs typeface="Arial" pitchFamily="34" charset="0"/>
              </a:rPr>
              <a:t>the Purchase </a:t>
            </a:r>
            <a:r>
              <a:rPr lang="en-US" dirty="0">
                <a:latin typeface="Arial" pitchFamily="34" charset="0"/>
                <a:cs typeface="Arial" pitchFamily="34" charset="0"/>
              </a:rPr>
              <a:t>of Treasury </a:t>
            </a:r>
            <a:r>
              <a:rPr lang="en-US" dirty="0" smtClean="0">
                <a:latin typeface="Arial" pitchFamily="34" charset="0"/>
                <a:cs typeface="Arial" pitchFamily="34" charset="0"/>
              </a:rPr>
              <a:t>Stock (2 of 2)</a:t>
            </a:r>
            <a:endParaRPr lang="en-US" dirty="0">
              <a:latin typeface="Arial" pitchFamily="34" charset="0"/>
              <a:cs typeface="Arial" pitchFamily="34" charset="0"/>
            </a:endParaRPr>
          </a:p>
        </p:txBody>
      </p:sp>
      <p:sp>
        <p:nvSpPr>
          <p:cNvPr id="5" name="Content Placeholder 4"/>
          <p:cNvSpPr>
            <a:spLocks noGrp="1"/>
          </p:cNvSpPr>
          <p:nvPr>
            <p:ph type="body" sz="half" idx="2"/>
          </p:nvPr>
        </p:nvSpPr>
        <p:spPr>
          <a:xfrm>
            <a:off x="384552" y="1813304"/>
            <a:ext cx="8526974" cy="976391"/>
          </a:xfrm>
        </p:spPr>
        <p:txBody>
          <a:bodyPr>
            <a:noAutofit/>
          </a:bodyPr>
          <a:lstStyle/>
          <a:p>
            <a:pPr marL="457200" indent="-457200">
              <a:buFont typeface="Arial" pitchFamily="34" charset="0"/>
              <a:buChar char="•"/>
            </a:pPr>
            <a:r>
              <a:rPr lang="en-US" sz="2600" dirty="0">
                <a:latin typeface="Arial" pitchFamily="34" charset="0"/>
                <a:cs typeface="Arial" pitchFamily="34" charset="0"/>
              </a:rPr>
              <a:t>Assume that on </a:t>
            </a:r>
            <a:r>
              <a:rPr lang="en-US" sz="2600" dirty="0" smtClean="0">
                <a:latin typeface="Arial" pitchFamily="34" charset="0"/>
                <a:cs typeface="Arial" pitchFamily="34" charset="0"/>
              </a:rPr>
              <a:t>February </a:t>
            </a:r>
            <a:r>
              <a:rPr lang="en-US" sz="2600" dirty="0">
                <a:latin typeface="Arial" pitchFamily="34" charset="0"/>
                <a:cs typeface="Arial" pitchFamily="34" charset="0"/>
              </a:rPr>
              <a:t>1, 2015, Rezin buys 100 of its shares as treasury stock at $25 per share</a:t>
            </a:r>
          </a:p>
        </p:txBody>
      </p:sp>
      <p:pic>
        <p:nvPicPr>
          <p:cNvPr id="6" name="Picture 3" descr="A journal entry with accounting equation effect is shown.&#10;A journal entry with accounting equation effect is shown.&#10;Long Alt-Txt&#10;The words Journal Entry Analysis appear in black type within a light blue box to the left of the journal entry. The journal entry appears in a gray shaded box. On the first line, the entry date Feb. 1, in bold letters, appears followed by the account name to be debited, Treasury Stock. The amount debited, 2,500, is indented several spaces from the account name. On the second line, the account name to be credited, Cash, sits below the account name to be debited and is indented a few spaces. The amount credited, 2,500, is indented several spaces beyond the amount debited. On the third line, the journal entry description sits below the account names and is left-aligned with the debit entry: To record the purchase of 100 shares of treasury stock.&#10;Below the journal entry, the accounting equation effect is shown.&#10;Two bold horizontal lines appear parallel to one another; the first line is slightly longer than the second. The words Balance Sheet are centered above the first line. The words Income Statement are centered above the second line.&#10;Below the Balance Sheet line, an equation appears in all capital letters: Assets = Liabilities + Stockholders’ Equity. Horizontal lines appear below each component of the equation. Below Assets, the account name Cash  appears on the left and the amount (2,500)  appears on the right. Below Stockholders’ Equity, the account Treasury Stock appears on the left side, and the amount (2,500) appears on the right.&#10;Below the Income Statement line, an equation appears in all capital letters: Revenues – Expenses = Net Income. Horizontal lines appear below each component of the equation. No entries. A blue arrow points left from the words Net Income to the words Stockholders’ Equit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5613" y="3865542"/>
            <a:ext cx="8232775" cy="990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68499251"/>
      </p:ext>
    </p:extLst>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65663" y="202646"/>
            <a:ext cx="8032638" cy="742751"/>
          </a:xfrm>
        </p:spPr>
        <p:txBody>
          <a:bodyPr>
            <a:noAutofit/>
          </a:bodyPr>
          <a:lstStyle/>
          <a:p>
            <a:r>
              <a:rPr lang="en-US" dirty="0">
                <a:latin typeface="Arial" pitchFamily="34" charset="0"/>
                <a:cs typeface="Arial" pitchFamily="34" charset="0"/>
              </a:rPr>
              <a:t>Stockholders’ Equity Section</a:t>
            </a:r>
          </a:p>
        </p:txBody>
      </p:sp>
      <p:sp>
        <p:nvSpPr>
          <p:cNvPr id="5" name="Content Placeholder 4"/>
          <p:cNvSpPr>
            <a:spLocks noGrp="1"/>
          </p:cNvSpPr>
          <p:nvPr>
            <p:ph type="body" sz="half" idx="2"/>
          </p:nvPr>
        </p:nvSpPr>
        <p:spPr>
          <a:xfrm>
            <a:off x="369054" y="1503338"/>
            <a:ext cx="8526974" cy="1286356"/>
          </a:xfrm>
        </p:spPr>
        <p:txBody>
          <a:bodyPr>
            <a:noAutofit/>
          </a:bodyPr>
          <a:lstStyle/>
          <a:p>
            <a:pPr marL="457200" indent="-457200">
              <a:buFont typeface="Arial" pitchFamily="34" charset="0"/>
              <a:buChar char="•"/>
            </a:pPr>
            <a:r>
              <a:rPr lang="en-US" sz="2600" dirty="0">
                <a:latin typeface="Arial" pitchFamily="34" charset="0"/>
                <a:cs typeface="Arial" pitchFamily="34" charset="0"/>
              </a:rPr>
              <a:t>The Stockholders’ Equity section of Rezin’s balance sheet on February 1, 2015, after the purchase of the treasury stock</a:t>
            </a:r>
          </a:p>
        </p:txBody>
      </p:sp>
      <p:graphicFrame>
        <p:nvGraphicFramePr>
          <p:cNvPr id="2" name="Table 1"/>
          <p:cNvGraphicFramePr>
            <a:graphicFrameLocks noGrp="1"/>
          </p:cNvGraphicFramePr>
          <p:nvPr>
            <p:extLst>
              <p:ext uri="{D42A27DB-BD31-4B8C-83A1-F6EECF244321}">
                <p14:modId xmlns:p14="http://schemas.microsoft.com/office/powerpoint/2010/main" val="4217937011"/>
              </p:ext>
            </p:extLst>
          </p:nvPr>
        </p:nvGraphicFramePr>
        <p:xfrm>
          <a:off x="749086" y="3427279"/>
          <a:ext cx="7589003" cy="2494280"/>
        </p:xfrm>
        <a:graphic>
          <a:graphicData uri="http://schemas.openxmlformats.org/drawingml/2006/table">
            <a:tbl>
              <a:tblPr firstRow="1" bandRow="1">
                <a:tableStyleId>{5940675A-B579-460E-94D1-54222C63F5DA}</a:tableStyleId>
              </a:tblPr>
              <a:tblGrid>
                <a:gridCol w="6470396"/>
                <a:gridCol w="1118607"/>
              </a:tblGrid>
              <a:tr h="370840">
                <a:tc>
                  <a:txBody>
                    <a:bodyPr/>
                    <a:lstStyle/>
                    <a:p>
                      <a:r>
                        <a:rPr lang="en-US" dirty="0" smtClean="0">
                          <a:latin typeface="Arial" pitchFamily="34" charset="0"/>
                          <a:cs typeface="Arial" pitchFamily="34" charset="0"/>
                        </a:rPr>
                        <a:t>Common stock, $10 par value, 1,000 shares issued, 900</a:t>
                      </a:r>
                      <a:r>
                        <a:rPr lang="en-US" baseline="0" dirty="0" smtClean="0">
                          <a:latin typeface="Arial" pitchFamily="34" charset="0"/>
                          <a:cs typeface="Arial" pitchFamily="34" charset="0"/>
                        </a:rPr>
                        <a:t> </a:t>
                      </a:r>
                      <a:r>
                        <a:rPr lang="en-US" dirty="0" smtClean="0">
                          <a:latin typeface="Arial" pitchFamily="34" charset="0"/>
                          <a:cs typeface="Arial" pitchFamily="34" charset="0"/>
                        </a:rPr>
                        <a:t>outstanding</a:t>
                      </a:r>
                      <a:endParaRPr lang="en-US" dirty="0">
                        <a:latin typeface="Arial" pitchFamily="34" charset="0"/>
                        <a:cs typeface="Arial" pitchFamily="34" charset="0"/>
                      </a:endParaRPr>
                    </a:p>
                  </a:txBody>
                  <a:tcPr/>
                </a:tc>
                <a:tc>
                  <a:txBody>
                    <a:bodyPr/>
                    <a:lstStyle/>
                    <a:p>
                      <a:pPr algn="r"/>
                      <a:r>
                        <a:rPr lang="en-US" dirty="0" smtClean="0">
                          <a:latin typeface="Arial" pitchFamily="34" charset="0"/>
                          <a:cs typeface="Arial" pitchFamily="34" charset="0"/>
                        </a:rPr>
                        <a:t>$ 10,000</a:t>
                      </a:r>
                      <a:endParaRPr lang="en-US" dirty="0">
                        <a:latin typeface="Arial" pitchFamily="34" charset="0"/>
                        <a:cs typeface="Arial" pitchFamily="34" charset="0"/>
                      </a:endParaRPr>
                    </a:p>
                  </a:txBody>
                  <a:tcPr/>
                </a:tc>
              </a:tr>
              <a:tr h="370840">
                <a:tc>
                  <a:txBody>
                    <a:bodyPr/>
                    <a:lstStyle/>
                    <a:p>
                      <a:r>
                        <a:rPr lang="en-US" dirty="0" smtClean="0">
                          <a:latin typeface="Arial" pitchFamily="34" charset="0"/>
                          <a:cs typeface="Arial" pitchFamily="34" charset="0"/>
                        </a:rPr>
                        <a:t>Additional paid-in capital-</a:t>
                      </a:r>
                      <a:r>
                        <a:rPr lang="en-US" baseline="0" dirty="0" smtClean="0">
                          <a:latin typeface="Arial" pitchFamily="34" charset="0"/>
                          <a:cs typeface="Arial" pitchFamily="34" charset="0"/>
                        </a:rPr>
                        <a:t> Common</a:t>
                      </a:r>
                      <a:endParaRPr lang="en-US" dirty="0">
                        <a:latin typeface="Arial" pitchFamily="34" charset="0"/>
                        <a:cs typeface="Arial" pitchFamily="34" charset="0"/>
                      </a:endParaRPr>
                    </a:p>
                  </a:txBody>
                  <a:tcPr/>
                </a:tc>
                <a:tc>
                  <a:txBody>
                    <a:bodyPr/>
                    <a:lstStyle/>
                    <a:p>
                      <a:pPr algn="r"/>
                      <a:r>
                        <a:rPr lang="en-US" dirty="0" smtClean="0">
                          <a:latin typeface="Arial" pitchFamily="34" charset="0"/>
                          <a:cs typeface="Arial" pitchFamily="34" charset="0"/>
                        </a:rPr>
                        <a:t>12,000</a:t>
                      </a:r>
                      <a:endParaRPr lang="en-US" dirty="0">
                        <a:latin typeface="Arial" pitchFamily="34" charset="0"/>
                        <a:cs typeface="Arial" pitchFamily="34" charset="0"/>
                      </a:endParaRPr>
                    </a:p>
                  </a:txBody>
                  <a:tcPr/>
                </a:tc>
              </a:tr>
              <a:tr h="370840">
                <a:tc>
                  <a:txBody>
                    <a:bodyPr/>
                    <a:lstStyle/>
                    <a:p>
                      <a:r>
                        <a:rPr lang="en-US" dirty="0" smtClean="0">
                          <a:latin typeface="Arial" pitchFamily="34" charset="0"/>
                          <a:cs typeface="Arial" pitchFamily="34" charset="0"/>
                        </a:rPr>
                        <a:t>Retained earnings</a:t>
                      </a:r>
                      <a:endParaRPr lang="en-US" dirty="0">
                        <a:latin typeface="Arial" pitchFamily="34" charset="0"/>
                        <a:cs typeface="Arial" pitchFamily="34" charset="0"/>
                      </a:endParaRPr>
                    </a:p>
                  </a:txBody>
                  <a:tcPr/>
                </a:tc>
                <a:tc>
                  <a:txBody>
                    <a:bodyPr/>
                    <a:lstStyle/>
                    <a:p>
                      <a:pPr algn="r"/>
                      <a:r>
                        <a:rPr lang="en-US" u="sng" dirty="0" smtClean="0">
                          <a:latin typeface="Arial" pitchFamily="34" charset="0"/>
                          <a:cs typeface="Arial" pitchFamily="34" charset="0"/>
                        </a:rPr>
                        <a:t>15,000</a:t>
                      </a:r>
                      <a:endParaRPr lang="en-US" u="sng" dirty="0">
                        <a:latin typeface="Arial" pitchFamily="34" charset="0"/>
                        <a:cs typeface="Arial" pitchFamily="34" charset="0"/>
                      </a:endParaRPr>
                    </a:p>
                  </a:txBody>
                  <a:tcPr/>
                </a:tc>
              </a:tr>
              <a:tr h="370840">
                <a:tc>
                  <a:txBody>
                    <a:bodyPr/>
                    <a:lstStyle/>
                    <a:p>
                      <a:r>
                        <a:rPr lang="en-US" dirty="0" smtClean="0">
                          <a:latin typeface="Arial" pitchFamily="34" charset="0"/>
                          <a:cs typeface="Arial" pitchFamily="34" charset="0"/>
                        </a:rPr>
                        <a:t>Total contributed</a:t>
                      </a:r>
                      <a:r>
                        <a:rPr lang="en-US" baseline="0" dirty="0" smtClean="0">
                          <a:latin typeface="Arial" pitchFamily="34" charset="0"/>
                          <a:cs typeface="Arial" pitchFamily="34" charset="0"/>
                        </a:rPr>
                        <a:t> capital and retained earnings</a:t>
                      </a:r>
                      <a:endParaRPr lang="en-US" dirty="0">
                        <a:latin typeface="Arial" pitchFamily="34" charset="0"/>
                        <a:cs typeface="Arial" pitchFamily="34" charset="0"/>
                      </a:endParaRPr>
                    </a:p>
                  </a:txBody>
                  <a:tcPr/>
                </a:tc>
                <a:tc>
                  <a:txBody>
                    <a:bodyPr/>
                    <a:lstStyle/>
                    <a:p>
                      <a:pPr algn="r"/>
                      <a:r>
                        <a:rPr lang="en-US" u="none" dirty="0" smtClean="0">
                          <a:latin typeface="Arial" pitchFamily="34" charset="0"/>
                          <a:cs typeface="Arial" pitchFamily="34" charset="0"/>
                        </a:rPr>
                        <a:t>$ 37,000</a:t>
                      </a:r>
                      <a:endParaRPr lang="en-US" u="none" dirty="0">
                        <a:latin typeface="Arial" pitchFamily="34" charset="0"/>
                        <a:cs typeface="Arial" pitchFamily="34" charset="0"/>
                      </a:endParaRPr>
                    </a:p>
                  </a:txBody>
                  <a:tcPr/>
                </a:tc>
              </a:tr>
              <a:tr h="370840">
                <a:tc>
                  <a:txBody>
                    <a:bodyPr/>
                    <a:lstStyle/>
                    <a:p>
                      <a:r>
                        <a:rPr lang="en-US" dirty="0" smtClean="0">
                          <a:latin typeface="Arial" pitchFamily="34" charset="0"/>
                          <a:cs typeface="Arial" pitchFamily="34" charset="0"/>
                        </a:rPr>
                        <a:t>Less:</a:t>
                      </a:r>
                      <a:r>
                        <a:rPr lang="en-US" baseline="0" dirty="0" smtClean="0">
                          <a:latin typeface="Arial" pitchFamily="34" charset="0"/>
                          <a:cs typeface="Arial" pitchFamily="34" charset="0"/>
                        </a:rPr>
                        <a:t> Treasury stock, 100 shares at cost </a:t>
                      </a:r>
                      <a:endParaRPr lang="en-US" dirty="0">
                        <a:latin typeface="Arial" pitchFamily="34" charset="0"/>
                        <a:cs typeface="Arial" pitchFamily="34" charset="0"/>
                      </a:endParaRPr>
                    </a:p>
                  </a:txBody>
                  <a:tcPr/>
                </a:tc>
                <a:tc>
                  <a:txBody>
                    <a:bodyPr/>
                    <a:lstStyle/>
                    <a:p>
                      <a:pPr algn="r"/>
                      <a:r>
                        <a:rPr lang="en-US" u="sng" dirty="0" smtClean="0">
                          <a:latin typeface="Arial" pitchFamily="34" charset="0"/>
                          <a:cs typeface="Arial" pitchFamily="34" charset="0"/>
                        </a:rPr>
                        <a:t>2,500</a:t>
                      </a:r>
                      <a:endParaRPr lang="en-US" u="sng" dirty="0">
                        <a:latin typeface="Arial" pitchFamily="34" charset="0"/>
                        <a:cs typeface="Arial" pitchFamily="34" charset="0"/>
                      </a:endParaRPr>
                    </a:p>
                  </a:txBody>
                  <a:tcPr/>
                </a:tc>
              </a:tr>
              <a:tr h="370840">
                <a:tc>
                  <a:txBody>
                    <a:bodyPr/>
                    <a:lstStyle/>
                    <a:p>
                      <a:r>
                        <a:rPr lang="en-US" dirty="0" smtClean="0">
                          <a:latin typeface="Arial" pitchFamily="34" charset="0"/>
                          <a:cs typeface="Arial" pitchFamily="34" charset="0"/>
                        </a:rPr>
                        <a:t>Total stockholders’ equity</a:t>
                      </a:r>
                      <a:endParaRPr lang="en-US" dirty="0">
                        <a:latin typeface="Arial" pitchFamily="34" charset="0"/>
                        <a:cs typeface="Arial" pitchFamily="34" charset="0"/>
                      </a:endParaRPr>
                    </a:p>
                  </a:txBody>
                  <a:tcPr/>
                </a:tc>
                <a:tc>
                  <a:txBody>
                    <a:bodyPr/>
                    <a:lstStyle/>
                    <a:p>
                      <a:pPr algn="r"/>
                      <a:r>
                        <a:rPr lang="en-US" u="sng" dirty="0" smtClean="0">
                          <a:latin typeface="Arial" pitchFamily="34" charset="0"/>
                          <a:cs typeface="Arial" pitchFamily="34" charset="0"/>
                        </a:rPr>
                        <a:t>$ 34,500</a:t>
                      </a:r>
                      <a:endParaRPr lang="en-US" u="sng" dirty="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175939548"/>
      </p:ext>
    </p:extLst>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latin typeface="Arial" pitchFamily="34" charset="0"/>
                <a:cs typeface="Arial" pitchFamily="34" charset="0"/>
              </a:rPr>
              <a:t>Retirement of Stock</a:t>
            </a:r>
          </a:p>
        </p:txBody>
      </p:sp>
      <p:sp>
        <p:nvSpPr>
          <p:cNvPr id="3" name="Content Placeholder 2"/>
          <p:cNvSpPr>
            <a:spLocks noGrp="1"/>
          </p:cNvSpPr>
          <p:nvPr>
            <p:ph idx="1"/>
          </p:nvPr>
        </p:nvSpPr>
        <p:spPr>
          <a:xfrm>
            <a:off x="228600" y="1295400"/>
            <a:ext cx="8763000" cy="4806142"/>
          </a:xfrm>
        </p:spPr>
        <p:txBody>
          <a:bodyPr>
            <a:normAutofit/>
          </a:bodyPr>
          <a:lstStyle/>
          <a:p>
            <a:r>
              <a:rPr lang="en-US" dirty="0">
                <a:latin typeface="Arial" pitchFamily="34" charset="0"/>
                <a:cs typeface="Arial" pitchFamily="34" charset="0"/>
              </a:rPr>
              <a:t>Repurchase of stock with no intention of reissuing</a:t>
            </a:r>
          </a:p>
          <a:p>
            <a:r>
              <a:rPr lang="en-US" dirty="0">
                <a:latin typeface="Arial" pitchFamily="34" charset="0"/>
                <a:cs typeface="Arial" pitchFamily="34" charset="0"/>
              </a:rPr>
              <a:t>To eliminate a particular class of stock or group of stockholders</a:t>
            </a:r>
          </a:p>
          <a:p>
            <a:r>
              <a:rPr lang="en-US" dirty="0">
                <a:latin typeface="Arial" pitchFamily="34" charset="0"/>
                <a:cs typeface="Arial" pitchFamily="34" charset="0"/>
              </a:rPr>
              <a:t>The general principle for retirement of stock is the same as for treasury stock transactions</a:t>
            </a:r>
          </a:p>
          <a:p>
            <a:r>
              <a:rPr lang="en-US" dirty="0">
                <a:latin typeface="Arial" pitchFamily="34" charset="0"/>
                <a:cs typeface="Arial" pitchFamily="34" charset="0"/>
              </a:rPr>
              <a:t>No income statement accounts are affected</a:t>
            </a:r>
          </a:p>
          <a:p>
            <a:r>
              <a:rPr lang="en-US" dirty="0">
                <a:latin typeface="Arial" pitchFamily="34" charset="0"/>
                <a:cs typeface="Arial" pitchFamily="34" charset="0"/>
              </a:rPr>
              <a:t>Effect is reflected in the Cash account and the Stockholders’ Equity accounts</a:t>
            </a:r>
          </a:p>
        </p:txBody>
      </p:sp>
    </p:spTree>
    <p:extLst>
      <p:ext uri="{BB962C8B-B14F-4D97-AF65-F5344CB8AC3E}">
        <p14:creationId xmlns:p14="http://schemas.microsoft.com/office/powerpoint/2010/main" val="9463000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latin typeface="Arial" pitchFamily="34" charset="0"/>
                <a:cs typeface="Arial" pitchFamily="34" charset="0"/>
              </a:rPr>
              <a:t>Cash Dividends</a:t>
            </a:r>
          </a:p>
        </p:txBody>
      </p:sp>
      <p:sp>
        <p:nvSpPr>
          <p:cNvPr id="3" name="Content Placeholder 2"/>
          <p:cNvSpPr>
            <a:spLocks noGrp="1"/>
          </p:cNvSpPr>
          <p:nvPr>
            <p:ph idx="1"/>
          </p:nvPr>
        </p:nvSpPr>
        <p:spPr>
          <a:xfrm>
            <a:off x="228600" y="1295400"/>
            <a:ext cx="8763000" cy="4739640"/>
          </a:xfrm>
        </p:spPr>
        <p:txBody>
          <a:bodyPr>
            <a:normAutofit/>
          </a:bodyPr>
          <a:lstStyle/>
          <a:p>
            <a:r>
              <a:rPr lang="en-US" dirty="0">
                <a:latin typeface="Arial" pitchFamily="34" charset="0"/>
                <a:cs typeface="Arial" pitchFamily="34" charset="0"/>
              </a:rPr>
              <a:t>Declared only if a company has sufficient cash available and adequate retained earnings</a:t>
            </a:r>
          </a:p>
          <a:p>
            <a:r>
              <a:rPr lang="en-US" dirty="0">
                <a:latin typeface="Arial" pitchFamily="34" charset="0"/>
                <a:cs typeface="Arial" pitchFamily="34" charset="0"/>
              </a:rPr>
              <a:t>Not an expense on the income statement</a:t>
            </a:r>
          </a:p>
          <a:p>
            <a:r>
              <a:rPr lang="en-US" b="1" dirty="0">
                <a:latin typeface="Arial" pitchFamily="34" charset="0"/>
                <a:cs typeface="Arial" pitchFamily="34" charset="0"/>
              </a:rPr>
              <a:t>Date of declaration: </a:t>
            </a:r>
            <a:r>
              <a:rPr lang="en-US" dirty="0">
                <a:latin typeface="Arial" pitchFamily="34" charset="0"/>
                <a:cs typeface="Arial" pitchFamily="34" charset="0"/>
              </a:rPr>
              <a:t>cash dividends are declared</a:t>
            </a:r>
            <a:endParaRPr lang="en-US" b="1" dirty="0">
              <a:latin typeface="Arial" pitchFamily="34" charset="0"/>
              <a:cs typeface="Arial" pitchFamily="34" charset="0"/>
            </a:endParaRPr>
          </a:p>
          <a:p>
            <a:r>
              <a:rPr lang="en-US" b="1" dirty="0">
                <a:latin typeface="Arial" pitchFamily="34" charset="0"/>
                <a:cs typeface="Arial" pitchFamily="34" charset="0"/>
              </a:rPr>
              <a:t>Payment date: </a:t>
            </a:r>
            <a:r>
              <a:rPr lang="en-US" dirty="0">
                <a:latin typeface="Arial" pitchFamily="34" charset="0"/>
                <a:cs typeface="Arial" pitchFamily="34" charset="0"/>
              </a:rPr>
              <a:t>cash dividends are paid</a:t>
            </a:r>
            <a:endParaRPr lang="en-US" b="1" dirty="0">
              <a:latin typeface="Arial" pitchFamily="34" charset="0"/>
              <a:cs typeface="Arial" pitchFamily="34" charset="0"/>
            </a:endParaRPr>
          </a:p>
          <a:p>
            <a:r>
              <a:rPr lang="en-US" b="1" dirty="0">
                <a:latin typeface="Arial" pitchFamily="34" charset="0"/>
                <a:cs typeface="Arial" pitchFamily="34" charset="0"/>
              </a:rPr>
              <a:t>Date of record: </a:t>
            </a:r>
            <a:r>
              <a:rPr lang="en-US" dirty="0">
                <a:latin typeface="Arial" pitchFamily="34" charset="0"/>
                <a:cs typeface="Arial" pitchFamily="34" charset="0"/>
              </a:rPr>
              <a:t>dividend is paid to the stockholders who own the stock as of this date</a:t>
            </a:r>
            <a:endParaRPr lang="en-US" b="1" dirty="0">
              <a:latin typeface="Arial" pitchFamily="34" charset="0"/>
              <a:cs typeface="Arial" pitchFamily="34" charset="0"/>
            </a:endParaRPr>
          </a:p>
        </p:txBody>
      </p:sp>
    </p:spTree>
    <p:extLst>
      <p:ext uri="{BB962C8B-B14F-4D97-AF65-F5344CB8AC3E}">
        <p14:creationId xmlns:p14="http://schemas.microsoft.com/office/powerpoint/2010/main" val="17269813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dirty="0">
                <a:latin typeface="Arial" pitchFamily="34" charset="0"/>
                <a:cs typeface="Arial" pitchFamily="34" charset="0"/>
              </a:rPr>
              <a:t>Dividend Payout Ratio</a:t>
            </a:r>
          </a:p>
        </p:txBody>
      </p:sp>
      <p:graphicFrame>
        <p:nvGraphicFramePr>
          <p:cNvPr id="2" name="Object 1"/>
          <p:cNvGraphicFramePr>
            <a:graphicFrameLocks noChangeAspect="1"/>
          </p:cNvGraphicFramePr>
          <p:nvPr>
            <p:extLst>
              <p:ext uri="{D42A27DB-BD31-4B8C-83A1-F6EECF244321}">
                <p14:modId xmlns:p14="http://schemas.microsoft.com/office/powerpoint/2010/main" val="4026136331"/>
              </p:ext>
            </p:extLst>
          </p:nvPr>
        </p:nvGraphicFramePr>
        <p:xfrm>
          <a:off x="1187128" y="2032967"/>
          <a:ext cx="7007350" cy="1018163"/>
        </p:xfrm>
        <a:graphic>
          <a:graphicData uri="http://schemas.openxmlformats.org/presentationml/2006/ole">
            <mc:AlternateContent xmlns:mc="http://schemas.openxmlformats.org/markup-compatibility/2006">
              <mc:Choice xmlns:v="urn:schemas-microsoft-com:vml" Requires="v">
                <p:oleObj spid="_x0000_s4158" name="Equation" r:id="rId3" imgW="2971800" imgH="431640" progId="Equation.3">
                  <p:embed/>
                </p:oleObj>
              </mc:Choice>
              <mc:Fallback>
                <p:oleObj name="Equation" r:id="rId3" imgW="2971800" imgH="431640" progId="Equation.3">
                  <p:embed/>
                  <p:pic>
                    <p:nvPicPr>
                      <p:cNvPr id="0" name=""/>
                      <p:cNvPicPr/>
                      <p:nvPr/>
                    </p:nvPicPr>
                    <p:blipFill>
                      <a:blip r:embed="rId4"/>
                      <a:stretch>
                        <a:fillRect/>
                      </a:stretch>
                    </p:blipFill>
                    <p:spPr>
                      <a:xfrm>
                        <a:off x="1187128" y="2032967"/>
                        <a:ext cx="7007350" cy="1018163"/>
                      </a:xfrm>
                      <a:prstGeom prst="rect">
                        <a:avLst/>
                      </a:prstGeom>
                    </p:spPr>
                  </p:pic>
                </p:oleObj>
              </mc:Fallback>
            </mc:AlternateContent>
          </a:graphicData>
        </a:graphic>
      </p:graphicFrame>
      <p:sp>
        <p:nvSpPr>
          <p:cNvPr id="5" name="Content Placeholder 4"/>
          <p:cNvSpPr>
            <a:spLocks noGrp="1"/>
          </p:cNvSpPr>
          <p:nvPr>
            <p:ph idx="1"/>
          </p:nvPr>
        </p:nvSpPr>
        <p:spPr>
          <a:xfrm>
            <a:off x="228600" y="4495801"/>
            <a:ext cx="8763000" cy="1015538"/>
          </a:xfrm>
        </p:spPr>
        <p:txBody>
          <a:bodyPr>
            <a:noAutofit/>
          </a:bodyPr>
          <a:lstStyle/>
          <a:p>
            <a:r>
              <a:rPr lang="en-US" sz="2600" dirty="0">
                <a:latin typeface="Arial" pitchFamily="34" charset="0"/>
                <a:cs typeface="Arial" pitchFamily="34" charset="0"/>
              </a:rPr>
              <a:t>Ratio for many firms is 50% or 60% and seldom exceeds 70%</a:t>
            </a:r>
          </a:p>
        </p:txBody>
      </p:sp>
    </p:spTree>
    <p:extLst>
      <p:ext uri="{BB962C8B-B14F-4D97-AF65-F5344CB8AC3E}">
        <p14:creationId xmlns:p14="http://schemas.microsoft.com/office/powerpoint/2010/main" val="10986453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81161" y="125156"/>
            <a:ext cx="8032638" cy="1130211"/>
          </a:xfrm>
        </p:spPr>
        <p:txBody>
          <a:bodyPr>
            <a:noAutofit/>
          </a:bodyPr>
          <a:lstStyle/>
          <a:p>
            <a:r>
              <a:rPr lang="en-US" dirty="0">
                <a:latin typeface="Arial" pitchFamily="34" charset="0"/>
                <a:cs typeface="Arial" pitchFamily="34" charset="0"/>
              </a:rPr>
              <a:t>Example 11.4—Recording the Declaration of a Dividend</a:t>
            </a:r>
          </a:p>
        </p:txBody>
      </p:sp>
      <p:sp>
        <p:nvSpPr>
          <p:cNvPr id="5" name="Content Placeholder 4"/>
          <p:cNvSpPr>
            <a:spLocks noGrp="1"/>
          </p:cNvSpPr>
          <p:nvPr>
            <p:ph type="body" sz="half" idx="2"/>
          </p:nvPr>
        </p:nvSpPr>
        <p:spPr>
          <a:xfrm>
            <a:off x="245067" y="1580831"/>
            <a:ext cx="8526974" cy="2138764"/>
          </a:xfrm>
        </p:spPr>
        <p:txBody>
          <a:bodyPr>
            <a:noAutofit/>
          </a:bodyPr>
          <a:lstStyle/>
          <a:p>
            <a:pPr marL="457200" indent="-457200">
              <a:buFont typeface="Arial" pitchFamily="34" charset="0"/>
              <a:buChar char="•"/>
            </a:pPr>
            <a:r>
              <a:rPr lang="en-US" sz="2600" dirty="0">
                <a:latin typeface="Arial" pitchFamily="34" charset="0"/>
                <a:cs typeface="Arial" pitchFamily="34" charset="0"/>
              </a:rPr>
              <a:t>Assume that on July 1, the board of directors of Grant Company declared a cash dividend of $7,000 to be paid on September 1. Grant reflects the declaration as a reduction of Retained Earnings and an increase in Cash Dividend Payable as follows:</a:t>
            </a:r>
          </a:p>
        </p:txBody>
      </p:sp>
      <p:pic>
        <p:nvPicPr>
          <p:cNvPr id="7" name="Picture 2" descr="A journal entry with accounting equation effect is shown.&#10;The words Journal Entry Analysis appear in black type within a light blue box to the left of the journal entry. The journal entry appears in a gray shaded box. On the first line, the entry date July 1, in bold letters, appears followed by the account name to be debited, Retained Earnings. The amount debited, 7,000, is indented several spaces from the account name. On the second line, the account name to be credited, Cash Dividend Payable, sits below the account name to be debited and is indented a few spaces. The amount credited, 7,000, is indented several spaces beyond the amount debited. On the third line, the journal entry description sits below the account names and is left-aligned with the debit entry: To record the declaration of a cash dividend.&#10;Below the journal entry, the accounting equation effect is shown.&#10;Two bold horizontal lines appear parallel to one another; the first line is slightly longer than the second. The words Balance Sheet are centered above the first line. The words Income Statement are centered above the second line.&#10;Below the Balance Sheet line, an equation appears in all capital letters: Assets = Liabilities + Stockholders’ Equity. Horizontal lines appear below each component of the equation. Below Liabilities, the account name Cash Dividend Payable  appears on the left and the amount 7,000  appears on the right. Below Stockholders’ Equity, the account Retained Earnings appears on the left side, and the amount (7,000) appears on the right.&#10;Below the Income Statement line, an equation appears in all capital letters: Revenues – Expenses = Net Income. Horizontal lines appear below each component of the equation. No entries. A blue arrow points left from the words Net Income to the words Stockholders’ Equit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1950" y="4487358"/>
            <a:ext cx="8420100" cy="11001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15613985"/>
      </p:ext>
    </p:extLst>
  </p:cSld>
  <p:clrMapOvr>
    <a:masterClrMapping/>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85980" y="94160"/>
            <a:ext cx="8787538" cy="1750139"/>
          </a:xfrm>
        </p:spPr>
        <p:txBody>
          <a:bodyPr>
            <a:noAutofit/>
          </a:bodyPr>
          <a:lstStyle/>
          <a:p>
            <a:r>
              <a:rPr lang="en-US" dirty="0">
                <a:latin typeface="Arial" pitchFamily="34" charset="0"/>
                <a:cs typeface="Arial" pitchFamily="34" charset="0"/>
              </a:rPr>
              <a:t>Example 11.5—Computing Dividend Payments for </a:t>
            </a:r>
            <a:r>
              <a:rPr lang="en-US" dirty="0" smtClean="0">
                <a:latin typeface="Arial" pitchFamily="34" charset="0"/>
                <a:cs typeface="Arial" pitchFamily="34" charset="0"/>
              </a:rPr>
              <a:t>Noncumulative</a:t>
            </a:r>
            <a:r>
              <a:rPr lang="en-US" baseline="0" dirty="0" smtClean="0">
                <a:latin typeface="Arial" pitchFamily="34" charset="0"/>
                <a:cs typeface="Arial" pitchFamily="34" charset="0"/>
              </a:rPr>
              <a:t> </a:t>
            </a:r>
            <a:r>
              <a:rPr lang="en-US" dirty="0" smtClean="0">
                <a:latin typeface="Arial" pitchFamily="34" charset="0"/>
                <a:cs typeface="Arial" pitchFamily="34" charset="0"/>
              </a:rPr>
              <a:t>Preferred </a:t>
            </a:r>
            <a:r>
              <a:rPr lang="en-US" dirty="0">
                <a:latin typeface="Arial" pitchFamily="34" charset="0"/>
                <a:cs typeface="Arial" pitchFamily="34" charset="0"/>
              </a:rPr>
              <a:t>Stock</a:t>
            </a:r>
          </a:p>
        </p:txBody>
      </p:sp>
      <p:sp>
        <p:nvSpPr>
          <p:cNvPr id="5" name="Content Placeholder 4"/>
          <p:cNvSpPr>
            <a:spLocks noGrp="1"/>
          </p:cNvSpPr>
          <p:nvPr>
            <p:ph type="body" sz="half" idx="2"/>
          </p:nvPr>
        </p:nvSpPr>
        <p:spPr>
          <a:xfrm>
            <a:off x="120061" y="1930189"/>
            <a:ext cx="8873204" cy="2138764"/>
          </a:xfrm>
        </p:spPr>
        <p:txBody>
          <a:bodyPr>
            <a:noAutofit/>
          </a:bodyPr>
          <a:lstStyle/>
          <a:p>
            <a:pPr marL="457200" indent="-457200">
              <a:buFont typeface="Arial" pitchFamily="34" charset="0"/>
              <a:buChar char="•"/>
            </a:pPr>
            <a:r>
              <a:rPr lang="en-US" sz="2600" dirty="0">
                <a:latin typeface="Arial" pitchFamily="34" charset="0"/>
                <a:cs typeface="Arial" pitchFamily="34" charset="0"/>
              </a:rPr>
              <a:t>Assume that on December 31, 2014, Stricker Company has outstanding 10,000 shares of $10 par, 8% preferred stock and 40,000 shares of $5 par common stock. Stricker was unable to declare a dividend in 2012 or 2013 but wants to declare a $70,000 dividend for 2014</a:t>
            </a:r>
          </a:p>
        </p:txBody>
      </p:sp>
      <p:pic>
        <p:nvPicPr>
          <p:cNvPr id="6" name="Picture 2" descr="The table reads as follows,&#10;Step 1: Distribute current-year dividend to preferred (10,000 shares multiplication symbol dollar 10 par multiplication symbol  8 percentage multiplication symbol  1 year) - To preferred: dollar 8,000.&#10;Step 2: Distribute remaining dividend to common (dollar 70,000 – dollar 8,000) – To common: dollar 62,000.&#10;Total allocated – To preferred : dollar 8,000;  To common: dollar 62,000.&#10;Divided per share:&#10; Preferred: dollar 8,000/10,000 shares - To preferred: dollar 0.80.&#10; Common: dollar 62,000/40,000 shares - To common: dollar 1.5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36504" y="4295930"/>
            <a:ext cx="6191440" cy="18762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69787025"/>
      </p:ext>
    </p:extLst>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1478" y="123987"/>
            <a:ext cx="8787538" cy="1286360"/>
          </a:xfrm>
        </p:spPr>
        <p:txBody>
          <a:bodyPr>
            <a:noAutofit/>
          </a:bodyPr>
          <a:lstStyle/>
          <a:p>
            <a:r>
              <a:rPr lang="en-US" dirty="0">
                <a:latin typeface="Arial" pitchFamily="34" charset="0"/>
                <a:cs typeface="Arial" pitchFamily="34" charset="0"/>
              </a:rPr>
              <a:t>Example 11.6—Computing Dividend Payments for Cumulative Preferred Stock</a:t>
            </a:r>
          </a:p>
        </p:txBody>
      </p:sp>
      <p:sp>
        <p:nvSpPr>
          <p:cNvPr id="5" name="Content Placeholder 4"/>
          <p:cNvSpPr>
            <a:spLocks noGrp="1"/>
          </p:cNvSpPr>
          <p:nvPr>
            <p:ph type="body" sz="half" idx="2"/>
          </p:nvPr>
        </p:nvSpPr>
        <p:spPr>
          <a:xfrm>
            <a:off x="135398" y="1673820"/>
            <a:ext cx="8873204" cy="1689311"/>
          </a:xfrm>
        </p:spPr>
        <p:txBody>
          <a:bodyPr>
            <a:noAutofit/>
          </a:bodyPr>
          <a:lstStyle/>
          <a:p>
            <a:pPr marL="457200" indent="-457200">
              <a:buFont typeface="Arial" pitchFamily="34" charset="0"/>
              <a:buChar char="•"/>
            </a:pPr>
            <a:r>
              <a:rPr lang="en-US" sz="2600" dirty="0">
                <a:latin typeface="Arial" pitchFamily="34" charset="0"/>
                <a:cs typeface="Arial" pitchFamily="34" charset="0"/>
              </a:rPr>
              <a:t>If the terms of the stock agreement in Example 11.5 indicate that the preferred stock is cumulative, the preferred stockholders have a right to dividends in arrears before the current year’s dividend is distributed</a:t>
            </a:r>
          </a:p>
        </p:txBody>
      </p:sp>
      <p:pic>
        <p:nvPicPr>
          <p:cNvPr id="6" name="Picture 2" descr="The table depicts Computing Dividend Payments for Cumulative Preferred Stock. The data are as follows,&#10;Step 1: Distribute dividends in arrears to preferred (10,000 shares multiplication symbol dollar 10 par multiplication symbol 8 percentage multiplication symbol 2 years) - To Preferred: 16,000.&#10;Step 2: Distribute current-year dividend to preferred (10,000 shares multiplication symbol dollar 10 par multiplication symbol  8 percentage multiplication symbol  1 year) - To Preferred: 8,000.&#10;Step 3: Distribute remaining dividend to common (dollar 70,000 – dollar 24,000) – To common: dollar 46,000.&#10;Total allocated – To preferred : dollar 8,000;  To common: dollar 62,000.&#10;Divided per share:&#10; Preferred: dollar 24,000/10,000 shares - To preferred: dollar 2.40.&#10; Common: dollar 46,000/40,000 shares - To common: dollar 1.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3738" y="3636129"/>
            <a:ext cx="7756525" cy="25352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38287882"/>
      </p:ext>
    </p:extLst>
  </p:cSld>
  <p:clrMapOvr>
    <a:masterClrMapping/>
  </p:clrMapOvr>
  <p:transition spd="slow"/>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latin typeface="Arial" pitchFamily="34" charset="0"/>
                <a:cs typeface="Arial" pitchFamily="34" charset="0"/>
              </a:rPr>
              <a:t>Stock Dividends</a:t>
            </a:r>
          </a:p>
        </p:txBody>
      </p:sp>
      <p:sp>
        <p:nvSpPr>
          <p:cNvPr id="3" name="Content Placeholder 2"/>
          <p:cNvSpPr>
            <a:spLocks noGrp="1"/>
          </p:cNvSpPr>
          <p:nvPr>
            <p:ph idx="1"/>
          </p:nvPr>
        </p:nvSpPr>
        <p:spPr>
          <a:xfrm>
            <a:off x="228600" y="1295400"/>
            <a:ext cx="8763000" cy="4789516"/>
          </a:xfrm>
        </p:spPr>
        <p:txBody>
          <a:bodyPr>
            <a:normAutofit/>
          </a:bodyPr>
          <a:lstStyle/>
          <a:p>
            <a:r>
              <a:rPr lang="en-US" dirty="0">
                <a:latin typeface="Arial" pitchFamily="34" charset="0"/>
                <a:cs typeface="Arial" pitchFamily="34" charset="0"/>
              </a:rPr>
              <a:t>The issuance of additional shares of stock to existing stockholders</a:t>
            </a:r>
          </a:p>
          <a:p>
            <a:r>
              <a:rPr lang="en-US" dirty="0">
                <a:latin typeface="Arial" pitchFamily="34" charset="0"/>
                <a:cs typeface="Arial" pitchFamily="34" charset="0"/>
              </a:rPr>
              <a:t>Firms use stock dividends for several reasons</a:t>
            </a:r>
          </a:p>
          <a:p>
            <a:pPr lvl="1"/>
            <a:r>
              <a:rPr lang="en-US" dirty="0">
                <a:latin typeface="Arial" pitchFamily="34" charset="0"/>
                <a:cs typeface="Arial" pitchFamily="34" charset="0"/>
              </a:rPr>
              <a:t>Do not require the use of cash</a:t>
            </a:r>
          </a:p>
          <a:p>
            <a:pPr lvl="1"/>
            <a:r>
              <a:rPr lang="en-US" dirty="0">
                <a:latin typeface="Arial" pitchFamily="34" charset="0"/>
                <a:cs typeface="Arial" pitchFamily="34" charset="0"/>
              </a:rPr>
              <a:t>Reduce the market price of the stock</a:t>
            </a:r>
          </a:p>
          <a:p>
            <a:pPr lvl="2"/>
            <a:r>
              <a:rPr lang="en-US" dirty="0">
                <a:latin typeface="Arial" pitchFamily="34" charset="0"/>
                <a:cs typeface="Arial" pitchFamily="34" charset="0"/>
              </a:rPr>
              <a:t>The lower price may make the stock more attractive</a:t>
            </a:r>
          </a:p>
          <a:p>
            <a:pPr lvl="1"/>
            <a:r>
              <a:rPr lang="en-US" dirty="0">
                <a:latin typeface="Arial" pitchFamily="34" charset="0"/>
                <a:cs typeface="Arial" pitchFamily="34" charset="0"/>
              </a:rPr>
              <a:t>Do not represent taxable income to recipients</a:t>
            </a:r>
          </a:p>
        </p:txBody>
      </p:sp>
    </p:spTree>
    <p:extLst>
      <p:ext uri="{BB962C8B-B14F-4D97-AF65-F5344CB8AC3E}">
        <p14:creationId xmlns:p14="http://schemas.microsoft.com/office/powerpoint/2010/main" val="1987481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65663" y="202646"/>
            <a:ext cx="8032638" cy="1161205"/>
          </a:xfrm>
        </p:spPr>
        <p:txBody>
          <a:bodyPr>
            <a:noAutofit/>
          </a:bodyPr>
          <a:lstStyle/>
          <a:p>
            <a:r>
              <a:rPr lang="en-US" dirty="0">
                <a:latin typeface="Arial" pitchFamily="34" charset="0"/>
                <a:cs typeface="Arial" pitchFamily="34" charset="0"/>
              </a:rPr>
              <a:t>Example 11.7—Recording a Small Stock </a:t>
            </a:r>
            <a:r>
              <a:rPr lang="en-US" dirty="0" smtClean="0">
                <a:latin typeface="Arial" pitchFamily="34" charset="0"/>
                <a:cs typeface="Arial" pitchFamily="34" charset="0"/>
              </a:rPr>
              <a:t>Dividend (1 of 3)</a:t>
            </a:r>
            <a:endParaRPr lang="en-US" dirty="0">
              <a:latin typeface="Arial" pitchFamily="34" charset="0"/>
              <a:cs typeface="Arial" pitchFamily="34" charset="0"/>
            </a:endParaRPr>
          </a:p>
        </p:txBody>
      </p:sp>
      <p:sp>
        <p:nvSpPr>
          <p:cNvPr id="5" name="Content Placeholder 4"/>
          <p:cNvSpPr>
            <a:spLocks noGrp="1"/>
          </p:cNvSpPr>
          <p:nvPr>
            <p:ph type="body" sz="half" idx="2"/>
          </p:nvPr>
        </p:nvSpPr>
        <p:spPr>
          <a:xfrm>
            <a:off x="400051" y="1844300"/>
            <a:ext cx="8526974" cy="1286356"/>
          </a:xfrm>
        </p:spPr>
        <p:txBody>
          <a:bodyPr>
            <a:noAutofit/>
          </a:bodyPr>
          <a:lstStyle/>
          <a:p>
            <a:pPr marL="457200" indent="-457200">
              <a:buFont typeface="Arial" pitchFamily="34" charset="0"/>
              <a:buChar char="•"/>
            </a:pPr>
            <a:r>
              <a:rPr lang="en-US" sz="2600" dirty="0">
                <a:latin typeface="Arial" pitchFamily="34" charset="0"/>
                <a:cs typeface="Arial" pitchFamily="34" charset="0"/>
              </a:rPr>
              <a:t>Assume that Shah Company’s Stockholders’ Equity category of the balance sheet appears as follows as of January 1, 2014</a:t>
            </a:r>
            <a:r>
              <a:rPr lang="en-US" sz="2600" dirty="0" smtClean="0">
                <a:latin typeface="Arial" pitchFamily="34" charset="0"/>
                <a:cs typeface="Arial" pitchFamily="34" charset="0"/>
              </a:rPr>
              <a:t>:</a:t>
            </a:r>
            <a:endParaRPr lang="en-US" sz="2600" dirty="0">
              <a:latin typeface="Arial" pitchFamily="34" charset="0"/>
              <a:cs typeface="Arial"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2488852608"/>
              </p:ext>
            </p:extLst>
          </p:nvPr>
        </p:nvGraphicFramePr>
        <p:xfrm>
          <a:off x="694704" y="3907726"/>
          <a:ext cx="7867972" cy="1752600"/>
        </p:xfrm>
        <a:graphic>
          <a:graphicData uri="http://schemas.openxmlformats.org/drawingml/2006/table">
            <a:tbl>
              <a:tblPr firstRow="1" bandRow="1">
                <a:tableStyleId>{5940675A-B579-460E-94D1-54222C63F5DA}</a:tableStyleId>
              </a:tblPr>
              <a:tblGrid>
                <a:gridCol w="6470396"/>
                <a:gridCol w="1397576"/>
              </a:tblGrid>
              <a:tr h="370840">
                <a:tc>
                  <a:txBody>
                    <a:bodyPr/>
                    <a:lstStyle/>
                    <a:p>
                      <a:r>
                        <a:rPr lang="en-US" dirty="0" smtClean="0">
                          <a:latin typeface="Arial" pitchFamily="34" charset="0"/>
                          <a:cs typeface="Arial" pitchFamily="34" charset="0"/>
                        </a:rPr>
                        <a:t>Common stock, $10 par value, 5,000 shares issued and outstanding</a:t>
                      </a:r>
                      <a:endParaRPr lang="en-US" dirty="0">
                        <a:latin typeface="Arial" pitchFamily="34" charset="0"/>
                        <a:cs typeface="Arial" pitchFamily="34" charset="0"/>
                      </a:endParaRPr>
                    </a:p>
                  </a:txBody>
                  <a:tcPr/>
                </a:tc>
                <a:tc>
                  <a:txBody>
                    <a:bodyPr/>
                    <a:lstStyle/>
                    <a:p>
                      <a:pPr algn="r"/>
                      <a:r>
                        <a:rPr lang="en-US" dirty="0" smtClean="0">
                          <a:latin typeface="Arial" pitchFamily="34" charset="0"/>
                          <a:cs typeface="Arial" pitchFamily="34" charset="0"/>
                        </a:rPr>
                        <a:t>$ 50,000</a:t>
                      </a:r>
                      <a:endParaRPr lang="en-US" dirty="0">
                        <a:latin typeface="Arial" pitchFamily="34" charset="0"/>
                        <a:cs typeface="Arial" pitchFamily="34" charset="0"/>
                      </a:endParaRPr>
                    </a:p>
                  </a:txBody>
                  <a:tcPr/>
                </a:tc>
              </a:tr>
              <a:tr h="370840">
                <a:tc>
                  <a:txBody>
                    <a:bodyPr/>
                    <a:lstStyle/>
                    <a:p>
                      <a:r>
                        <a:rPr lang="en-US" dirty="0" smtClean="0">
                          <a:latin typeface="Arial" pitchFamily="34" charset="0"/>
                          <a:cs typeface="Arial" pitchFamily="34" charset="0"/>
                        </a:rPr>
                        <a:t>Additional paid-in capital-</a:t>
                      </a:r>
                      <a:r>
                        <a:rPr lang="en-US" baseline="0" dirty="0" smtClean="0">
                          <a:latin typeface="Arial" pitchFamily="34" charset="0"/>
                          <a:cs typeface="Arial" pitchFamily="34" charset="0"/>
                        </a:rPr>
                        <a:t> Common</a:t>
                      </a:r>
                      <a:endParaRPr lang="en-US" dirty="0">
                        <a:latin typeface="Arial" pitchFamily="34" charset="0"/>
                        <a:cs typeface="Arial" pitchFamily="34" charset="0"/>
                      </a:endParaRPr>
                    </a:p>
                  </a:txBody>
                  <a:tcPr/>
                </a:tc>
                <a:tc>
                  <a:txBody>
                    <a:bodyPr/>
                    <a:lstStyle/>
                    <a:p>
                      <a:pPr algn="r"/>
                      <a:r>
                        <a:rPr lang="en-US" dirty="0" smtClean="0">
                          <a:latin typeface="Arial" pitchFamily="34" charset="0"/>
                          <a:cs typeface="Arial" pitchFamily="34" charset="0"/>
                        </a:rPr>
                        <a:t>30,000</a:t>
                      </a:r>
                      <a:endParaRPr lang="en-US" dirty="0">
                        <a:latin typeface="Arial" pitchFamily="34" charset="0"/>
                        <a:cs typeface="Arial" pitchFamily="34" charset="0"/>
                      </a:endParaRPr>
                    </a:p>
                  </a:txBody>
                  <a:tcPr/>
                </a:tc>
              </a:tr>
              <a:tr h="370840">
                <a:tc>
                  <a:txBody>
                    <a:bodyPr/>
                    <a:lstStyle/>
                    <a:p>
                      <a:r>
                        <a:rPr lang="en-US" dirty="0" smtClean="0">
                          <a:latin typeface="Arial" pitchFamily="34" charset="0"/>
                          <a:cs typeface="Arial" pitchFamily="34" charset="0"/>
                        </a:rPr>
                        <a:t>Retained earnings</a:t>
                      </a:r>
                      <a:endParaRPr lang="en-US" dirty="0">
                        <a:latin typeface="Arial" pitchFamily="34" charset="0"/>
                        <a:cs typeface="Arial" pitchFamily="34" charset="0"/>
                      </a:endParaRPr>
                    </a:p>
                  </a:txBody>
                  <a:tcPr/>
                </a:tc>
                <a:tc>
                  <a:txBody>
                    <a:bodyPr/>
                    <a:lstStyle/>
                    <a:p>
                      <a:pPr algn="r"/>
                      <a:r>
                        <a:rPr lang="en-US" u="sng" dirty="0" smtClean="0">
                          <a:latin typeface="Arial" pitchFamily="34" charset="0"/>
                          <a:cs typeface="Arial" pitchFamily="34" charset="0"/>
                        </a:rPr>
                        <a:t>70,000</a:t>
                      </a:r>
                      <a:endParaRPr lang="en-US" u="sng" dirty="0">
                        <a:latin typeface="Arial" pitchFamily="34" charset="0"/>
                        <a:cs typeface="Arial" pitchFamily="34" charset="0"/>
                      </a:endParaRPr>
                    </a:p>
                  </a:txBody>
                  <a:tcPr/>
                </a:tc>
              </a:tr>
              <a:tr h="370840">
                <a:tc>
                  <a:txBody>
                    <a:bodyPr/>
                    <a:lstStyle/>
                    <a:p>
                      <a:r>
                        <a:rPr lang="en-US" dirty="0" smtClean="0">
                          <a:latin typeface="Arial" pitchFamily="34" charset="0"/>
                          <a:cs typeface="Arial" pitchFamily="34" charset="0"/>
                        </a:rPr>
                        <a:t>Total stockholders’ equity</a:t>
                      </a:r>
                      <a:endParaRPr lang="en-US" dirty="0">
                        <a:latin typeface="Arial" pitchFamily="34" charset="0"/>
                        <a:cs typeface="Arial" pitchFamily="34" charset="0"/>
                      </a:endParaRPr>
                    </a:p>
                  </a:txBody>
                  <a:tcPr/>
                </a:tc>
                <a:tc>
                  <a:txBody>
                    <a:bodyPr/>
                    <a:lstStyle/>
                    <a:p>
                      <a:pPr algn="r"/>
                      <a:r>
                        <a:rPr lang="en-US" u="sng" dirty="0" smtClean="0">
                          <a:latin typeface="Arial" pitchFamily="34" charset="0"/>
                          <a:cs typeface="Arial" pitchFamily="34" charset="0"/>
                        </a:rPr>
                        <a:t>$</a:t>
                      </a:r>
                      <a:r>
                        <a:rPr lang="en-US" u="sng" baseline="0" dirty="0" smtClean="0">
                          <a:latin typeface="Arial" pitchFamily="34" charset="0"/>
                          <a:cs typeface="Arial" pitchFamily="34" charset="0"/>
                        </a:rPr>
                        <a:t> </a:t>
                      </a:r>
                      <a:r>
                        <a:rPr lang="en-US" u="sng" dirty="0" smtClean="0">
                          <a:latin typeface="Arial" pitchFamily="34" charset="0"/>
                          <a:cs typeface="Arial" pitchFamily="34" charset="0"/>
                        </a:rPr>
                        <a:t>150,000</a:t>
                      </a:r>
                      <a:endParaRPr lang="en-US" u="sng" dirty="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2836113572"/>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0480" y="139487"/>
            <a:ext cx="8818535" cy="1611822"/>
          </a:xfrm>
        </p:spPr>
        <p:txBody>
          <a:bodyPr>
            <a:noAutofit/>
          </a:bodyPr>
          <a:lstStyle/>
          <a:p>
            <a:r>
              <a:rPr lang="en-US" dirty="0" smtClean="0">
                <a:latin typeface="Arial" pitchFamily="34" charset="0"/>
                <a:cs typeface="Arial" pitchFamily="34" charset="0"/>
              </a:rPr>
              <a:t>EXHIBIT </a:t>
            </a:r>
            <a:r>
              <a:rPr lang="en-US" dirty="0">
                <a:latin typeface="Arial" pitchFamily="34" charset="0"/>
                <a:cs typeface="Arial" pitchFamily="34" charset="0"/>
              </a:rPr>
              <a:t>11.1—Advantages and Disadvantages of Stock versus </a:t>
            </a:r>
            <a:r>
              <a:rPr lang="en-US" dirty="0" smtClean="0">
                <a:latin typeface="Arial" pitchFamily="34" charset="0"/>
                <a:cs typeface="Arial" pitchFamily="34" charset="0"/>
              </a:rPr>
              <a:t>Debt</a:t>
            </a:r>
            <a:r>
              <a:rPr lang="en-US" baseline="0" dirty="0" smtClean="0">
                <a:latin typeface="Arial" pitchFamily="34" charset="0"/>
                <a:cs typeface="Arial" pitchFamily="34" charset="0"/>
              </a:rPr>
              <a:t> </a:t>
            </a:r>
            <a:r>
              <a:rPr lang="en-US" dirty="0" smtClean="0">
                <a:latin typeface="Arial" pitchFamily="34" charset="0"/>
                <a:cs typeface="Arial" pitchFamily="34" charset="0"/>
              </a:rPr>
              <a:t>Financing</a:t>
            </a:r>
            <a:endParaRPr lang="en-US" dirty="0">
              <a:latin typeface="Arial" pitchFamily="34" charset="0"/>
              <a:cs typeface="Arial" pitchFamily="34" charset="0"/>
            </a:endParaRPr>
          </a:p>
        </p:txBody>
      </p:sp>
      <p:pic>
        <p:nvPicPr>
          <p:cNvPr id="8" name="Picture 2" descr="An illustration showing the Advantages and Disadvantages of Stock versus Debt Financing.&#10;A two-column illustration of the advantages and disadvantages of stock versus Debt Financing. The heading of the first column is a blue box with the bold words: Advantages of Financing with Stock. The heading the second column is an illustration of a see-saw, a fulcrum balancing two boxes. The box on the left of the fulcrum and touching the ground reads: Advantages. The box up in the air to the right of the fulcrum reads: Disadvantages. Below the column one heading is a list of numbered factors with an arrow pointing to the second column explanation of why the factor is advantageous. #1-highlighted in blue: Flexibility, column two: Dividends on stock can be increased in profitable years and reduced when the company is less profitable. Debt interest is fixed. Highlighted in blue: (an advantage for issuing company) #2- highlighted in blue: Exchanges facilitate trading, column two: Large companies have ready markets for stock through the stock exchanges. Highlighted in blue: (an advantage for issuing company and investors). Sometimes debt is not as widely traded. #3- highlighted in blue: Return on investment, column two: Stock generally provides a higher return in dividends and in growth than interest on debt. Highlighted in blue: (an advantage for investors)&#10;Below the three listings is a two-column illustration of the advantages and disadvantages of stock versus Debt Financing. The heading of the first column is a blue box with the bold words: Disadvantages of Financing with Stock. The heading the second column is an illustration of a see-saw, a fulcrum balancing two boxes. The box on the right of the fulcrum and touching the ground reads: Disadvantages. The box up in the air to the left of the fulcrum reads: Advantages. Below the column one heading is a list of numbered factors with an arrow pointing to the second column explanation of why the factor is a disadvantage. #1-highlighted in blue: Control, column two: Issuing stock involves giving voting rights to new investors, resulting in less control of the company for exiting stockholders. Highlighted in blue: (a disadvantage for issuing company). #2- highlighted in blue: Tax consequences, column two: Interest on debt is tax-deductible for the issuing company; dividends on stock are not. . Highlighted in blue: (a disadvantage for issuing company.). #3- highlighted in blue: Impact on Ratios, column two: Issuing stock decreases several important financial ratios, including earnings per share. Highlighted in blue: (a disadvantage for issuing compan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06081" y="2030278"/>
            <a:ext cx="6544580" cy="4102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18743450"/>
      </p:ext>
    </p:extLst>
  </p:cSld>
  <p:clrMapOvr>
    <a:masterClrMapping/>
  </p:clrMapOvr>
  <p:transition spd="slow"/>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latin typeface="Arial" pitchFamily="34" charset="0"/>
                <a:cs typeface="Arial" pitchFamily="34" charset="0"/>
              </a:rPr>
              <a:t>Example 11.7—Recording a Small Stock </a:t>
            </a:r>
            <a:r>
              <a:rPr lang="en-US" dirty="0" smtClean="0">
                <a:latin typeface="Arial" pitchFamily="34" charset="0"/>
                <a:cs typeface="Arial" pitchFamily="34" charset="0"/>
              </a:rPr>
              <a:t>Dividend (2 of 3)</a:t>
            </a:r>
            <a:endParaRPr lang="en-US" dirty="0">
              <a:latin typeface="Arial" pitchFamily="34" charset="0"/>
              <a:cs typeface="Arial" pitchFamily="34" charset="0"/>
            </a:endParaRPr>
          </a:p>
        </p:txBody>
      </p:sp>
      <p:sp>
        <p:nvSpPr>
          <p:cNvPr id="3" name="Content Placeholder 2"/>
          <p:cNvSpPr>
            <a:spLocks noGrp="1"/>
          </p:cNvSpPr>
          <p:nvPr>
            <p:ph idx="1"/>
          </p:nvPr>
        </p:nvSpPr>
        <p:spPr>
          <a:xfrm>
            <a:off x="228600" y="1295400"/>
            <a:ext cx="8763000" cy="4806142"/>
          </a:xfrm>
        </p:spPr>
        <p:txBody>
          <a:bodyPr>
            <a:normAutofit/>
          </a:bodyPr>
          <a:lstStyle/>
          <a:p>
            <a:r>
              <a:rPr lang="en-US" dirty="0">
                <a:latin typeface="Arial" pitchFamily="34" charset="0"/>
                <a:cs typeface="Arial" pitchFamily="34" charset="0"/>
              </a:rPr>
              <a:t>Assume that on January 2, 2014, Shah declares a 10% stock dividend to common stockholders to be distributed on April 1, 2014. Small stock dividends (usually those of 20% to 25%) normally are recorded at the market value of the stock as of the date of declaration. Assume that Shah’s common stock is selling at $40 per share on that date</a:t>
            </a:r>
          </a:p>
        </p:txBody>
      </p:sp>
    </p:spTree>
    <p:extLst>
      <p:ext uri="{BB962C8B-B14F-4D97-AF65-F5344CB8AC3E}">
        <p14:creationId xmlns:p14="http://schemas.microsoft.com/office/powerpoint/2010/main" val="16816384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65663" y="109659"/>
            <a:ext cx="8032638" cy="1037498"/>
          </a:xfrm>
        </p:spPr>
        <p:txBody>
          <a:bodyPr>
            <a:noAutofit/>
          </a:bodyPr>
          <a:lstStyle/>
          <a:p>
            <a:r>
              <a:rPr lang="en-US" dirty="0">
                <a:latin typeface="Arial" pitchFamily="34" charset="0"/>
                <a:cs typeface="Arial" pitchFamily="34" charset="0"/>
              </a:rPr>
              <a:t>Example 11.7—Recording a Small Stock </a:t>
            </a:r>
            <a:r>
              <a:rPr lang="en-US" dirty="0" smtClean="0">
                <a:latin typeface="Arial" pitchFamily="34" charset="0"/>
                <a:cs typeface="Arial" pitchFamily="34" charset="0"/>
              </a:rPr>
              <a:t>Dividend (3 of 3)</a:t>
            </a:r>
            <a:endParaRPr lang="en-US" dirty="0">
              <a:latin typeface="Arial" pitchFamily="34" charset="0"/>
              <a:cs typeface="Arial" pitchFamily="34" charset="0"/>
            </a:endParaRPr>
          </a:p>
        </p:txBody>
      </p:sp>
      <p:pic>
        <p:nvPicPr>
          <p:cNvPr id="7" name="Picture 2" descr="A journal entry with accounting equation effect is shown.&#10;The words Journal Entry Analysis appear in black type within a light blue box to the left of the journal entry. The journal entry appears in a gray shaded box. On the first line, the date Jan. 2 appears in bold type and the account name to be debited, Retained Earnings, appears. The amount debited, 20,000, is indented several spaces from the account name. On the second line, the account name to be credited, Additional Paid-In Capital---Common, sits below the account name to be debited and is indented a few spaces. The amount credited, 15,000, is indented several spaces beyond the amount debited. On the third line, another account to be credited Common Stock Dividend Distributable sits below the previous account name to be credited and is indented a few spaces. The amount credited, 5,000, is indented several spaces beyond the amount debited. The journal entry description sits below the account names and is left-aligned with the debit entry: To record the declaration of a stock dividend.&#10;Below the journal entry, the accounting equation effect is shown.&#10;Two bold horizontal lines appear parallel to one another; the first line is slightly longer than the second. The words Balance Sheet are centered above the first line. The words Income Statement are centered above the second line.&#10;Below the Balance Sheet line, an equation appears in all capital letters: Assets = Liabilities + Stockholders’ Equity. Horizontal lines appear below each component of the equation. Below Stockholders’ Equity, the account name Retained Earnings  appears on the left and the amount (20,000)  appears on the right. Below Retained Earnings, the account name Common Stock Dividend Distributable  appears on the left and the amount 5,000 appears on the right. Below Common Stock Dividend Distributable, the account name Additional Paid-In Capital---Common  appears on the left and the amount 15,000 appears on the right. Below the Income Statement line, an equation appears in all capital letters: Revenues – Expenses = Net Income. Horizontal lines appear below each component of the equation. No entries. A blue arrow points left from the words Net Income to the words Stockholders’ Equit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6792" y="1299134"/>
            <a:ext cx="8534400" cy="1431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Content Placeholder 4"/>
          <p:cNvSpPr>
            <a:spLocks noGrp="1"/>
          </p:cNvSpPr>
          <p:nvPr>
            <p:ph type="body" sz="half" idx="2"/>
          </p:nvPr>
        </p:nvSpPr>
        <p:spPr>
          <a:xfrm>
            <a:off x="354681" y="2847179"/>
            <a:ext cx="8526974" cy="1741448"/>
          </a:xfrm>
        </p:spPr>
        <p:txBody>
          <a:bodyPr>
            <a:noAutofit/>
          </a:bodyPr>
          <a:lstStyle/>
          <a:p>
            <a:pPr marL="0" lvl="1"/>
            <a:r>
              <a:rPr lang="en-US" sz="2600" b="1" dirty="0">
                <a:latin typeface="Arial" pitchFamily="34" charset="0"/>
                <a:cs typeface="Arial" pitchFamily="34" charset="0"/>
              </a:rPr>
              <a:t>Total market value = $20,000 (10% of 5,000 shares outstanding, times $40 per </a:t>
            </a:r>
            <a:r>
              <a:rPr lang="en-US" sz="2600" b="1" dirty="0" smtClean="0">
                <a:latin typeface="Arial" pitchFamily="34" charset="0"/>
                <a:cs typeface="Arial" pitchFamily="34" charset="0"/>
              </a:rPr>
              <a:t>share</a:t>
            </a:r>
          </a:p>
          <a:p>
            <a:pPr lvl="1" indent="-457200">
              <a:buFont typeface="Arial" pitchFamily="34" charset="0"/>
              <a:buChar char="•"/>
            </a:pPr>
            <a:r>
              <a:rPr lang="en-US" sz="2600" dirty="0">
                <a:latin typeface="Arial" pitchFamily="34" charset="0"/>
                <a:cs typeface="Arial" pitchFamily="34" charset="0"/>
              </a:rPr>
              <a:t>Stockholders’ Equity section of Shah’s balance sheet on January 2, </a:t>
            </a:r>
            <a:r>
              <a:rPr lang="en-US" sz="2600" dirty="0" smtClean="0">
                <a:latin typeface="Arial" pitchFamily="34" charset="0"/>
                <a:cs typeface="Arial" pitchFamily="34" charset="0"/>
              </a:rPr>
              <a:t>2014</a:t>
            </a:r>
            <a:endParaRPr lang="en-US" sz="2600" dirty="0">
              <a:latin typeface="Arial" pitchFamily="34" charset="0"/>
              <a:cs typeface="Arial"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4127973590"/>
              </p:ext>
            </p:extLst>
          </p:nvPr>
        </p:nvGraphicFramePr>
        <p:xfrm>
          <a:off x="700006" y="4779819"/>
          <a:ext cx="7867972" cy="1371600"/>
        </p:xfrm>
        <a:graphic>
          <a:graphicData uri="http://schemas.openxmlformats.org/drawingml/2006/table">
            <a:tbl>
              <a:tblPr firstRow="1" bandRow="1">
                <a:tableStyleId>{5940675A-B579-460E-94D1-54222C63F5DA}</a:tableStyleId>
              </a:tblPr>
              <a:tblGrid>
                <a:gridCol w="6470396"/>
                <a:gridCol w="1397576"/>
              </a:tblGrid>
              <a:tr h="199325">
                <a:tc>
                  <a:txBody>
                    <a:bodyPr/>
                    <a:lstStyle/>
                    <a:p>
                      <a:r>
                        <a:rPr lang="en-US" sz="1200" dirty="0" smtClean="0">
                          <a:latin typeface="Arial" pitchFamily="34" charset="0"/>
                          <a:cs typeface="Arial" pitchFamily="34" charset="0"/>
                        </a:rPr>
                        <a:t>Common stock, $10 par value, 5,000 shares issued and outstanding</a:t>
                      </a:r>
                      <a:endParaRPr lang="en-US" sz="1200" dirty="0">
                        <a:latin typeface="Arial" pitchFamily="34" charset="0"/>
                        <a:cs typeface="Arial" pitchFamily="34" charset="0"/>
                      </a:endParaRPr>
                    </a:p>
                  </a:txBody>
                  <a:tcPr/>
                </a:tc>
                <a:tc>
                  <a:txBody>
                    <a:bodyPr/>
                    <a:lstStyle/>
                    <a:p>
                      <a:r>
                        <a:rPr lang="en-US" sz="1200" dirty="0" smtClean="0">
                          <a:latin typeface="Arial" pitchFamily="34" charset="0"/>
                          <a:cs typeface="Arial" pitchFamily="34" charset="0"/>
                        </a:rPr>
                        <a:t>$ 50,000</a:t>
                      </a:r>
                      <a:endParaRPr lang="en-US" sz="1200" dirty="0">
                        <a:latin typeface="Arial" pitchFamily="34" charset="0"/>
                        <a:cs typeface="Arial" pitchFamily="34" charset="0"/>
                      </a:endParaRPr>
                    </a:p>
                  </a:txBody>
                  <a:tcPr/>
                </a:tc>
              </a:tr>
              <a:tr h="191012">
                <a:tc>
                  <a:txBody>
                    <a:bodyPr/>
                    <a:lstStyle/>
                    <a:p>
                      <a:r>
                        <a:rPr lang="en-US" sz="1200" dirty="0" smtClean="0">
                          <a:latin typeface="Arial" pitchFamily="34" charset="0"/>
                          <a:cs typeface="Arial" pitchFamily="34" charset="0"/>
                        </a:rPr>
                        <a:t>Common stock dividend</a:t>
                      </a:r>
                      <a:r>
                        <a:rPr lang="en-US" sz="1200" baseline="0" dirty="0" smtClean="0">
                          <a:latin typeface="Arial" pitchFamily="34" charset="0"/>
                          <a:cs typeface="Arial" pitchFamily="34" charset="0"/>
                        </a:rPr>
                        <a:t> distributable, 500 shares</a:t>
                      </a:r>
                      <a:endParaRPr lang="en-US" sz="1200" dirty="0">
                        <a:latin typeface="Arial" pitchFamily="34" charset="0"/>
                        <a:cs typeface="Arial" pitchFamily="34" charset="0"/>
                      </a:endParaRPr>
                    </a:p>
                  </a:txBody>
                  <a:tcPr/>
                </a:tc>
                <a:tc>
                  <a:txBody>
                    <a:bodyPr/>
                    <a:lstStyle/>
                    <a:p>
                      <a:r>
                        <a:rPr lang="en-US" sz="1200" dirty="0" smtClean="0">
                          <a:latin typeface="Arial" pitchFamily="34" charset="0"/>
                          <a:cs typeface="Arial" pitchFamily="34" charset="0"/>
                        </a:rPr>
                        <a:t>5,000</a:t>
                      </a:r>
                      <a:endParaRPr lang="en-US" sz="1200" dirty="0">
                        <a:latin typeface="Arial" pitchFamily="34" charset="0"/>
                        <a:cs typeface="Arial" pitchFamily="34" charset="0"/>
                      </a:endParaRPr>
                    </a:p>
                  </a:txBody>
                  <a:tcPr/>
                </a:tc>
              </a:tr>
              <a:tr h="215951">
                <a:tc>
                  <a:txBody>
                    <a:bodyPr/>
                    <a:lstStyle/>
                    <a:p>
                      <a:r>
                        <a:rPr lang="en-US" sz="1200" dirty="0" smtClean="0">
                          <a:latin typeface="Arial" pitchFamily="34" charset="0"/>
                          <a:cs typeface="Arial" pitchFamily="34" charset="0"/>
                        </a:rPr>
                        <a:t>Additional paid-in capital-</a:t>
                      </a:r>
                      <a:r>
                        <a:rPr lang="en-US" sz="1200" baseline="0" dirty="0" smtClean="0">
                          <a:latin typeface="Arial" pitchFamily="34" charset="0"/>
                          <a:cs typeface="Arial" pitchFamily="34" charset="0"/>
                        </a:rPr>
                        <a:t> Common</a:t>
                      </a:r>
                      <a:endParaRPr lang="en-US" sz="1200" dirty="0">
                        <a:latin typeface="Arial" pitchFamily="34" charset="0"/>
                        <a:cs typeface="Arial" pitchFamily="34" charset="0"/>
                      </a:endParaRPr>
                    </a:p>
                  </a:txBody>
                  <a:tcPr/>
                </a:tc>
                <a:tc>
                  <a:txBody>
                    <a:bodyPr/>
                    <a:lstStyle/>
                    <a:p>
                      <a:r>
                        <a:rPr lang="en-US" sz="1200" dirty="0" smtClean="0">
                          <a:latin typeface="Arial" pitchFamily="34" charset="0"/>
                          <a:cs typeface="Arial" pitchFamily="34" charset="0"/>
                        </a:rPr>
                        <a:t>45,000</a:t>
                      </a:r>
                      <a:endParaRPr lang="en-US" sz="1200" dirty="0">
                        <a:latin typeface="Arial" pitchFamily="34" charset="0"/>
                        <a:cs typeface="Arial" pitchFamily="34" charset="0"/>
                      </a:endParaRPr>
                    </a:p>
                  </a:txBody>
                  <a:tcPr/>
                </a:tc>
              </a:tr>
              <a:tr h="141136">
                <a:tc>
                  <a:txBody>
                    <a:bodyPr/>
                    <a:lstStyle/>
                    <a:p>
                      <a:r>
                        <a:rPr lang="en-US" sz="1200" dirty="0" smtClean="0">
                          <a:latin typeface="Arial" pitchFamily="34" charset="0"/>
                          <a:cs typeface="Arial" pitchFamily="34" charset="0"/>
                        </a:rPr>
                        <a:t>Retained earnings</a:t>
                      </a:r>
                      <a:endParaRPr lang="en-US" sz="1200" dirty="0">
                        <a:latin typeface="Arial" pitchFamily="34" charset="0"/>
                        <a:cs typeface="Arial" pitchFamily="34" charset="0"/>
                      </a:endParaRPr>
                    </a:p>
                  </a:txBody>
                  <a:tcPr/>
                </a:tc>
                <a:tc>
                  <a:txBody>
                    <a:bodyPr/>
                    <a:lstStyle/>
                    <a:p>
                      <a:r>
                        <a:rPr lang="en-US" sz="1200" u="sng" dirty="0" smtClean="0">
                          <a:latin typeface="Arial" pitchFamily="34" charset="0"/>
                          <a:cs typeface="Arial" pitchFamily="34" charset="0"/>
                        </a:rPr>
                        <a:t>50,000</a:t>
                      </a:r>
                      <a:endParaRPr lang="en-US" sz="1200" u="sng" dirty="0">
                        <a:latin typeface="Arial" pitchFamily="34" charset="0"/>
                        <a:cs typeface="Arial" pitchFamily="34" charset="0"/>
                      </a:endParaRPr>
                    </a:p>
                  </a:txBody>
                  <a:tcPr/>
                </a:tc>
              </a:tr>
              <a:tr h="215951">
                <a:tc>
                  <a:txBody>
                    <a:bodyPr/>
                    <a:lstStyle/>
                    <a:p>
                      <a:r>
                        <a:rPr lang="en-US" sz="1200" dirty="0" smtClean="0">
                          <a:latin typeface="Arial" pitchFamily="34" charset="0"/>
                          <a:cs typeface="Arial" pitchFamily="34" charset="0"/>
                        </a:rPr>
                        <a:t>Total stockholders’ equity</a:t>
                      </a:r>
                      <a:endParaRPr lang="en-US" sz="1200" dirty="0">
                        <a:latin typeface="Arial" pitchFamily="34" charset="0"/>
                        <a:cs typeface="Arial" pitchFamily="34" charset="0"/>
                      </a:endParaRPr>
                    </a:p>
                  </a:txBody>
                  <a:tcPr/>
                </a:tc>
                <a:tc>
                  <a:txBody>
                    <a:bodyPr/>
                    <a:lstStyle/>
                    <a:p>
                      <a:r>
                        <a:rPr lang="en-US" sz="1200" u="sng" dirty="0" smtClean="0">
                          <a:latin typeface="Arial" pitchFamily="34" charset="0"/>
                          <a:cs typeface="Arial" pitchFamily="34" charset="0"/>
                        </a:rPr>
                        <a:t>$</a:t>
                      </a:r>
                      <a:r>
                        <a:rPr lang="en-US" sz="1200" u="sng" baseline="0" dirty="0" smtClean="0">
                          <a:latin typeface="Arial" pitchFamily="34" charset="0"/>
                          <a:cs typeface="Arial" pitchFamily="34" charset="0"/>
                        </a:rPr>
                        <a:t> </a:t>
                      </a:r>
                      <a:r>
                        <a:rPr lang="en-US" sz="1200" u="sng" dirty="0" smtClean="0">
                          <a:latin typeface="Arial" pitchFamily="34" charset="0"/>
                          <a:cs typeface="Arial" pitchFamily="34" charset="0"/>
                        </a:rPr>
                        <a:t>150,000</a:t>
                      </a:r>
                      <a:endParaRPr lang="en-US" sz="1200" u="sng" dirty="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674656828"/>
      </p:ext>
    </p:extLst>
  </p:cSld>
  <p:clrMapOvr>
    <a:masterClrMapping/>
  </p:clrMapOvr>
  <p:transition spd="slow"/>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4589" y="169396"/>
            <a:ext cx="8758990" cy="1146057"/>
          </a:xfrm>
        </p:spPr>
        <p:txBody>
          <a:bodyPr>
            <a:noAutofit/>
          </a:bodyPr>
          <a:lstStyle/>
          <a:p>
            <a:r>
              <a:rPr lang="en-US" dirty="0">
                <a:latin typeface="Arial" pitchFamily="34" charset="0"/>
                <a:cs typeface="Arial" pitchFamily="34" charset="0"/>
              </a:rPr>
              <a:t>Example 11.8—Recording the Declaration of a Large Stock </a:t>
            </a:r>
            <a:r>
              <a:rPr lang="en-US" dirty="0" smtClean="0">
                <a:latin typeface="Arial" pitchFamily="34" charset="0"/>
                <a:cs typeface="Arial" pitchFamily="34" charset="0"/>
              </a:rPr>
              <a:t>Dividend (1 of 2)</a:t>
            </a:r>
            <a:endParaRPr lang="en-US" dirty="0">
              <a:latin typeface="Arial" pitchFamily="34" charset="0"/>
              <a:cs typeface="Arial" pitchFamily="34" charset="0"/>
            </a:endParaRPr>
          </a:p>
        </p:txBody>
      </p:sp>
      <p:sp>
        <p:nvSpPr>
          <p:cNvPr id="5" name="Content Placeholder 4"/>
          <p:cNvSpPr>
            <a:spLocks noGrp="1"/>
          </p:cNvSpPr>
          <p:nvPr>
            <p:ph type="body" sz="half" idx="2"/>
          </p:nvPr>
        </p:nvSpPr>
        <p:spPr>
          <a:xfrm>
            <a:off x="358393" y="1524000"/>
            <a:ext cx="8526974" cy="2101516"/>
          </a:xfrm>
        </p:spPr>
        <p:txBody>
          <a:bodyPr>
            <a:noAutofit/>
          </a:bodyPr>
          <a:lstStyle/>
          <a:p>
            <a:pPr marL="457200" indent="-457200">
              <a:buFont typeface="Arial" pitchFamily="34" charset="0"/>
              <a:buChar char="•"/>
            </a:pPr>
            <a:r>
              <a:rPr lang="en-US" sz="2600" dirty="0">
                <a:latin typeface="Arial" pitchFamily="34" charset="0"/>
                <a:cs typeface="Arial" pitchFamily="34" charset="0"/>
              </a:rPr>
              <a:t>Assume that instead of a 10% dividend, on January 2, 2014, Shah declares a 100% stock dividend to be distributed on April 1, 2014. The stock dividend results in 5,000 additional shares being issued and certainly meets the definition of a large stock dividend</a:t>
            </a:r>
          </a:p>
        </p:txBody>
      </p:sp>
      <p:pic>
        <p:nvPicPr>
          <p:cNvPr id="7" name="Picture 2" descr="A journal entry with accounting equation effect is shown.&#10;The words Journal Entry Analysis appear in black type within a light blue box to the left of the journal entry. The journal entry appears in a gray shaded box. On the first line, the date Jan. 2 appears in bold type and the account name to be debited, Retained Earnings, appears. The amount debited, 50,000, is indented several spaces from the account name. On the second line, the account name to be credited, Common Stock Dividend Distributable, sits below the account name to be debited and is indented a few spaces. The amount credited, 50,000, is indented several spaces beyond the amount debited. The journal entry description sits below the account names and is left-aligned with the debit entry: To record the declaration of a large stock dividend.&#10;Below the journal entry, the accounting equation effect is shown.&#10;Two bold horizontal lines appear parallel to one another; the first line is slightly longer than the second. The words Balance Sheet are centered above the first line. The words Income Statement are centered above the second line.&#10;Below the Balance Sheet line, an equation appears in all capital letters: Assets = Liabilities + Stockholders’ Equity. Horizontal lines appear below each component of the equation. Below Stockholders’ Equity, the account name Retained Earnings  appears on the left and the amount (50,000)  appears on the right. Below Retained Earnings, the account name Common Stock Dividend Distributable  appears on the left and the amount 50,000 appears on the right. Below the Income Statement line, an equation appears in all capital letters: Revenues – Expenses = Net Income. Horizontal lines appear below each component of the equation. No entries. A blue arrow points left from the words Net Income to the words Stockholders’ Equity."/>
          <p:cNvPicPr>
            <a:picLocks noChangeAspect="1" noChangeArrowheads="1"/>
          </p:cNvPicPr>
          <p:nvPr/>
        </p:nvPicPr>
        <p:blipFill>
          <a:blip r:embed="rId2" cstate="print">
            <a:extLst>
              <a:ext uri="{28A0092B-C50C-407E-A947-70E740481C1C}">
                <a14:useLocalDpi xmlns:a14="http://schemas.microsoft.com/office/drawing/2010/main" val="0"/>
              </a:ext>
            </a:extLst>
          </a:blip>
          <a:srcRect t="12370" b="10939"/>
          <a:stretch>
            <a:fillRect/>
          </a:stretch>
        </p:blipFill>
        <p:spPr bwMode="auto">
          <a:xfrm>
            <a:off x="529962" y="3826625"/>
            <a:ext cx="8283575" cy="8588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3" descr="A journal entry with accounting equation effect is shown.&#10;The words Journal Entry Analysis appear in black type within a light blue box to the left of the journal entry. The journal entry appears in a gray shaded box. On the first line, the date Apr. 1 appears in bold type and the account name to be debited, Common Stock Dividend Distributable, appears. The amount debited, 50,000, is indented several spaces from the account name. On the second line, the account name to be credited, Common Stock, sits below the account name to be debited and is indented a few spaces. The amount credited, 50,000, is indented several spaces beyond the amount debited. The journal entry description sits below the account names and is left-aligned with the debit entry: To record the distribution  of a stock dividend.&#10;Below the journal entry, the accounting equation effect is shown.&#10;Two bold horizontal lines appear parallel to one another; the first line is slightly longer than the second. The words Balance Sheet are centered above the first line. The words Income Statement are centered above the second line.&#10;Below the Balance Sheet line, an equation appears in all capital letters: Assets = Liabilities + Stockholders’ Equity. Horizontal lines appear below each component of the equation. Below Stockholders’ Equity, the account name Common Stock Dividend Distributable appears on the left and the amount (50,000)  appears on the right. Below, the account name Common Stock appears on the left and the amount 50,000 appears on the right. Below the Income Statement line, an equation appears in all capital letters: Revenues – Expenses = Net Income. Horizontal lines appear below each component of the equation. No entries. A blue arrow points left from the words Net Income to the words Stockholders’ Equity."/>
          <p:cNvPicPr>
            <a:picLocks noChangeAspect="1" noChangeArrowheads="1"/>
          </p:cNvPicPr>
          <p:nvPr/>
        </p:nvPicPr>
        <p:blipFill>
          <a:blip r:embed="rId3" cstate="print">
            <a:extLst>
              <a:ext uri="{28A0092B-C50C-407E-A947-70E740481C1C}">
                <a14:useLocalDpi xmlns:a14="http://schemas.microsoft.com/office/drawing/2010/main" val="0"/>
              </a:ext>
            </a:extLst>
          </a:blip>
          <a:srcRect t="10217" b="9109"/>
          <a:stretch>
            <a:fillRect/>
          </a:stretch>
        </p:blipFill>
        <p:spPr bwMode="auto">
          <a:xfrm>
            <a:off x="480093" y="5087249"/>
            <a:ext cx="8283575" cy="8588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23411211"/>
      </p:ext>
    </p:extLst>
  </p:cSld>
  <p:clrMapOvr>
    <a:masterClrMapping/>
  </p:clrMapOvr>
  <p:transition spd="slow"/>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0443" y="121270"/>
            <a:ext cx="8899179" cy="1065846"/>
          </a:xfrm>
        </p:spPr>
        <p:txBody>
          <a:bodyPr>
            <a:noAutofit/>
          </a:bodyPr>
          <a:lstStyle/>
          <a:p>
            <a:r>
              <a:rPr lang="en-US" dirty="0">
                <a:latin typeface="Arial" pitchFamily="34" charset="0"/>
                <a:cs typeface="Arial" pitchFamily="34" charset="0"/>
              </a:rPr>
              <a:t>Example 11.8—Recording the Declaration of a Large Stock </a:t>
            </a:r>
            <a:r>
              <a:rPr lang="en-US" dirty="0" smtClean="0">
                <a:latin typeface="Arial" pitchFamily="34" charset="0"/>
                <a:cs typeface="Arial" pitchFamily="34" charset="0"/>
              </a:rPr>
              <a:t>Dividend (2 of 2)</a:t>
            </a:r>
            <a:endParaRPr lang="en-US" dirty="0">
              <a:latin typeface="Arial" pitchFamily="34" charset="0"/>
              <a:cs typeface="Arial"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4219801853"/>
              </p:ext>
            </p:extLst>
          </p:nvPr>
        </p:nvGraphicFramePr>
        <p:xfrm>
          <a:off x="694701" y="2544439"/>
          <a:ext cx="7867972" cy="1752600"/>
        </p:xfrm>
        <a:graphic>
          <a:graphicData uri="http://schemas.openxmlformats.org/drawingml/2006/table">
            <a:tbl>
              <a:tblPr firstRow="1" bandRow="1">
                <a:tableStyleId>{5940675A-B579-460E-94D1-54222C63F5DA}</a:tableStyleId>
              </a:tblPr>
              <a:tblGrid>
                <a:gridCol w="6470396"/>
                <a:gridCol w="1397576"/>
              </a:tblGrid>
              <a:tr h="370840">
                <a:tc>
                  <a:txBody>
                    <a:bodyPr/>
                    <a:lstStyle/>
                    <a:p>
                      <a:r>
                        <a:rPr lang="en-US" dirty="0" smtClean="0">
                          <a:latin typeface="Arial" pitchFamily="34" charset="0"/>
                          <a:cs typeface="Arial" pitchFamily="34" charset="0"/>
                        </a:rPr>
                        <a:t>Common stock, $10 par, 10,000 shares issued and outstanding</a:t>
                      </a:r>
                      <a:endParaRPr lang="en-US" dirty="0">
                        <a:latin typeface="Arial" pitchFamily="34" charset="0"/>
                        <a:cs typeface="Arial" pitchFamily="34" charset="0"/>
                      </a:endParaRPr>
                    </a:p>
                  </a:txBody>
                  <a:tcPr/>
                </a:tc>
                <a:tc>
                  <a:txBody>
                    <a:bodyPr/>
                    <a:lstStyle/>
                    <a:p>
                      <a:pPr algn="r"/>
                      <a:r>
                        <a:rPr lang="en-US" dirty="0" smtClean="0">
                          <a:latin typeface="Arial" pitchFamily="34" charset="0"/>
                          <a:cs typeface="Arial" pitchFamily="34" charset="0"/>
                        </a:rPr>
                        <a:t>$ 100,000</a:t>
                      </a:r>
                      <a:endParaRPr lang="en-US" dirty="0">
                        <a:latin typeface="Arial" pitchFamily="34" charset="0"/>
                        <a:cs typeface="Arial" pitchFamily="34" charset="0"/>
                      </a:endParaRPr>
                    </a:p>
                  </a:txBody>
                  <a:tcPr/>
                </a:tc>
              </a:tr>
              <a:tr h="370840">
                <a:tc>
                  <a:txBody>
                    <a:bodyPr/>
                    <a:lstStyle/>
                    <a:p>
                      <a:r>
                        <a:rPr lang="en-US" dirty="0" smtClean="0">
                          <a:latin typeface="Arial" pitchFamily="34" charset="0"/>
                          <a:cs typeface="Arial" pitchFamily="34" charset="0"/>
                        </a:rPr>
                        <a:t>Additional paid-in capital-</a:t>
                      </a:r>
                      <a:r>
                        <a:rPr lang="en-US" baseline="0" dirty="0" smtClean="0">
                          <a:latin typeface="Arial" pitchFamily="34" charset="0"/>
                          <a:cs typeface="Arial" pitchFamily="34" charset="0"/>
                        </a:rPr>
                        <a:t> Common</a:t>
                      </a:r>
                      <a:endParaRPr lang="en-US" dirty="0">
                        <a:latin typeface="Arial" pitchFamily="34" charset="0"/>
                        <a:cs typeface="Arial" pitchFamily="34" charset="0"/>
                      </a:endParaRPr>
                    </a:p>
                  </a:txBody>
                  <a:tcPr/>
                </a:tc>
                <a:tc>
                  <a:txBody>
                    <a:bodyPr/>
                    <a:lstStyle/>
                    <a:p>
                      <a:pPr algn="r"/>
                      <a:r>
                        <a:rPr lang="en-US" dirty="0" smtClean="0">
                          <a:latin typeface="Arial" pitchFamily="34" charset="0"/>
                          <a:cs typeface="Arial" pitchFamily="34" charset="0"/>
                        </a:rPr>
                        <a:t>30,000</a:t>
                      </a:r>
                      <a:endParaRPr lang="en-US" dirty="0">
                        <a:latin typeface="Arial" pitchFamily="34" charset="0"/>
                        <a:cs typeface="Arial" pitchFamily="34" charset="0"/>
                      </a:endParaRPr>
                    </a:p>
                  </a:txBody>
                  <a:tcPr/>
                </a:tc>
              </a:tr>
              <a:tr h="370840">
                <a:tc>
                  <a:txBody>
                    <a:bodyPr/>
                    <a:lstStyle/>
                    <a:p>
                      <a:r>
                        <a:rPr lang="en-US" dirty="0" smtClean="0">
                          <a:latin typeface="Arial" pitchFamily="34" charset="0"/>
                          <a:cs typeface="Arial" pitchFamily="34" charset="0"/>
                        </a:rPr>
                        <a:t>Retained earnings</a:t>
                      </a:r>
                      <a:endParaRPr lang="en-US" dirty="0">
                        <a:latin typeface="Arial" pitchFamily="34" charset="0"/>
                        <a:cs typeface="Arial" pitchFamily="34" charset="0"/>
                      </a:endParaRPr>
                    </a:p>
                  </a:txBody>
                  <a:tcPr/>
                </a:tc>
                <a:tc>
                  <a:txBody>
                    <a:bodyPr/>
                    <a:lstStyle/>
                    <a:p>
                      <a:pPr algn="r"/>
                      <a:r>
                        <a:rPr lang="en-US" u="sng" dirty="0" smtClean="0">
                          <a:latin typeface="Arial" pitchFamily="34" charset="0"/>
                          <a:cs typeface="Arial" pitchFamily="34" charset="0"/>
                        </a:rPr>
                        <a:t>20,000</a:t>
                      </a:r>
                      <a:endParaRPr lang="en-US" u="sng" dirty="0">
                        <a:latin typeface="Arial" pitchFamily="34" charset="0"/>
                        <a:cs typeface="Arial" pitchFamily="34" charset="0"/>
                      </a:endParaRPr>
                    </a:p>
                  </a:txBody>
                  <a:tcPr/>
                </a:tc>
              </a:tr>
              <a:tr h="370840">
                <a:tc>
                  <a:txBody>
                    <a:bodyPr/>
                    <a:lstStyle/>
                    <a:p>
                      <a:r>
                        <a:rPr lang="en-US" dirty="0" smtClean="0">
                          <a:latin typeface="Arial" pitchFamily="34" charset="0"/>
                          <a:cs typeface="Arial" pitchFamily="34" charset="0"/>
                        </a:rPr>
                        <a:t>Total stockholders’ equity</a:t>
                      </a:r>
                      <a:endParaRPr lang="en-US" dirty="0">
                        <a:latin typeface="Arial" pitchFamily="34" charset="0"/>
                        <a:cs typeface="Arial" pitchFamily="34" charset="0"/>
                      </a:endParaRPr>
                    </a:p>
                  </a:txBody>
                  <a:tcPr/>
                </a:tc>
                <a:tc>
                  <a:txBody>
                    <a:bodyPr/>
                    <a:lstStyle/>
                    <a:p>
                      <a:pPr algn="r"/>
                      <a:r>
                        <a:rPr lang="en-US" u="sng" dirty="0" smtClean="0">
                          <a:latin typeface="Arial" pitchFamily="34" charset="0"/>
                          <a:cs typeface="Arial" pitchFamily="34" charset="0"/>
                        </a:rPr>
                        <a:t>$</a:t>
                      </a:r>
                      <a:r>
                        <a:rPr lang="en-US" u="sng" baseline="0" dirty="0" smtClean="0">
                          <a:latin typeface="Arial" pitchFamily="34" charset="0"/>
                          <a:cs typeface="Arial" pitchFamily="34" charset="0"/>
                        </a:rPr>
                        <a:t> </a:t>
                      </a:r>
                      <a:r>
                        <a:rPr lang="en-US" u="sng" dirty="0" smtClean="0">
                          <a:latin typeface="Arial" pitchFamily="34" charset="0"/>
                          <a:cs typeface="Arial" pitchFamily="34" charset="0"/>
                        </a:rPr>
                        <a:t>150,000</a:t>
                      </a:r>
                      <a:endParaRPr lang="en-US" u="sng" dirty="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3346048258"/>
      </p:ext>
    </p:extLst>
  </p:cSld>
  <p:clrMapOvr>
    <a:masterClrMapping/>
  </p:clrMapOvr>
  <p:transition spd="slow"/>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latin typeface="Arial" pitchFamily="34" charset="0"/>
                <a:cs typeface="Arial" pitchFamily="34" charset="0"/>
              </a:rPr>
              <a:t>Stock Splits</a:t>
            </a:r>
          </a:p>
        </p:txBody>
      </p:sp>
      <p:sp>
        <p:nvSpPr>
          <p:cNvPr id="3" name="Content Placeholder 2"/>
          <p:cNvSpPr>
            <a:spLocks noGrp="1"/>
          </p:cNvSpPr>
          <p:nvPr>
            <p:ph idx="1"/>
          </p:nvPr>
        </p:nvSpPr>
        <p:spPr>
          <a:xfrm>
            <a:off x="228600" y="1295400"/>
            <a:ext cx="8763000" cy="4673138"/>
          </a:xfrm>
        </p:spPr>
        <p:txBody>
          <a:bodyPr>
            <a:normAutofit/>
          </a:bodyPr>
          <a:lstStyle/>
          <a:p>
            <a:pPr lvl="0">
              <a:spcBef>
                <a:spcPts val="624"/>
              </a:spcBef>
            </a:pPr>
            <a:r>
              <a:rPr lang="en-US" dirty="0">
                <a:latin typeface="Arial" pitchFamily="34" charset="0"/>
                <a:cs typeface="Arial" pitchFamily="34" charset="0"/>
              </a:rPr>
              <a:t>The creation of additional shares of stock with a reduction of the </a:t>
            </a:r>
            <a:r>
              <a:rPr lang="en-US" dirty="0" smtClean="0">
                <a:latin typeface="Arial" pitchFamily="34" charset="0"/>
                <a:cs typeface="Arial" pitchFamily="34" charset="0"/>
              </a:rPr>
              <a:t>par </a:t>
            </a:r>
            <a:r>
              <a:rPr lang="en-US" dirty="0">
                <a:latin typeface="Arial" pitchFamily="34" charset="0"/>
                <a:cs typeface="Arial" pitchFamily="34" charset="0"/>
              </a:rPr>
              <a:t>value of the </a:t>
            </a:r>
            <a:r>
              <a:rPr lang="en-US" dirty="0" smtClean="0">
                <a:latin typeface="Arial" pitchFamily="34" charset="0"/>
                <a:cs typeface="Arial" pitchFamily="34" charset="0"/>
              </a:rPr>
              <a:t>stock</a:t>
            </a:r>
          </a:p>
          <a:p>
            <a:pPr marL="0" indent="0">
              <a:spcBef>
                <a:spcPts val="624"/>
              </a:spcBef>
              <a:buNone/>
            </a:pPr>
            <a:r>
              <a:rPr lang="en-US" b="1" dirty="0" smtClean="0">
                <a:latin typeface="Arial" pitchFamily="34" charset="0"/>
                <a:cs typeface="Arial" pitchFamily="34" charset="0"/>
              </a:rPr>
              <a:t>Stock Dividends</a:t>
            </a:r>
          </a:p>
          <a:p>
            <a:pPr>
              <a:spcBef>
                <a:spcPts val="624"/>
              </a:spcBef>
            </a:pPr>
            <a:r>
              <a:rPr lang="en-US" dirty="0">
                <a:latin typeface="Arial" pitchFamily="34" charset="0"/>
                <a:cs typeface="Arial" pitchFamily="34" charset="0"/>
              </a:rPr>
              <a:t>Do not affect the par value per </a:t>
            </a:r>
            <a:r>
              <a:rPr lang="en-US" dirty="0" smtClean="0">
                <a:latin typeface="Arial" pitchFamily="34" charset="0"/>
                <a:cs typeface="Arial" pitchFamily="34" charset="0"/>
              </a:rPr>
              <a:t>share</a:t>
            </a:r>
            <a:endParaRPr lang="en-US" dirty="0">
              <a:latin typeface="Arial" pitchFamily="34" charset="0"/>
              <a:cs typeface="Arial" pitchFamily="34" charset="0"/>
            </a:endParaRPr>
          </a:p>
          <a:p>
            <a:pPr>
              <a:spcBef>
                <a:spcPts val="624"/>
              </a:spcBef>
            </a:pPr>
            <a:r>
              <a:rPr lang="en-US" dirty="0" smtClean="0">
                <a:latin typeface="Arial" pitchFamily="34" charset="0"/>
                <a:cs typeface="Arial" pitchFamily="34" charset="0"/>
              </a:rPr>
              <a:t>Recorded</a:t>
            </a:r>
            <a:endParaRPr lang="en-US" dirty="0">
              <a:latin typeface="Arial" pitchFamily="34" charset="0"/>
              <a:cs typeface="Arial" pitchFamily="34" charset="0"/>
            </a:endParaRPr>
          </a:p>
          <a:p>
            <a:pPr marL="0" lvl="0" indent="0">
              <a:spcBef>
                <a:spcPts val="624"/>
              </a:spcBef>
              <a:buNone/>
            </a:pPr>
            <a:r>
              <a:rPr lang="en-US" b="1" dirty="0">
                <a:latin typeface="Arial" pitchFamily="34" charset="0"/>
                <a:cs typeface="Arial" pitchFamily="34" charset="0"/>
              </a:rPr>
              <a:t>Stock Splits</a:t>
            </a:r>
          </a:p>
          <a:p>
            <a:pPr marL="342900" lvl="1" indent="-342900">
              <a:spcBef>
                <a:spcPts val="624"/>
              </a:spcBef>
              <a:buFont typeface="Arial" pitchFamily="34" charset="0"/>
              <a:buChar char="•"/>
            </a:pPr>
            <a:r>
              <a:rPr lang="en-US" sz="2600" dirty="0">
                <a:latin typeface="Arial" pitchFamily="34" charset="0"/>
                <a:cs typeface="Arial" pitchFamily="34" charset="0"/>
              </a:rPr>
              <a:t>Reduce the par value per </a:t>
            </a:r>
            <a:r>
              <a:rPr lang="en-US" sz="2600" dirty="0" smtClean="0">
                <a:latin typeface="Arial" pitchFamily="34" charset="0"/>
                <a:cs typeface="Arial" pitchFamily="34" charset="0"/>
              </a:rPr>
              <a:t>share</a:t>
            </a:r>
            <a:endParaRPr lang="en-US" sz="2600" dirty="0">
              <a:latin typeface="Arial" pitchFamily="34" charset="0"/>
              <a:cs typeface="Arial" pitchFamily="34" charset="0"/>
            </a:endParaRPr>
          </a:p>
          <a:p>
            <a:pPr marL="342900" lvl="1" indent="-342900">
              <a:spcBef>
                <a:spcPts val="624"/>
              </a:spcBef>
              <a:buFont typeface="Arial" pitchFamily="34" charset="0"/>
              <a:buChar char="•"/>
            </a:pPr>
            <a:r>
              <a:rPr lang="en-US" sz="2600" dirty="0">
                <a:latin typeface="Arial" pitchFamily="34" charset="0"/>
                <a:cs typeface="Arial" pitchFamily="34" charset="0"/>
              </a:rPr>
              <a:t>Not recorded</a:t>
            </a:r>
          </a:p>
          <a:p>
            <a:pPr marL="919163" lvl="2">
              <a:spcBef>
                <a:spcPts val="624"/>
              </a:spcBef>
              <a:buFont typeface="Arial" pitchFamily="34" charset="0"/>
              <a:buChar char="–"/>
            </a:pPr>
            <a:r>
              <a:rPr lang="en-US" sz="2400" dirty="0">
                <a:latin typeface="Arial" pitchFamily="34" charset="0"/>
                <a:cs typeface="Arial" pitchFamily="34" charset="0"/>
              </a:rPr>
              <a:t>Note is disclosed in the balance </a:t>
            </a:r>
            <a:r>
              <a:rPr lang="en-US" sz="2400" dirty="0" smtClean="0">
                <a:latin typeface="Arial" pitchFamily="34" charset="0"/>
                <a:cs typeface="Arial" pitchFamily="34" charset="0"/>
              </a:rPr>
              <a:t>sheet</a:t>
            </a:r>
            <a:endParaRPr lang="en-US" sz="2400" dirty="0">
              <a:latin typeface="Arial" pitchFamily="34" charset="0"/>
              <a:cs typeface="Arial" pitchFamily="34" charset="0"/>
            </a:endParaRPr>
          </a:p>
        </p:txBody>
      </p:sp>
    </p:spTree>
    <p:extLst>
      <p:ext uri="{BB962C8B-B14F-4D97-AF65-F5344CB8AC3E}">
        <p14:creationId xmlns:p14="http://schemas.microsoft.com/office/powerpoint/2010/main" val="8067380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66162" y="119522"/>
            <a:ext cx="8578337" cy="661874"/>
          </a:xfrm>
        </p:spPr>
        <p:txBody>
          <a:bodyPr>
            <a:noAutofit/>
          </a:bodyPr>
          <a:lstStyle/>
          <a:p>
            <a:r>
              <a:rPr lang="en-US" dirty="0">
                <a:latin typeface="Arial" pitchFamily="34" charset="0"/>
                <a:cs typeface="Arial" pitchFamily="34" charset="0"/>
              </a:rPr>
              <a:t>Example 11.9—Reporting a Stock Split</a:t>
            </a:r>
          </a:p>
        </p:txBody>
      </p:sp>
      <p:pic>
        <p:nvPicPr>
          <p:cNvPr id="5122" name="Picture 2" descr="An illustration shows two text boxes. The data in the first text box are as follows,&#10;The text at the top reads Common stock, dollar 10 par in which the text “dollar 10 par” is shown encircled and captioned as Before stock split.&#10; 5,000 shares (shown underlined) issued and outstanding – dollar 50,000.&#10;Additional paid-in capital – Common – 30,000.&#10;Retained earnings – 70,000.&#10;Total stockholders’ equity – dollar 150,000.&#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97323" y="996328"/>
            <a:ext cx="5949842" cy="1971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4"/>
          <p:cNvSpPr>
            <a:spLocks noGrp="1"/>
          </p:cNvSpPr>
          <p:nvPr>
            <p:ph type="body" sz="half" idx="2"/>
          </p:nvPr>
        </p:nvSpPr>
        <p:spPr>
          <a:xfrm>
            <a:off x="358389" y="3133916"/>
            <a:ext cx="8526974" cy="985006"/>
          </a:xfrm>
        </p:spPr>
        <p:txBody>
          <a:bodyPr>
            <a:noAutofit/>
          </a:bodyPr>
          <a:lstStyle/>
          <a:p>
            <a:pPr marL="457200" indent="-457200">
              <a:buFont typeface="Arial" pitchFamily="34" charset="0"/>
              <a:buChar char="•"/>
            </a:pPr>
            <a:r>
              <a:rPr lang="en-US" sz="2600" dirty="0">
                <a:latin typeface="Arial" pitchFamily="34" charset="0"/>
                <a:cs typeface="Arial" pitchFamily="34" charset="0"/>
              </a:rPr>
              <a:t>Assume that on January 2, 2014, Shah issued a 2-for-1 stock split instead of a stock dividend</a:t>
            </a:r>
          </a:p>
        </p:txBody>
      </p:sp>
      <p:pic>
        <p:nvPicPr>
          <p:cNvPr id="5123" name="Picture 3" descr="The data in the second text box are as follows,&#10;The text at the top reads Common stock, dollar 5 par in which the text “dollar 5 par” is shown encircled and captioned as After stock split.&#10;10,000 shares (shown underlined) issued and outstanding – dollar 50,000.&#10;Additional paid-in capital – Common – 30,000.&#10;Retained earnings – 70,000.&#10;Total stockholders’ equity – dollar 150,000.&#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45673" y="4189878"/>
            <a:ext cx="5701492" cy="18774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51567852"/>
      </p:ext>
    </p:extLst>
  </p:cSld>
  <p:clrMapOvr>
    <a:masterClrMapping/>
  </p:clrMapOvr>
  <p:transition spd="slow"/>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latin typeface="Arial" pitchFamily="34" charset="0"/>
                <a:cs typeface="Arial" pitchFamily="34" charset="0"/>
              </a:rPr>
              <a:t>Statement of Stockholders’ Equity</a:t>
            </a:r>
          </a:p>
        </p:txBody>
      </p:sp>
      <p:sp>
        <p:nvSpPr>
          <p:cNvPr id="3" name="Content Placeholder 2"/>
          <p:cNvSpPr>
            <a:spLocks noGrp="1"/>
          </p:cNvSpPr>
          <p:nvPr>
            <p:ph idx="1"/>
          </p:nvPr>
        </p:nvSpPr>
        <p:spPr>
          <a:xfrm>
            <a:off x="228600" y="1295400"/>
            <a:ext cx="8763000" cy="4689764"/>
          </a:xfrm>
        </p:spPr>
        <p:txBody>
          <a:bodyPr>
            <a:normAutofit/>
          </a:bodyPr>
          <a:lstStyle/>
          <a:p>
            <a:r>
              <a:rPr lang="en-US" dirty="0">
                <a:latin typeface="Arial" pitchFamily="34" charset="0"/>
                <a:cs typeface="Arial" pitchFamily="34" charset="0"/>
              </a:rPr>
              <a:t>Explains the reasons for the difference between the beginning and ending balances for all accounts in the Stockholders’ Equity category of the balance sheet</a:t>
            </a:r>
          </a:p>
        </p:txBody>
      </p:sp>
    </p:spTree>
    <p:extLst>
      <p:ext uri="{BB962C8B-B14F-4D97-AF65-F5344CB8AC3E}">
        <p14:creationId xmlns:p14="http://schemas.microsoft.com/office/powerpoint/2010/main" val="24242412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66162" y="119521"/>
            <a:ext cx="8578337" cy="1227141"/>
          </a:xfrm>
        </p:spPr>
        <p:txBody>
          <a:bodyPr>
            <a:noAutofit/>
          </a:bodyPr>
          <a:lstStyle/>
          <a:p>
            <a:r>
              <a:rPr lang="en-US" dirty="0">
                <a:latin typeface="Arial" pitchFamily="34" charset="0"/>
                <a:cs typeface="Arial" pitchFamily="34" charset="0"/>
              </a:rPr>
              <a:t>Exhibit 11.3—Fun Fitness’s Statement of Stockholders’ Equity, 2014</a:t>
            </a:r>
          </a:p>
        </p:txBody>
      </p:sp>
      <p:pic>
        <p:nvPicPr>
          <p:cNvPr id="7" name="Picture 2" descr="An illustration of a Statement of Stockholders’ equity of Fun Fitness, Inc., for the year 2016.&#10;An illustration of a Statement of Stockholders’ equity of Fun Fitness, Inc. is shown. The heading consists of three lines, centered at the top of the statement, in white letters and in a green box. The first line is: Fun Fitness, Inc. Second line is: Statement of Stockholders’ Equity. The third line is: For the Year Ended December 31, 2016. Below the heading and to the left are the words: (dollar amounts in millions). The line below consists of the headings for the five columns of the statement. All the words are in bold type. Column one: Stockholders’ Equity. Centered between columns two and three in bold are the words Common Stock. A single bold line is below Common Stock and spans columns two and three headings, which are: column two Shares, and column three, Amount. Column four heading: Paid-In Capital. Column five heading: Retained Earnings. Below all the headings there is a single line from left to right including all the headings. Below this line are the following titles and their corresponding balances or figures in columns two thru five: Balance, December 31, 2015; 1,000,000; $50.0; $350.0; $400.0. Below: Net earnings, the figure 64.0 under column five, Retained Earnings. Below is Cash dividend declared, the figure (25.0) under column five, Retained Earnings. Next is Issuance of stock, 100,000; 5.0; 39.0; blank space in column five. A single line sits below the previous five figures, indicating that the numbers are to be summed. The last line reads: Balance, December 31, 2016, 1,100,000; $55.0; $389.0; $439.0. A single line sits below the previous five figures, indicating the end of the statemen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4891" y="1489193"/>
            <a:ext cx="7936576" cy="26112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3" descr="The table is shown with the title Fun Fitness, Inc. Statement of Stockholders’ Equity for the year ended December 31,2014. The text “(dollar amounts in millions)” is shown in the left. Five columns are shown, the first and second column headers come under Common stock. The Column headers are: Stockholders’ Equity; Shares; Amount; Paid-In Capital; Retained Earnings.&#10;The given data reads as follows:&#10;Stockholders’ Equity: Balance, December 31, 2013&#10;Shares: 1,000,000&#10; Amount: $50.0&#10;Paid-In Capital:  $350.0&#10;Retained Earnings: $400.0&#10;Stockholders’ Equity: Net earnings&#10;Retained Earnings: 64.0&#10;Stockholders’ Equity: Cash dividend declared&#10; Retained Earnings: (25.0)&#10;Stockholders’ Equity: Issuance of stock&#10;Shares: 1000,000&#10;Amount: 5.0&#10;Paid-In capital: 39.0&#10;Stockholders’ Equity: Balance, December 31, 2014&#10;Shares: 1,100,000&#10;Amount: $55.0&#10;Paid-In capital: $389.0&#10;Retained Earnings: $439.0&#10;&#10;The second table shows column headers Item or Event, Effect on Stockholder's Equity. The given data reads as follows:&#10;Net earnings – Increased retained earnings by $64.0 million&#10;Dividends – Decreased retained earnings by $25.0 million&#10;Shares issued – Increased common stock by $5.0 million and Increased paid-in capital by $39.0 million"/>
          <p:cNvPicPr>
            <a:picLocks noChangeAspect="1" noChangeArrowheads="1"/>
          </p:cNvPicPr>
          <p:nvPr/>
        </p:nvPicPr>
        <p:blipFill>
          <a:blip r:embed="rId3"/>
          <a:srcRect/>
          <a:stretch>
            <a:fillRect/>
          </a:stretch>
        </p:blipFill>
        <p:spPr bwMode="auto">
          <a:xfrm>
            <a:off x="781400" y="4335037"/>
            <a:ext cx="7829550" cy="1717555"/>
          </a:xfrm>
          <a:prstGeom prst="rect">
            <a:avLst/>
          </a:prstGeom>
          <a:noFill/>
          <a:ln w="9525">
            <a:solidFill>
              <a:schemeClr val="tx1">
                <a:lumMod val="50000"/>
                <a:lumOff val="50000"/>
              </a:schemeClr>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720230591"/>
      </p:ext>
    </p:extLst>
  </p:cSld>
  <p:clrMapOvr>
    <a:masterClrMapping/>
  </p:clrMapOvr>
  <p:transition spd="slow"/>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latin typeface="Arial" pitchFamily="34" charset="0"/>
                <a:cs typeface="Arial" pitchFamily="34" charset="0"/>
              </a:rPr>
              <a:t>Comprehensive Income</a:t>
            </a:r>
          </a:p>
        </p:txBody>
      </p:sp>
      <p:sp>
        <p:nvSpPr>
          <p:cNvPr id="3" name="Content Placeholder 2"/>
          <p:cNvSpPr>
            <a:spLocks noGrp="1"/>
          </p:cNvSpPr>
          <p:nvPr>
            <p:ph idx="1"/>
          </p:nvPr>
        </p:nvSpPr>
        <p:spPr>
          <a:xfrm>
            <a:off x="228600" y="1295400"/>
            <a:ext cx="8763000" cy="4689764"/>
          </a:xfrm>
        </p:spPr>
        <p:txBody>
          <a:bodyPr>
            <a:normAutofit/>
          </a:bodyPr>
          <a:lstStyle/>
          <a:p>
            <a:r>
              <a:rPr lang="en-US" dirty="0">
                <a:latin typeface="Arial" pitchFamily="34" charset="0"/>
                <a:cs typeface="Arial" pitchFamily="34" charset="0"/>
              </a:rPr>
              <a:t>Total change in net assets from all sources except investments by or distributions to the owners</a:t>
            </a:r>
          </a:p>
          <a:p>
            <a:r>
              <a:rPr lang="en-US" dirty="0">
                <a:latin typeface="Arial" pitchFamily="34" charset="0"/>
                <a:cs typeface="Arial" pitchFamily="34" charset="0"/>
              </a:rPr>
              <a:t>Important measure of a company’s profitability</a:t>
            </a:r>
          </a:p>
          <a:p>
            <a:r>
              <a:rPr lang="en-US" dirty="0">
                <a:latin typeface="Arial" pitchFamily="34" charset="0"/>
                <a:cs typeface="Arial" pitchFamily="34" charset="0"/>
              </a:rPr>
              <a:t>One-statement approach</a:t>
            </a:r>
          </a:p>
          <a:p>
            <a:pPr lvl="1"/>
            <a:r>
              <a:rPr lang="en-US" dirty="0">
                <a:latin typeface="Arial" pitchFamily="34" charset="0"/>
                <a:cs typeface="Arial" pitchFamily="34" charset="0"/>
              </a:rPr>
              <a:t>Showed at the bottom of the income statement</a:t>
            </a:r>
          </a:p>
          <a:p>
            <a:r>
              <a:rPr lang="en-US" dirty="0">
                <a:latin typeface="Arial" pitchFamily="34" charset="0"/>
                <a:cs typeface="Arial" pitchFamily="34" charset="0"/>
              </a:rPr>
              <a:t>Two-statement approach</a:t>
            </a:r>
          </a:p>
          <a:p>
            <a:pPr lvl="1"/>
            <a:r>
              <a:rPr lang="en-US" dirty="0">
                <a:latin typeface="Arial" pitchFamily="34" charset="0"/>
                <a:cs typeface="Arial" pitchFamily="34" charset="0"/>
              </a:rPr>
              <a:t>Statement of Comprehensive Income must be presented (indicated in Exhibit 11.4—next slide)</a:t>
            </a:r>
          </a:p>
        </p:txBody>
      </p:sp>
    </p:spTree>
    <p:extLst>
      <p:ext uri="{BB962C8B-B14F-4D97-AF65-F5344CB8AC3E}">
        <p14:creationId xmlns:p14="http://schemas.microsoft.com/office/powerpoint/2010/main" val="2885614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66162" y="119521"/>
            <a:ext cx="8578337" cy="1792406"/>
          </a:xfrm>
        </p:spPr>
        <p:txBody>
          <a:bodyPr>
            <a:noAutofit/>
          </a:bodyPr>
          <a:lstStyle/>
          <a:p>
            <a:r>
              <a:rPr lang="en-US" dirty="0">
                <a:latin typeface="Arial" pitchFamily="34" charset="0"/>
                <a:cs typeface="Arial" pitchFamily="34" charset="0"/>
              </a:rPr>
              <a:t>Exhibit 11.4—The Relationship between the Income Statement and the Statement of Comprehensive Income</a:t>
            </a:r>
          </a:p>
        </p:txBody>
      </p:sp>
      <p:pic>
        <p:nvPicPr>
          <p:cNvPr id="5" name="Picture 2" descr="An illustration showing the relationship between the Income Statement and the Statement of Comprehensive Income.&#10;An image showing three rectangular boxes in different sizes. The first box, at the top left of the illustration is blue and white-bordered. Inside the box its heading, in bold letters is: Income Statement For Year Ended December 31, 20XX. Below the heading are two columns. On the left is a listing of income statement accounts followed by three X’s holding places for figures to be inserted later. These titles are: Revenues; Expenses; Other gains and losses, the letters in column two for this account have a single underline indicating that the numbers are to be summed. Below this line are: Income before tax and Income tax expense, the letters in column two for this account have a single underline indicating that the numbers are to be summed. Below the previous line, in bold letters, Net Income, the place holding X’s are highlighted in orange and double underlined. An orange arrow points at the Net income title in the last box.&#10;Below this box and indented a few spaces from left is a smaller violet-colored box with white borders.  Inside box number two is the heading in bold letters: All-inclusive Earnings, followed by the words: These items, excluded from the income statement, are included on a statement of comprehensive income. A two-pronged line points to the Foreign currency translation adjustment and Comprehensive income titles in box number three. Box number three, the largest of the three boxes, appears on the bottom right. This box is yellow with white borders. Inside the box, the heading, in bold letters reads: Statement of Comprehensive Income For Year Ended December 31, 20XX. Below the heading are two columns. On the left is a listing of income statement accounts followed by three X’s holding places for figures to be inserted later. These titles are: Net income; Foreign currency translation adjustment; Unrealized holding gains/losses; and Delayed recognition pension items. The letters in column two for this account have a single underline indicating that the numbers are to be summed. Below the previous line, in bold letters is Comprehensive income, the place holding X’s are double underlined. "/>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8925" y="2180700"/>
            <a:ext cx="8566150" cy="4005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08834427"/>
      </p:ext>
    </p:ext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latin typeface="Arial" pitchFamily="34" charset="0"/>
                <a:cs typeface="Arial" pitchFamily="34" charset="0"/>
              </a:rPr>
              <a:t>Stockholders’ Equity on the Balance Sheet</a:t>
            </a:r>
          </a:p>
        </p:txBody>
      </p:sp>
      <p:sp>
        <p:nvSpPr>
          <p:cNvPr id="3" name="Content Placeholder 2"/>
          <p:cNvSpPr>
            <a:spLocks noGrp="1"/>
          </p:cNvSpPr>
          <p:nvPr>
            <p:ph idx="1"/>
          </p:nvPr>
        </p:nvSpPr>
        <p:spPr>
          <a:xfrm>
            <a:off x="228600" y="1295400"/>
            <a:ext cx="8763000" cy="4756265"/>
          </a:xfrm>
        </p:spPr>
        <p:txBody>
          <a:bodyPr/>
          <a:lstStyle/>
          <a:p>
            <a:r>
              <a:rPr lang="en-US" dirty="0">
                <a:latin typeface="Arial" pitchFamily="34" charset="0"/>
                <a:cs typeface="Arial" pitchFamily="34" charset="0"/>
              </a:rPr>
              <a:t>The basic </a:t>
            </a:r>
            <a:r>
              <a:rPr lang="en-US" dirty="0" smtClean="0">
                <a:latin typeface="Arial" pitchFamily="34" charset="0"/>
                <a:cs typeface="Arial" pitchFamily="34" charset="0"/>
              </a:rPr>
              <a:t>accounting </a:t>
            </a:r>
            <a:r>
              <a:rPr lang="en-US" dirty="0">
                <a:latin typeface="Arial" pitchFamily="34" charset="0"/>
                <a:cs typeface="Arial" pitchFamily="34" charset="0"/>
              </a:rPr>
              <a:t>equation</a:t>
            </a:r>
            <a:r>
              <a:rPr lang="en-US" dirty="0" smtClean="0">
                <a:latin typeface="Arial" pitchFamily="34" charset="0"/>
                <a:cs typeface="Arial" pitchFamily="34" charset="0"/>
              </a:rPr>
              <a:t>:</a:t>
            </a:r>
          </a:p>
          <a:p>
            <a:pPr marL="0" indent="0">
              <a:buNone/>
            </a:pPr>
            <a:r>
              <a:rPr lang="en-US" sz="2400" dirty="0">
                <a:latin typeface="Arial" pitchFamily="34" charset="0"/>
                <a:cs typeface="Arial" pitchFamily="34" charset="0"/>
              </a:rPr>
              <a:t>Assets = Liabilities + </a:t>
            </a:r>
            <a:r>
              <a:rPr lang="en-US" sz="2400" dirty="0" smtClean="0">
                <a:latin typeface="Arial" pitchFamily="34" charset="0"/>
                <a:cs typeface="Arial" pitchFamily="34" charset="0"/>
              </a:rPr>
              <a:t>Stockholders’ Equity</a:t>
            </a:r>
          </a:p>
          <a:p>
            <a:r>
              <a:rPr lang="en-US" dirty="0">
                <a:latin typeface="Arial" pitchFamily="34" charset="0"/>
                <a:cs typeface="Arial" pitchFamily="34" charset="0"/>
              </a:rPr>
              <a:t>Two major components or subcategories:</a:t>
            </a:r>
          </a:p>
          <a:p>
            <a:pPr lvl="1"/>
            <a:r>
              <a:rPr lang="en-US" dirty="0">
                <a:latin typeface="Arial" pitchFamily="34" charset="0"/>
                <a:cs typeface="Arial" pitchFamily="34" charset="0"/>
              </a:rPr>
              <a:t>Contributed Capital</a:t>
            </a:r>
          </a:p>
          <a:p>
            <a:pPr lvl="1"/>
            <a:r>
              <a:rPr lang="en-US" dirty="0">
                <a:latin typeface="Arial" pitchFamily="34" charset="0"/>
                <a:cs typeface="Arial" pitchFamily="34" charset="0"/>
              </a:rPr>
              <a:t>Retained </a:t>
            </a:r>
            <a:r>
              <a:rPr lang="en-US" dirty="0" smtClean="0">
                <a:latin typeface="Arial" pitchFamily="34" charset="0"/>
                <a:cs typeface="Arial" pitchFamily="34" charset="0"/>
              </a:rPr>
              <a:t>Earnings</a:t>
            </a:r>
            <a:endParaRPr lang="en-US" dirty="0">
              <a:latin typeface="Arial" pitchFamily="34" charset="0"/>
              <a:cs typeface="Arial" pitchFamily="34" charset="0"/>
            </a:endParaRPr>
          </a:p>
        </p:txBody>
      </p:sp>
    </p:spTree>
    <p:extLst>
      <p:ext uri="{BB962C8B-B14F-4D97-AF65-F5344CB8AC3E}">
        <p14:creationId xmlns:p14="http://schemas.microsoft.com/office/powerpoint/2010/main" val="30260249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dirty="0">
                <a:latin typeface="Arial" pitchFamily="34" charset="0"/>
                <a:cs typeface="Arial" pitchFamily="34" charset="0"/>
              </a:rPr>
              <a:t>Book Value Per Share</a:t>
            </a:r>
          </a:p>
        </p:txBody>
      </p:sp>
      <p:sp>
        <p:nvSpPr>
          <p:cNvPr id="5" name="Content Placeholder 4"/>
          <p:cNvSpPr>
            <a:spLocks noGrp="1"/>
          </p:cNvSpPr>
          <p:nvPr>
            <p:ph idx="1"/>
          </p:nvPr>
        </p:nvSpPr>
        <p:spPr>
          <a:xfrm>
            <a:off x="228600" y="1295400"/>
            <a:ext cx="8763000" cy="1048789"/>
          </a:xfrm>
        </p:spPr>
        <p:txBody>
          <a:bodyPr>
            <a:noAutofit/>
          </a:bodyPr>
          <a:lstStyle/>
          <a:p>
            <a:r>
              <a:rPr lang="en-US" sz="2600" dirty="0">
                <a:latin typeface="Arial" pitchFamily="34" charset="0"/>
                <a:cs typeface="Arial" pitchFamily="34" charset="0"/>
              </a:rPr>
              <a:t>Rights of each share of stock to the net assets of the company</a:t>
            </a:r>
          </a:p>
        </p:txBody>
      </p:sp>
      <p:graphicFrame>
        <p:nvGraphicFramePr>
          <p:cNvPr id="2" name="Object 1"/>
          <p:cNvGraphicFramePr>
            <a:graphicFrameLocks noChangeAspect="1"/>
          </p:cNvGraphicFramePr>
          <p:nvPr>
            <p:extLst>
              <p:ext uri="{D42A27DB-BD31-4B8C-83A1-F6EECF244321}">
                <p14:modId xmlns:p14="http://schemas.microsoft.com/office/powerpoint/2010/main" val="2636426157"/>
              </p:ext>
            </p:extLst>
          </p:nvPr>
        </p:nvGraphicFramePr>
        <p:xfrm>
          <a:off x="876300" y="3111500"/>
          <a:ext cx="7423150" cy="674688"/>
        </p:xfrm>
        <a:graphic>
          <a:graphicData uri="http://schemas.openxmlformats.org/presentationml/2006/ole">
            <mc:AlternateContent xmlns:mc="http://schemas.openxmlformats.org/markup-compatibility/2006">
              <mc:Choice xmlns:v="urn:schemas-microsoft-com:vml" Requires="v">
                <p:oleObj spid="_x0000_s6204" name="Equation" r:id="rId3" imgW="4609800" imgH="419040" progId="Equation.3">
                  <p:embed/>
                </p:oleObj>
              </mc:Choice>
              <mc:Fallback>
                <p:oleObj name="Equation" r:id="rId3" imgW="4609800" imgH="419040" progId="Equation.3">
                  <p:embed/>
                  <p:pic>
                    <p:nvPicPr>
                      <p:cNvPr id="0" name=""/>
                      <p:cNvPicPr/>
                      <p:nvPr/>
                    </p:nvPicPr>
                    <p:blipFill>
                      <a:blip r:embed="rId4"/>
                      <a:stretch>
                        <a:fillRect/>
                      </a:stretch>
                    </p:blipFill>
                    <p:spPr>
                      <a:xfrm>
                        <a:off x="876300" y="3111500"/>
                        <a:ext cx="7423150" cy="674688"/>
                      </a:xfrm>
                      <a:prstGeom prst="rect">
                        <a:avLst/>
                      </a:prstGeom>
                    </p:spPr>
                  </p:pic>
                </p:oleObj>
              </mc:Fallback>
            </mc:AlternateContent>
          </a:graphicData>
        </a:graphic>
      </p:graphicFrame>
      <p:sp>
        <p:nvSpPr>
          <p:cNvPr id="3" name="Content Placeholder 2"/>
          <p:cNvSpPr>
            <a:spLocks noGrp="1"/>
          </p:cNvSpPr>
          <p:nvPr>
            <p:ph sz="quarter" idx="10"/>
          </p:nvPr>
        </p:nvSpPr>
        <p:spPr>
          <a:xfrm>
            <a:off x="399011" y="4542848"/>
            <a:ext cx="8268999" cy="960178"/>
          </a:xfrm>
        </p:spPr>
        <p:txBody>
          <a:bodyPr>
            <a:normAutofit/>
          </a:bodyPr>
          <a:lstStyle/>
          <a:p>
            <a:pPr marL="457200" indent="-457200"/>
            <a:r>
              <a:rPr lang="en-US" dirty="0">
                <a:latin typeface="Arial" pitchFamily="34" charset="0"/>
                <a:cs typeface="Arial" pitchFamily="34" charset="0"/>
              </a:rPr>
              <a:t>If preferred stock is present, stockholders’ equity must be adjusted to reflect its liquidation </a:t>
            </a:r>
            <a:r>
              <a:rPr lang="en-US" dirty="0" smtClean="0">
                <a:latin typeface="Arial" pitchFamily="34" charset="0"/>
                <a:cs typeface="Arial" pitchFamily="34" charset="0"/>
              </a:rPr>
              <a:t>value</a:t>
            </a:r>
            <a:endParaRPr lang="en-US" dirty="0">
              <a:latin typeface="Arial" pitchFamily="34" charset="0"/>
              <a:cs typeface="Arial" pitchFamily="34" charset="0"/>
            </a:endParaRPr>
          </a:p>
        </p:txBody>
      </p:sp>
    </p:spTree>
    <p:extLst>
      <p:ext uri="{BB962C8B-B14F-4D97-AF65-F5344CB8AC3E}">
        <p14:creationId xmlns:p14="http://schemas.microsoft.com/office/powerpoint/2010/main" val="14480633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36797" y="108245"/>
            <a:ext cx="8824332" cy="1004011"/>
          </a:xfrm>
        </p:spPr>
        <p:txBody>
          <a:bodyPr>
            <a:noAutofit/>
          </a:bodyPr>
          <a:lstStyle/>
          <a:p>
            <a:r>
              <a:rPr lang="en-US" dirty="0">
                <a:latin typeface="Arial" pitchFamily="34" charset="0"/>
                <a:cs typeface="Arial" pitchFamily="34" charset="0"/>
              </a:rPr>
              <a:t>Calculating Book Value When </a:t>
            </a:r>
            <a:r>
              <a:rPr lang="en-US" dirty="0" smtClean="0">
                <a:latin typeface="Arial" pitchFamily="34" charset="0"/>
                <a:cs typeface="Arial" pitchFamily="34" charset="0"/>
              </a:rPr>
              <a:t>Preferred Stock </a:t>
            </a:r>
            <a:r>
              <a:rPr lang="en-US" dirty="0">
                <a:latin typeface="Arial" pitchFamily="34" charset="0"/>
                <a:cs typeface="Arial" pitchFamily="34" charset="0"/>
              </a:rPr>
              <a:t>Is Present</a:t>
            </a:r>
          </a:p>
        </p:txBody>
      </p:sp>
      <p:sp>
        <p:nvSpPr>
          <p:cNvPr id="8" name="Content Placeholder 7"/>
          <p:cNvSpPr>
            <a:spLocks noGrp="1"/>
          </p:cNvSpPr>
          <p:nvPr>
            <p:ph sz="quarter" idx="11"/>
          </p:nvPr>
        </p:nvSpPr>
        <p:spPr>
          <a:xfrm>
            <a:off x="166254" y="1381070"/>
            <a:ext cx="8811491" cy="863369"/>
          </a:xfrm>
        </p:spPr>
        <p:txBody>
          <a:bodyPr>
            <a:noAutofit/>
          </a:bodyPr>
          <a:lstStyle/>
          <a:p>
            <a:pPr marL="457200" indent="-457200"/>
            <a:r>
              <a:rPr lang="en-US" dirty="0">
                <a:latin typeface="Arial" pitchFamily="34" charset="0"/>
                <a:cs typeface="Arial" pitchFamily="34" charset="0"/>
              </a:rPr>
              <a:t>Exhibit 11.5—Workout Wonders’ Stockholders’ Equity </a:t>
            </a:r>
            <a:r>
              <a:rPr lang="en-US" dirty="0" smtClean="0">
                <a:latin typeface="Arial" pitchFamily="34" charset="0"/>
                <a:cs typeface="Arial" pitchFamily="34" charset="0"/>
              </a:rPr>
              <a:t>Section</a:t>
            </a:r>
            <a:endParaRPr lang="en-US" dirty="0">
              <a:latin typeface="Arial" pitchFamily="34" charset="0"/>
              <a:cs typeface="Arial" pitchFamily="34" charset="0"/>
            </a:endParaRPr>
          </a:p>
        </p:txBody>
      </p:sp>
      <p:pic>
        <p:nvPicPr>
          <p:cNvPr id="9" name="Picture 3" descr="An illustration of a Stockholders’ Equity Section of a Balance sheet.&#10;An illustration showing the Equity section of a balance sheet. The heading consists of two lines, centered at the top of the statement, in white letters and in a green box. The first line is: Stockholders’ Equity Section of Balance Sheet. Second line is: December 31, 2016, and December 31, 2015. Below the section heading are the headings for the three columns of the statement, in bold letters: (in millions); Column two: 2016; and column three: 2015. A single bold line appears from left to right under all the headings. Under this line are the following titles in column one, followed by their respective balances in columns two and three: Preferred stock, no par value (liquidation value, $500); $400; $400. Common stock, par value 1 2/3 per share (issued 1,782 shares); 30; 30. Capital in excess of par value; 618; 548. Retained earnings; 18,730; 15,961. Accumulated other comprehensive loss; (886); (1,267). Repurchased common stock, at cost (103 and 77 shares, respectively); (4,920); (3,376). The previous two figures for this account have a single underline indicating that the numbers are to be summed. The final line of the statement is Total shareholders’ equity, the totals in columns two are three are: $13,972 and $12,296, both figures double underlined in bol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27601" y="2427315"/>
            <a:ext cx="5564241" cy="22973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Content Placeholder 4"/>
          <p:cNvSpPr>
            <a:spLocks noGrp="1"/>
          </p:cNvSpPr>
          <p:nvPr>
            <p:ph type="body" sz="half" idx="2"/>
          </p:nvPr>
        </p:nvSpPr>
        <p:spPr>
          <a:xfrm>
            <a:off x="249382" y="4854633"/>
            <a:ext cx="8611985" cy="1296943"/>
          </a:xfrm>
        </p:spPr>
        <p:txBody>
          <a:bodyPr>
            <a:noAutofit/>
          </a:bodyPr>
          <a:lstStyle/>
          <a:p>
            <a:r>
              <a:rPr lang="en-US" sz="2600" dirty="0">
                <a:latin typeface="Arial" pitchFamily="34" charset="0"/>
                <a:cs typeface="Arial" pitchFamily="34" charset="0"/>
              </a:rPr>
              <a:t>$13,972 − $500 = $13,472 million common stockholders’ equity</a:t>
            </a:r>
          </a:p>
          <a:p>
            <a:r>
              <a:rPr lang="en-US" sz="2600" dirty="0">
                <a:latin typeface="Arial" pitchFamily="34" charset="0"/>
                <a:cs typeface="Arial" pitchFamily="34" charset="0"/>
              </a:rPr>
              <a:t>$13,472 /1,679 = </a:t>
            </a:r>
            <a:r>
              <a:rPr lang="en-US" sz="2600" b="1" dirty="0">
                <a:latin typeface="Arial" pitchFamily="34" charset="0"/>
                <a:cs typeface="Arial" pitchFamily="34" charset="0"/>
              </a:rPr>
              <a:t>$8.02 </a:t>
            </a:r>
            <a:r>
              <a:rPr lang="en-US" sz="2600" dirty="0">
                <a:latin typeface="Arial" pitchFamily="34" charset="0"/>
                <a:cs typeface="Arial" pitchFamily="34" charset="0"/>
              </a:rPr>
              <a:t>Book Value per </a:t>
            </a:r>
            <a:r>
              <a:rPr lang="en-US" sz="2600" dirty="0" smtClean="0">
                <a:latin typeface="Arial" pitchFamily="34" charset="0"/>
                <a:cs typeface="Arial" pitchFamily="34" charset="0"/>
              </a:rPr>
              <a:t>Share</a:t>
            </a:r>
            <a:endParaRPr lang="en-US" sz="2600" dirty="0">
              <a:latin typeface="Arial" pitchFamily="34" charset="0"/>
              <a:cs typeface="Arial" pitchFamily="34" charset="0"/>
            </a:endParaRPr>
          </a:p>
        </p:txBody>
      </p:sp>
    </p:spTree>
    <p:extLst>
      <p:ext uri="{BB962C8B-B14F-4D97-AF65-F5344CB8AC3E}">
        <p14:creationId xmlns:p14="http://schemas.microsoft.com/office/powerpoint/2010/main" val="1744830138"/>
      </p:ext>
    </p:extLst>
  </p:cSld>
  <p:clrMapOvr>
    <a:masterClrMapping/>
  </p:clrMapOvr>
  <p:transition spd="slow"/>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36797" y="108246"/>
            <a:ext cx="8824332" cy="723028"/>
          </a:xfrm>
        </p:spPr>
        <p:txBody>
          <a:bodyPr>
            <a:noAutofit/>
          </a:bodyPr>
          <a:lstStyle/>
          <a:p>
            <a:r>
              <a:rPr lang="en-US" dirty="0">
                <a:latin typeface="Arial" pitchFamily="34" charset="0"/>
                <a:cs typeface="Arial" pitchFamily="34" charset="0"/>
              </a:rPr>
              <a:t>Market Value per Share</a:t>
            </a:r>
          </a:p>
        </p:txBody>
      </p:sp>
      <p:sp>
        <p:nvSpPr>
          <p:cNvPr id="8" name="Content Placeholder 7"/>
          <p:cNvSpPr>
            <a:spLocks noGrp="1"/>
          </p:cNvSpPr>
          <p:nvPr>
            <p:ph sz="quarter" idx="11"/>
          </p:nvPr>
        </p:nvSpPr>
        <p:spPr>
          <a:xfrm>
            <a:off x="166254" y="1080658"/>
            <a:ext cx="8811491" cy="2377440"/>
          </a:xfrm>
        </p:spPr>
        <p:txBody>
          <a:bodyPr>
            <a:noAutofit/>
          </a:bodyPr>
          <a:lstStyle/>
          <a:p>
            <a:r>
              <a:rPr lang="en-US" dirty="0">
                <a:latin typeface="Arial" pitchFamily="34" charset="0"/>
                <a:cs typeface="Arial" pitchFamily="34" charset="0"/>
              </a:rPr>
              <a:t>The selling price of the stock as indicated by the most recent transactions</a:t>
            </a:r>
          </a:p>
          <a:p>
            <a:r>
              <a:rPr lang="en-US" dirty="0">
                <a:latin typeface="Arial" pitchFamily="34" charset="0"/>
                <a:cs typeface="Arial" pitchFamily="34" charset="0"/>
              </a:rPr>
              <a:t>More meaningful measure of the value of the stock</a:t>
            </a:r>
          </a:p>
          <a:p>
            <a:r>
              <a:rPr lang="en-US" dirty="0">
                <a:latin typeface="Arial" pitchFamily="34" charset="0"/>
                <a:cs typeface="Arial" pitchFamily="34" charset="0"/>
              </a:rPr>
              <a:t>Example: the listing for Nike Inc. stock on the Internet may indicate the following:</a:t>
            </a:r>
          </a:p>
        </p:txBody>
      </p:sp>
      <p:graphicFrame>
        <p:nvGraphicFramePr>
          <p:cNvPr id="3" name="Table 2"/>
          <p:cNvGraphicFramePr>
            <a:graphicFrameLocks noGrp="1"/>
          </p:cNvGraphicFramePr>
          <p:nvPr>
            <p:extLst>
              <p:ext uri="{D42A27DB-BD31-4B8C-83A1-F6EECF244321}">
                <p14:modId xmlns:p14="http://schemas.microsoft.com/office/powerpoint/2010/main" val="488117057"/>
              </p:ext>
            </p:extLst>
          </p:nvPr>
        </p:nvGraphicFramePr>
        <p:xfrm>
          <a:off x="958735" y="4489336"/>
          <a:ext cx="7270865" cy="1036320"/>
        </p:xfrm>
        <a:graphic>
          <a:graphicData uri="http://schemas.openxmlformats.org/drawingml/2006/table">
            <a:tbl>
              <a:tblPr firstRow="1" bandRow="1">
                <a:tableStyleId>{5940675A-B579-460E-94D1-54222C63F5DA}</a:tableStyleId>
              </a:tblPr>
              <a:tblGrid>
                <a:gridCol w="1252451"/>
                <a:gridCol w="1246909"/>
                <a:gridCol w="952818"/>
                <a:gridCol w="959168"/>
                <a:gridCol w="925830"/>
                <a:gridCol w="935355"/>
                <a:gridCol w="998334"/>
              </a:tblGrid>
              <a:tr h="282170">
                <a:tc>
                  <a:txBody>
                    <a:bodyPr/>
                    <a:lstStyle/>
                    <a:p>
                      <a:pPr algn="ctr"/>
                      <a:r>
                        <a:rPr lang="en-US" sz="1400" b="1" dirty="0" smtClean="0">
                          <a:latin typeface="Arial" pitchFamily="34" charset="0"/>
                          <a:cs typeface="Arial" pitchFamily="34" charset="0"/>
                        </a:rPr>
                        <a:t>52-Week: High</a:t>
                      </a:r>
                      <a:endParaRPr lang="en-US" sz="1400" b="1" dirty="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latin typeface="Arial" pitchFamily="34" charset="0"/>
                          <a:cs typeface="Arial" pitchFamily="34" charset="0"/>
                        </a:rPr>
                        <a:t>52-Week: Low</a:t>
                      </a:r>
                    </a:p>
                  </a:txBody>
                  <a:tcPr/>
                </a:tc>
                <a:tc>
                  <a:txBody>
                    <a:bodyPr/>
                    <a:lstStyle/>
                    <a:p>
                      <a:pPr algn="ctr"/>
                      <a:r>
                        <a:rPr lang="en-US" sz="1400" b="1" dirty="0" smtClean="0">
                          <a:latin typeface="Arial" pitchFamily="34" charset="0"/>
                          <a:cs typeface="Arial" pitchFamily="34" charset="0"/>
                        </a:rPr>
                        <a:t>Daily: Sym</a:t>
                      </a:r>
                      <a:endParaRPr lang="en-US" sz="1400" b="1" dirty="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latin typeface="Arial" pitchFamily="34" charset="0"/>
                          <a:cs typeface="Arial" pitchFamily="34" charset="0"/>
                        </a:rPr>
                        <a:t>Daily: High</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latin typeface="Arial" pitchFamily="34" charset="0"/>
                          <a:cs typeface="Arial" pitchFamily="34" charset="0"/>
                        </a:rPr>
                        <a:t>Daily: Low</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latin typeface="Arial" pitchFamily="34" charset="0"/>
                          <a:cs typeface="Arial" pitchFamily="34" charset="0"/>
                        </a:rPr>
                        <a:t>Daily: Last</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latin typeface="Arial" pitchFamily="34" charset="0"/>
                          <a:cs typeface="Arial" pitchFamily="34" charset="0"/>
                        </a:rPr>
                        <a:t>Daily: Change</a:t>
                      </a:r>
                    </a:p>
                  </a:txBody>
                  <a:tcPr/>
                </a:tc>
              </a:tr>
              <a:tr h="370840">
                <a:tc>
                  <a:txBody>
                    <a:bodyPr/>
                    <a:lstStyle/>
                    <a:p>
                      <a:r>
                        <a:rPr lang="en-US" sz="1400" dirty="0" smtClean="0">
                          <a:latin typeface="Arial" pitchFamily="34" charset="0"/>
                          <a:cs typeface="Arial" pitchFamily="34" charset="0"/>
                        </a:rPr>
                        <a:t>68.17</a:t>
                      </a:r>
                      <a:endParaRPr lang="en-US" sz="1400" dirty="0">
                        <a:latin typeface="Arial" pitchFamily="34" charset="0"/>
                        <a:cs typeface="Arial" pitchFamily="34" charset="0"/>
                      </a:endParaRPr>
                    </a:p>
                  </a:txBody>
                  <a:tcPr/>
                </a:tc>
                <a:tc>
                  <a:txBody>
                    <a:bodyPr/>
                    <a:lstStyle/>
                    <a:p>
                      <a:r>
                        <a:rPr lang="en-US" sz="1400" dirty="0" smtClean="0">
                          <a:latin typeface="Arial" pitchFamily="34" charset="0"/>
                          <a:cs typeface="Arial" pitchFamily="34" charset="0"/>
                        </a:rPr>
                        <a:t>39.17</a:t>
                      </a:r>
                      <a:endParaRPr lang="en-US" sz="1400" dirty="0">
                        <a:latin typeface="Arial" pitchFamily="34" charset="0"/>
                        <a:cs typeface="Arial" pitchFamily="34" charset="0"/>
                      </a:endParaRPr>
                    </a:p>
                  </a:txBody>
                  <a:tcPr/>
                </a:tc>
                <a:tc>
                  <a:txBody>
                    <a:bodyPr/>
                    <a:lstStyle/>
                    <a:p>
                      <a:r>
                        <a:rPr lang="en-US" sz="1400" dirty="0" smtClean="0">
                          <a:latin typeface="Arial" pitchFamily="34" charset="0"/>
                          <a:cs typeface="Arial" pitchFamily="34" charset="0"/>
                        </a:rPr>
                        <a:t>NKE</a:t>
                      </a:r>
                      <a:endParaRPr lang="en-US" sz="1400" dirty="0">
                        <a:latin typeface="Arial" pitchFamily="34" charset="0"/>
                        <a:cs typeface="Arial" pitchFamily="34" charset="0"/>
                      </a:endParaRPr>
                    </a:p>
                  </a:txBody>
                  <a:tcPr/>
                </a:tc>
                <a:tc>
                  <a:txBody>
                    <a:bodyPr/>
                    <a:lstStyle/>
                    <a:p>
                      <a:r>
                        <a:rPr lang="en-US" sz="1400" dirty="0" smtClean="0">
                          <a:latin typeface="Arial" pitchFamily="34" charset="0"/>
                          <a:cs typeface="Arial" pitchFamily="34" charset="0"/>
                        </a:rPr>
                        <a:t>43.3</a:t>
                      </a:r>
                      <a:endParaRPr lang="en-US" sz="1400" dirty="0">
                        <a:latin typeface="Arial" pitchFamily="34" charset="0"/>
                        <a:cs typeface="Arial" pitchFamily="34" charset="0"/>
                      </a:endParaRPr>
                    </a:p>
                  </a:txBody>
                  <a:tcPr/>
                </a:tc>
                <a:tc>
                  <a:txBody>
                    <a:bodyPr/>
                    <a:lstStyle/>
                    <a:p>
                      <a:r>
                        <a:rPr lang="en-US" sz="1400" dirty="0" smtClean="0">
                          <a:latin typeface="Arial" pitchFamily="34" charset="0"/>
                          <a:cs typeface="Arial" pitchFamily="34" charset="0"/>
                        </a:rPr>
                        <a:t>42.01</a:t>
                      </a:r>
                      <a:endParaRPr lang="en-US" sz="1400" dirty="0">
                        <a:latin typeface="Arial" pitchFamily="34" charset="0"/>
                        <a:cs typeface="Arial" pitchFamily="34" charset="0"/>
                      </a:endParaRPr>
                    </a:p>
                  </a:txBody>
                  <a:tcPr/>
                </a:tc>
                <a:tc>
                  <a:txBody>
                    <a:bodyPr/>
                    <a:lstStyle/>
                    <a:p>
                      <a:r>
                        <a:rPr lang="en-US" sz="1400" dirty="0" smtClean="0">
                          <a:latin typeface="Arial" pitchFamily="34" charset="0"/>
                          <a:cs typeface="Arial" pitchFamily="34" charset="0"/>
                        </a:rPr>
                        <a:t>42.93</a:t>
                      </a:r>
                      <a:endParaRPr lang="en-US" sz="1400" dirty="0">
                        <a:latin typeface="Arial" pitchFamily="34" charset="0"/>
                        <a:cs typeface="Arial" pitchFamily="34" charset="0"/>
                      </a:endParaRPr>
                    </a:p>
                  </a:txBody>
                  <a:tcPr/>
                </a:tc>
                <a:tc>
                  <a:txBody>
                    <a:bodyPr/>
                    <a:lstStyle/>
                    <a:p>
                      <a:r>
                        <a:rPr lang="en-US" sz="1400" dirty="0" smtClean="0">
                          <a:latin typeface="Arial" pitchFamily="34" charset="0"/>
                          <a:cs typeface="Arial" pitchFamily="34" charset="0"/>
                        </a:rPr>
                        <a:t>+0.48 (1.13%)</a:t>
                      </a:r>
                      <a:endParaRPr lang="en-US" sz="1400" dirty="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12080797"/>
      </p:ext>
    </p:extLst>
  </p:cSld>
  <p:clrMapOvr>
    <a:masterClrMapping/>
  </p:clrMapOvr>
  <p:transition spd="slow"/>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32912" y="119521"/>
            <a:ext cx="8578337" cy="1809032"/>
          </a:xfrm>
        </p:spPr>
        <p:txBody>
          <a:bodyPr>
            <a:noAutofit/>
          </a:bodyPr>
          <a:lstStyle/>
          <a:p>
            <a:r>
              <a:rPr lang="en-US" dirty="0">
                <a:latin typeface="Arial" pitchFamily="34" charset="0"/>
                <a:cs typeface="Arial" pitchFamily="34" charset="0"/>
              </a:rPr>
              <a:t>Exhibit 11.6—The Effect of Stockholders’ Equity Items on the Statement of Cash Flows</a:t>
            </a:r>
          </a:p>
        </p:txBody>
      </p:sp>
      <p:pic>
        <p:nvPicPr>
          <p:cNvPr id="5" name="Picture 2" descr="An illustration of a table showing the effect of stockholder’s equity items on the Statement of Cash Flows. &#10;A table illustrating the effect of stockholder’s equity items on the Statement of Cash Flows. The heading contains the word Item, in bold letters, all the way left, and centered in the table are the two lines: Statement of Cash Flows, and below Operating Activities, all in bold letters. Next line reads: Net income, all the way left, and three bold X’s all the way right, holding the place for the chosen Net Income figure. Below Net Income and centered in the table are the two lines: Investing Activities, and below Financing Activities, all in bold letters. Below these two lines are: Issuance of stock, and a horizontal bold arrow points to the effect under the three X heading: “+”. Below this line is Retirement or repurchase of stock,  and a horizontal bold arrow points to the effect under the three X heading: “‒”. Below this line is Payment of dividends, and a horizontal bold arrow points to the effect under the three X heading: “‒”."/>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6075" y="2513013"/>
            <a:ext cx="8451850" cy="28971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80385018"/>
      </p:ext>
    </p:extLst>
  </p:cSld>
  <p:clrMapOvr>
    <a:masterClrMapping/>
  </p:clrMapOvr>
  <p:transition spd="slow"/>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latin typeface="Arial" pitchFamily="34" charset="0"/>
                <a:cs typeface="Arial" pitchFamily="34" charset="0"/>
              </a:rPr>
              <a:t>Sole Proprietorships</a:t>
            </a:r>
          </a:p>
        </p:txBody>
      </p:sp>
      <p:sp>
        <p:nvSpPr>
          <p:cNvPr id="3" name="Content Placeholder 2"/>
          <p:cNvSpPr>
            <a:spLocks noGrp="1"/>
          </p:cNvSpPr>
          <p:nvPr>
            <p:ph idx="1"/>
          </p:nvPr>
        </p:nvSpPr>
        <p:spPr>
          <a:xfrm>
            <a:off x="228600" y="1295400"/>
            <a:ext cx="8763000" cy="4689764"/>
          </a:xfrm>
        </p:spPr>
        <p:txBody>
          <a:bodyPr>
            <a:normAutofit/>
          </a:bodyPr>
          <a:lstStyle/>
          <a:p>
            <a:r>
              <a:rPr lang="en-US" dirty="0">
                <a:latin typeface="Arial" pitchFamily="34" charset="0"/>
                <a:cs typeface="Arial" pitchFamily="34" charset="0"/>
              </a:rPr>
              <a:t>Business owned by one person</a:t>
            </a:r>
          </a:p>
          <a:p>
            <a:pPr lvl="1"/>
            <a:r>
              <a:rPr lang="en-US" dirty="0">
                <a:latin typeface="Arial" pitchFamily="34" charset="0"/>
                <a:cs typeface="Arial" pitchFamily="34" charset="0"/>
              </a:rPr>
              <a:t>The owner have an unlimited liability</a:t>
            </a:r>
          </a:p>
          <a:p>
            <a:r>
              <a:rPr lang="en-US" dirty="0">
                <a:latin typeface="Arial" pitchFamily="34" charset="0"/>
                <a:cs typeface="Arial" pitchFamily="34" charset="0"/>
              </a:rPr>
              <a:t>Not a separate entity for legal or tax purposes</a:t>
            </a:r>
          </a:p>
          <a:p>
            <a:r>
              <a:rPr lang="en-US" dirty="0">
                <a:latin typeface="Arial" pitchFamily="34" charset="0"/>
                <a:cs typeface="Arial" pitchFamily="34" charset="0"/>
              </a:rPr>
              <a:t>Assets and liabilities of the owner must be kept separate from the business</a:t>
            </a:r>
          </a:p>
          <a:p>
            <a:r>
              <a:rPr lang="en-US" dirty="0">
                <a:latin typeface="Arial" pitchFamily="34" charset="0"/>
                <a:cs typeface="Arial" pitchFamily="34" charset="0"/>
              </a:rPr>
              <a:t>Owners’ equity is one account—the owner’s capital </a:t>
            </a:r>
            <a:r>
              <a:rPr lang="en-US" dirty="0" smtClean="0">
                <a:latin typeface="Arial" pitchFamily="34" charset="0"/>
                <a:cs typeface="Arial" pitchFamily="34" charset="0"/>
              </a:rPr>
              <a:t>account</a:t>
            </a:r>
            <a:endParaRPr lang="en-US" dirty="0">
              <a:latin typeface="Arial" pitchFamily="34" charset="0"/>
              <a:cs typeface="Arial" pitchFamily="34" charset="0"/>
            </a:endParaRPr>
          </a:p>
        </p:txBody>
      </p:sp>
    </p:spTree>
    <p:extLst>
      <p:ext uri="{BB962C8B-B14F-4D97-AF65-F5344CB8AC3E}">
        <p14:creationId xmlns:p14="http://schemas.microsoft.com/office/powerpoint/2010/main" val="41722230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36797" y="108245"/>
            <a:ext cx="8824332" cy="1004011"/>
          </a:xfrm>
        </p:spPr>
        <p:txBody>
          <a:bodyPr>
            <a:noAutofit/>
          </a:bodyPr>
          <a:lstStyle/>
          <a:p>
            <a:r>
              <a:rPr lang="en-US" dirty="0">
                <a:latin typeface="Arial" pitchFamily="34" charset="0"/>
                <a:cs typeface="Arial" pitchFamily="34" charset="0"/>
              </a:rPr>
              <a:t>Example 11.10—Recording Investments in a Sole </a:t>
            </a:r>
            <a:r>
              <a:rPr lang="en-US" dirty="0" smtClean="0">
                <a:latin typeface="Arial" pitchFamily="34" charset="0"/>
                <a:cs typeface="Arial" pitchFamily="34" charset="0"/>
              </a:rPr>
              <a:t>Proprietorship (1 of 3)</a:t>
            </a:r>
            <a:endParaRPr lang="en-US" dirty="0">
              <a:latin typeface="Arial" pitchFamily="34" charset="0"/>
              <a:cs typeface="Arial" pitchFamily="34" charset="0"/>
            </a:endParaRPr>
          </a:p>
        </p:txBody>
      </p:sp>
      <p:sp>
        <p:nvSpPr>
          <p:cNvPr id="8" name="Content Placeholder 7"/>
          <p:cNvSpPr>
            <a:spLocks noGrp="1"/>
          </p:cNvSpPr>
          <p:nvPr>
            <p:ph sz="quarter" idx="11"/>
          </p:nvPr>
        </p:nvSpPr>
        <p:spPr>
          <a:xfrm>
            <a:off x="166254" y="1381070"/>
            <a:ext cx="8811491" cy="863369"/>
          </a:xfrm>
        </p:spPr>
        <p:txBody>
          <a:bodyPr>
            <a:noAutofit/>
          </a:bodyPr>
          <a:lstStyle/>
          <a:p>
            <a:pPr marL="457200" indent="-457200"/>
            <a:r>
              <a:rPr lang="en-US" dirty="0">
                <a:latin typeface="Arial" pitchFamily="34" charset="0"/>
                <a:cs typeface="Arial" pitchFamily="34" charset="0"/>
              </a:rPr>
              <a:t>Assume that on January 1, 2014, Peter Tom began a new business by investing $10,000 cash</a:t>
            </a:r>
          </a:p>
        </p:txBody>
      </p:sp>
      <p:pic>
        <p:nvPicPr>
          <p:cNvPr id="7" name="Picture 2" descr="A journal entry with accounting equation effect is shown.&#10;The words Journal Entry Analysis appear in black type within a light blue box to the left of the journal entry. The journal entry appears in a gray shaded box. On the first line, the date Jan. 1 appears in bold type and the account name to be debited, Cash, appears. The amount debited, 10,000, is indented several spaces from the account name. On the second line, the account name to be credited, Peter Tom, Capital, sits below the account name to be debited and is indented a few spaces. The amount credited, 10,000, is indented several spaces beyond the amount debited. The journal entry description sits below the account names and is left-aligned with the debit entry: To record the investment of cash in the business. &#10;Below the journal entry, the accounting equation effect is shown.&#10;Two bold horizontal lines appear parallel to one another; the first line is slightly longer than the second. The words Balance Sheet are centered above the first line. The words Income Statement are centered above the second line.&#10;Below the Balance Sheet line, an equation appears in all capital letters: Assets = Liabilities + Stockholders’ Equity. Horizontal lines appear below each component of the equation. Below Assets, the account name Cash appears on the left and the amount 10,000 appears on the right. Below Stockholders’ Equity, the account name Peter Tom, Capital,  appears on the left and the amount 10,000 appears on the right. Below the Income Statement line, an equation appears in all capital letters: Revenues – Expenses = Net Income. Horizontal lines appear below each component of the equation. No entries. A blue arrow points left from the words Net Income to the words Stockholders’ Equit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2275" y="2417763"/>
            <a:ext cx="8299450" cy="965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Content Placeholder 4"/>
          <p:cNvSpPr>
            <a:spLocks noGrp="1"/>
          </p:cNvSpPr>
          <p:nvPr>
            <p:ph type="body" sz="half" idx="2"/>
          </p:nvPr>
        </p:nvSpPr>
        <p:spPr>
          <a:xfrm>
            <a:off x="266007" y="3524598"/>
            <a:ext cx="8611985" cy="1313410"/>
          </a:xfrm>
        </p:spPr>
        <p:txBody>
          <a:bodyPr>
            <a:noAutofit/>
          </a:bodyPr>
          <a:lstStyle/>
          <a:p>
            <a:pPr marL="457200" indent="-457200">
              <a:buFont typeface="Arial" pitchFamily="34" charset="0"/>
              <a:buChar char="•"/>
            </a:pPr>
            <a:r>
              <a:rPr lang="en-US" sz="2600" dirty="0">
                <a:latin typeface="Arial" pitchFamily="34" charset="0"/>
                <a:cs typeface="Arial" pitchFamily="34" charset="0"/>
              </a:rPr>
              <a:t>Assume that on July 1, 2014, Peter Tom took an auto valued at $6,000 from the business to use as his personal auto</a:t>
            </a:r>
          </a:p>
        </p:txBody>
      </p:sp>
      <p:pic>
        <p:nvPicPr>
          <p:cNvPr id="10" name="Picture 3" descr="A journal entry with accounting equation effect is shown.&#10;The words Journal Entry Analysis appear in black type within a light blue box to the left of the journal entry. The journal entry appears in a gray shaded box. On the first line, the date July 1 appears in bold type and the account name to be debited, Peter Tom, Drawing, appears. The amount debited, 6,000, is indented several spaces from the account name. On the second line, the account name to be credited, Equipment, sits below the account name to be debited and is indented a few spaces. The amount credited, 6,000, is indented several spaces beyond the amount debited. The journal entry description sits below the account names and is left-aligned with the debit entry: To record the withdrawal of an auto from the business.&#10;Below the journal entry, the accounting equation effect is shown.&#10;Two bold horizontal lines appear parallel to one another; the first line is slightly longer than the second. The words Balance Sheet are centered above the first line. The words Income Statement are centered above the second line.&#10;Below the Balance Sheet line, an equation appears in all capital letters: Assets = Liabilities + Owners’ Equity. Horizontal lines appear below each component of the equation. Below Assets, the account name Equipment appears on the left and the amount (6,000)  appears on the right. Below Owners’ Equity, the account name Peter Tom, Drawing,  appears on the left and the amount (6,000)  appears on the right. Below the Income Statement line, an equation appears in all capital letters: Revenues – Expenses = Net Income. Horizontal lines appear below each component of the equation. No entries. A blue arrow points left from the words Net Income to the words Owners’ Equity."/>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2275" y="5045508"/>
            <a:ext cx="8299450" cy="987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66322266"/>
      </p:ext>
    </p:extLst>
  </p:cSld>
  <p:clrMapOvr>
    <a:masterClrMapping/>
  </p:clrMapOvr>
  <p:transition spd="slow"/>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36797" y="108245"/>
            <a:ext cx="8824332" cy="1004011"/>
          </a:xfrm>
        </p:spPr>
        <p:txBody>
          <a:bodyPr>
            <a:noAutofit/>
          </a:bodyPr>
          <a:lstStyle/>
          <a:p>
            <a:r>
              <a:rPr lang="en-US" dirty="0">
                <a:latin typeface="Arial" pitchFamily="34" charset="0"/>
                <a:cs typeface="Arial" pitchFamily="34" charset="0"/>
              </a:rPr>
              <a:t>Example 11.10—Recording Investments in a Sole </a:t>
            </a:r>
            <a:r>
              <a:rPr lang="en-US" dirty="0" smtClean="0">
                <a:latin typeface="Arial" pitchFamily="34" charset="0"/>
                <a:cs typeface="Arial" pitchFamily="34" charset="0"/>
              </a:rPr>
              <a:t>Proprietorship (2 of 3)</a:t>
            </a:r>
            <a:endParaRPr lang="en-US" dirty="0">
              <a:latin typeface="Arial" pitchFamily="34" charset="0"/>
              <a:cs typeface="Arial" pitchFamily="34" charset="0"/>
            </a:endParaRPr>
          </a:p>
        </p:txBody>
      </p:sp>
      <p:pic>
        <p:nvPicPr>
          <p:cNvPr id="9" name="Picture 4" descr="A journal entry with accounting equation effect is shown.&#10;The words Journal Entry Analysis appear in black type within a light blue box to the left of the journal entry. The journal entry appears in a gray shaded box. On the first line, the date Dec. 31 appears in bold type and the account name to be debited, Peter Tom, Capital, appears. The amount debited, 6,000, is indented several spaces from the account name. On the second line, the account name to be credited, Peter Tom, Drawing, sits below the account name to be debited and is indented a few spaces. The amount credited, 6,000, is indented several spaces beyond the amount debited. The journal entry description sits below the account names and is left-aligned with the debit entry: To close the drawing account to capital.&#10;Below the journal entry, the accounting equation effect is shown.&#10;Two bold horizontal lines appear parallel to one another; the first line is slightly longer than the second. The words Balance Sheet are centered above the first line. The words Income Statement are centered above the second line.&#10;Below the Balance Sheet line, an equation appears in all capital letters: Assets = Liabilities + Owners’ Equity. Horizontal lines appear below each component of the equation. Below Owners’ Equity, the account name Peter Tom, capital, appears on the left, and the amount (6,000)  appears on the right, and the account Peter Tom, Drawing,  appears on the left and the amount 6,000  appears on the right. Below the Income Statement line, an equation appears in all capital letters: Revenues – Expenses = Net Income. Horizontal lines appear below each component of the equation. No entries. A blue arrow points left from the words Net Income to the words Owners’ Equit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5550" y="1539086"/>
            <a:ext cx="8299450" cy="971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Content Placeholder 7"/>
          <p:cNvSpPr>
            <a:spLocks noGrp="1"/>
          </p:cNvSpPr>
          <p:nvPr>
            <p:ph sz="quarter" idx="11"/>
          </p:nvPr>
        </p:nvSpPr>
        <p:spPr>
          <a:xfrm>
            <a:off x="232759" y="2744347"/>
            <a:ext cx="8811491" cy="1661388"/>
          </a:xfrm>
        </p:spPr>
        <p:txBody>
          <a:bodyPr>
            <a:noAutofit/>
          </a:bodyPr>
          <a:lstStyle/>
          <a:p>
            <a:pPr marL="457200" indent="-457200"/>
            <a:r>
              <a:rPr lang="en-US" dirty="0">
                <a:latin typeface="Arial" pitchFamily="34" charset="0"/>
                <a:cs typeface="Arial" pitchFamily="34" charset="0"/>
              </a:rPr>
              <a:t>Assume that all revenue and expense accounts of Peter Tom Company have been closed to the Income Summary account, resulting in a balance of $4,000, the net income for the year</a:t>
            </a:r>
          </a:p>
        </p:txBody>
      </p:sp>
      <p:pic>
        <p:nvPicPr>
          <p:cNvPr id="11" name="Picture 2" descr="A journal entry with accounting equation effect is shown.&#10;The words Journal Entry Analysis appear in black type within a light blue box to the left of the journal entry. The journal entry appears in a gray shaded box. On the first line, the date Dec. 31 appears in bold type and the account name to be debited, Income Summary, appears. The amount debited, 4,000, is indented several spaces from the account name. On the second line, the account name to be credited, Peter Tom, Capital, sits below the account name to be debited and is indented a few spaces. The amount credited, 4,000, is indented several spaces beyond the amount debited. The journal entry description sits below the account names and is left-aligned with the debit entry: To close Income Summary to the capital account.&#10;Below the journal entry, the accounting equation effect is shown.&#10;Two bold horizontal lines appear parallel to one another; the first line is slightly longer than the second. The words Balance Sheet are centered above the first line. The words Income Statement are centered above the second line.&#10;Below the Balance Sheet line, an equation appears in all capital letters: Assets = Liabilities + Owners’ Equity. Horizontal lines appear below each component of the equation. Below Owners’ Equity, the account name Income Summary, appears on the left, and the amount (4,000)  appears on the right, and the account Peter Tom, Capital,  appears on the left and the amount 4,000  appears on the right. Below the Income Statement line, an equation appears in all capital letters: Revenues – Expenses = Net Income. Horizontal lines appear below each component of the equation. No entries. A blue arrow points left from the words Net Income to the words Owners’ Equity."/>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4600" y="4897573"/>
            <a:ext cx="8280400" cy="950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880182"/>
      </p:ext>
    </p:extLst>
  </p:cSld>
  <p:clrMapOvr>
    <a:masterClrMapping/>
  </p:clrMapOvr>
  <p:transition spd="slow"/>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36797" y="108245"/>
            <a:ext cx="8824332" cy="1004011"/>
          </a:xfrm>
        </p:spPr>
        <p:txBody>
          <a:bodyPr>
            <a:noAutofit/>
          </a:bodyPr>
          <a:lstStyle/>
          <a:p>
            <a:r>
              <a:rPr lang="en-US" dirty="0">
                <a:latin typeface="Arial" pitchFamily="34" charset="0"/>
                <a:cs typeface="Arial" pitchFamily="34" charset="0"/>
              </a:rPr>
              <a:t>Example 11.10—Recording Investments in a Sole </a:t>
            </a:r>
            <a:r>
              <a:rPr lang="en-US" dirty="0" smtClean="0">
                <a:latin typeface="Arial" pitchFamily="34" charset="0"/>
                <a:cs typeface="Arial" pitchFamily="34" charset="0"/>
              </a:rPr>
              <a:t>Proprietorship (3 of 3)</a:t>
            </a:r>
            <a:endParaRPr lang="en-US" dirty="0">
              <a:latin typeface="Arial" pitchFamily="34" charset="0"/>
              <a:cs typeface="Arial" pitchFamily="34" charset="0"/>
            </a:endParaRPr>
          </a:p>
        </p:txBody>
      </p:sp>
      <p:sp>
        <p:nvSpPr>
          <p:cNvPr id="8" name="Content Placeholder 7"/>
          <p:cNvSpPr>
            <a:spLocks noGrp="1"/>
          </p:cNvSpPr>
          <p:nvPr>
            <p:ph sz="quarter" idx="11"/>
          </p:nvPr>
        </p:nvSpPr>
        <p:spPr>
          <a:xfrm>
            <a:off x="199054" y="1546167"/>
            <a:ext cx="8811491" cy="615142"/>
          </a:xfrm>
        </p:spPr>
        <p:txBody>
          <a:bodyPr>
            <a:noAutofit/>
          </a:bodyPr>
          <a:lstStyle/>
          <a:p>
            <a:pPr marL="457200" indent="-457200">
              <a:spcBef>
                <a:spcPts val="624"/>
              </a:spcBef>
            </a:pPr>
            <a:r>
              <a:rPr lang="en-US" dirty="0">
                <a:latin typeface="Arial" pitchFamily="34" charset="0"/>
                <a:cs typeface="Arial" pitchFamily="34" charset="0"/>
              </a:rPr>
              <a:t>The Owner’s Equity section of the balance </a:t>
            </a:r>
            <a:r>
              <a:rPr lang="en-US" dirty="0" smtClean="0">
                <a:latin typeface="Arial" pitchFamily="34" charset="0"/>
                <a:cs typeface="Arial" pitchFamily="34" charset="0"/>
              </a:rPr>
              <a:t>sheet</a:t>
            </a:r>
            <a:endParaRPr lang="en-US" dirty="0">
              <a:latin typeface="Arial" pitchFamily="34" charset="0"/>
              <a:cs typeface="Arial"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2365430592"/>
              </p:ext>
            </p:extLst>
          </p:nvPr>
        </p:nvGraphicFramePr>
        <p:xfrm>
          <a:off x="594949" y="3125585"/>
          <a:ext cx="7867972" cy="1849120"/>
        </p:xfrm>
        <a:graphic>
          <a:graphicData uri="http://schemas.openxmlformats.org/drawingml/2006/table">
            <a:tbl>
              <a:tblPr firstRow="1" bandRow="1">
                <a:tableStyleId>{5940675A-B579-460E-94D1-54222C63F5DA}</a:tableStyleId>
              </a:tblPr>
              <a:tblGrid>
                <a:gridCol w="6470396"/>
                <a:gridCol w="1397576"/>
              </a:tblGrid>
              <a:tr h="225188">
                <a:tc>
                  <a:txBody>
                    <a:bodyPr/>
                    <a:lstStyle/>
                    <a:p>
                      <a:r>
                        <a:rPr lang="en-US" dirty="0" smtClean="0">
                          <a:latin typeface="Arial" pitchFamily="34" charset="0"/>
                          <a:cs typeface="Arial" pitchFamily="34" charset="0"/>
                        </a:rPr>
                        <a:t>Beginnin</a:t>
                      </a:r>
                      <a:r>
                        <a:rPr lang="en-US" baseline="0" dirty="0" smtClean="0">
                          <a:latin typeface="Arial" pitchFamily="34" charset="0"/>
                          <a:cs typeface="Arial" pitchFamily="34" charset="0"/>
                        </a:rPr>
                        <a:t>g balance, Jan. 1, 2014</a:t>
                      </a:r>
                      <a:endParaRPr lang="en-US" dirty="0">
                        <a:latin typeface="Arial" pitchFamily="34" charset="0"/>
                        <a:cs typeface="Arial" pitchFamily="34" charset="0"/>
                      </a:endParaRPr>
                    </a:p>
                  </a:txBody>
                  <a:tcPr/>
                </a:tc>
                <a:tc>
                  <a:txBody>
                    <a:bodyPr/>
                    <a:lstStyle/>
                    <a:p>
                      <a:r>
                        <a:rPr lang="en-US" dirty="0" smtClean="0">
                          <a:latin typeface="Arial" pitchFamily="34" charset="0"/>
                          <a:cs typeface="Arial" pitchFamily="34" charset="0"/>
                        </a:rPr>
                        <a:t>$</a:t>
                      </a:r>
                      <a:r>
                        <a:rPr lang="en-US" baseline="0" dirty="0" smtClean="0">
                          <a:latin typeface="Arial" pitchFamily="34" charset="0"/>
                          <a:cs typeface="Arial" pitchFamily="34" charset="0"/>
                        </a:rPr>
                        <a:t> 0</a:t>
                      </a:r>
                      <a:endParaRPr lang="en-US" dirty="0">
                        <a:latin typeface="Arial" pitchFamily="34" charset="0"/>
                        <a:cs typeface="Arial" pitchFamily="34" charset="0"/>
                      </a:endParaRPr>
                    </a:p>
                  </a:txBody>
                  <a:tcPr/>
                </a:tc>
              </a:tr>
              <a:tr h="370840">
                <a:tc>
                  <a:txBody>
                    <a:bodyPr/>
                    <a:lstStyle/>
                    <a:p>
                      <a:r>
                        <a:rPr lang="en-US" dirty="0" smtClean="0">
                          <a:latin typeface="Arial" pitchFamily="34" charset="0"/>
                          <a:cs typeface="Arial" pitchFamily="34" charset="0"/>
                        </a:rPr>
                        <a:t>Plus: Investments</a:t>
                      </a:r>
                      <a:endParaRPr lang="en-US" dirty="0">
                        <a:latin typeface="Arial" pitchFamily="34" charset="0"/>
                        <a:cs typeface="Arial" pitchFamily="34" charset="0"/>
                      </a:endParaRPr>
                    </a:p>
                  </a:txBody>
                  <a:tcPr/>
                </a:tc>
                <a:tc>
                  <a:txBody>
                    <a:bodyPr/>
                    <a:lstStyle/>
                    <a:p>
                      <a:r>
                        <a:rPr lang="en-US" dirty="0" smtClean="0">
                          <a:latin typeface="Arial" pitchFamily="34" charset="0"/>
                          <a:cs typeface="Arial" pitchFamily="34" charset="0"/>
                        </a:rPr>
                        <a:t>$ 100,000</a:t>
                      </a:r>
                      <a:endParaRPr lang="en-US" dirty="0">
                        <a:latin typeface="Arial" pitchFamily="34" charset="0"/>
                        <a:cs typeface="Arial" pitchFamily="34" charset="0"/>
                      </a:endParaRPr>
                    </a:p>
                  </a:txBody>
                  <a:tcPr/>
                </a:tc>
              </a:tr>
              <a:tr h="370840">
                <a:tc>
                  <a:txBody>
                    <a:bodyPr/>
                    <a:lstStyle/>
                    <a:p>
                      <a:r>
                        <a:rPr lang="en-US" dirty="0" smtClean="0">
                          <a:latin typeface="Arial" pitchFamily="34" charset="0"/>
                          <a:cs typeface="Arial" pitchFamily="34" charset="0"/>
                        </a:rPr>
                        <a:t>Net income</a:t>
                      </a:r>
                      <a:endParaRPr lang="en-US" dirty="0">
                        <a:latin typeface="Arial" pitchFamily="34" charset="0"/>
                        <a:cs typeface="Arial" pitchFamily="34" charset="0"/>
                      </a:endParaRPr>
                    </a:p>
                  </a:txBody>
                  <a:tcPr/>
                </a:tc>
                <a:tc>
                  <a:txBody>
                    <a:bodyPr/>
                    <a:lstStyle/>
                    <a:p>
                      <a:r>
                        <a:rPr lang="en-US" u="none" dirty="0" smtClean="0">
                          <a:latin typeface="Arial" pitchFamily="34" charset="0"/>
                          <a:cs typeface="Arial" pitchFamily="34" charset="0"/>
                        </a:rPr>
                        <a:t>4,000</a:t>
                      </a:r>
                      <a:endParaRPr lang="en-US" u="none" dirty="0">
                        <a:latin typeface="Arial" pitchFamily="34" charset="0"/>
                        <a:cs typeface="Arial" pitchFamily="34" charset="0"/>
                      </a:endParaRPr>
                    </a:p>
                  </a:txBody>
                  <a:tcPr/>
                </a:tc>
              </a:tr>
              <a:tr h="370840">
                <a:tc>
                  <a:txBody>
                    <a:bodyPr/>
                    <a:lstStyle/>
                    <a:p>
                      <a:r>
                        <a:rPr lang="en-US" dirty="0" smtClean="0">
                          <a:latin typeface="Arial" pitchFamily="34" charset="0"/>
                          <a:cs typeface="Arial" pitchFamily="34" charset="0"/>
                        </a:rPr>
                        <a:t>Less: Withdrawals</a:t>
                      </a:r>
                      <a:endParaRPr lang="en-US" dirty="0">
                        <a:latin typeface="Arial" pitchFamily="34" charset="0"/>
                        <a:cs typeface="Arial" pitchFamily="34" charset="0"/>
                      </a:endParaRPr>
                    </a:p>
                  </a:txBody>
                  <a:tcPr/>
                </a:tc>
                <a:tc>
                  <a:txBody>
                    <a:bodyPr/>
                    <a:lstStyle/>
                    <a:p>
                      <a:r>
                        <a:rPr lang="en-US" u="sng" dirty="0" smtClean="0">
                          <a:latin typeface="Arial" pitchFamily="34" charset="0"/>
                          <a:cs typeface="Arial" pitchFamily="34" charset="0"/>
                        </a:rPr>
                        <a:t>(6,000)</a:t>
                      </a:r>
                      <a:endParaRPr lang="en-US" u="sng" dirty="0">
                        <a:latin typeface="Arial" pitchFamily="34" charset="0"/>
                        <a:cs typeface="Arial" pitchFamily="34" charset="0"/>
                      </a:endParaRPr>
                    </a:p>
                  </a:txBody>
                  <a:tcPr/>
                </a:tc>
              </a:tr>
              <a:tr h="370840">
                <a:tc>
                  <a:txBody>
                    <a:bodyPr/>
                    <a:lstStyle/>
                    <a:p>
                      <a:r>
                        <a:rPr lang="en-US" dirty="0" smtClean="0">
                          <a:latin typeface="Arial" pitchFamily="34" charset="0"/>
                          <a:cs typeface="Arial" pitchFamily="34" charset="0"/>
                        </a:rPr>
                        <a:t>Ending balance, Dec. 31, 2014</a:t>
                      </a:r>
                      <a:endParaRPr lang="en-US" dirty="0">
                        <a:latin typeface="Arial" pitchFamily="34" charset="0"/>
                        <a:cs typeface="Arial" pitchFamily="34" charset="0"/>
                      </a:endParaRPr>
                    </a:p>
                  </a:txBody>
                  <a:tcPr/>
                </a:tc>
                <a:tc>
                  <a:txBody>
                    <a:bodyPr/>
                    <a:lstStyle/>
                    <a:p>
                      <a:r>
                        <a:rPr lang="en-US" u="sng" dirty="0" smtClean="0">
                          <a:latin typeface="Arial" pitchFamily="34" charset="0"/>
                          <a:cs typeface="Arial" pitchFamily="34" charset="0"/>
                        </a:rPr>
                        <a:t>$ 8,000</a:t>
                      </a:r>
                      <a:endParaRPr lang="en-US" u="sng" dirty="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681243982"/>
      </p:ext>
    </p:extLst>
  </p:cSld>
  <p:clrMapOvr>
    <a:masterClrMapping/>
  </p:clrMapOvr>
  <p:transition spd="slow"/>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latin typeface="Arial" pitchFamily="34" charset="0"/>
                <a:cs typeface="Arial" pitchFamily="34" charset="0"/>
              </a:rPr>
              <a:t>Partnerships</a:t>
            </a:r>
          </a:p>
        </p:txBody>
      </p:sp>
      <p:sp>
        <p:nvSpPr>
          <p:cNvPr id="3" name="Content Placeholder 2"/>
          <p:cNvSpPr>
            <a:spLocks noGrp="1"/>
          </p:cNvSpPr>
          <p:nvPr>
            <p:ph idx="1"/>
          </p:nvPr>
        </p:nvSpPr>
        <p:spPr>
          <a:xfrm>
            <a:off x="228600" y="1295400"/>
            <a:ext cx="8763000" cy="4689764"/>
          </a:xfrm>
        </p:spPr>
        <p:txBody>
          <a:bodyPr>
            <a:normAutofit/>
          </a:bodyPr>
          <a:lstStyle/>
          <a:p>
            <a:r>
              <a:rPr lang="en-US" dirty="0">
                <a:latin typeface="Arial" pitchFamily="34" charset="0"/>
                <a:cs typeface="Arial" pitchFamily="34" charset="0"/>
              </a:rPr>
              <a:t>More than one owner</a:t>
            </a:r>
          </a:p>
          <a:p>
            <a:r>
              <a:rPr lang="en-US" dirty="0">
                <a:latin typeface="Arial" pitchFamily="34" charset="0"/>
                <a:cs typeface="Arial" pitchFamily="34" charset="0"/>
              </a:rPr>
              <a:t>Separate capital account is maintained for each partner, as well as separate drawing accounts</a:t>
            </a:r>
          </a:p>
          <a:p>
            <a:r>
              <a:rPr lang="en-US" b="1" dirty="0">
                <a:latin typeface="Arial" pitchFamily="34" charset="0"/>
                <a:cs typeface="Arial" pitchFamily="34" charset="0"/>
              </a:rPr>
              <a:t>Partnership agreement</a:t>
            </a:r>
            <a:r>
              <a:rPr lang="en-US" dirty="0">
                <a:latin typeface="Arial" pitchFamily="34" charset="0"/>
                <a:cs typeface="Arial" pitchFamily="34" charset="0"/>
              </a:rPr>
              <a:t> governs how income (losses) will be distributed</a:t>
            </a:r>
          </a:p>
          <a:p>
            <a:r>
              <a:rPr lang="en-US" dirty="0">
                <a:latin typeface="Arial" pitchFamily="34" charset="0"/>
                <a:cs typeface="Arial" pitchFamily="34" charset="0"/>
              </a:rPr>
              <a:t>Unlimited liability</a:t>
            </a:r>
          </a:p>
          <a:p>
            <a:r>
              <a:rPr lang="en-US" dirty="0">
                <a:latin typeface="Arial" pitchFamily="34" charset="0"/>
                <a:cs typeface="Arial" pitchFamily="34" charset="0"/>
              </a:rPr>
              <a:t>Limited life</a:t>
            </a:r>
          </a:p>
          <a:p>
            <a:r>
              <a:rPr lang="en-US" dirty="0">
                <a:latin typeface="Arial" pitchFamily="34" charset="0"/>
                <a:cs typeface="Arial" pitchFamily="34" charset="0"/>
              </a:rPr>
              <a:t>Not taxed as a separate entity</a:t>
            </a:r>
          </a:p>
          <a:p>
            <a:pPr lvl="1"/>
            <a:r>
              <a:rPr lang="en-US" dirty="0">
                <a:latin typeface="Arial" pitchFamily="34" charset="0"/>
                <a:cs typeface="Arial" pitchFamily="34" charset="0"/>
              </a:rPr>
              <a:t>Income is taxed on each owner’s tax return</a:t>
            </a:r>
          </a:p>
        </p:txBody>
      </p:sp>
    </p:spTree>
    <p:extLst>
      <p:ext uri="{BB962C8B-B14F-4D97-AF65-F5344CB8AC3E}">
        <p14:creationId xmlns:p14="http://schemas.microsoft.com/office/powerpoint/2010/main" val="10444178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latin typeface="Arial" pitchFamily="34" charset="0"/>
                <a:cs typeface="Arial" pitchFamily="34" charset="0"/>
              </a:rPr>
              <a:t>Partnership Agreement</a:t>
            </a:r>
          </a:p>
        </p:txBody>
      </p:sp>
      <p:sp>
        <p:nvSpPr>
          <p:cNvPr id="3" name="Content Placeholder 2"/>
          <p:cNvSpPr>
            <a:spLocks noGrp="1"/>
          </p:cNvSpPr>
          <p:nvPr>
            <p:ph idx="1"/>
          </p:nvPr>
        </p:nvSpPr>
        <p:spPr>
          <a:xfrm>
            <a:off x="228600" y="1295400"/>
            <a:ext cx="8763000" cy="4689764"/>
          </a:xfrm>
        </p:spPr>
        <p:txBody>
          <a:bodyPr>
            <a:normAutofit/>
          </a:bodyPr>
          <a:lstStyle/>
          <a:p>
            <a:r>
              <a:rPr lang="en-US" dirty="0">
                <a:latin typeface="Arial" pitchFamily="34" charset="0"/>
                <a:cs typeface="Arial" pitchFamily="34" charset="0"/>
              </a:rPr>
              <a:t>Specifies how much the owners will invest, what their salaries will be, and how profits will be shared</a:t>
            </a:r>
          </a:p>
        </p:txBody>
      </p:sp>
    </p:spTree>
    <p:extLst>
      <p:ext uri="{BB962C8B-B14F-4D97-AF65-F5344CB8AC3E}">
        <p14:creationId xmlns:p14="http://schemas.microsoft.com/office/powerpoint/2010/main" val="816975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latin typeface="Arial" pitchFamily="34" charset="0"/>
                <a:cs typeface="Arial" pitchFamily="34" charset="0"/>
              </a:rPr>
              <a:t>Components of the Stockholders’ Equity Section of the Balance Sheet</a:t>
            </a:r>
          </a:p>
        </p:txBody>
      </p:sp>
      <p:sp>
        <p:nvSpPr>
          <p:cNvPr id="3" name="Content Placeholder 2"/>
          <p:cNvSpPr>
            <a:spLocks noGrp="1"/>
          </p:cNvSpPr>
          <p:nvPr>
            <p:ph idx="1"/>
          </p:nvPr>
        </p:nvSpPr>
        <p:spPr>
          <a:xfrm>
            <a:off x="228600" y="1295400"/>
            <a:ext cx="8763000" cy="4706389"/>
          </a:xfrm>
        </p:spPr>
        <p:txBody>
          <a:bodyPr/>
          <a:lstStyle/>
          <a:p>
            <a:r>
              <a:rPr lang="en-US" dirty="0"/>
              <a:t>Number of Shares</a:t>
            </a:r>
          </a:p>
          <a:p>
            <a:r>
              <a:rPr lang="en-US" dirty="0"/>
              <a:t>Par Value </a:t>
            </a:r>
          </a:p>
          <a:p>
            <a:r>
              <a:rPr lang="en-US" dirty="0"/>
              <a:t>Additional Paid-In Capital</a:t>
            </a:r>
          </a:p>
          <a:p>
            <a:r>
              <a:rPr lang="en-US" dirty="0"/>
              <a:t>Retained Earnings</a:t>
            </a:r>
          </a:p>
        </p:txBody>
      </p:sp>
    </p:spTree>
    <p:extLst>
      <p:ext uri="{BB962C8B-B14F-4D97-AF65-F5344CB8AC3E}">
        <p14:creationId xmlns:p14="http://schemas.microsoft.com/office/powerpoint/2010/main" val="24316670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36797" y="108245"/>
            <a:ext cx="8824332" cy="1004011"/>
          </a:xfrm>
        </p:spPr>
        <p:txBody>
          <a:bodyPr>
            <a:noAutofit/>
          </a:bodyPr>
          <a:lstStyle/>
          <a:p>
            <a:r>
              <a:rPr lang="en-US" dirty="0">
                <a:latin typeface="Arial" pitchFamily="34" charset="0"/>
                <a:cs typeface="Arial" pitchFamily="34" charset="0"/>
              </a:rPr>
              <a:t>Example 11.11—Recording Investments in a Partnership</a:t>
            </a:r>
          </a:p>
        </p:txBody>
      </p:sp>
      <p:sp>
        <p:nvSpPr>
          <p:cNvPr id="8" name="Content Placeholder 7"/>
          <p:cNvSpPr>
            <a:spLocks noGrp="1"/>
          </p:cNvSpPr>
          <p:nvPr>
            <p:ph sz="quarter" idx="11"/>
          </p:nvPr>
        </p:nvSpPr>
        <p:spPr>
          <a:xfrm>
            <a:off x="166254" y="1214820"/>
            <a:ext cx="8811491" cy="1694639"/>
          </a:xfrm>
        </p:spPr>
        <p:txBody>
          <a:bodyPr>
            <a:noAutofit/>
          </a:bodyPr>
          <a:lstStyle/>
          <a:p>
            <a:pPr marL="457200" indent="-457200"/>
            <a:r>
              <a:rPr lang="en-US" dirty="0">
                <a:latin typeface="Arial" pitchFamily="34" charset="0"/>
                <a:cs typeface="Arial" pitchFamily="34" charset="0"/>
              </a:rPr>
              <a:t>Assume that on January 1, 2014, Paige Thoms and Amy Rebec begin a partnership named AP Company. Paige contributes $10,000 cash, and Amy contributes equipment valued at $5,000</a:t>
            </a:r>
          </a:p>
        </p:txBody>
      </p:sp>
      <p:pic>
        <p:nvPicPr>
          <p:cNvPr id="9" name="Picture 2" descr="A journal entry with accounting equation effect is shown.&#10;The words Journal Entry Analysis appear in black type within a light blue box to the left of the journal entry. The journal entry appears in a gray shaded box. On the first line, the date Dec. 31 appears in bold type and the account name to be debited, Income Summary, appears. The amount debited, 4,000, is indented several spaces from the account name. On the second line, the account name to be credited, Peter Tom, Capital, sits below the account name to be debited and is indented a few spaces. The amount credited, 4,000, is indented several spaces beyond the amount debited. The journal entry description sits below the account names and is left-aligned with the debit entry: To close Income Summary to the capital account.&#10;Below the journal entry, the accounting equation effect is shown.&#10;Two bold horizontal lines appear parallel to one another; the first line is slightly longer than the second. The words Balance Sheet are centered above the first line. The words Income Statement are centered above the second line.&#10;Below the Balance Sheet line, an equation appears in all capital letters: Assets = Liabilities + Owners’ Equity. Horizontal lines appear below each component of the equation. Below Owners’ Equity, the account name Income Summary, appears on the left, and the amount (4,000)  appears on the right, and the account Peter Tom, Capital,  appears on the left and the amount 4,000  appears on the right. Below the Income Statement line, an equation appears in all capital letters: Revenues – Expenses = Net Income. Horizontal lines appear below each component of the equation. No entries. A blue arrow points left from the words Net Income to the words Owners’ Equit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13410" y="2976990"/>
            <a:ext cx="6900863" cy="12555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Content Placeholder 4"/>
          <p:cNvSpPr>
            <a:spLocks noGrp="1"/>
          </p:cNvSpPr>
          <p:nvPr>
            <p:ph type="body" sz="half" idx="2"/>
          </p:nvPr>
        </p:nvSpPr>
        <p:spPr>
          <a:xfrm>
            <a:off x="274973" y="4282409"/>
            <a:ext cx="8611985" cy="821609"/>
          </a:xfrm>
        </p:spPr>
        <p:txBody>
          <a:bodyPr>
            <a:noAutofit/>
          </a:bodyPr>
          <a:lstStyle/>
          <a:p>
            <a:pPr marL="457200" indent="-457200">
              <a:buFont typeface="Arial" pitchFamily="34" charset="0"/>
              <a:buChar char="•"/>
            </a:pPr>
            <a:r>
              <a:rPr lang="en-US" sz="2600" dirty="0">
                <a:latin typeface="Arial" pitchFamily="34" charset="0"/>
                <a:cs typeface="Arial" pitchFamily="34" charset="0"/>
              </a:rPr>
              <a:t>Assume that on April 1, 2014, each owner withdraws $2,000 of cash from AP Company</a:t>
            </a:r>
          </a:p>
        </p:txBody>
      </p:sp>
      <p:pic>
        <p:nvPicPr>
          <p:cNvPr id="11" name="Picture 3" descr="A journal entry with accounting equation effect is shown.&#10;The words Journal Entry Analysis appear in black type within a light blue box to the left of the journal entry. The journal entry appears in a gray shaded box. On the first line, the date Jan. 1 appears in bold type and the account name to be debited, Cash, appears. The amount debited, 10,000, is indented several spaces from the account name. On the second line, another account to be debited appears, Equipment. The amount debited 5,000, is indented several spaces from the account name. On the third line, the account name to be credited, Paige Thoms, Capital, sits below the account names to be debited and is indented a few spaces. The amount credited, 10,000, is indented several spaces beyond the amount debited. On the fourth  line, another account name to be credited, Amy Rebec, Capital, sits below the account name to be debited and is indented a few spaces. The amount credited, 5,000, is indented several spaces beyond the amount debited. The journal entry description sits below the account names and is left-aligned with the debit entry: To record the contribution of assets to the business.&#10;Below the journal entry, the accounting equation effect is shown.&#10;Two bold horizontal lines appear parallel to one another; the first line is slightly longer than the second. The words Balance Sheet are centered above the first line. The words Income Statement are centered above the second line.&#10;Below the Balance Sheet line, an equation appears in all capital letters: Assets = Liabilities + Owners’ Equity. Horizontal lines appear below each component of the equation. Below Assets, the account name Cash appears on the left and the amount 10,000 appears on the right and the account Equipment appears on the left and the amount 5,000 appears on the right. Below Owners’ Equity, the account name Paige Thoms, Capital,  appears on the left and the amount 10,000 appears on the right and the account Amy Rebec, Capital appears on the left and the amount 5,000 appears on the right. Below the Income Statement line, an equation appears in all capital letters: Revenues – Expenses = Net Income. Horizontal lines appear below each component of the equation. No entries. A blue arrow points left from the words Net Income to the words Owners’ Equity."/>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96795" y="5206208"/>
            <a:ext cx="6909174" cy="10117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7654756"/>
      </p:ext>
    </p:extLst>
  </p:cSld>
  <p:clrMapOvr>
    <a:masterClrMapping/>
  </p:clrMapOvr>
  <p:transition spd="slow"/>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92503" y="108246"/>
            <a:ext cx="8312920" cy="540147"/>
          </a:xfrm>
        </p:spPr>
        <p:txBody>
          <a:bodyPr>
            <a:noAutofit/>
          </a:bodyPr>
          <a:lstStyle/>
          <a:p>
            <a:r>
              <a:rPr lang="en-US" dirty="0">
                <a:latin typeface="Arial" pitchFamily="34" charset="0"/>
                <a:cs typeface="Arial" pitchFamily="34" charset="0"/>
              </a:rPr>
              <a:t>Distribution of Income</a:t>
            </a:r>
          </a:p>
        </p:txBody>
      </p:sp>
      <p:sp>
        <p:nvSpPr>
          <p:cNvPr id="8" name="Content Placeholder 7"/>
          <p:cNvSpPr>
            <a:spLocks noGrp="1"/>
          </p:cNvSpPr>
          <p:nvPr>
            <p:ph sz="quarter" idx="11"/>
          </p:nvPr>
        </p:nvSpPr>
        <p:spPr>
          <a:xfrm>
            <a:off x="182875" y="749313"/>
            <a:ext cx="8811491" cy="1694639"/>
          </a:xfrm>
        </p:spPr>
        <p:txBody>
          <a:bodyPr>
            <a:noAutofit/>
          </a:bodyPr>
          <a:lstStyle/>
          <a:p>
            <a:pPr marL="457200" indent="-457200"/>
            <a:r>
              <a:rPr lang="en-US" dirty="0">
                <a:latin typeface="Arial" pitchFamily="34" charset="0"/>
                <a:cs typeface="Arial" pitchFamily="34" charset="0"/>
              </a:rPr>
              <a:t>Assume that AP Company has $30,000 of net income for the period and has established an agreement that income should be allocated evenly between the two partners, Paige and Amy</a:t>
            </a:r>
          </a:p>
        </p:txBody>
      </p:sp>
      <p:pic>
        <p:nvPicPr>
          <p:cNvPr id="7" name="Picture 2" descr="A journal entry with accounting equation effect is shown.&#10;The words Journal Entry Analysis appear in black type within a light blue box to the left of the journal entry. The journal entry appears in a gray shaded box. On the first line, the date Dec. 31 appears in bold type and the account name to be debited, Income Summary, appears. The amount debited, 30,000, is indented several spaces from the account name. On the second line, the account name to be credited, Paige Thoms, Capital, sits below the account name to be debited and is indented a few spaces. The amount credited, 15,000, is indented several spaces beyond the amount debited. On the third line, another account name to be credited, Amy Rebec, Capital, sits below the account name to be credited and is indented a few spaces. The amount credited, 15,000, is indented several spaces beyond the amount debited. The journal entry description sits below the account names and is left-aligned with the debit entry: To record the allocation of income between partners.&#10;Below the journal entry, the accounting equation effect is shown.&#10;Two bold horizontal lines appear parallel to one another; the first line is slightly longer than the second. The words Balance Sheet are centered above the first line. The words Income Statement are centered above the second line.&#10;Below the Balance Sheet line, an equation appears in all capital letters: Assets = Liabilities + Owners’ Equity. Horizontal lines appear below each component of the equation. Below Owners’ Equity, the account name Income Summary, appears on the left and the amount (30,000)  appears on the right. Also under Owner’s Equity the account Paige Thoms, Capital appears of the left and the amount 15,000 appears on the right. Also under Owner’s Equity the account Amy Rebec, Capital appears of the left and the amount 15,000 appears on the right. Below the Income Statement line, an equation appears in all capital letters: Revenues – Expenses = Net Income. Horizontal lines appear below each component of the equation. No entries. A blue arrow points left from the words Net Income to the words Owners’ Equit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5025" y="2546673"/>
            <a:ext cx="8057802" cy="11571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Content Placeholder 4"/>
          <p:cNvSpPr>
            <a:spLocks noGrp="1"/>
          </p:cNvSpPr>
          <p:nvPr>
            <p:ph type="body" sz="half" idx="2"/>
          </p:nvPr>
        </p:nvSpPr>
        <p:spPr>
          <a:xfrm>
            <a:off x="277090" y="3719376"/>
            <a:ext cx="8611985" cy="1301136"/>
          </a:xfrm>
        </p:spPr>
        <p:txBody>
          <a:bodyPr>
            <a:noAutofit/>
          </a:bodyPr>
          <a:lstStyle/>
          <a:p>
            <a:pPr marL="457200" indent="-457200">
              <a:buFont typeface="Arial" pitchFamily="34" charset="0"/>
              <a:buChar char="•"/>
            </a:pPr>
            <a:r>
              <a:rPr lang="en-US" sz="2600" dirty="0">
                <a:latin typeface="Arial" pitchFamily="34" charset="0"/>
                <a:cs typeface="Arial" pitchFamily="34" charset="0"/>
              </a:rPr>
              <a:t>Paige and Amy may specify that all income of AP Company should be allocated in a 2-to-1 ratio, with Paige receiving the larger portion</a:t>
            </a:r>
          </a:p>
        </p:txBody>
      </p:sp>
      <p:pic>
        <p:nvPicPr>
          <p:cNvPr id="10" name="Picture 3" descr="A journal entry with accounting equation effect is shown.&#10;The words Journal Entry Analysis appear in black type within a light blue box to the left of the journal entry. The journal entry appears in a gray shaded box. On the first line, the date Dec. 31 appears in bold type and the account name to be debited, Income Summary, appears. The amount debited, 30,000 is indented several spaces from the account name. On the second line, the account name to be credited, Paige Thoms, Capital, sits below the account name to be debited and is indented a few spaces. The amount credited, 20,000, is indented several spaces beyond the amount debited. On the third line, another account name to be credited, Amy Rebec, Capital, sits below the account name to be credited and is indented a few spaces. The amount credited, 10,000, is indented several spaces beyond the amount debited. The journal entry description sits below the account names and is left-aligned with the debit entry: To record the allocation of income between partners.&#10;Below the journal entry, the accounting equation effect is shown.&#10;Two bold horizontal lines appear parallel to one another; the first line is slightly longer than the second. The words Balance Sheet are centered above the first line. The words Income Statement are centered above the second line.&#10;Below the Balance Sheet line, an equation appears in all capital letters: Assets = Liabilities + Owners’ Equity. Horizontal lines appear below each component of the equation. Below Owners’ Equity, the account name Income Summary, appears on the left and the amount (30,000)  appears on the right. Also under Owner’s Equity the account Paige Thoms, Capital appears of the left and the amount 20,000 appears on the right. Also under Owner’s Equity the account Amy Rebec, Capital appears of the left and the amount 10,000 appears on the right. Below the Income Statement line, an equation appears in all capital letters: Revenues – Expenses = Net Income. Horizontal lines appear below each component of the equation. No entries. A blue arrow points left from the words Net Income to the words Owners’ Equity."/>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5025" y="5114981"/>
            <a:ext cx="7265317" cy="10960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39912513"/>
      </p:ext>
    </p:extLst>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latin typeface="Arial" pitchFamily="34" charset="0"/>
                <a:cs typeface="Arial" pitchFamily="34" charset="0"/>
              </a:rPr>
              <a:t>Contributed Capital</a:t>
            </a:r>
          </a:p>
        </p:txBody>
      </p:sp>
      <p:sp>
        <p:nvSpPr>
          <p:cNvPr id="3" name="Content Placeholder 2"/>
          <p:cNvSpPr>
            <a:spLocks noGrp="1"/>
          </p:cNvSpPr>
          <p:nvPr>
            <p:ph idx="1"/>
          </p:nvPr>
        </p:nvSpPr>
        <p:spPr>
          <a:xfrm>
            <a:off x="228600" y="1295400"/>
            <a:ext cx="8763000" cy="4772891"/>
          </a:xfrm>
        </p:spPr>
        <p:txBody>
          <a:bodyPr/>
          <a:lstStyle/>
          <a:p>
            <a:r>
              <a:rPr lang="en-US" dirty="0"/>
              <a:t>Common stock</a:t>
            </a:r>
          </a:p>
          <a:p>
            <a:pPr lvl="1"/>
            <a:r>
              <a:rPr lang="en-US" dirty="0"/>
              <a:t>Carries voting rights</a:t>
            </a:r>
          </a:p>
          <a:p>
            <a:pPr lvl="1"/>
            <a:r>
              <a:rPr lang="en-US" dirty="0"/>
              <a:t>The common stockholders elect the corporation’s officers </a:t>
            </a:r>
          </a:p>
          <a:p>
            <a:pPr lvl="2"/>
            <a:r>
              <a:rPr lang="en-US" dirty="0"/>
              <a:t>Establish its bylaws and governing rules</a:t>
            </a:r>
          </a:p>
          <a:p>
            <a:r>
              <a:rPr lang="en-US" dirty="0"/>
              <a:t>Preferred stock</a:t>
            </a:r>
          </a:p>
          <a:p>
            <a:pPr lvl="1"/>
            <a:r>
              <a:rPr lang="en-US" dirty="0"/>
              <a:t>Flexible and tailored to a company’s needs</a:t>
            </a:r>
          </a:p>
          <a:p>
            <a:pPr lvl="1"/>
            <a:r>
              <a:rPr lang="en-US" dirty="0"/>
              <a:t>Preference in dividends</a:t>
            </a:r>
          </a:p>
        </p:txBody>
      </p:sp>
    </p:spTree>
    <p:extLst>
      <p:ext uri="{BB962C8B-B14F-4D97-AF65-F5344CB8AC3E}">
        <p14:creationId xmlns:p14="http://schemas.microsoft.com/office/powerpoint/2010/main" val="16436470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latin typeface="Arial" pitchFamily="34" charset="0"/>
                <a:cs typeface="Arial" pitchFamily="34" charset="0"/>
              </a:rPr>
              <a:t>Number of Shares</a:t>
            </a:r>
          </a:p>
        </p:txBody>
      </p:sp>
      <p:sp>
        <p:nvSpPr>
          <p:cNvPr id="3" name="Content Placeholder 2"/>
          <p:cNvSpPr>
            <a:spLocks noGrp="1"/>
          </p:cNvSpPr>
          <p:nvPr>
            <p:ph idx="1"/>
          </p:nvPr>
        </p:nvSpPr>
        <p:spPr>
          <a:xfrm>
            <a:off x="228600" y="1295400"/>
            <a:ext cx="8763000" cy="4806142"/>
          </a:xfrm>
        </p:spPr>
        <p:txBody>
          <a:bodyPr>
            <a:normAutofit/>
          </a:bodyPr>
          <a:lstStyle/>
          <a:p>
            <a:r>
              <a:rPr lang="en-US" b="1" dirty="0">
                <a:latin typeface="Arial" pitchFamily="34" charset="0"/>
                <a:cs typeface="Arial" pitchFamily="34" charset="0"/>
              </a:rPr>
              <a:t>Authorized shares</a:t>
            </a:r>
            <a:r>
              <a:rPr lang="en-US" dirty="0">
                <a:latin typeface="Arial" pitchFamily="34" charset="0"/>
                <a:cs typeface="Arial" pitchFamily="34" charset="0"/>
              </a:rPr>
              <a:t>: the maximum number of shares a corporation may issue as indicated in the corporate charter</a:t>
            </a:r>
            <a:endParaRPr lang="en-US" b="1" dirty="0">
              <a:latin typeface="Arial" pitchFamily="34" charset="0"/>
              <a:cs typeface="Arial" pitchFamily="34" charset="0"/>
            </a:endParaRPr>
          </a:p>
          <a:p>
            <a:r>
              <a:rPr lang="en-US" b="1" dirty="0">
                <a:latin typeface="Arial" pitchFamily="34" charset="0"/>
                <a:cs typeface="Arial" pitchFamily="34" charset="0"/>
              </a:rPr>
              <a:t>Issued shares</a:t>
            </a:r>
            <a:r>
              <a:rPr lang="en-US" dirty="0">
                <a:latin typeface="Arial" pitchFamily="34" charset="0"/>
                <a:cs typeface="Arial" pitchFamily="34" charset="0"/>
              </a:rPr>
              <a:t>: the number of shares sold or distributed to stockholders</a:t>
            </a:r>
            <a:endParaRPr lang="en-US" b="1" dirty="0">
              <a:latin typeface="Arial" pitchFamily="34" charset="0"/>
              <a:cs typeface="Arial" pitchFamily="34" charset="0"/>
            </a:endParaRPr>
          </a:p>
          <a:p>
            <a:r>
              <a:rPr lang="en-US" b="1" dirty="0">
                <a:latin typeface="Arial" pitchFamily="34" charset="0"/>
                <a:cs typeface="Arial" pitchFamily="34" charset="0"/>
              </a:rPr>
              <a:t>Outstanding shares</a:t>
            </a:r>
            <a:r>
              <a:rPr lang="en-US" dirty="0">
                <a:latin typeface="Arial" pitchFamily="34" charset="0"/>
                <a:cs typeface="Arial" pitchFamily="34" charset="0"/>
              </a:rPr>
              <a:t>: the number of shares issued less the number of shares held as treasury stock</a:t>
            </a:r>
            <a:endParaRPr lang="en-US" b="1" dirty="0">
              <a:latin typeface="Arial" pitchFamily="34" charset="0"/>
              <a:cs typeface="Arial" pitchFamily="34" charset="0"/>
            </a:endParaRPr>
          </a:p>
        </p:txBody>
      </p:sp>
    </p:spTree>
    <p:extLst>
      <p:ext uri="{BB962C8B-B14F-4D97-AF65-F5344CB8AC3E}">
        <p14:creationId xmlns:p14="http://schemas.microsoft.com/office/powerpoint/2010/main" val="24113176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latin typeface="Arial" pitchFamily="34" charset="0"/>
                <a:cs typeface="Arial" pitchFamily="34" charset="0"/>
              </a:rPr>
              <a:t>Par Value</a:t>
            </a:r>
          </a:p>
        </p:txBody>
      </p:sp>
      <p:sp>
        <p:nvSpPr>
          <p:cNvPr id="3" name="Content Placeholder 2"/>
          <p:cNvSpPr>
            <a:spLocks noGrp="1"/>
          </p:cNvSpPr>
          <p:nvPr>
            <p:ph idx="1"/>
          </p:nvPr>
        </p:nvSpPr>
        <p:spPr>
          <a:xfrm>
            <a:off x="228600" y="1295400"/>
            <a:ext cx="8763000" cy="4756265"/>
          </a:xfrm>
        </p:spPr>
        <p:txBody>
          <a:bodyPr>
            <a:normAutofit/>
          </a:bodyPr>
          <a:lstStyle/>
          <a:p>
            <a:r>
              <a:rPr lang="en-US" dirty="0">
                <a:latin typeface="Arial" pitchFamily="34" charset="0"/>
                <a:cs typeface="Arial" pitchFamily="34" charset="0"/>
              </a:rPr>
              <a:t>An arbitrary amount that represents the legal capital of the firm</a:t>
            </a:r>
          </a:p>
          <a:p>
            <a:r>
              <a:rPr lang="en-US" dirty="0">
                <a:latin typeface="Arial" pitchFamily="34" charset="0"/>
                <a:cs typeface="Arial" pitchFamily="34" charset="0"/>
              </a:rPr>
              <a:t>Stated on the face of the stock certificate</a:t>
            </a:r>
          </a:p>
          <a:p>
            <a:r>
              <a:rPr lang="en-US" dirty="0">
                <a:latin typeface="Arial" pitchFamily="34" charset="0"/>
                <a:cs typeface="Arial" pitchFamily="34" charset="0"/>
              </a:rPr>
              <a:t>Also called “stated value”</a:t>
            </a:r>
          </a:p>
          <a:p>
            <a:r>
              <a:rPr lang="en-US" dirty="0">
                <a:latin typeface="Arial" pitchFamily="34" charset="0"/>
                <a:cs typeface="Arial" pitchFamily="34" charset="0"/>
              </a:rPr>
              <a:t>Amount presented in the stock account</a:t>
            </a:r>
          </a:p>
        </p:txBody>
      </p:sp>
    </p:spTree>
    <p:extLst>
      <p:ext uri="{BB962C8B-B14F-4D97-AF65-F5344CB8AC3E}">
        <p14:creationId xmlns:p14="http://schemas.microsoft.com/office/powerpoint/2010/main" val="14044780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latin typeface="Arial" pitchFamily="34" charset="0"/>
                <a:cs typeface="Arial" pitchFamily="34" charset="0"/>
              </a:rPr>
              <a:t>Additional Paid-In Capital &amp; Retained Earnings</a:t>
            </a:r>
          </a:p>
        </p:txBody>
      </p:sp>
      <p:sp>
        <p:nvSpPr>
          <p:cNvPr id="3" name="Content Placeholder 2"/>
          <p:cNvSpPr>
            <a:spLocks noGrp="1"/>
          </p:cNvSpPr>
          <p:nvPr>
            <p:ph idx="1"/>
          </p:nvPr>
        </p:nvSpPr>
        <p:spPr>
          <a:xfrm>
            <a:off x="228600" y="1295400"/>
            <a:ext cx="8763000" cy="4789516"/>
          </a:xfrm>
        </p:spPr>
        <p:txBody>
          <a:bodyPr>
            <a:normAutofit/>
          </a:bodyPr>
          <a:lstStyle/>
          <a:p>
            <a:r>
              <a:rPr lang="en-US" b="1" dirty="0">
                <a:latin typeface="Arial" pitchFamily="34" charset="0"/>
                <a:cs typeface="Arial" pitchFamily="34" charset="0"/>
              </a:rPr>
              <a:t>Additional paid-in capital</a:t>
            </a:r>
            <a:r>
              <a:rPr lang="en-US" dirty="0">
                <a:latin typeface="Arial" pitchFamily="34" charset="0"/>
                <a:cs typeface="Arial" pitchFamily="34" charset="0"/>
              </a:rPr>
              <a:t>: the amount received for the issuance of stock in excess of the par value of the stock</a:t>
            </a:r>
          </a:p>
          <a:p>
            <a:r>
              <a:rPr lang="en-US" b="1" dirty="0">
                <a:latin typeface="Arial" pitchFamily="34" charset="0"/>
                <a:cs typeface="Arial" pitchFamily="34" charset="0"/>
              </a:rPr>
              <a:t>Retained earnings</a:t>
            </a:r>
            <a:r>
              <a:rPr lang="en-US" dirty="0">
                <a:latin typeface="Arial" pitchFamily="34" charset="0"/>
                <a:cs typeface="Arial" pitchFamily="34" charset="0"/>
              </a:rPr>
              <a:t>: net income that has been made by the corporation but not paid out as dividends</a:t>
            </a:r>
          </a:p>
          <a:p>
            <a:pPr lvl="1"/>
            <a:r>
              <a:rPr lang="en-US" dirty="0">
                <a:latin typeface="Arial" pitchFamily="34" charset="0"/>
                <a:cs typeface="Arial" pitchFamily="34" charset="0"/>
              </a:rPr>
              <a:t>Not necessarily available to stockholders</a:t>
            </a:r>
          </a:p>
          <a:p>
            <a:pPr lvl="1"/>
            <a:r>
              <a:rPr lang="en-US" dirty="0">
                <a:latin typeface="Arial" pitchFamily="34" charset="0"/>
                <a:cs typeface="Arial" pitchFamily="34" charset="0"/>
              </a:rPr>
              <a:t>May be used for purchase of assets, the retirement of debt, or other financial needs</a:t>
            </a:r>
          </a:p>
        </p:txBody>
      </p:sp>
    </p:spTree>
    <p:extLst>
      <p:ext uri="{BB962C8B-B14F-4D97-AF65-F5344CB8AC3E}">
        <p14:creationId xmlns:p14="http://schemas.microsoft.com/office/powerpoint/2010/main" val="18562493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Samp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2255</Words>
  <Application>Microsoft Office PowerPoint</Application>
  <PresentationFormat>On-screen Show (4:3)</PresentationFormat>
  <Paragraphs>257</Paragraphs>
  <Slides>51</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51</vt:i4>
      </vt:variant>
    </vt:vector>
  </HeadingPairs>
  <TitlesOfParts>
    <vt:vector size="53" baseType="lpstr">
      <vt:lpstr>Sample</vt:lpstr>
      <vt:lpstr>Equation</vt:lpstr>
      <vt:lpstr>Chapter 11</vt:lpstr>
      <vt:lpstr>Stockholders’ Equity</vt:lpstr>
      <vt:lpstr>EXHIBIT 11.1—Advantages and Disadvantages of Stock versus Debt Financing</vt:lpstr>
      <vt:lpstr>Stockholders’ Equity on the Balance Sheet</vt:lpstr>
      <vt:lpstr>Components of the Stockholders’ Equity Section of the Balance Sheet</vt:lpstr>
      <vt:lpstr>Contributed Capital</vt:lpstr>
      <vt:lpstr>Number of Shares</vt:lpstr>
      <vt:lpstr>Par Value</vt:lpstr>
      <vt:lpstr>Additional Paid-In Capital &amp; Retained Earnings</vt:lpstr>
      <vt:lpstr>Exhibit 11.2—Retained Earnings Connects the Income Statement and the Balance Sheet</vt:lpstr>
      <vt:lpstr>IFRS and Stockholders’ Equity</vt:lpstr>
      <vt:lpstr>Preferred Stock</vt:lpstr>
      <vt:lpstr>Preferred stock additional terms and features (1 of 2)</vt:lpstr>
      <vt:lpstr>Preferred stock additional terms and features (2 of 2)</vt:lpstr>
      <vt:lpstr>Issuance of Stock</vt:lpstr>
      <vt:lpstr>Example 11.1—Recording Stock Issued for Cash</vt:lpstr>
      <vt:lpstr>Example 11.2—Recording Stock for Noncash Consideration</vt:lpstr>
      <vt:lpstr>Treasury Stock</vt:lpstr>
      <vt:lpstr>Example 11.3—Recording the Purchase of Treasury Stock (1 of 2)</vt:lpstr>
      <vt:lpstr>Example 11.3—Recording the Purchase of Treasury Stock (2 of 2)</vt:lpstr>
      <vt:lpstr>Stockholders’ Equity Section</vt:lpstr>
      <vt:lpstr>Retirement of Stock</vt:lpstr>
      <vt:lpstr>Cash Dividends</vt:lpstr>
      <vt:lpstr>Dividend Payout Ratio</vt:lpstr>
      <vt:lpstr>Example 11.4—Recording the Declaration of a Dividend</vt:lpstr>
      <vt:lpstr>Example 11.5—Computing Dividend Payments for Noncumulative Preferred Stock</vt:lpstr>
      <vt:lpstr>Example 11.6—Computing Dividend Payments for Cumulative Preferred Stock</vt:lpstr>
      <vt:lpstr>Stock Dividends</vt:lpstr>
      <vt:lpstr>Example 11.7—Recording a Small Stock Dividend (1 of 3)</vt:lpstr>
      <vt:lpstr>Example 11.7—Recording a Small Stock Dividend (2 of 3)</vt:lpstr>
      <vt:lpstr>Example 11.7—Recording a Small Stock Dividend (3 of 3)</vt:lpstr>
      <vt:lpstr>Example 11.8—Recording the Declaration of a Large Stock Dividend (1 of 2)</vt:lpstr>
      <vt:lpstr>Example 11.8—Recording the Declaration of a Large Stock Dividend (2 of 2)</vt:lpstr>
      <vt:lpstr>Stock Splits</vt:lpstr>
      <vt:lpstr>Example 11.9—Reporting a Stock Split</vt:lpstr>
      <vt:lpstr>Statement of Stockholders’ Equity</vt:lpstr>
      <vt:lpstr>Exhibit 11.3—Fun Fitness’s Statement of Stockholders’ Equity, 2014</vt:lpstr>
      <vt:lpstr>Comprehensive Income</vt:lpstr>
      <vt:lpstr>Exhibit 11.4—The Relationship between the Income Statement and the Statement of Comprehensive Income</vt:lpstr>
      <vt:lpstr>Book Value Per Share</vt:lpstr>
      <vt:lpstr>Calculating Book Value When Preferred Stock Is Present</vt:lpstr>
      <vt:lpstr>Market Value per Share</vt:lpstr>
      <vt:lpstr>Exhibit 11.6—The Effect of Stockholders’ Equity Items on the Statement of Cash Flows</vt:lpstr>
      <vt:lpstr>Sole Proprietorships</vt:lpstr>
      <vt:lpstr>Example 11.10—Recording Investments in a Sole Proprietorship (1 of 3)</vt:lpstr>
      <vt:lpstr>Example 11.10—Recording Investments in a Sole Proprietorship (2 of 3)</vt:lpstr>
      <vt:lpstr>Example 11.10—Recording Investments in a Sole Proprietorship (3 of 3)</vt:lpstr>
      <vt:lpstr>Partnerships</vt:lpstr>
      <vt:lpstr>Partnership Agreement</vt:lpstr>
      <vt:lpstr>Example 11.11—Recording Investments in a Partnership</vt:lpstr>
      <vt:lpstr>Distribution of Income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11 Stockholders’ Equity</dc:title>
  <dc:creator/>
  <cp:lastModifiedBy/>
  <cp:revision>1</cp:revision>
  <dcterms:created xsi:type="dcterms:W3CDTF">2015-05-25T16:19:52Z</dcterms:created>
  <dcterms:modified xsi:type="dcterms:W3CDTF">2017-11-09T16:23:07Z</dcterms:modified>
</cp:coreProperties>
</file>