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42"/>
  </p:notesMasterIdLst>
  <p:sldIdLst>
    <p:sldId id="517" r:id="rId2"/>
    <p:sldId id="518" r:id="rId3"/>
    <p:sldId id="519" r:id="rId4"/>
    <p:sldId id="520" r:id="rId5"/>
    <p:sldId id="521" r:id="rId6"/>
    <p:sldId id="522" r:id="rId7"/>
    <p:sldId id="523" r:id="rId8"/>
    <p:sldId id="524" r:id="rId9"/>
    <p:sldId id="525" r:id="rId10"/>
    <p:sldId id="526" r:id="rId11"/>
    <p:sldId id="527" r:id="rId12"/>
    <p:sldId id="528" r:id="rId13"/>
    <p:sldId id="529" r:id="rId14"/>
    <p:sldId id="530" r:id="rId15"/>
    <p:sldId id="531" r:id="rId16"/>
    <p:sldId id="532" r:id="rId17"/>
    <p:sldId id="533" r:id="rId18"/>
    <p:sldId id="534" r:id="rId19"/>
    <p:sldId id="535" r:id="rId20"/>
    <p:sldId id="536" r:id="rId21"/>
    <p:sldId id="537" r:id="rId22"/>
    <p:sldId id="538" r:id="rId23"/>
    <p:sldId id="539" r:id="rId24"/>
    <p:sldId id="540" r:id="rId25"/>
    <p:sldId id="541" r:id="rId26"/>
    <p:sldId id="542" r:id="rId27"/>
    <p:sldId id="543" r:id="rId28"/>
    <p:sldId id="544" r:id="rId29"/>
    <p:sldId id="545" r:id="rId30"/>
    <p:sldId id="547" r:id="rId31"/>
    <p:sldId id="548" r:id="rId32"/>
    <p:sldId id="549" r:id="rId33"/>
    <p:sldId id="550" r:id="rId34"/>
    <p:sldId id="551" r:id="rId35"/>
    <p:sldId id="552" r:id="rId36"/>
    <p:sldId id="553" r:id="rId37"/>
    <p:sldId id="554" r:id="rId38"/>
    <p:sldId id="555" r:id="rId39"/>
    <p:sldId id="556" r:id="rId40"/>
    <p:sldId id="557"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92" autoAdjust="0"/>
    <p:restoredTop sz="83842" autoAdjust="0"/>
  </p:normalViewPr>
  <p:slideViewPr>
    <p:cSldViewPr snapToGrid="0">
      <p:cViewPr>
        <p:scale>
          <a:sx n="64" d="100"/>
          <a:sy n="64" d="100"/>
        </p:scale>
        <p:origin x="-124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295400"/>
            <a:ext cx="8763000" cy="1723571"/>
          </a:xfrm>
        </p:spPr>
        <p:txBody>
          <a:bodyPr/>
          <a:lstStyle>
            <a:lvl1pPr marL="461963" indent="-461963">
              <a:buClr>
                <a:srgbClr val="756525"/>
              </a:buClr>
              <a:buSzPct val="100000"/>
              <a:defRPr/>
            </a:lvl1pPr>
            <a:lvl2pPr marL="914400" indent="-457200">
              <a:spcBef>
                <a:spcPts val="624"/>
              </a:spcBef>
              <a:buClr>
                <a:srgbClr val="756525"/>
              </a:buClr>
              <a:defRPr/>
            </a:lvl2pPr>
            <a:lvl3pPr marL="1376363" indent="-461963">
              <a:spcBef>
                <a:spcPts val="624"/>
              </a:spcBef>
              <a:buClr>
                <a:srgbClr val="756525"/>
              </a:buClr>
              <a:buFont typeface="Wingdings" pitchFamily="2" charset="2"/>
              <a:buChar char="§"/>
              <a:defRPr/>
            </a:lvl3pPr>
            <a:lvl4pPr marL="1828800" indent="-457200">
              <a:spcBef>
                <a:spcPts val="624"/>
              </a:spcBef>
              <a:buClr>
                <a:srgbClr val="756525"/>
              </a:buClr>
              <a:buFont typeface="Courier New" pitchFamily="49" charset="0"/>
              <a:buChar char="o"/>
              <a:defRPr/>
            </a:lvl4pPr>
            <a:lvl5pPr marL="2343150" indent="-514350">
              <a:spcBef>
                <a:spcPts val="624"/>
              </a:spcBef>
              <a:buClr>
                <a:srgbClr val="756525"/>
              </a:buClr>
              <a:defRPr sz="1800"/>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10"/>
          </p:nvPr>
        </p:nvSpPr>
        <p:spPr>
          <a:xfrm>
            <a:off x="595313" y="4645025"/>
            <a:ext cx="8012112" cy="1233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title="Cengage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title="Cengage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6.wmf"/></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4695" y="2041472"/>
            <a:ext cx="8199620" cy="1496207"/>
          </a:xfrm>
        </p:spPr>
        <p:txBody>
          <a:bodyPr anchor="ctr"/>
          <a:lstStyle/>
          <a:p>
            <a:pPr>
              <a:spcBef>
                <a:spcPts val="624"/>
              </a:spcBef>
            </a:pPr>
            <a:r>
              <a:rPr lang="en-IN" sz="4000" b="1" dirty="0"/>
              <a:t>Chapter 12</a:t>
            </a:r>
          </a:p>
        </p:txBody>
      </p:sp>
      <p:sp>
        <p:nvSpPr>
          <p:cNvPr id="4" name="Sub Title 5"/>
          <p:cNvSpPr>
            <a:spLocks noGrp="1"/>
          </p:cNvSpPr>
          <p:nvPr>
            <p:ph type="body" sz="quarter" idx="14"/>
          </p:nvPr>
        </p:nvSpPr>
        <p:spPr>
          <a:xfrm>
            <a:off x="736830" y="4317167"/>
            <a:ext cx="7898317" cy="1563386"/>
          </a:xfrm>
        </p:spPr>
        <p:txBody>
          <a:bodyPr anchor="ctr"/>
          <a:lstStyle/>
          <a:p>
            <a:pPr algn="ctr"/>
            <a:r>
              <a:rPr lang="en-US" sz="3600" dirty="0" smtClean="0">
                <a:latin typeface="Arial" panose="020B0604020202020204" pitchFamily="34" charset="0"/>
                <a:cs typeface="Arial" panose="020B0604020202020204" pitchFamily="34" charset="0"/>
              </a:rPr>
              <a:t>The </a:t>
            </a:r>
            <a:r>
              <a:rPr lang="en-US" sz="3600" dirty="0">
                <a:latin typeface="Arial" panose="020B0604020202020204" pitchFamily="34" charset="0"/>
                <a:cs typeface="Arial" panose="020B0604020202020204" pitchFamily="34" charset="0"/>
              </a:rPr>
              <a:t>Statement of Cash Flows</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latin typeface="Arial" panose="020B0604020202020204" pitchFamily="34" charset="0"/>
                <a:cs typeface="Arial" panose="020B0604020202020204" pitchFamily="34" charset="0"/>
              </a:rPr>
              <a:t>© </a:t>
            </a:r>
            <a:r>
              <a:rPr lang="en-US" sz="1200" dirty="0">
                <a:solidFill>
                  <a:schemeClr val="bg1"/>
                </a:solidFill>
                <a:latin typeface="Arial" panose="020B0604020202020204" pitchFamily="34" charset="0"/>
                <a:cs typeface="Arial" panose="020B0604020202020204" pitchFamily="34" charset="0"/>
              </a:rPr>
              <a:t>2019 Cengage. All rights reserved</a:t>
            </a:r>
            <a:r>
              <a:rPr lang="en-US" sz="1200" dirty="0">
                <a:solidFill>
                  <a:schemeClr val="bg1"/>
                </a:solidFill>
                <a:latin typeface="Arial" panose="020B0604020202020204" pitchFamily="34" charset="0"/>
                <a:ea typeface="ＭＳ Ｐゴシック" charset="-128"/>
                <a:cs typeface="Arial" panose="020B0604020202020204" pitchFamily="34" charset="0"/>
              </a:rPr>
              <a:t>.</a:t>
            </a:r>
            <a:endParaRPr lang="en-US" sz="1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171995"/>
            <a:ext cx="8835902" cy="1214853"/>
          </a:xfrm>
        </p:spPr>
        <p:txBody>
          <a:bodyPr>
            <a:noAutofit/>
          </a:bodyPr>
          <a:lstStyle/>
          <a:p>
            <a:r>
              <a:rPr lang="en-US" dirty="0">
                <a:latin typeface="Arial" panose="020B0604020202020204" pitchFamily="34" charset="0"/>
                <a:cs typeface="Arial" panose="020B0604020202020204" pitchFamily="34" charset="0"/>
              </a:rPr>
              <a:t>Exhibit 12.3—Classification of Items on the Statement of Cash Flows</a:t>
            </a:r>
          </a:p>
        </p:txBody>
      </p:sp>
      <p:pic>
        <p:nvPicPr>
          <p:cNvPr id="9" name="Picture 2" descr="Table presents the classification of items on the Statement of Cash Flows by activity, with examples, showing the effect on cash and indi-cating the related balance sheet ac-count and balance sheet classification.&#10;This table presents the classification of items on the Statement of Cash Flows by activity, Operating, Investing, and Financing in the first column. The second column presents examples. The third column describes the effect of the example on cash. The fourth column presents each example’s related balance sheet account. The fifth column indicates the example’s classification on the balance sheet. The table presents four operating activity examples, four investing activity examples, and seven financing activity examples. Here are two examples from each activity: Under operating activities, collection  of customer accounts would be a cash inflow related to accounts receivable (balance sheet account), which is a current asset. Under operating activities, payment to suppliers for inventory would be a cash outflow related to accounts payable (balance sheet account), which is a current liability. Under investing activities, capital expenditures would be a cash outflow related to plant and equipment (balance sheet account), which is a long-term asset.  Under investing activities, sale of plant and equipment would be a cash inflow related to plant and equipment (balance sheet account), which is a long-term asset.  Under financing activities, issuance of capital stock would be a cash inflow related to capital stock (balance sheet account), which is a stockholders’ equity.  Under financing activities, repurchase of stock would be a cash outflow related to treasury stock (balance sheet &#10;account), which is a stockholders’ equ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72128"/>
            <a:ext cx="8534400" cy="4346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7421989"/>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307425"/>
            <a:ext cx="8835902" cy="1104412"/>
          </a:xfrm>
        </p:spPr>
        <p:txBody>
          <a:bodyPr>
            <a:noAutofit/>
          </a:bodyPr>
          <a:lstStyle/>
          <a:p>
            <a:r>
              <a:rPr lang="en-US" dirty="0">
                <a:latin typeface="Arial" panose="020B0604020202020204" pitchFamily="34" charset="0"/>
                <a:cs typeface="Arial" panose="020B0604020202020204" pitchFamily="34" charset="0"/>
              </a:rPr>
              <a:t>Noncash Investing and Financing </a:t>
            </a:r>
            <a:r>
              <a:rPr lang="en-US" dirty="0" smtClean="0">
                <a:latin typeface="Arial" panose="020B0604020202020204" pitchFamily="34" charset="0"/>
                <a:cs typeface="Arial" panose="020B0604020202020204" pitchFamily="34" charset="0"/>
              </a:rPr>
              <a:t>Activities (1 of 2)</a:t>
            </a:r>
            <a:endParaRPr lang="en-US" dirty="0">
              <a:latin typeface="Arial" panose="020B0604020202020204" pitchFamily="34" charset="0"/>
              <a:cs typeface="Arial" panose="020B0604020202020204" pitchFamily="34" charset="0"/>
            </a:endParaRPr>
          </a:p>
        </p:txBody>
      </p:sp>
      <p:sp>
        <p:nvSpPr>
          <p:cNvPr id="2" name="Content Placeholder 1"/>
          <p:cNvSpPr>
            <a:spLocks noGrp="1"/>
          </p:cNvSpPr>
          <p:nvPr>
            <p:ph type="body" sz="half" idx="2"/>
          </p:nvPr>
        </p:nvSpPr>
        <p:spPr>
          <a:xfrm>
            <a:off x="181705" y="1636297"/>
            <a:ext cx="8835902" cy="2229852"/>
          </a:xfrm>
        </p:spPr>
        <p:txBody>
          <a:bodyPr>
            <a:normAutofit/>
          </a:bodyPr>
          <a:lstStyle/>
          <a:p>
            <a:pPr marL="465138" indent="-465138">
              <a:buFont typeface="Arial" panose="020B0604020202020204" pitchFamily="34" charset="0"/>
              <a:buChar char="•"/>
            </a:pPr>
            <a:r>
              <a:rPr lang="en-US" sz="2600" dirty="0">
                <a:latin typeface="Arial" panose="020B0604020202020204" pitchFamily="34" charset="0"/>
                <a:cs typeface="Arial" panose="020B0604020202020204" pitchFamily="34" charset="0"/>
              </a:rPr>
              <a:t>Assume that at the end of the year, Wolk Corp. issues capital stock to an inventor in return for the exclusive rights to a patent. Although the patent has no ready market value, the stock could have been sold on the open market for $</a:t>
            </a:r>
            <a:r>
              <a:rPr lang="en-US" sz="2600" dirty="0" smtClean="0">
                <a:latin typeface="Arial" panose="020B0604020202020204" pitchFamily="34" charset="0"/>
                <a:cs typeface="Arial" panose="020B0604020202020204" pitchFamily="34" charset="0"/>
              </a:rPr>
              <a:t>25,000</a:t>
            </a:r>
            <a:endParaRPr lang="en-US" sz="2600" dirty="0">
              <a:latin typeface="Arial" panose="020B0604020202020204" pitchFamily="34" charset="0"/>
              <a:cs typeface="Arial" panose="020B0604020202020204" pitchFamily="34" charset="0"/>
            </a:endParaRPr>
          </a:p>
        </p:txBody>
      </p:sp>
      <p:pic>
        <p:nvPicPr>
          <p:cNvPr id="8" name="Picture 2" descr="A journal entry with accounting equation effect is shown.&#10;The words Journal Entry Analysis appear within a blue box to the left of the journal entry.&#10;The journal entry appears in a gray shaded box. On the first line, the account name to be debited, Patent, appears to the right of the blue box. The amount debited, 25,000, is indented several spaces from the account name. On the second line, the account name to be credited, Capital Stock, sits below the account name to be debited and is indented a few spaces. The amount credited, 25,000, is indented several spaces beyond the amount debited. On the third line, the journal entry description sits below the account names and is left-aligned with the debit entry: To record issuance of stock in exchange for patent.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Patents appears on the left and its amount 25,000 appears on the right. There are no other entries below Liabilities. Below Stockholders’ Equity, Capital Stock appears on the left and its amount 25,000 appears on the right. Below the Income Statement line, an equation appears in all capital letters: REVENUES – EXPENSES = NET INCOME. There are no other entries below the income statement.  Horizontal lines appear below each component of the equation.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039" y="4214312"/>
            <a:ext cx="8534400" cy="995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913516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213248"/>
            <a:ext cx="8835902" cy="1004011"/>
          </a:xfrm>
        </p:spPr>
        <p:txBody>
          <a:bodyPr>
            <a:noAutofit/>
          </a:bodyPr>
          <a:lstStyle/>
          <a:p>
            <a:r>
              <a:rPr lang="en-US" dirty="0">
                <a:latin typeface="Arial" panose="020B0604020202020204" pitchFamily="34" charset="0"/>
                <a:cs typeface="Arial" panose="020B0604020202020204" pitchFamily="34" charset="0"/>
              </a:rPr>
              <a:t>Noncash Investing and Financing </a:t>
            </a:r>
            <a:r>
              <a:rPr lang="en-US" dirty="0" smtClean="0">
                <a:latin typeface="Arial" panose="020B0604020202020204" pitchFamily="34" charset="0"/>
                <a:cs typeface="Arial" panose="020B0604020202020204" pitchFamily="34" charset="0"/>
              </a:rPr>
              <a:t>Activities (2 of 2)</a:t>
            </a: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sz="quarter" idx="11"/>
          </p:nvPr>
        </p:nvSpPr>
        <p:spPr>
          <a:xfrm>
            <a:off x="304675" y="1388478"/>
            <a:ext cx="8589962" cy="1244941"/>
          </a:xfrm>
        </p:spPr>
        <p:txBody>
          <a:bodyPr>
            <a:normAutofit lnSpcReduction="10000"/>
          </a:bodyPr>
          <a:lstStyle/>
          <a:p>
            <a:r>
              <a:rPr lang="en-US" dirty="0">
                <a:latin typeface="Arial" panose="020B0604020202020204" pitchFamily="34" charset="0"/>
                <a:cs typeface="Arial" panose="020B0604020202020204" pitchFamily="34" charset="0"/>
              </a:rPr>
              <a:t>Assume Wolk sells stock on the open market for $25,000 and then pays this amount in cash to the inventor for the rights to the </a:t>
            </a:r>
            <a:r>
              <a:rPr lang="en-US" dirty="0" smtClean="0">
                <a:latin typeface="Arial" panose="020B0604020202020204" pitchFamily="34" charset="0"/>
                <a:cs typeface="Arial" panose="020B0604020202020204" pitchFamily="34" charset="0"/>
              </a:rPr>
              <a:t>patent</a:t>
            </a:r>
            <a:endParaRPr lang="en-US" dirty="0">
              <a:latin typeface="Arial" panose="020B0604020202020204" pitchFamily="34" charset="0"/>
              <a:cs typeface="Arial" panose="020B0604020202020204" pitchFamily="34" charset="0"/>
            </a:endParaRPr>
          </a:p>
        </p:txBody>
      </p:sp>
      <p:pic>
        <p:nvPicPr>
          <p:cNvPr id="8" name="Picture 3" descr="A journal entry with accounting equation effect is shown.&#10;The words Journal Entry Analysis appear within a blue box to the left of the journal entry.&#10;The journal entry appears in a gray shaded box. On the first line, the account name to be debited, Cash, appears to the right of the blue box. The amount debited, 25,000, is indented several spaces from the account name. On the second line, the account name to be credited, Capital Stock, sits below the account name to be debited and is indented a few spaces. The amount credited, 25,000, is indented several spaces beyond the amount debited. On the third line, the journal entry description sits below the account names and is left-aligned with the debit entry: To record issuance of capital stock for Cash.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he account Cash appears on the left and its amount 25,000 appears on the right. There are no other entries below Liabilities. Below Stockholders’ Equity, Capital Stock appears on the left and its amount 25,000 appears on the right. Below the Income Statement line, an equation appears in all capital letters: REVENUES – EXPENSES = NET INCOME. There are no other entries below the income statement.  Horizontal lines appear below each component of the equation.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2263" y="2819400"/>
            <a:ext cx="8534400" cy="96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A journal entry with accounting equation effect is shown.&#10;The words Journal Entry Analysis appear within a blue box to the left of the journal entry.&#10;The journal entry appears in a gray shaded box. On the first line, the account name to be debited, Patent, appears to the right of the blue box. The amount debited, 25,000, is indented several spaces from the account name. On the second line, the account name to be credited, Cash, sits below the account name to be debited and is indented a few spaces. The amount credited, 25,000, is indented several spaces beyond the amount debited. On the third line, the journal entry description sits below the account names and is left-aligned with the debit entry: To record acquisition of patent for cash. Below the journal entry, the accounting equation effect is shown. A broken bold horizontal line appears; the first part of the line is slightly longer than the second. The words Balance Sheet are centered above the first line segment. The words Income Statement are centered above the second line segment. Below the Balance Sheet line, an equation appears in all capital letters: ASSETS = LIABILITIES + STOCKHOLDERS’ EQUITY. Horizontal lines appear below each component of the equation. Below Assets, two accounts Patent and Cash appear on the left and their respective amounts, 25,000 and (25,000), appear on the right. There are no other entries below either Liabilities or Stockholders’ Equity. Below the Income Statement line, an equation appears in all capital letters: REVENUES – EXPENSES = NET INCOME. There are no other entries below the income statement.  Horizontal lines appear below each component of the equation.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886202"/>
            <a:ext cx="8534400" cy="957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descr="The following data in Noncash Investing and Financing Activities are as follows,&#10;Cash – 25,000&#10;Capital Stock – 25,000&#10;The text shown below the data reads, To record issuance of capital stock for cash.&#10;Patent – 25,000&#10;Cash – 25,000&#10;The text shown below the data reads, To record issuance of capital stock for cash.&#10;The text box below shows the titled text, Supplemental schedule of noncash investing and financing activities. The data are as follows:&#10;Acquisition of patent in exchange for capital stock - $25,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977978"/>
            <a:ext cx="8534400" cy="8112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07143932"/>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latin typeface="Arial" panose="020B0604020202020204" pitchFamily="34" charset="0"/>
                <a:cs typeface="Arial" panose="020B0604020202020204" pitchFamily="34" charset="0"/>
              </a:rPr>
              <a:t>Two Methods of Reporting Cash </a:t>
            </a:r>
            <a:r>
              <a:rPr lang="en-US" dirty="0" smtClean="0">
                <a:latin typeface="Arial" panose="020B0604020202020204" pitchFamily="34" charset="0"/>
                <a:cs typeface="Arial" panose="020B0604020202020204" pitchFamily="34" charset="0"/>
              </a:rPr>
              <a:t>Flow from </a:t>
            </a:r>
            <a:r>
              <a:rPr lang="en-US" dirty="0">
                <a:latin typeface="Arial" panose="020B0604020202020204" pitchFamily="34" charset="0"/>
                <a:cs typeface="Arial" panose="020B0604020202020204" pitchFamily="34" charset="0"/>
              </a:rPr>
              <a:t>Operating Activities</a:t>
            </a:r>
          </a:p>
        </p:txBody>
      </p:sp>
      <p:sp>
        <p:nvSpPr>
          <p:cNvPr id="6" name="Content Placeholder 5"/>
          <p:cNvSpPr>
            <a:spLocks noGrp="1"/>
          </p:cNvSpPr>
          <p:nvPr>
            <p:ph idx="1"/>
          </p:nvPr>
        </p:nvSpPr>
        <p:spPr>
          <a:xfrm>
            <a:off x="228600" y="1295400"/>
            <a:ext cx="8763000" cy="4736432"/>
          </a:xfrm>
        </p:spPr>
        <p:txBody>
          <a:bodyPr/>
          <a:lstStyle/>
          <a:p>
            <a:pPr>
              <a:defRPr/>
            </a:pPr>
            <a:r>
              <a:rPr lang="en-US" b="1" dirty="0">
                <a:latin typeface="Arial" panose="020B0604020202020204" pitchFamily="34" charset="0"/>
                <a:cs typeface="Arial" panose="020B0604020202020204" pitchFamily="34" charset="0"/>
              </a:rPr>
              <a:t>Direct method</a:t>
            </a:r>
          </a:p>
          <a:p>
            <a:pPr lvl="1">
              <a:defRPr/>
            </a:pPr>
            <a:r>
              <a:rPr lang="en-US" dirty="0">
                <a:latin typeface="Arial" panose="020B0604020202020204" pitchFamily="34" charset="0"/>
                <a:cs typeface="Arial" panose="020B0604020202020204" pitchFamily="34" charset="0"/>
              </a:rPr>
              <a:t>Reports major classes of cash receipts </a:t>
            </a:r>
            <a:r>
              <a:rPr lang="en-US" dirty="0" smtClean="0">
                <a:latin typeface="Arial" panose="020B0604020202020204" pitchFamily="34" charset="0"/>
                <a:cs typeface="Arial" panose="020B0604020202020204" pitchFamily="34" charset="0"/>
              </a:rPr>
              <a:t>and cash payments</a:t>
            </a:r>
          </a:p>
          <a:p>
            <a:pPr>
              <a:defRPr/>
            </a:pPr>
            <a:r>
              <a:rPr lang="en-US" b="1" dirty="0" smtClean="0">
                <a:latin typeface="Arial" panose="020B0604020202020204" pitchFamily="34" charset="0"/>
                <a:cs typeface="Arial" panose="020B0604020202020204" pitchFamily="34" charset="0"/>
              </a:rPr>
              <a:t>Indirect </a:t>
            </a:r>
            <a:r>
              <a:rPr lang="en-US" b="1" dirty="0">
                <a:latin typeface="Arial" panose="020B0604020202020204" pitchFamily="34" charset="0"/>
                <a:cs typeface="Arial" panose="020B0604020202020204" pitchFamily="34" charset="0"/>
              </a:rPr>
              <a:t>method</a:t>
            </a:r>
          </a:p>
          <a:p>
            <a:pPr lvl="1">
              <a:defRPr/>
            </a:pPr>
            <a:r>
              <a:rPr lang="en-US" dirty="0">
                <a:latin typeface="Arial" panose="020B0604020202020204" pitchFamily="34" charset="0"/>
                <a:cs typeface="Arial" panose="020B0604020202020204" pitchFamily="34" charset="0"/>
              </a:rPr>
              <a:t>Net income is adjusted for the effects of accruals and deferrals</a:t>
            </a:r>
          </a:p>
          <a:p>
            <a:pPr>
              <a:defRPr/>
            </a:pPr>
            <a:r>
              <a:rPr lang="en-US" dirty="0">
                <a:latin typeface="Arial" panose="020B0604020202020204" pitchFamily="34" charset="0"/>
                <a:cs typeface="Arial" panose="020B0604020202020204" pitchFamily="34" charset="0"/>
              </a:rPr>
              <a:t>Net cash provided by Operating Activities is the same under both </a:t>
            </a:r>
            <a:r>
              <a:rPr lang="en-US" dirty="0" smtClean="0">
                <a:latin typeface="Arial" panose="020B0604020202020204" pitchFamily="34" charset="0"/>
                <a:cs typeface="Arial" panose="020B0604020202020204" pitchFamily="34" charset="0"/>
              </a:rPr>
              <a:t>methods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154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143336"/>
            <a:ext cx="8835902" cy="1336338"/>
          </a:xfrm>
        </p:spPr>
        <p:txBody>
          <a:bodyPr>
            <a:noAutofit/>
          </a:bodyPr>
          <a:lstStyle/>
          <a:p>
            <a:r>
              <a:rPr lang="en-US" dirty="0">
                <a:latin typeface="Arial" panose="020B0604020202020204" pitchFamily="34" charset="0"/>
                <a:cs typeface="Arial" panose="020B0604020202020204" pitchFamily="34" charset="0"/>
              </a:rPr>
              <a:t>Exhibit 12.4—Boulder Company’s Income Statement</a:t>
            </a:r>
          </a:p>
        </p:txBody>
      </p:sp>
      <p:pic>
        <p:nvPicPr>
          <p:cNvPr id="9" name="Picture 2" descr="Exhibit presents a very basic income statement for Boulder Company for the Year ended December 31, 2016.&#10;A very basic income statement for Boulder Company is shown.&#10;A three-line heading appears centered at the top of the income statement. The first line lists the company name: Boulder Company. The second line lists the type of financial statement: Income Statement. The third line lists the date: For the Year Ended December 31, 2016.&#10;Below the statement heading are two columns: a list of account titles on the left and the balances for those accounts in the right column. The word Revenues appears on the first line of the first column, followed Operating Expenses. Their respective amounts in the right column are $80,000 and $64,000. The difference between the two amounts is $16,000 and appears on the third line as “Income before tax.”  Income tax expense appears on line four in the amount of $4,000 in the right column.  The difference between Income before tax and income tax expense is $12,000 shown in the right column and labeled as Net income in the left column. The $12,000 amount is double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0188" y="1921042"/>
            <a:ext cx="86106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806152"/>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252205"/>
            <a:ext cx="8835902" cy="1214853"/>
          </a:xfrm>
        </p:spPr>
        <p:txBody>
          <a:bodyPr>
            <a:noAutofit/>
          </a:bodyPr>
          <a:lstStyle/>
          <a:p>
            <a:r>
              <a:rPr lang="en-US" dirty="0">
                <a:latin typeface="Arial" panose="020B0604020202020204" pitchFamily="34" charset="0"/>
                <a:cs typeface="Arial" panose="020B0604020202020204" pitchFamily="34" charset="0"/>
              </a:rPr>
              <a:t>Exhibit 12.5—Boulder Company’s Balance Sheet</a:t>
            </a:r>
          </a:p>
        </p:txBody>
      </p:sp>
      <p:pic>
        <p:nvPicPr>
          <p:cNvPr id="9" name="Picture 3" descr="Exhibit presents a very basic balance sheet for Boulder Company as of December 31, 2016.&#10;A balance sheet for Boulder Company is shown. It summarizes the assets, liabilities, and owners’ equity of a company at a point in time. A three-line heading appears centered at the top of the statement. The first line lists the company name; the second line lists the type of financial statement; and the third line lists the date. This example presents the balance sheet in a format that is similar to the accounting equation. Assets are on the left half of the statement and Liabilities and Stockholders’ Equity are on the right. Assets must equal liabilities and stockholders’ equity.  Assets include Cash and Accounts receivable in the respective amounts of $15,000 and $13,000. A dollar sign appears next to the first number, and a single line sits below the last number, indicating that the numbers are to be summed. The result is total assets of $28,000.  Liabilities and Stockholders’ equity include: Accounts payable, Capital Stock, and Retained earnings in the respective amounts of $6,000, $10,000, and $12,000. A dollar sign appears next to the first number, and a single line sits below the last number, indicating that the numbers are to be summed. The result is total liabilities and stockholders’ equity of $28,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 y="2362200"/>
            <a:ext cx="86106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7733727"/>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252205"/>
            <a:ext cx="8835902" cy="1214853"/>
          </a:xfrm>
        </p:spPr>
        <p:txBody>
          <a:bodyPr>
            <a:noAutofit/>
          </a:bodyPr>
          <a:lstStyle/>
          <a:p>
            <a:r>
              <a:rPr lang="en-US" dirty="0">
                <a:latin typeface="Arial" panose="020B0604020202020204" pitchFamily="34" charset="0"/>
                <a:cs typeface="Arial" panose="020B0604020202020204" pitchFamily="34" charset="0"/>
              </a:rPr>
              <a:t>Exhibit 12.6—Statement of Cash Flows Using the Direct Method</a:t>
            </a:r>
          </a:p>
        </p:txBody>
      </p:sp>
      <p:pic>
        <p:nvPicPr>
          <p:cNvPr id="9" name="Picture 3" descr="Exhibit presents a statement of cash flows for Boulder Company for the Year ended December 31, 2016, using the direct method.&#10;Exhibit presents a statement of cash flows for Boulder Company for the Year ended December 31, 2016, using the direct method. Since Boulder does not have any investing activities, this statement presents only two activity sections: operating and financing. A three-line heading appears centered at the top of the statement of cash flows. The first line lists the company name: Boulder Company. The second line lists the type of financial statement: Statement of Cash Flows. The third line lists the date: For the Year Ended December 31, 2016. On the line below the statement heading, the words “Cash flows from operating activities” appear in bold in the left column. Below is a list of types of cash flows in the left column and the balances for those in the right column. Those include: Cash collected from customers, $67,000; Cash payments for operating purposes, (58,000); Cash payments for taxes, (4,000). A dollar sign appears next to the first number, and a single line sits below the last number, indicating that the numbers are to be summed. Below the third type of cash flows from operating activities are the words “Net cash inflow from operating activities. Under the column of numbers to be totaled, the sum of $5,000 appears and is underlined.&#10;On the line below “Net cash inflow from operating activities,” the words “Cash flows from financing activities” appear in bold in the left column. Below are a list of types of cash flows in the left column and the balances for those in the right column. Those include: Issuance of capital stock, $10,000. A dollar sign appears next to the number and a single line sits below it. &#10;On the line below “Net cash inflow from financing activities,” the words “Net increase in cash” appear in the left column and the number $15,000 appears in the right column. A dollar sign appears next to the number. On the next line, the words “Cash balance, beginning of period” appear in the left column and the number 0 appears in the right column. A single line sits below the number. &#10;On the last line of the statement, the words “Cash balance, end of period” appear in the left column and the number $15,000 appears in the right column, derived from adding the net increase in cash of $15,000 and the cash balance, beginning of period of 0. The $15,000 is double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711325"/>
            <a:ext cx="7315200" cy="4384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636107"/>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236163"/>
            <a:ext cx="8835902" cy="1214853"/>
          </a:xfrm>
        </p:spPr>
        <p:txBody>
          <a:bodyPr>
            <a:noAutofit/>
          </a:bodyPr>
          <a:lstStyle/>
          <a:p>
            <a:r>
              <a:rPr lang="en-US" dirty="0">
                <a:latin typeface="Arial" panose="020B0604020202020204" pitchFamily="34" charset="0"/>
                <a:cs typeface="Arial" panose="020B0604020202020204" pitchFamily="34" charset="0"/>
              </a:rPr>
              <a:t>Exhibit 12.7—Statement of Cash Flows Using the Indirect Method</a:t>
            </a:r>
          </a:p>
        </p:txBody>
      </p:sp>
      <p:pic>
        <p:nvPicPr>
          <p:cNvPr id="9" name="Picture 2" descr="Exhibit presents a statement of cash flows for Boulder Company for the Year ended December 31, 2016, using the indirect method.&#10;Exhibit presents a statement of cash flows for Boulder Company for the Year ended December 31, 2016, using the indirect method. Since Boulder does not have any investing activities, this statement presents only two activity sections: operating and financing. A three-line heading appears centered at the top of the statement of cash flows. The first line lists the company name: Boulder Company. The second line lists the type of financial statement: Statement of Cash Flows. The third line lists the date: For the Year Ended December 31, 2016. On the line below the statement heading, the words “Cash flows from operating activities” appear in bold in the left column. The first line after this section heading lists Net income in the left column and the amount of $12,000 in the right column. Below are a list of “adjustments to reconcile net income to net cash from operating activities.” in the left column and the balances for those in the right column. These include increase in accounts receivables, (13,000) and increase in accounts payable, 6,000. Beneath this last adjustment amount is a single rule, indicating that net income and adjustments should be summed to obtain the next line “Net cash inflow from operating activities” of $5,000. A dollar sign appears next to the number and a single line sits below it. &#10;On the line below “Net cash inflow from operating activities,” the words “Cash flows from financing activities” appear in bold in the left column. Below are a list of types of cash flows in the left column and the balances for those in the right column. Those include: Issuance of capital stock, $10,000. A dollar sign appears next to the number and a single line sits below it. &#10;On the line below “Net cash inflow from financing activities,” the words “Net increase in cash” appear in the left column and the number $15,000 appears in the right column. A dollar sign appears next to the number. On the next line, the words “Cash balance, beginning of period” appear in the left column and the number 0 appears in the right column. A single line sits below the number. &#10;On the last line of the statement, the words “Cash balance, end of period” appear in the left column and the number $15,000 appears in the &#10;right column, derived from adding the net increase in cash of $15,000 and the cash balance, beginning of period of 0. The $15,000 is double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4211" y="1636774"/>
            <a:ext cx="6373091" cy="4384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7573106"/>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191462"/>
            <a:ext cx="8835902" cy="1336338"/>
          </a:xfrm>
        </p:spPr>
        <p:txBody>
          <a:bodyPr>
            <a:noAutofit/>
          </a:bodyPr>
          <a:lstStyle/>
          <a:p>
            <a:r>
              <a:rPr lang="en-US" dirty="0">
                <a:latin typeface="Arial" panose="020B0604020202020204" pitchFamily="34" charset="0"/>
                <a:cs typeface="Arial" panose="020B0604020202020204" pitchFamily="34" charset="0"/>
              </a:rPr>
              <a:t>Accounting Equation and the Statement of Cash Flows</a:t>
            </a:r>
          </a:p>
        </p:txBody>
      </p:sp>
      <p:pic>
        <p:nvPicPr>
          <p:cNvPr id="8" name="Picture 3" descr="Three equations are shown below the title, Accounting Equation and the Statement of Cash Flows. The data are as follows:&#10;First equation – Assets is equal to Liabilities plus Stockholders’ Equity&#10;Second equation –Two text boxes are shown. The text box at the left reads, Cash plus Noncash current assets plus Long-term assets is equal to the text box at the right which reads, Current liabilities plus Long-term liabilities plus capital stock plus retained earnings.&#10;Third equation – Two text boxes are shown. The text box at the left reads, Cash is equal to the text box at the right which reads, Current liabilities plus Long-term liabilities plus Capital stock plus Retained earnings minus Noncash current assets (shown bold) minus Long-term asse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3818" y="1947060"/>
            <a:ext cx="4156364" cy="397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11772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191462"/>
            <a:ext cx="8835902" cy="1336338"/>
          </a:xfrm>
        </p:spPr>
        <p:txBody>
          <a:bodyPr>
            <a:noAutofit/>
          </a:bodyPr>
          <a:lstStyle/>
          <a:p>
            <a:r>
              <a:rPr lang="en-US" dirty="0">
                <a:solidFill>
                  <a:schemeClr val="tx1"/>
                </a:solidFill>
                <a:latin typeface="Arial" panose="020B0604020202020204" pitchFamily="34" charset="0"/>
                <a:cs typeface="Arial" panose="020B0604020202020204" pitchFamily="34" charset="0"/>
              </a:rPr>
              <a:t>Summary of Various Possibilities for Inflows (+) and Outflows (−) of Cash</a:t>
            </a:r>
          </a:p>
        </p:txBody>
      </p:sp>
      <p:pic>
        <p:nvPicPr>
          <p:cNvPr id="8" name="Picture 2" descr="The summary of Various Possibilities for Inflows (plus) and Outflows (minus) of Cash is shown in four columns. The column header reads, Activity, Left side, Right side, and Example. The data are as follows:&#10;Operating: Plus cash; minus Noncash current assets; Collect accounts receivable&#10;  Minus cash; plus Noncash current assets; Prepay insurance&#10;  Plus cash; plus current liabilities; Collect customer’s deposit&#10; Minus cash; minus current liabilities; Pay suppliers&#10; Plus cash; plus retained earnings; Make a cash sale&#10;Investing: Plus cash; minus Long-term assets; sell equipment&#10; Minus cash; plus long-term assets; Buy equipment&#10;&#10;Financing: Plus cash; plus long-term liabilities; Issue bonds&#10;  Minus cash; minus long-term liabilities; Retire bonds&#10;  Plus cash; plus capital stock; Issue capital stock&#10;  Minus cash; minus capital stock; buy capital stock&#10;  Minus cash; minus retained earnings; pay dividen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925" y="1849438"/>
            <a:ext cx="7296150" cy="415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1414652"/>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Cash Flows and Accrual Accounting</a:t>
            </a:r>
          </a:p>
        </p:txBody>
      </p:sp>
      <p:sp>
        <p:nvSpPr>
          <p:cNvPr id="6" name="Content Placeholder 5"/>
          <p:cNvSpPr>
            <a:spLocks noGrp="1"/>
          </p:cNvSpPr>
          <p:nvPr>
            <p:ph idx="1"/>
          </p:nvPr>
        </p:nvSpPr>
        <p:spPr>
          <a:xfrm>
            <a:off x="228600" y="1295400"/>
            <a:ext cx="8763000" cy="4800600"/>
          </a:xfrm>
        </p:spPr>
        <p:txBody>
          <a:bodyPr>
            <a:normAutofit/>
          </a:bodyPr>
          <a:lstStyle/>
          <a:p>
            <a:r>
              <a:rPr lang="en-US" dirty="0">
                <a:latin typeface="Arial" panose="020B0604020202020204" pitchFamily="34" charset="0"/>
                <a:cs typeface="Arial" panose="020B0604020202020204" pitchFamily="34" charset="0"/>
              </a:rPr>
              <a:t>Statement of cash flows complements an accrual-based income statement by providing information on a company’s cash flows from operating, investing, and financing activities</a:t>
            </a:r>
          </a:p>
          <a:p>
            <a:r>
              <a:rPr lang="en-US" dirty="0">
                <a:latin typeface="Arial" panose="020B0604020202020204" pitchFamily="34" charset="0"/>
                <a:cs typeface="Arial" panose="020B0604020202020204" pitchFamily="34" charset="0"/>
              </a:rPr>
              <a:t>External parties have an interest in a company’s cash flows:</a:t>
            </a:r>
          </a:p>
          <a:p>
            <a:pPr lvl="1"/>
            <a:r>
              <a:rPr lang="en-US" dirty="0">
                <a:latin typeface="Arial" panose="020B0604020202020204" pitchFamily="34" charset="0"/>
                <a:cs typeface="Arial" panose="020B0604020202020204" pitchFamily="34" charset="0"/>
              </a:rPr>
              <a:t>Stockholders</a:t>
            </a:r>
          </a:p>
          <a:p>
            <a:pPr lvl="1"/>
            <a:r>
              <a:rPr lang="en-US" dirty="0" smtClean="0">
                <a:latin typeface="Arial" panose="020B0604020202020204" pitchFamily="34" charset="0"/>
                <a:cs typeface="Arial" panose="020B0604020202020204" pitchFamily="34" charset="0"/>
              </a:rPr>
              <a:t>Creditors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2786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Master T-Account Approach—Direct Method</a:t>
            </a:r>
            <a:endParaRPr lang="en-US" dirty="0"/>
          </a:p>
        </p:txBody>
      </p:sp>
      <p:sp>
        <p:nvSpPr>
          <p:cNvPr id="8" name="Content Placeholder 7"/>
          <p:cNvSpPr>
            <a:spLocks noGrp="1"/>
          </p:cNvSpPr>
          <p:nvPr>
            <p:ph sz="quarter" idx="11"/>
          </p:nvPr>
        </p:nvSpPr>
        <p:spPr>
          <a:xfrm>
            <a:off x="284218" y="1663700"/>
            <a:ext cx="8589962" cy="479425"/>
          </a:xfrm>
        </p:spPr>
        <p:txBody>
          <a:bodyPr>
            <a:normAutofit lnSpcReduction="10000"/>
          </a:bodyPr>
          <a:lstStyle/>
          <a:p>
            <a:r>
              <a:rPr lang="en-US" dirty="0" smtClean="0"/>
              <a:t>Step1: Set up three master T accounts</a:t>
            </a:r>
            <a:endParaRPr lang="en-US" dirty="0"/>
          </a:p>
        </p:txBody>
      </p:sp>
      <p:pic>
        <p:nvPicPr>
          <p:cNvPr id="9" name="Picture 8" descr="The slide shows the steps for Master T-Account Approach-Direct method. The steps are as follows:&#10;Step 1: Set up three master T accounts&#10;Three representation of letter T with the text above it are shown. The text in the first representation read, Cash flows from operating activities. The text in the second representation read, Cash flows from Investing Activities. The text in the third representation read, Cash flows from Financing Activities.&#10;Step 2: determine cash flow from operating activities&#10;Step 3: determine cash flow from investing activities&#10;Step 4: determine cash flow from financing activities"/>
          <p:cNvPicPr>
            <a:picLocks noChangeAspect="1"/>
          </p:cNvPicPr>
          <p:nvPr/>
        </p:nvPicPr>
        <p:blipFill>
          <a:blip r:embed="rId2"/>
          <a:stretch>
            <a:fillRect/>
          </a:stretch>
        </p:blipFill>
        <p:spPr>
          <a:xfrm>
            <a:off x="370608" y="2452863"/>
            <a:ext cx="8580120" cy="1912620"/>
          </a:xfrm>
          <a:prstGeom prst="rect">
            <a:avLst/>
          </a:prstGeom>
        </p:spPr>
      </p:pic>
      <p:sp>
        <p:nvSpPr>
          <p:cNvPr id="5" name="Content Placeholder 4"/>
          <p:cNvSpPr>
            <a:spLocks noGrp="1"/>
          </p:cNvSpPr>
          <p:nvPr>
            <p:ph type="body" sz="half" idx="2"/>
          </p:nvPr>
        </p:nvSpPr>
        <p:spPr>
          <a:xfrm>
            <a:off x="409497" y="4620313"/>
            <a:ext cx="8442383" cy="1435710"/>
          </a:xfrm>
        </p:spPr>
        <p:txBody>
          <a:bodyPr>
            <a:noAutofit/>
          </a:bodyPr>
          <a:lstStyle/>
          <a:p>
            <a:pPr marL="285750" indent="-285750">
              <a:buFont typeface="Arial" pitchFamily="34" charset="0"/>
              <a:buChar char="•"/>
            </a:pPr>
            <a:r>
              <a:rPr lang="en-US" sz="2600" b="1" dirty="0"/>
              <a:t>Step 2</a:t>
            </a:r>
            <a:r>
              <a:rPr lang="en-US" sz="2600" dirty="0"/>
              <a:t>: determine cash flows from operating activities</a:t>
            </a:r>
          </a:p>
          <a:p>
            <a:pPr marL="285750" indent="-285750">
              <a:buFont typeface="Arial" pitchFamily="34" charset="0"/>
              <a:buChar char="•"/>
            </a:pPr>
            <a:r>
              <a:rPr lang="en-US" sz="2600" b="1" dirty="0"/>
              <a:t>Step 3</a:t>
            </a:r>
            <a:r>
              <a:rPr lang="en-US" sz="2600" dirty="0"/>
              <a:t>: determine cash flows from investing activities</a:t>
            </a:r>
          </a:p>
          <a:p>
            <a:pPr marL="285750" indent="-285750">
              <a:buFont typeface="Arial" pitchFamily="34" charset="0"/>
              <a:buChar char="•"/>
            </a:pPr>
            <a:r>
              <a:rPr lang="en-US" sz="2600" b="1" dirty="0"/>
              <a:t>Step 4</a:t>
            </a:r>
            <a:r>
              <a:rPr lang="en-US" sz="2600" dirty="0"/>
              <a:t>: determine cash flows from financing </a:t>
            </a:r>
            <a:r>
              <a:rPr lang="en-US" sz="2600" dirty="0" smtClean="0"/>
              <a:t>activities</a:t>
            </a:r>
            <a:endParaRPr lang="en-US" sz="2600" dirty="0"/>
          </a:p>
        </p:txBody>
      </p:sp>
    </p:spTree>
    <p:extLst>
      <p:ext uri="{BB962C8B-B14F-4D97-AF65-F5344CB8AC3E}">
        <p14:creationId xmlns:p14="http://schemas.microsoft.com/office/powerpoint/2010/main" val="4235079943"/>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307425"/>
            <a:ext cx="8835902" cy="1104412"/>
          </a:xfrm>
        </p:spPr>
        <p:txBody>
          <a:bodyPr>
            <a:noAutofit/>
          </a:bodyPr>
          <a:lstStyle/>
          <a:p>
            <a:r>
              <a:rPr lang="en-US" dirty="0">
                <a:latin typeface="Arial" panose="020B0604020202020204" pitchFamily="34" charset="0"/>
                <a:cs typeface="Arial" panose="020B0604020202020204" pitchFamily="34" charset="0"/>
              </a:rPr>
              <a:t>Exhibit 12.8—Julian Corp.’s Income Statement</a:t>
            </a:r>
          </a:p>
        </p:txBody>
      </p:sp>
      <p:pic>
        <p:nvPicPr>
          <p:cNvPr id="8" name="Picture 3" descr="Exhibit presents Julian Corporation’s income statement for the Year ended December 31, 2016.&#10;An income statement for Julian Corporation is shown.&#10;A three-line heading appears centered at the top of the income statement. The first line lists the company name: Julian Corporation. The second line lists the type of financial statement: Income Statement. The third line lists the date: For the Year Ended December 31, 2016.&#10;Below the statement heading are three columns: a list of account titles on the left and the balances for those accounts in the two number columns on the right. The words: Revenues and gains appear on the first line of the first column, followed by a colon. Three account titles appear below Revenues and gains, indented slightly from the left, with their balances listed in the first numbers column: Sales revenue, $670,000; Interest revenue, 5,000; Gain on sale of machine, $5,000. A dollar sign appears next to the first number, and a single line sits below the last number, indicating that the numbers are to be summed. The sum of the numbers, $690,000, appears in the second numbers column next to the left hand title, “Total revenues and gains.” &#10;The words, Expenses and losses, appear on the sixth line of the first column, followed by a colon. Seven account titles appear below Expenses and losses, indented slightly from the left, with their balances listed in the first numbers column: Cost of goods sold, $390,000; Salaries and Wages, $60,000; Depreciation, $40,000; Insurance, $12,000; Interest, $15,000; Income taxes, $50,000; and Loss on retirement of bonds, $3,000. A dollar sign appears next to the first number, and a single line sits below the last number, indicating that the numbers are to be summed. The sum of the numbers, 570,000, appears in the second numbers column next to the left hand title, “Total expenses and losses.”&#10;A single line sits below the 570,000, indicating that the numbers in that column are to be totaled such that revenues minus expenses result in net income.&#10;Below the last account title are the words “Net income.” In the second number column, the total of $120,000 appears, derived from subtracting expenses of 570,000 from revenues of $690,000. The $120,000 is double underline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3199" y="1641799"/>
            <a:ext cx="6578023" cy="4382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0544072"/>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47399"/>
            <a:ext cx="8032638" cy="1616969"/>
          </a:xfrm>
        </p:spPr>
        <p:txBody>
          <a:bodyPr>
            <a:noAutofit/>
          </a:bodyPr>
          <a:lstStyle/>
          <a:p>
            <a:r>
              <a:rPr lang="en-US" dirty="0">
                <a:latin typeface="Arial" panose="020B0604020202020204" pitchFamily="34" charset="0"/>
                <a:cs typeface="Arial" panose="020B0604020202020204" pitchFamily="34" charset="0"/>
              </a:rPr>
              <a:t>Cash Flows from Operating Activities—Sales Revenue and Accounts Receivable</a:t>
            </a:r>
          </a:p>
        </p:txBody>
      </p:sp>
      <p:pic>
        <p:nvPicPr>
          <p:cNvPr id="9" name="Picture 8" descr="Cash flows from operating activities-sales revenue and accounts receivable is shown. The data are as follows:&#10;The data in the first box:&#10;Account Receivable – 670,000&#10;Sales Revenue – 670,000&#10;The text shown below the data reads, To record sales on account.&#10;The table with the title, Accounts Receivable is shown with two columns. The data are as follows:&#10;Row 1:       Bal., Jan. 1 – 57,000&#10;(a) Sales on account – 670,000; ? cash collections (b)&#10;Bal., Dec. 31 – 63,000&#10;The data in the second box:&#10;Cash – 664,000&#10;Account Receivable – 664,000&#10;The text shown below the data reads, To record sales on account.&#10;The value 670,000 in sales revenue is pointed to the value 670,000 in Account Receivable table. Question mark in Account Receivable table is pointed to the cash 664,000."/>
          <p:cNvPicPr>
            <a:picLocks noChangeAspect="1"/>
          </p:cNvPicPr>
          <p:nvPr/>
        </p:nvPicPr>
        <p:blipFill>
          <a:blip r:embed="rId2"/>
          <a:stretch>
            <a:fillRect/>
          </a:stretch>
        </p:blipFill>
        <p:spPr>
          <a:xfrm>
            <a:off x="1046662" y="2038242"/>
            <a:ext cx="6977653" cy="3904463"/>
          </a:xfrm>
          <a:prstGeom prst="rect">
            <a:avLst/>
          </a:prstGeom>
        </p:spPr>
      </p:pic>
    </p:spTree>
    <p:extLst>
      <p:ext uri="{BB962C8B-B14F-4D97-AF65-F5344CB8AC3E}">
        <p14:creationId xmlns:p14="http://schemas.microsoft.com/office/powerpoint/2010/main" val="1090194295"/>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252205"/>
            <a:ext cx="8835902" cy="1214853"/>
          </a:xfrm>
        </p:spPr>
        <p:txBody>
          <a:bodyPr>
            <a:noAutofit/>
          </a:bodyPr>
          <a:lstStyle/>
          <a:p>
            <a:r>
              <a:rPr lang="en-US" dirty="0">
                <a:latin typeface="Arial" panose="020B0604020202020204" pitchFamily="34" charset="0"/>
                <a:cs typeface="Arial" panose="020B0604020202020204" pitchFamily="34" charset="0"/>
              </a:rPr>
              <a:t>Exhibit 12.10—Master T Account for Cash Flows from Operating Activities</a:t>
            </a:r>
          </a:p>
        </p:txBody>
      </p:sp>
      <p:pic>
        <p:nvPicPr>
          <p:cNvPr id="8" name="Picture 2" descr="This illustration shows the Master T-Account for Cash Flows from Operating Activities.&#10;The Master T-Account for Cash Flows from Operating Activities is presented. On the left, a vertical line is centered perpendicular below a horizontal line, forming the T account. The account name, Cash Flows from Operating Activities, is centered above the horizontal line. To the left of the vertical line, on the “Cash receipts from” or inflow side of the T account, the following transaction and amounts are recorded: First line, transaction (b), Sales on account, 664,000; second line: transaction (c) Interest, 15,000.To the right of the vertical line, on the “Cash payments for” or outflow side of the T account, the following five transactions and amounts are recorded: (f) Inventory purchases, 375,000; (h) Salaries and wages, 62,000; (k) Insurance, 6,000; (l) Interest, 15,000; and (n) Taxes, 47,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 y="2028825"/>
            <a:ext cx="8458200" cy="2582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6875947"/>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204079"/>
            <a:ext cx="8835902" cy="1214853"/>
          </a:xfrm>
        </p:spPr>
        <p:txBody>
          <a:bodyPr>
            <a:noAutofit/>
          </a:bodyPr>
          <a:lstStyle/>
          <a:p>
            <a:r>
              <a:rPr lang="en-US" dirty="0">
                <a:latin typeface="Arial" panose="020B0604020202020204" pitchFamily="34" charset="0"/>
                <a:cs typeface="Arial" panose="020B0604020202020204" pitchFamily="34" charset="0"/>
              </a:rPr>
              <a:t>Exhibit 12.11—Conversion of Income Statement Items to Cash Basis</a:t>
            </a:r>
          </a:p>
        </p:txBody>
      </p:sp>
      <p:pic>
        <p:nvPicPr>
          <p:cNvPr id="9" name="Picture 2" descr="The table of conversion of income statement items to cash basis is shown with three columns. The column headers read Income statement, Amount, Adjustments, and Cash flows. The data in the row are as follows:&#10;Row 1:&#10;Income statement: Sales revenue; Amount: dollar 670,000; Adjustments: -; Cash flows: dollar 670,000.&#10;Income statement: Sales revenue; Amount: dollar 670,000; Adjustments: plus Decrease in accounts receivable; Cash flows: 0.&#10;Income statement: Sales revenue; Amount: dollar 670,000; Adjustments: minus Increases in accounts receivable; Cash flows: (6,000).&#10;Income statement: Sales revenue; Amount: dollar 670,000; Adjustments: Cash collected from customers; Cash flows: dollar 664,000.&#10;&#10;Row 2:&#10;Income statement: Interest revenue; Amount: dollar 15,000; Adjustments: -; Cash flows: dollar 15,000.&#10;Income statement: Interest revenue; Amount: dollar 15,000; Adjustments: plus Decrease in interest receivable; Cash flows: 0.&#10;Income statement: Interest revenue; Amount: dollar 15,000; Adjustments: minus increase in interest receivable; Cash flows: 0.&#10;Income statement: Interest revenue; Amount: dollar 15,000; Adjustments: cash collected in interest; Cash flows: dollar 15,000.&#10;&#10;Row 3:&#10;Income statement: Gain on sale of machine; Amount: 5,000; Adjustments: Not an operating activity; Cash flows: dollar 0.&#10;&#10;Row 4:&#10;Income statement: Cost of goods sold; Amount: 390,000; Adjustments: -; Cash flows: dollar 390,000.&#10;Income statement: Cost of goods sold; Amount: 390,000; Adjustments: plus increases in inventory; Cash flows: 0.&#10;Income statement: Cost of goods sold; Amount: 390,000; Adjustments: minus decreases in inventory; Cash flows: (8000).&#10;Income statement: Cost of goods sold; Amount: 390,000; Adjustments: plus decreases in accounts payable; Cash flows: 0.&#10;Income statement: Cost of goods sold; Amount: 390,000; Adjustments: minus increases in accounts payable; Cash flows: (7,000).&#10;Income statement: Cost of goods sold; Amount: 390,000; Adjustments: cash paid to suppliers; Cash flows: dollar 375,000.&#10;&#10;Row 5:&#10;Income statement: salaries and wages; Amount: 60,000; Adjustments: -; Cash flows: dollar 60,000.&#10;Income statement: salaries and wages; Amount: 60,000; Adjustments: plus decreases in salaries and wages payable; Cash flows: 2,000&#10;Income statement: salaries and wages; Amount: 60,000; Adjustments: minus increases in salaries and wages payable; Cash flows: 0&#10;Income statement: salaries and wages; Amount: 60,000; Adjustments: cash paid to employees; Cash flows: dollar 62,000.&#10;&#10;Row 6:&#10;Income statement: Depreciation; Amount: 40,000; Adjustments: No cash flow effect; Cash flows: dollar 0.&#10;&#10;Row 7:&#10;Income statement: Insurance; Amount: 12,000; Adjustments: -; Cash flows: dollar 12,000.&#10;Income statement: Insurance; Amount: 12,000; Adjustments: plus increases in prepaid insurance; Cash flows: 0.&#10;Income statement: Insurance; Amount: 12,000; Adjustments: minus decreases in prepaid insurance; Cash flows: (6,000).&#10;Income statement: Insurance; Amount: 12,000; Adjustments: cash paid for insurance; Cash flows: dollar 6,000.&#10;&#10;Row 8:&#10;Income statement: Interest; Amount: 15,000; Adjustments: -; Cash flows: dollar 15,000.&#10;Income statement: Interest; Amount: 15,000; Adjustments: plus decreases in interest payable; Cash flows: 0.&#10;Income statement: Interest; Amount: 15,000; Adjustments: minus increases in interest payable; Cash flows: 0.&#10;Income statement: Interest; Amount: 15,000; Adjustments: cash paid for interest; Cash flows: dollar 15,000.&#10;&#10;Row 9:&#10;Income statement: Income taxes; Amount: 50,000; Adjustments: -; Cash flows: dollar 50,000.&#10;Income statement: Income taxes; Amount: 50,000; Adjustments: plus decreases in income taxes payable; Cash flows: 0.&#10;Income statement: Income taxes; Amount: 50,000; Adjustments: minus increases in income taxes payable; Cash flows: (3,000).&#10;Income statement: Income taxes; Amount: 50,000; Adjustments: cash paid for taxes; Cash flows: dollar 47,000.&#10;&#10;Row 10:&#10;Income statement: Loss on retirement of bonds; Amount: 3,000; Adjustments: Not an operating activity; Cash flows: dollar 0.&#10;&#10;Row 11:&#10;Income statement: Net Income; Amount: dollar 120,000; Adjustments: Net cash flow from operating activities; Cash flows: dollar 174,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8682" y="1749695"/>
            <a:ext cx="4606636" cy="4273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0926747"/>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307425"/>
            <a:ext cx="8835902" cy="1104412"/>
          </a:xfrm>
        </p:spPr>
        <p:txBody>
          <a:bodyPr>
            <a:noAutofit/>
          </a:bodyPr>
          <a:lstStyle/>
          <a:p>
            <a:r>
              <a:rPr lang="en-US" dirty="0">
                <a:latin typeface="Arial" panose="020B0604020202020204" pitchFamily="34" charset="0"/>
                <a:cs typeface="Arial" panose="020B0604020202020204" pitchFamily="34" charset="0"/>
              </a:rPr>
              <a:t>Exhibit 12.12—Master T Account for Cash Flows from Investing Activities</a:t>
            </a:r>
          </a:p>
        </p:txBody>
      </p:sp>
      <p:pic>
        <p:nvPicPr>
          <p:cNvPr id="8" name="Picture 2" descr="This illustration shows the Master T-Account for Cash Flows from Investing Activities.&#10;The Master T-Account for Cash Flows from Investing Activities is presented. On the left, a vertical line is centered perpendicular below a horizontal line, forming the T account. The account name, Cash Flows from Investing Activities, is centered above the horizontal line. To the left of the vertical line, on the Cash inflows side of the T account, the following transaction and amounts are recorded: First line, transaction (r), Sale of machine, 25,000. To the right of the vertical line, on the cash outflow side of the T account, the following two transactions and amounts are recorded: (o) Purchase of investments, 30,000, and (q) Purchase of property and equipment, 75,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5" y="2286000"/>
            <a:ext cx="8413750"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0828133"/>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252205"/>
            <a:ext cx="8835902" cy="1214853"/>
          </a:xfrm>
        </p:spPr>
        <p:txBody>
          <a:bodyPr>
            <a:noAutofit/>
          </a:bodyPr>
          <a:lstStyle/>
          <a:p>
            <a:r>
              <a:rPr lang="en-US" dirty="0">
                <a:latin typeface="Arial" panose="020B0604020202020204" pitchFamily="34" charset="0"/>
                <a:cs typeface="Arial" panose="020B0604020202020204" pitchFamily="34" charset="0"/>
              </a:rPr>
              <a:t>Exhibit 12.13—Master T Account for Cash Flows from Financing Activities</a:t>
            </a:r>
          </a:p>
        </p:txBody>
      </p:sp>
      <p:pic>
        <p:nvPicPr>
          <p:cNvPr id="9" name="Picture 2" descr="This illustration shows the Master T-Account for Cash Flows from Financing Activities.&#10;The Master T-Account for Cash Flows from Financing Activities is presented. On the left, a vertical line is centered perpendicular below a horizontal line, forming the T account. The account name, Cash Flows from Financing Activities, is centered above the horizontal line. To the left of the vertical line, on the Cash inflows side of the T account, the following transaction and amounts are recorded: First line, transaction (t), Issuance of stock, 25,000. To the right of the vertical line, on the cash outflow side of the T account, the following two transactions and amounts are recorded: (s) Retirement of bonds, 63,000, and (u) Payment of cash dividends, 67,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2332038"/>
            <a:ext cx="8489950" cy="207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3631239"/>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227215"/>
            <a:ext cx="8835902" cy="1104412"/>
          </a:xfrm>
        </p:spPr>
        <p:txBody>
          <a:bodyPr>
            <a:noAutofit/>
          </a:bodyPr>
          <a:lstStyle/>
          <a:p>
            <a:r>
              <a:rPr lang="en-US" dirty="0">
                <a:latin typeface="Arial" panose="020B0604020202020204" pitchFamily="34" charset="0"/>
                <a:cs typeface="Arial" panose="020B0604020202020204" pitchFamily="34" charset="0"/>
              </a:rPr>
              <a:t>Exhibit 12.14—Completed Statement of Cash </a:t>
            </a:r>
            <a:r>
              <a:rPr lang="en-US" dirty="0" smtClean="0">
                <a:latin typeface="Arial" panose="020B0604020202020204" pitchFamily="34" charset="0"/>
                <a:cs typeface="Arial" panose="020B0604020202020204" pitchFamily="34" charset="0"/>
              </a:rPr>
              <a:t>Flows (1 of 2)</a:t>
            </a:r>
            <a:endParaRPr lang="en-US" dirty="0">
              <a:latin typeface="Arial" panose="020B0604020202020204" pitchFamily="34" charset="0"/>
              <a:cs typeface="Arial" panose="020B0604020202020204" pitchFamily="34" charset="0"/>
            </a:endParaRPr>
          </a:p>
        </p:txBody>
      </p:sp>
      <p:pic>
        <p:nvPicPr>
          <p:cNvPr id="8" name="Picture 2" descr="Cash flows from operating activities are shown below the title, Julian Corp. statement of cash flows for the year ended December 31, 2014. The data are as follows:&#10;Cash receipts from:&#10;Sales on account – dollar 664,000&#10;Interest – 15,000&#10;Total cash receipts – dollar 679,000&#10;Cash payments for:&#10;Inventory purchases – dollar (375,000)&#10;Salaries and wages – (62,000)&#10;Insurance – (6,000)&#10;Interest – (15,000)&#10;Taxes – (47,000)&#10;Total cash payments – dollar (505,000)&#10;Net cash provided by operating activities – dollar (174,000)"/>
          <p:cNvPicPr>
            <a:picLocks noChangeAspect="1" noChangeArrowheads="1"/>
          </p:cNvPicPr>
          <p:nvPr/>
        </p:nvPicPr>
        <p:blipFill>
          <a:blip r:embed="rId2" cstate="print">
            <a:extLst>
              <a:ext uri="{28A0092B-C50C-407E-A947-70E740481C1C}">
                <a14:useLocalDpi xmlns:a14="http://schemas.microsoft.com/office/drawing/2010/main" val="0"/>
              </a:ext>
            </a:extLst>
          </a:blip>
          <a:srcRect b="51178"/>
          <a:stretch>
            <a:fillRect/>
          </a:stretch>
        </p:blipFill>
        <p:spPr bwMode="auto">
          <a:xfrm>
            <a:off x="727364" y="1581933"/>
            <a:ext cx="7689273" cy="4367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4482495"/>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252205"/>
            <a:ext cx="8835902" cy="1214853"/>
          </a:xfrm>
        </p:spPr>
        <p:txBody>
          <a:bodyPr>
            <a:noAutofit/>
          </a:bodyPr>
          <a:lstStyle/>
          <a:p>
            <a:r>
              <a:rPr lang="en-US" dirty="0">
                <a:latin typeface="Arial" panose="020B0604020202020204" pitchFamily="34" charset="0"/>
                <a:cs typeface="Arial" panose="020B0604020202020204" pitchFamily="34" charset="0"/>
              </a:rPr>
              <a:t>Exhibit 12.14—Completed Statement of Cash </a:t>
            </a:r>
            <a:r>
              <a:rPr lang="en-US" dirty="0" smtClean="0">
                <a:latin typeface="Arial" panose="020B0604020202020204" pitchFamily="34" charset="0"/>
                <a:cs typeface="Arial" panose="020B0604020202020204" pitchFamily="34" charset="0"/>
              </a:rPr>
              <a:t>Flows (2 of 2)</a:t>
            </a:r>
            <a:endParaRPr lang="en-US" dirty="0">
              <a:latin typeface="Arial" panose="020B0604020202020204" pitchFamily="34" charset="0"/>
              <a:cs typeface="Arial" panose="020B0604020202020204" pitchFamily="34" charset="0"/>
            </a:endParaRPr>
          </a:p>
        </p:txBody>
      </p:sp>
      <p:pic>
        <p:nvPicPr>
          <p:cNvPr id="8" name="Picture 2" descr="Cash flows from investing activities:&#10;Purchase of investments – dollar (30,000)&#10;Purchase of property and equipment – (75,000)&#10;Sale of machine – 25,000&#10;Net cash used by investing activities – dollar (80,000)&#10;Cash flows from financing activities:&#10;Retirement of bonds – dollar (63,000)&#10;Issuance of stock – 25,000&#10;Payment of cash dividends – (67,000)&#10;Net cash used by financing activities – dollar (105,000)&#10;Net decrease in cash – dollar (11,000)&#10;Cash balance, December 31, 2013 – 46,000&#10;Cash balance, December 31, 2014 – dollar 35,000&#10;Supplemental schedule of noncash investing and financing activities:&#10;Acquisition of land in exchange for note payable – dollar 50,000"/>
          <p:cNvPicPr>
            <a:picLocks noChangeAspect="1" noChangeArrowheads="1"/>
          </p:cNvPicPr>
          <p:nvPr/>
        </p:nvPicPr>
        <p:blipFill>
          <a:blip r:embed="rId2" cstate="print">
            <a:extLst>
              <a:ext uri="{28A0092B-C50C-407E-A947-70E740481C1C}">
                <a14:useLocalDpi xmlns:a14="http://schemas.microsoft.com/office/drawing/2010/main" val="0"/>
              </a:ext>
            </a:extLst>
          </a:blip>
          <a:srcRect t="48676" b="105"/>
          <a:stretch>
            <a:fillRect/>
          </a:stretch>
        </p:blipFill>
        <p:spPr bwMode="auto">
          <a:xfrm>
            <a:off x="1076876" y="1773809"/>
            <a:ext cx="6990248" cy="4165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3107747"/>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latin typeface="Arial" panose="020B0604020202020204" pitchFamily="34" charset="0"/>
                <a:cs typeface="Arial" panose="020B0604020202020204" pitchFamily="34" charset="0"/>
              </a:rPr>
              <a:t>Master T-Account </a:t>
            </a:r>
            <a:r>
              <a:rPr lang="en-US" dirty="0" smtClean="0">
                <a:latin typeface="Arial" panose="020B0604020202020204" pitchFamily="34" charset="0"/>
                <a:cs typeface="Arial" panose="020B0604020202020204" pitchFamily="34" charset="0"/>
              </a:rPr>
              <a:t>Approach—Indirect </a:t>
            </a:r>
            <a:r>
              <a:rPr lang="en-US" dirty="0">
                <a:latin typeface="Arial" panose="020B0604020202020204" pitchFamily="34" charset="0"/>
                <a:cs typeface="Arial" panose="020B0604020202020204" pitchFamily="34" charset="0"/>
              </a:rPr>
              <a:t>Method</a:t>
            </a:r>
          </a:p>
        </p:txBody>
      </p:sp>
      <p:pic>
        <p:nvPicPr>
          <p:cNvPr id="8" name="Picture 7" descr="Six Master T-Account Approach for indirect method are shown.&#10;The first T-Account shows Accounts Receivable. The data in the rows are as follows:&#10;Left side reads:&#10;Bal., jan.1 - 57,000,&#10;Net increase - 6,000,&#10;Bal., Dec.31 - 63,000.&#10;The second T-Account shows Inventory. The data are as follows:&#10;Left side reads:&#10;Bal., Jan. 1 – 92,000,&#10;Bal., Dec.31 – 84,000.&#10;Right side reads:&#10;8,000 – Net decrease&#10;The third T-Account shows Accounts payable. The data are as follows:&#10;Right side reads:&#10;31,000 – Bal., jan.1,&#10;7,000 – Net increase&#10;38,000 – Bal., Dec.31&#10;The fourth T-Account shows Salaries and Wages Payable. The data are as follows:&#10;Left side reads:&#10;Net decrease – 2,000; -&#10;Right side reads:&#10;9,000 – Bal., Jan.1&#10;7,000 – Bal., Dec.31&#10;The fifth T-Account shows Prepaid Insurance. The data are as follows:&#10;Left side reads:&#10;Bal., Jan.1 – 18,000; -&#10;Bal., Dec.31 – 12,000&#10;Right side reads:&#10;6,000 – Net decrease&#10;The sixth Account shows Income Taxes Payable. The data are as follows:&#10;Right side reads:&#10;5,000 – Bal., Jan.1&#10;3,000 – Net increase&#10;8,000 – Bal., Dec.31"/>
          <p:cNvPicPr>
            <a:picLocks noChangeAspect="1"/>
          </p:cNvPicPr>
          <p:nvPr/>
        </p:nvPicPr>
        <p:blipFill>
          <a:blip r:embed="rId2"/>
          <a:stretch>
            <a:fillRect/>
          </a:stretch>
        </p:blipFill>
        <p:spPr>
          <a:xfrm>
            <a:off x="278130" y="1811352"/>
            <a:ext cx="8587740" cy="3909060"/>
          </a:xfrm>
          <a:prstGeom prst="rect">
            <a:avLst/>
          </a:prstGeom>
        </p:spPr>
      </p:pic>
    </p:spTree>
    <p:extLst>
      <p:ext uri="{BB962C8B-B14F-4D97-AF65-F5344CB8AC3E}">
        <p14:creationId xmlns:p14="http://schemas.microsoft.com/office/powerpoint/2010/main" val="381153348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179483"/>
            <a:ext cx="8835902" cy="1616969"/>
          </a:xfrm>
        </p:spPr>
        <p:txBody>
          <a:bodyPr>
            <a:noAutofit/>
          </a:bodyPr>
          <a:lstStyle/>
          <a:p>
            <a:r>
              <a:rPr lang="en-US" dirty="0">
                <a:latin typeface="Arial" panose="020B0604020202020204" pitchFamily="34" charset="0"/>
                <a:cs typeface="Arial" panose="020B0604020202020204" pitchFamily="34" charset="0"/>
              </a:rPr>
              <a:t>Exhibit 12.1—Cash Flows and Net Income for Four Companies (all amounts in millions of dollars)</a:t>
            </a:r>
          </a:p>
        </p:txBody>
      </p:sp>
      <p:pic>
        <p:nvPicPr>
          <p:cNvPr id="8" name="Picture 3" descr="The table depicts Cash Flows and Net Income for Four Companies (all amounts in millions of dollars) with five columns. The column headers read, Company, Beginning Balance in Cash, Ending Balance in cash, Increase (Decrease) in cash, and Net Income (Loss). The data in the rows are as follows:&#10;&#10;Apple, Inc. (fiscal year ended September 29, 2012); $9,815; $10,746; $ 931; $41,733&#10;&#10;Walgreen Co. (fiscal year ended August 31, 2012); 1,556; 1,297; (259); 2,127&#10;&#10;U.S. Steel Corporation (fiscal year ended December 31, 2012); 408; 570; 162; (125)&#10;&#10;United Continental Holdings, Inc. (holding company for United Airlines, Inc., and Continental Airlines, Inc.-fiscal year ended December 31, 2012); 6,246; 4,770; (1,476); (7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400" y="2602831"/>
            <a:ext cx="8258175" cy="2157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1415053"/>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37" y="131357"/>
            <a:ext cx="8835902" cy="1616969"/>
          </a:xfrm>
        </p:spPr>
        <p:txBody>
          <a:bodyPr>
            <a:noAutofit/>
          </a:bodyPr>
          <a:lstStyle/>
          <a:p>
            <a:r>
              <a:rPr lang="en-US" dirty="0">
                <a:latin typeface="Arial" panose="020B0604020202020204" pitchFamily="34" charset="0"/>
                <a:cs typeface="Arial" panose="020B0604020202020204" pitchFamily="34" charset="0"/>
              </a:rPr>
              <a:t>Exhibit 12.15—Indirect Method for Reporting Cash Flows from Operating Activities</a:t>
            </a:r>
          </a:p>
        </p:txBody>
      </p:sp>
      <p:pic>
        <p:nvPicPr>
          <p:cNvPr id="9" name="Picture 2" descr="Exhibit presents the partial Statement of Cash Flows for Julian Corporation for the year ended December 31, 2016 and focuses on the indirect method for reporting cash flows from operating activities.&#10;Exhibit presents a partial statement of cash flows for Julian Corporation for the Year ended December 31, 2016, using the indirect method. A three-line heading appears centered at the top of the statement of cash flows. The first line lists the company name: Boulder Company. The second line lists the type of financial statement: Partial Statement of Cash Flows. The third line lists the date: For the Year Ended December 31, 2016. On the line below the statement heading, the words “Net cash flows from operating activities” appear in bold in the left column. The first line after this section heading lists “Net income” in the left column and the amount of $120,000 in the right column. Below are a list of “adjustments to reconcile net income to net cash from operating activities.” in the left column and the balances for those in the right column. These include increase in accounts receivables, (6,000); Gain on sale of machine, (5,000); Decrease in inventory, 8,000; Increase in accounts payable, 7,000; Decrease in salaries and wages payable, (2,000); Depreciation expense, 40,000; Decrease in prepaid insurance, 6,000; Increase in income taxes payable, 3,000; and Loss on retirement of bonds, 3,000. Beneath this last adjustment amount is a single rule, indicating that net income and adjustments should be summed to obtain the next line “Net cash provided by from operating activities” of $174,000. A dollar sign appears next to the number and a single line sits below it. &#10;On the line below “Net cash inflow from operating activities,” the words “Cash flows from financing activities” appear in bold in the left column. Below are a list of types of cash flows in the left column and the balances for those in the right column. Those include: Issuance of capital stock, $10,000. A dollar sign appears next to the number and a single line sits below it.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5017" y="1978741"/>
            <a:ext cx="6433967" cy="4013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7917221"/>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307425"/>
            <a:ext cx="8835902" cy="1104412"/>
          </a:xfrm>
        </p:spPr>
        <p:txBody>
          <a:bodyPr>
            <a:noAutofit/>
          </a:bodyPr>
          <a:lstStyle/>
          <a:p>
            <a:r>
              <a:rPr lang="en-US" dirty="0">
                <a:latin typeface="Arial" panose="020B0604020202020204" pitchFamily="34" charset="0"/>
                <a:cs typeface="Arial" panose="020B0604020202020204" pitchFamily="34" charset="0"/>
              </a:rPr>
              <a:t>Summary of Adjustments to Net Income under the Indirect Method</a:t>
            </a:r>
          </a:p>
        </p:txBody>
      </p:sp>
      <p:graphicFrame>
        <p:nvGraphicFramePr>
          <p:cNvPr id="8" name="Table 7"/>
          <p:cNvGraphicFramePr>
            <a:graphicFrameLocks noGrp="1"/>
          </p:cNvGraphicFramePr>
          <p:nvPr>
            <p:extLst>
              <p:ext uri="{D42A27DB-BD31-4B8C-83A1-F6EECF244321}">
                <p14:modId xmlns:p14="http://schemas.microsoft.com/office/powerpoint/2010/main" val="578706665"/>
              </p:ext>
            </p:extLst>
          </p:nvPr>
        </p:nvGraphicFramePr>
        <p:xfrm>
          <a:off x="834189" y="1927989"/>
          <a:ext cx="7315200" cy="3298526"/>
        </p:xfrm>
        <a:graphic>
          <a:graphicData uri="http://schemas.openxmlformats.org/drawingml/2006/table">
            <a:tbl>
              <a:tblPr firstRow="1" bandRow="1">
                <a:tableStyleId>{5940675A-B579-460E-94D1-54222C63F5DA}</a:tableStyleId>
              </a:tblPr>
              <a:tblGrid>
                <a:gridCol w="3657600"/>
                <a:gridCol w="3657600"/>
              </a:tblGrid>
              <a:tr h="372446">
                <a:tc>
                  <a:txBody>
                    <a:bodyPr/>
                    <a:lstStyle/>
                    <a:p>
                      <a:pPr algn="ctr"/>
                      <a:r>
                        <a:rPr lang="en-US" sz="1600" b="1" dirty="0" smtClean="0">
                          <a:solidFill>
                            <a:schemeClr val="tx1"/>
                          </a:solidFill>
                          <a:latin typeface="Arial" panose="020B0604020202020204" pitchFamily="34" charset="0"/>
                          <a:cs typeface="Arial" panose="020B0604020202020204" pitchFamily="34" charset="0"/>
                        </a:rPr>
                        <a:t>Additions</a:t>
                      </a:r>
                      <a:r>
                        <a:rPr lang="en-US" sz="1600" b="1" baseline="0" dirty="0" smtClean="0">
                          <a:solidFill>
                            <a:schemeClr val="tx1"/>
                          </a:solidFill>
                          <a:latin typeface="Arial" panose="020B0604020202020204" pitchFamily="34" charset="0"/>
                          <a:cs typeface="Arial" panose="020B0604020202020204" pitchFamily="34" charset="0"/>
                        </a:rPr>
                        <a:t> to Net Income</a:t>
                      </a:r>
                      <a:endParaRPr lang="en-US" sz="1600" b="1"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sz="1600" b="1" dirty="0" smtClean="0">
                          <a:solidFill>
                            <a:schemeClr val="tx1"/>
                          </a:solidFill>
                          <a:latin typeface="Arial" panose="020B0604020202020204" pitchFamily="34" charset="0"/>
                          <a:cs typeface="Arial" panose="020B0604020202020204" pitchFamily="34" charset="0"/>
                        </a:rPr>
                        <a:t>Deductions from Net Income</a:t>
                      </a:r>
                      <a:endParaRPr lang="en-US" sz="1600" b="1" dirty="0">
                        <a:solidFill>
                          <a:schemeClr val="tx1"/>
                        </a:solidFill>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Decrease in accounts receivable</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Increase in accounts receivable</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Decrease in inventory</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Increase in inventory</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Decrease in prepayments</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Increase in prepayments</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Increase in accounts payable</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Decrease in accounts payable</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Increase</a:t>
                      </a:r>
                      <a:r>
                        <a:rPr lang="en-US" sz="1600" baseline="0" dirty="0" smtClean="0">
                          <a:latin typeface="Arial" panose="020B0604020202020204" pitchFamily="34" charset="0"/>
                          <a:cs typeface="Arial" panose="020B0604020202020204" pitchFamily="34" charset="0"/>
                        </a:rPr>
                        <a:t> in accrued liabilities</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Decrease in accrued liabilities</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Losses on sales of long-term assets</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Gains on sales of long-term assets</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Losses on retirements of bonds</a:t>
                      </a:r>
                      <a:endParaRPr lang="en-US"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Gains</a:t>
                      </a:r>
                      <a:r>
                        <a:rPr lang="en-US" sz="1600" baseline="0" dirty="0" smtClean="0">
                          <a:latin typeface="Arial" panose="020B0604020202020204" pitchFamily="34" charset="0"/>
                          <a:cs typeface="Arial" panose="020B0604020202020204" pitchFamily="34" charset="0"/>
                        </a:rPr>
                        <a:t> on retirements of bonds</a:t>
                      </a:r>
                      <a:endParaRPr lang="en-US" sz="1600" dirty="0">
                        <a:latin typeface="Arial" panose="020B0604020202020204" pitchFamily="34" charset="0"/>
                        <a:cs typeface="Arial" panose="020B0604020202020204" pitchFamily="34" charset="0"/>
                      </a:endParaRPr>
                    </a:p>
                  </a:txBody>
                  <a:tcPr/>
                </a:tc>
              </a:tr>
              <a:tr h="0">
                <a:tc>
                  <a:txBody>
                    <a:bodyPr/>
                    <a:lstStyle/>
                    <a:p>
                      <a:r>
                        <a:rPr lang="en-US" sz="1600" dirty="0" smtClean="0">
                          <a:latin typeface="Arial" panose="020B0604020202020204" pitchFamily="34" charset="0"/>
                          <a:cs typeface="Arial" panose="020B0604020202020204" pitchFamily="34" charset="0"/>
                        </a:rPr>
                        <a:t>Depreciation, amortization, and depletion</a:t>
                      </a:r>
                      <a:endParaRPr lang="en-US" sz="1600" dirty="0">
                        <a:latin typeface="Arial" panose="020B0604020202020204" pitchFamily="34" charset="0"/>
                        <a:cs typeface="Arial" panose="020B0604020202020204" pitchFamily="34" charset="0"/>
                      </a:endParaRPr>
                    </a:p>
                  </a:txBody>
                  <a:tcPr/>
                </a:tc>
                <a:tc>
                  <a:txBody>
                    <a:bodyPr/>
                    <a:lstStyle/>
                    <a:p>
                      <a:endParaRPr lang="en-US"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945926544"/>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dirty="0">
                <a:latin typeface="Arial" panose="020B0604020202020204" pitchFamily="34" charset="0"/>
                <a:cs typeface="Arial" panose="020B0604020202020204" pitchFamily="34" charset="0"/>
              </a:rPr>
              <a:t>Comparison of the Indirect and Direct Methods</a:t>
            </a:r>
          </a:p>
        </p:txBody>
      </p:sp>
      <p:sp>
        <p:nvSpPr>
          <p:cNvPr id="6" name="Content Placeholder 5"/>
          <p:cNvSpPr>
            <a:spLocks noGrp="1"/>
          </p:cNvSpPr>
          <p:nvPr>
            <p:ph idx="1"/>
          </p:nvPr>
        </p:nvSpPr>
        <p:spPr>
          <a:xfrm>
            <a:off x="228600" y="1295400"/>
            <a:ext cx="8763000" cy="4688305"/>
          </a:xfrm>
        </p:spPr>
        <p:txBody>
          <a:bodyPr/>
          <a:lstStyle/>
          <a:p>
            <a:pPr>
              <a:defRPr/>
            </a:pPr>
            <a:r>
              <a:rPr lang="en-US" dirty="0">
                <a:latin typeface="Arial" panose="020B0604020202020204" pitchFamily="34" charset="0"/>
                <a:cs typeface="Arial" panose="020B0604020202020204" pitchFamily="34" charset="0"/>
              </a:rPr>
              <a:t>The direct method </a:t>
            </a:r>
          </a:p>
          <a:p>
            <a:pPr lvl="1">
              <a:defRPr/>
            </a:pPr>
            <a:r>
              <a:rPr lang="en-US" dirty="0">
                <a:latin typeface="Arial" panose="020B0604020202020204" pitchFamily="34" charset="0"/>
                <a:cs typeface="Arial" panose="020B0604020202020204" pitchFamily="34" charset="0"/>
              </a:rPr>
              <a:t>Provides valuable information in evaluating a company’s operating efficiency</a:t>
            </a:r>
          </a:p>
          <a:p>
            <a:pPr lvl="1">
              <a:defRPr/>
            </a:pPr>
            <a:r>
              <a:rPr lang="en-US" dirty="0">
                <a:latin typeface="Arial" panose="020B0604020202020204" pitchFamily="34" charset="0"/>
                <a:cs typeface="Arial" panose="020B0604020202020204" pitchFamily="34" charset="0"/>
              </a:rPr>
              <a:t>Reveals too much to competitors by telling them the amount of cash receipts and cash and payments from operations</a:t>
            </a:r>
          </a:p>
          <a:p>
            <a:pPr>
              <a:defRPr/>
            </a:pPr>
            <a:r>
              <a:rPr lang="en-US" dirty="0">
                <a:latin typeface="Arial" panose="020B0604020202020204" pitchFamily="34" charset="0"/>
                <a:cs typeface="Arial" panose="020B0604020202020204" pitchFamily="34" charset="0"/>
              </a:rPr>
              <a:t>The indirect method </a:t>
            </a:r>
          </a:p>
          <a:p>
            <a:pPr lvl="1">
              <a:defRPr/>
            </a:pPr>
            <a:r>
              <a:rPr lang="en-US" dirty="0">
                <a:latin typeface="Arial" panose="020B0604020202020204" pitchFamily="34" charset="0"/>
                <a:cs typeface="Arial" panose="020B0604020202020204" pitchFamily="34" charset="0"/>
              </a:rPr>
              <a:t>Focuses attention on the differences between income on an accrual basis and a cash basis</a:t>
            </a:r>
          </a:p>
          <a:p>
            <a:pPr lvl="1">
              <a:defRPr/>
            </a:pPr>
            <a:r>
              <a:rPr lang="en-US" dirty="0">
                <a:latin typeface="Arial" panose="020B0604020202020204" pitchFamily="34" charset="0"/>
                <a:cs typeface="Arial" panose="020B0604020202020204" pitchFamily="34" charset="0"/>
              </a:rPr>
              <a:t>Should separately disclose two important cash payments—income taxes paid and interest </a:t>
            </a:r>
            <a:r>
              <a:rPr lang="en-US" dirty="0" smtClean="0">
                <a:latin typeface="Arial" panose="020B0604020202020204" pitchFamily="34" charset="0"/>
                <a:cs typeface="Arial" panose="020B0604020202020204" pitchFamily="34" charset="0"/>
              </a:rPr>
              <a:t>paid</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6207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Cash Flow Adequacy</a:t>
            </a:r>
          </a:p>
        </p:txBody>
      </p:sp>
      <p:sp>
        <p:nvSpPr>
          <p:cNvPr id="6" name="Content Placeholder 5"/>
          <p:cNvSpPr>
            <a:spLocks noGrp="1"/>
          </p:cNvSpPr>
          <p:nvPr>
            <p:ph idx="1"/>
          </p:nvPr>
        </p:nvSpPr>
        <p:spPr>
          <a:xfrm>
            <a:off x="228600" y="1301167"/>
            <a:ext cx="8763000" cy="1294945"/>
          </a:xfrm>
        </p:spPr>
        <p:txBody>
          <a:bodyPr/>
          <a:lstStyle/>
          <a:p>
            <a:r>
              <a:rPr lang="en-US" dirty="0">
                <a:latin typeface="Arial" panose="020B0604020202020204" pitchFamily="34" charset="0"/>
                <a:cs typeface="Arial" panose="020B0604020202020204" pitchFamily="34" charset="0"/>
              </a:rPr>
              <a:t>Measures a company’s ability to meet future debt obligations after paying taxes and interest costs and making capital </a:t>
            </a:r>
            <a:r>
              <a:rPr lang="en-US" dirty="0" smtClean="0">
                <a:latin typeface="Arial" panose="020B0604020202020204" pitchFamily="34" charset="0"/>
                <a:cs typeface="Arial" panose="020B0604020202020204" pitchFamily="34" charset="0"/>
              </a:rPr>
              <a:t>expenditures</a:t>
            </a:r>
            <a:endParaRPr lang="en-US" dirty="0">
              <a:latin typeface="Arial" panose="020B0604020202020204" pitchFamily="34" charset="0"/>
              <a:cs typeface="Arial" panose="020B0604020202020204"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537607388"/>
              </p:ext>
            </p:extLst>
          </p:nvPr>
        </p:nvGraphicFramePr>
        <p:xfrm>
          <a:off x="164275" y="2952955"/>
          <a:ext cx="8815450" cy="695419"/>
        </p:xfrm>
        <a:graphic>
          <a:graphicData uri="http://schemas.openxmlformats.org/presentationml/2006/ole">
            <mc:AlternateContent xmlns:mc="http://schemas.openxmlformats.org/markup-compatibility/2006">
              <mc:Choice xmlns:v="urn:schemas-microsoft-com:vml" Requires="v">
                <p:oleObj spid="_x0000_s17438" name="Equation" r:id="rId3" imgW="5473440" imgH="431640" progId="Equation.3">
                  <p:embed/>
                </p:oleObj>
              </mc:Choice>
              <mc:Fallback>
                <p:oleObj name="Equation" r:id="rId3" imgW="5473440" imgH="431640" progId="Equation.3">
                  <p:embed/>
                  <p:pic>
                    <p:nvPicPr>
                      <p:cNvPr id="0" name=""/>
                      <p:cNvPicPr/>
                      <p:nvPr/>
                    </p:nvPicPr>
                    <p:blipFill>
                      <a:blip r:embed="rId4"/>
                      <a:stretch>
                        <a:fillRect/>
                      </a:stretch>
                    </p:blipFill>
                    <p:spPr>
                      <a:xfrm>
                        <a:off x="164275" y="2952955"/>
                        <a:ext cx="8815450" cy="695419"/>
                      </a:xfrm>
                      <a:prstGeom prst="rect">
                        <a:avLst/>
                      </a:prstGeom>
                    </p:spPr>
                  </p:pic>
                </p:oleObj>
              </mc:Fallback>
            </mc:AlternateContent>
          </a:graphicData>
        </a:graphic>
      </p:graphicFrame>
    </p:spTree>
    <p:extLst>
      <p:ext uri="{BB962C8B-B14F-4D97-AF65-F5344CB8AC3E}">
        <p14:creationId xmlns:p14="http://schemas.microsoft.com/office/powerpoint/2010/main" val="134065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52205"/>
            <a:ext cx="8032638" cy="1214853"/>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(1 of 7)</a:t>
            </a:r>
            <a:endParaRPr lang="en-US" dirty="0">
              <a:latin typeface="Arial" panose="020B0604020202020204" pitchFamily="34" charset="0"/>
              <a:cs typeface="Arial" panose="020B0604020202020204" pitchFamily="34" charset="0"/>
            </a:endParaRPr>
          </a:p>
        </p:txBody>
      </p:sp>
      <p:pic>
        <p:nvPicPr>
          <p:cNvPr id="11" name="Picture 10" descr="Illustration of the use of a cash flows work sheet for Julian Corporation’s indirect method statement of cash flows for periods ending December 31, 2015 and December 31, 2016. &#10;Illustration of the use of a cash flows work sheet for Julian Corporation’s indirect method statement of cash flows for periods ending December 31, 2015 and December 31, 2016. A three-line heading appears centered at the top of the cash flow worksheet. The first line lists the company name: Julian Corp. The second line lists the type of document:  Statement of Cash Flows Worksheet (Indirect Method). The third line tells the reader that all amounts are in thousands of dollars. Below the heading, from left to right, the columns include: (1)Accounts, (2) 12/31/2016 Balances, (3) 12/31/2015 Balances, (4) Changes between the two periods, (5) Operating cash flows, (6) Investing cash flows, (7) Financing Cash flows, and (8) Noncash Activities. Column 1 lists all balance sheet accounts on the left-hand side of the worksheet. The balances in each balance sheet account at the end and the beginning of the period are entered in columns (2) and (3) of the work sheet. Credit balances are shown in parentheses on the work sheet.  The total of the debit balances must equal the total of the credit balances; thus, the totals at the bottom of columns 2 and 3 equal $0. The total for Column 4 will also equal $0. The totals for operating, investing, and financing cash flows are determined by sorting each account change into the proper activity section and reversing the sign. For example, Accounts receivable increased by 6 over the period, so a minus 6 is recorded as an operating outflow, since the indirect method is being used. Because the indirect method is being used, net income of $120,000 for the period is entered as an addition to Retained Earnings in the Operating column of the worksheet. The amount is also entered as an increase (in parentheses) in the Changes column. After all changes are sorted into their appropriate activity sections, these cash flows are summed. Totals are determined for the Operating, Investing, and Financing columns, which are 174, (80) and entered at the bottom of the work sheet. The total for the final column, Noncash Activities, of $0, is also entered.  The totals for all columns are double-underlined on the second to the last line of the worksheet. Below the Operating cash flow column on the last line of the worksheet, the amount shown is Net decrease in cash, which is (11). There are two double-checks for this worksheet. This amount should agree with the (11) shown in the Changes (column 4) for Cash at the top of the worksheet and should be the sum of all the activity totals (columns 5,6, and 7) with the sign reversed. In other words, 174 + (80) + (105) = 11; sign reversed (11).    "/>
          <p:cNvPicPr>
            <a:picLocks noChangeAspect="1"/>
          </p:cNvPicPr>
          <p:nvPr/>
        </p:nvPicPr>
        <p:blipFill>
          <a:blip r:embed="rId2"/>
          <a:stretch>
            <a:fillRect/>
          </a:stretch>
        </p:blipFill>
        <p:spPr>
          <a:xfrm>
            <a:off x="1320511" y="1526230"/>
            <a:ext cx="6502977" cy="4511386"/>
          </a:xfrm>
          <a:prstGeom prst="rect">
            <a:avLst/>
          </a:prstGeom>
        </p:spPr>
      </p:pic>
    </p:spTree>
    <p:extLst>
      <p:ext uri="{BB962C8B-B14F-4D97-AF65-F5344CB8AC3E}">
        <p14:creationId xmlns:p14="http://schemas.microsoft.com/office/powerpoint/2010/main" val="2974838864"/>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188037"/>
            <a:ext cx="8032638" cy="1214853"/>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(2 of 7)</a:t>
            </a:r>
            <a:endParaRPr lang="en-US" dirty="0">
              <a:latin typeface="Arial" panose="020B0604020202020204" pitchFamily="34" charset="0"/>
              <a:cs typeface="Arial" panose="020B0604020202020204" pitchFamily="34" charset="0"/>
            </a:endParaRPr>
          </a:p>
        </p:txBody>
      </p:sp>
      <p:pic>
        <p:nvPicPr>
          <p:cNvPr id="9" name="Picture 8"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The caption, “Record the various operating, investing, financing, and noncash activities” represented in an arrow mark is pointed toward the data in Operating, Investing, Financing and Noncash activities which is highlighted in square box are shown."/>
          <p:cNvPicPr>
            <a:picLocks noChangeAspect="1"/>
          </p:cNvPicPr>
          <p:nvPr/>
        </p:nvPicPr>
        <p:blipFill>
          <a:blip r:embed="rId2"/>
          <a:stretch>
            <a:fillRect/>
          </a:stretch>
        </p:blipFill>
        <p:spPr>
          <a:xfrm>
            <a:off x="1028700" y="1572124"/>
            <a:ext cx="7086600" cy="4419600"/>
          </a:xfrm>
          <a:prstGeom prst="rect">
            <a:avLst/>
          </a:prstGeom>
        </p:spPr>
      </p:pic>
    </p:spTree>
    <p:extLst>
      <p:ext uri="{BB962C8B-B14F-4D97-AF65-F5344CB8AC3E}">
        <p14:creationId xmlns:p14="http://schemas.microsoft.com/office/powerpoint/2010/main" val="1495522316"/>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67295" y="163047"/>
            <a:ext cx="8032638" cy="1104412"/>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(3 of 7)</a:t>
            </a:r>
            <a:endParaRPr lang="en-US" dirty="0">
              <a:latin typeface="Arial" panose="020B0604020202020204" pitchFamily="34" charset="0"/>
              <a:cs typeface="Arial" panose="020B0604020202020204" pitchFamily="34" charset="0"/>
            </a:endParaRPr>
          </a:p>
        </p:txBody>
      </p:sp>
      <p:pic>
        <p:nvPicPr>
          <p:cNvPr id="8" name="Picture 7"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10;The caption, “Enter net income” represented in an arrow mark is pointed toward the data below changes and operating column in Row 15 which is highlighted in square box are shown."/>
          <p:cNvPicPr>
            <a:picLocks noChangeAspect="1"/>
          </p:cNvPicPr>
          <p:nvPr/>
        </p:nvPicPr>
        <p:blipFill>
          <a:blip r:embed="rId2"/>
          <a:stretch>
            <a:fillRect/>
          </a:stretch>
        </p:blipFill>
        <p:spPr>
          <a:xfrm>
            <a:off x="1423555" y="1427746"/>
            <a:ext cx="6296891" cy="4419600"/>
          </a:xfrm>
          <a:prstGeom prst="rect">
            <a:avLst/>
          </a:prstGeom>
        </p:spPr>
      </p:pic>
    </p:spTree>
    <p:extLst>
      <p:ext uri="{BB962C8B-B14F-4D97-AF65-F5344CB8AC3E}">
        <p14:creationId xmlns:p14="http://schemas.microsoft.com/office/powerpoint/2010/main" val="66851591"/>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307425"/>
            <a:ext cx="8032638" cy="1104412"/>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(4 of 7)</a:t>
            </a:r>
            <a:endParaRPr lang="en-US" dirty="0">
              <a:latin typeface="Arial" panose="020B0604020202020204" pitchFamily="34" charset="0"/>
              <a:cs typeface="Arial" panose="020B0604020202020204" pitchFamily="34" charset="0"/>
            </a:endParaRPr>
          </a:p>
        </p:txBody>
      </p:sp>
      <p:pic>
        <p:nvPicPr>
          <p:cNvPr id="9" name="Picture 8"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10;The caption, “Enter noncash revenues or expenses” represented in an arrow mark is pointed toward the data below changes and operating column in Row 8 which is highlighted in square box are shown."/>
          <p:cNvPicPr>
            <a:picLocks noChangeAspect="1"/>
          </p:cNvPicPr>
          <p:nvPr/>
        </p:nvPicPr>
        <p:blipFill>
          <a:blip r:embed="rId2"/>
          <a:stretch>
            <a:fillRect/>
          </a:stretch>
        </p:blipFill>
        <p:spPr>
          <a:xfrm>
            <a:off x="1115291" y="1620250"/>
            <a:ext cx="6913418" cy="4419600"/>
          </a:xfrm>
          <a:prstGeom prst="rect">
            <a:avLst/>
          </a:prstGeom>
        </p:spPr>
      </p:pic>
    </p:spTree>
    <p:extLst>
      <p:ext uri="{BB962C8B-B14F-4D97-AF65-F5344CB8AC3E}">
        <p14:creationId xmlns:p14="http://schemas.microsoft.com/office/powerpoint/2010/main" val="2135727629"/>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52205"/>
            <a:ext cx="8032638" cy="1214853"/>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(5 of</a:t>
            </a:r>
            <a:r>
              <a:rPr lang="en-US" baseline="0" dirty="0" smtClean="0">
                <a:latin typeface="Arial" panose="020B0604020202020204" pitchFamily="34" charset="0"/>
                <a:cs typeface="Arial" panose="020B0604020202020204" pitchFamily="34" charset="0"/>
              </a:rPr>
              <a:t> 7</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9" name="Picture 8"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10;The caption, “Enter changes in noncash current assets and current liabilities” is pointed toward the data in Row 2, 3, 4, 9, 10, and 11 which are highlighted in square boxes are shown."/>
          <p:cNvPicPr>
            <a:picLocks noChangeAspect="1"/>
          </p:cNvPicPr>
          <p:nvPr/>
        </p:nvPicPr>
        <p:blipFill>
          <a:blip r:embed="rId2"/>
          <a:stretch>
            <a:fillRect/>
          </a:stretch>
        </p:blipFill>
        <p:spPr>
          <a:xfrm>
            <a:off x="966355" y="1636292"/>
            <a:ext cx="7211291" cy="4419600"/>
          </a:xfrm>
          <a:prstGeom prst="rect">
            <a:avLst/>
          </a:prstGeom>
        </p:spPr>
      </p:pic>
    </p:spTree>
    <p:extLst>
      <p:ext uri="{BB962C8B-B14F-4D97-AF65-F5344CB8AC3E}">
        <p14:creationId xmlns:p14="http://schemas.microsoft.com/office/powerpoint/2010/main" val="3181868751"/>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69" y="252205"/>
            <a:ext cx="8032638" cy="1214853"/>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(6 of 7)</a:t>
            </a:r>
            <a:endParaRPr lang="en-US" dirty="0">
              <a:latin typeface="Arial" panose="020B0604020202020204" pitchFamily="34" charset="0"/>
              <a:cs typeface="Arial" panose="020B0604020202020204" pitchFamily="34" charset="0"/>
            </a:endParaRPr>
          </a:p>
        </p:txBody>
      </p:sp>
      <p:pic>
        <p:nvPicPr>
          <p:cNvPr id="9" name="Picture 8"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10;The caption, “Total columns” represented in an arrow mark is pointed toward the data in the Total row below operating, investing, financing, and noncash activities which is highlighted in square box are shown."/>
          <p:cNvPicPr>
            <a:picLocks noChangeAspect="1"/>
          </p:cNvPicPr>
          <p:nvPr/>
        </p:nvPicPr>
        <p:blipFill>
          <a:blip r:embed="rId2"/>
          <a:stretch>
            <a:fillRect/>
          </a:stretch>
        </p:blipFill>
        <p:spPr>
          <a:xfrm>
            <a:off x="1423555" y="1668376"/>
            <a:ext cx="6296891" cy="4419600"/>
          </a:xfrm>
          <a:prstGeom prst="rect">
            <a:avLst/>
          </a:prstGeom>
        </p:spPr>
      </p:pic>
    </p:spTree>
    <p:extLst>
      <p:ext uri="{BB962C8B-B14F-4D97-AF65-F5344CB8AC3E}">
        <p14:creationId xmlns:p14="http://schemas.microsoft.com/office/powerpoint/2010/main" val="2641580908"/>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Purpose of the Statement of Cash Flows</a:t>
            </a:r>
          </a:p>
        </p:txBody>
      </p:sp>
      <p:sp>
        <p:nvSpPr>
          <p:cNvPr id="6" name="Content Placeholder 5"/>
          <p:cNvSpPr>
            <a:spLocks noGrp="1"/>
          </p:cNvSpPr>
          <p:nvPr>
            <p:ph idx="1"/>
          </p:nvPr>
        </p:nvSpPr>
        <p:spPr>
          <a:xfrm>
            <a:off x="228600" y="1295400"/>
            <a:ext cx="8763000" cy="4688305"/>
          </a:xfrm>
        </p:spPr>
        <p:txBody>
          <a:bodyPr>
            <a:normAutofit/>
          </a:bodyPr>
          <a:lstStyle/>
          <a:p>
            <a:r>
              <a:rPr lang="en-US" dirty="0">
                <a:latin typeface="Arial" panose="020B0604020202020204" pitchFamily="34" charset="0"/>
                <a:cs typeface="Arial" panose="020B0604020202020204" pitchFamily="34" charset="0"/>
              </a:rPr>
              <a:t>Summarizes an entity’s cash receipts and cash payments during the period from operating, investing activities, and financing activities</a:t>
            </a:r>
          </a:p>
          <a:p>
            <a:r>
              <a:rPr lang="en-US" dirty="0">
                <a:latin typeface="Arial" panose="020B0604020202020204" pitchFamily="34" charset="0"/>
                <a:cs typeface="Arial" panose="020B0604020202020204" pitchFamily="34" charset="0"/>
              </a:rPr>
              <a:t>Reports the changes in cash over a period of time and explains those changes</a:t>
            </a:r>
          </a:p>
          <a:p>
            <a:r>
              <a:rPr lang="en-US" dirty="0">
                <a:latin typeface="Arial" panose="020B0604020202020204" pitchFamily="34" charset="0"/>
                <a:cs typeface="Arial" panose="020B0604020202020204" pitchFamily="34" charset="0"/>
              </a:rPr>
              <a:t>Assess company’s performance on a cash </a:t>
            </a:r>
            <a:r>
              <a:rPr lang="en-US" dirty="0" smtClean="0">
                <a:latin typeface="Arial" panose="020B0604020202020204" pitchFamily="34" charset="0"/>
                <a:cs typeface="Arial" panose="020B0604020202020204" pitchFamily="34" charset="0"/>
              </a:rPr>
              <a:t>basis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0414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211" y="163047"/>
            <a:ext cx="8032638" cy="1104412"/>
          </a:xfrm>
        </p:spPr>
        <p:txBody>
          <a:bodyPr>
            <a:noAutofit/>
          </a:bodyPr>
          <a:lstStyle/>
          <a:p>
            <a:r>
              <a:rPr lang="en-US" dirty="0">
                <a:latin typeface="Arial" panose="020B0604020202020204" pitchFamily="34" charset="0"/>
                <a:cs typeface="Arial" panose="020B0604020202020204" pitchFamily="34" charset="0"/>
              </a:rPr>
              <a:t>Work-Sheet Approach—Indirect </a:t>
            </a:r>
            <a:r>
              <a:rPr lang="en-US" dirty="0" smtClean="0">
                <a:latin typeface="Arial" panose="020B0604020202020204" pitchFamily="34" charset="0"/>
                <a:cs typeface="Arial" panose="020B0604020202020204" pitchFamily="34" charset="0"/>
              </a:rPr>
              <a:t>Method (7 of</a:t>
            </a:r>
            <a:r>
              <a:rPr lang="en-US" baseline="0" dirty="0" smtClean="0">
                <a:latin typeface="Arial" panose="020B0604020202020204" pitchFamily="34" charset="0"/>
                <a:cs typeface="Arial" panose="020B0604020202020204" pitchFamily="34" charset="0"/>
              </a:rPr>
              <a:t> 7</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9" name="Picture 8" descr="The table shows the statement of cash flows work sheet for indirect method with eight columns. The column header reads, Accounts, 12/31/14, 12/31/13, changes, operating, investing, financing, and Noncash activities. The second, third and fourth column headers are commonly represented as Balances and fifth, sixth and seventh column headers are commonly represented as Cash inflows (outflows). The data are as follows:&#10;Row 1:&#10;Accounts: Cash; 12/31/14: 35; 12/31/13: 46; changes: (11) superscript 16.&#10;Row 2:&#10;Accounts: Accounts receivable; 12/31/14: 63; 12/31/13: 57; changes: 6 superscript 10; operating: (6) superscript 10.&#10;&#10;Row 3:&#10;Accounts: Inventory; 12/31/14: 84; 12/31/13: 92; changes: (8) superscript 11; operating: 8 superscript 11&#10;Row 4:&#10;Accounts: Prepaid insurance; 12/31/14: 12; 12/31/13: 18; changes: (6) superscript 12; operating: 6 superscript 12&#10;Row 5:&#10;Accounts: Long-Term investments; 12/31/14: 120; 12/31/13: 90; changes: 30 superscript 1; Investing: (30) superscript 1&#10;Row 6:&#10;Accounts: Land; 12/31/14: 150; 12/31/13: 100; changes: 50 superscript 2; Noncash activities: (50) superscript 2&#10;Row 7:&#10;Accounts: Property and Equipment; 12/31/14: 320; 12/31/13: 280; changes: 75 superscript 3, (35) superscript 4; Investing: (30) superscript 1; Investing: (75) superscript 3, 25 superscript 4&#10;Row 8:&#10;Accounts: Accumulated Depreciation; 12/31/14: (100); 12/31/13: (75); changes: 15 superscript 4, (40) superscript 9; Operating: (40) superscript 9&#10;Row 9:&#10;Accounts: Accounts payable; 12/31/14: (38); 12/31/13: (31); changes: (7) superscript 13; Operating: 7 superscript 13&#10;Row 10:&#10;Accounts: salaries and wages payable; 12/31/14: (7); 12/31/13: (9); changes: 2 superscript 14; Operating: (2) superscript 14&#10;Row 11:&#10;Accounts: Income taxes payable; 12/31/14: (8); 12/31/13: (5); changes: (3) superscript 15; Operating: 3 superscript 15&#10;Row 12:&#10;Accounts: Notes payable; 12/31/14: (85); 12/31/13: (35); changes: (50) superscript 2; Noncash Activities: 50 superscript 2&#10;Row 13:&#10;Accounts: Bonds payable; 12/31/14: (200); 12/31/13: (260); changes: (60) superscript 6; Financing: (63) superscript 5&#10;Row 14:&#10;Accounts: capital stock; 12/31/14: (100); 12/31/13: (75); changes: (25) superscript 6; Financing: 25 superscript 6&#10;Row 15:&#10;Accounts: Retained earnings; 12/31/14: (246); 12/31/13: (193); changes: 67 superscript 7, (120) superscript 8; Operating: (5) superscript 4, 3 superscript 5, 120 superscript 8; Financing: (67) superscript 7&#10;Row 16:&#10;Accounts: Totals; 12/31/14: (0); 12/31/13: (0); changes: 0; operating: 174; Investing: 80; Financing: (105); Noncash Activities: 0&#10;Row 17:&#10;Accounts: Net decrease in cash; operating: (11) superscript 16.&#10;&#10;The caption, “Determine net cash inflow (outflow) is pointed to the data in Row 1 and 17 below changes and operating column which is highlighted in square box are shown."/>
          <p:cNvPicPr>
            <a:picLocks noChangeAspect="1"/>
          </p:cNvPicPr>
          <p:nvPr/>
        </p:nvPicPr>
        <p:blipFill>
          <a:blip r:embed="rId2"/>
          <a:stretch>
            <a:fillRect/>
          </a:stretch>
        </p:blipFill>
        <p:spPr>
          <a:xfrm>
            <a:off x="1021773" y="1620250"/>
            <a:ext cx="7100455" cy="4419600"/>
          </a:xfrm>
          <a:prstGeom prst="rect">
            <a:avLst/>
          </a:prstGeom>
        </p:spPr>
      </p:pic>
    </p:spTree>
    <p:extLst>
      <p:ext uri="{BB962C8B-B14F-4D97-AF65-F5344CB8AC3E}">
        <p14:creationId xmlns:p14="http://schemas.microsoft.com/office/powerpoint/2010/main" val="3460328732"/>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Cash Equivalents</a:t>
            </a:r>
          </a:p>
        </p:txBody>
      </p:sp>
      <p:sp>
        <p:nvSpPr>
          <p:cNvPr id="6" name="Content Placeholder 5"/>
          <p:cNvSpPr>
            <a:spLocks noGrp="1"/>
          </p:cNvSpPr>
          <p:nvPr>
            <p:ph idx="1"/>
          </p:nvPr>
        </p:nvSpPr>
        <p:spPr>
          <a:xfrm>
            <a:off x="228600" y="1295400"/>
            <a:ext cx="8763000" cy="4592053"/>
          </a:xfrm>
        </p:spPr>
        <p:txBody>
          <a:bodyPr>
            <a:normAutofit/>
          </a:bodyPr>
          <a:lstStyle/>
          <a:p>
            <a:r>
              <a:rPr lang="en-US" dirty="0">
                <a:latin typeface="Arial" panose="020B0604020202020204" pitchFamily="34" charset="0"/>
                <a:cs typeface="Arial" panose="020B0604020202020204" pitchFamily="34" charset="0"/>
              </a:rPr>
              <a:t>Readily convertible to a known amount of cash</a:t>
            </a:r>
          </a:p>
          <a:p>
            <a:r>
              <a:rPr lang="en-US" dirty="0">
                <a:latin typeface="Arial" panose="020B0604020202020204" pitchFamily="34" charset="0"/>
                <a:cs typeface="Arial" panose="020B0604020202020204" pitchFamily="34" charset="0"/>
              </a:rPr>
              <a:t>Maturity date of three months or less</a:t>
            </a:r>
          </a:p>
          <a:p>
            <a:r>
              <a:rPr lang="en-US" dirty="0">
                <a:latin typeface="Arial" panose="020B0604020202020204" pitchFamily="34" charset="0"/>
                <a:cs typeface="Arial" panose="020B0604020202020204" pitchFamily="34" charset="0"/>
              </a:rPr>
              <a:t>Less degree of risk in terms of price changes</a:t>
            </a:r>
          </a:p>
          <a:p>
            <a:r>
              <a:rPr lang="en-US" dirty="0">
                <a:latin typeface="Arial" panose="020B0604020202020204" pitchFamily="34" charset="0"/>
                <a:cs typeface="Arial" panose="020B0604020202020204" pitchFamily="34" charset="0"/>
              </a:rPr>
              <a:t>Combined with cash on a statement of cash flows</a:t>
            </a:r>
          </a:p>
          <a:p>
            <a:r>
              <a:rPr lang="en-US" dirty="0">
                <a:latin typeface="Arial" panose="020B0604020202020204" pitchFamily="34" charset="0"/>
                <a:cs typeface="Arial" panose="020B0604020202020204" pitchFamily="34" charset="0"/>
              </a:rPr>
              <a:t>Examples: commercial paper, money market funds, and Treasury </a:t>
            </a:r>
            <a:r>
              <a:rPr lang="en-US" dirty="0" smtClean="0">
                <a:latin typeface="Arial" panose="020B0604020202020204" pitchFamily="34" charset="0"/>
                <a:cs typeface="Arial" panose="020B0604020202020204" pitchFamily="34" charset="0"/>
              </a:rPr>
              <a:t>bills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0281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Operating Activities</a:t>
            </a:r>
          </a:p>
        </p:txBody>
      </p:sp>
      <p:sp>
        <p:nvSpPr>
          <p:cNvPr id="6" name="Content Placeholder 5"/>
          <p:cNvSpPr>
            <a:spLocks noGrp="1"/>
          </p:cNvSpPr>
          <p:nvPr>
            <p:ph idx="1"/>
          </p:nvPr>
        </p:nvSpPr>
        <p:spPr>
          <a:xfrm>
            <a:off x="228600" y="1295400"/>
            <a:ext cx="8763000" cy="4688305"/>
          </a:xfrm>
        </p:spPr>
        <p:txBody>
          <a:bodyPr>
            <a:normAutofit/>
          </a:bodyPr>
          <a:lstStyle/>
          <a:p>
            <a:r>
              <a:rPr lang="en-US" dirty="0">
                <a:latin typeface="Arial" panose="020B0604020202020204" pitchFamily="34" charset="0"/>
                <a:cs typeface="Arial" panose="020B0604020202020204" pitchFamily="34" charset="0"/>
              </a:rPr>
              <a:t>Activities concerned with the acquisition and sale of products and services</a:t>
            </a:r>
          </a:p>
          <a:p>
            <a:r>
              <a:rPr lang="en-US" dirty="0">
                <a:latin typeface="Arial" panose="020B0604020202020204" pitchFamily="34" charset="0"/>
                <a:cs typeface="Arial" panose="020B0604020202020204" pitchFamily="34" charset="0"/>
              </a:rPr>
              <a:t>Examples:</a:t>
            </a:r>
          </a:p>
          <a:p>
            <a:pPr lvl="1"/>
            <a:r>
              <a:rPr lang="en-US" dirty="0">
                <a:latin typeface="Arial" panose="020B0604020202020204" pitchFamily="34" charset="0"/>
                <a:cs typeface="Arial" panose="020B0604020202020204" pitchFamily="34" charset="0"/>
              </a:rPr>
              <a:t>Collection of customer accounts</a:t>
            </a:r>
          </a:p>
          <a:p>
            <a:pPr lvl="1"/>
            <a:r>
              <a:rPr lang="en-US" dirty="0">
                <a:latin typeface="Arial" panose="020B0604020202020204" pitchFamily="34" charset="0"/>
                <a:cs typeface="Arial" panose="020B0604020202020204" pitchFamily="34" charset="0"/>
              </a:rPr>
              <a:t>Payment to suppliers for inventory</a:t>
            </a:r>
          </a:p>
          <a:p>
            <a:pPr lvl="1"/>
            <a:r>
              <a:rPr lang="en-US" dirty="0">
                <a:latin typeface="Arial" panose="020B0604020202020204" pitchFamily="34" charset="0"/>
                <a:cs typeface="Arial" panose="020B0604020202020204" pitchFamily="34" charset="0"/>
              </a:rPr>
              <a:t>Payment of wages</a:t>
            </a:r>
          </a:p>
          <a:p>
            <a:pPr lvl="1"/>
            <a:r>
              <a:rPr lang="en-US" dirty="0">
                <a:latin typeface="Arial" panose="020B0604020202020204" pitchFamily="34" charset="0"/>
                <a:cs typeface="Arial" panose="020B0604020202020204" pitchFamily="34" charset="0"/>
              </a:rPr>
              <a:t>Payment of </a:t>
            </a:r>
            <a:r>
              <a:rPr lang="en-US" dirty="0" smtClean="0">
                <a:latin typeface="Arial" panose="020B0604020202020204" pitchFamily="34" charset="0"/>
                <a:cs typeface="Arial" panose="020B0604020202020204" pitchFamily="34" charset="0"/>
              </a:rPr>
              <a:t>taxes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2557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Investing Activities</a:t>
            </a:r>
          </a:p>
        </p:txBody>
      </p:sp>
      <p:sp>
        <p:nvSpPr>
          <p:cNvPr id="6" name="Content Placeholder 5"/>
          <p:cNvSpPr>
            <a:spLocks noGrp="1"/>
          </p:cNvSpPr>
          <p:nvPr>
            <p:ph idx="1"/>
          </p:nvPr>
        </p:nvSpPr>
        <p:spPr>
          <a:xfrm>
            <a:off x="228600" y="1295400"/>
            <a:ext cx="8763000" cy="4672263"/>
          </a:xfrm>
        </p:spPr>
        <p:txBody>
          <a:bodyPr/>
          <a:lstStyle/>
          <a:p>
            <a:r>
              <a:rPr lang="en-US" dirty="0">
                <a:latin typeface="Arial" panose="020B0604020202020204" pitchFamily="34" charset="0"/>
                <a:cs typeface="Arial" panose="020B0604020202020204" pitchFamily="34" charset="0"/>
              </a:rPr>
              <a:t>Activities concerned with the acquisition and disposal of long-term assets</a:t>
            </a:r>
          </a:p>
          <a:p>
            <a:r>
              <a:rPr lang="en-US" dirty="0">
                <a:latin typeface="Arial" panose="020B0604020202020204" pitchFamily="34" charset="0"/>
                <a:cs typeface="Arial" panose="020B0604020202020204" pitchFamily="34" charset="0"/>
              </a:rPr>
              <a:t>Examples:</a:t>
            </a:r>
          </a:p>
          <a:p>
            <a:pPr lvl="1"/>
            <a:r>
              <a:rPr lang="en-US" dirty="0">
                <a:latin typeface="Arial" panose="020B0604020202020204" pitchFamily="34" charset="0"/>
                <a:cs typeface="Arial" panose="020B0604020202020204" pitchFamily="34" charset="0"/>
              </a:rPr>
              <a:t>Capital expenditures</a:t>
            </a:r>
          </a:p>
          <a:p>
            <a:pPr lvl="1"/>
            <a:r>
              <a:rPr lang="en-US" dirty="0">
                <a:latin typeface="Arial" panose="020B0604020202020204" pitchFamily="34" charset="0"/>
                <a:cs typeface="Arial" panose="020B0604020202020204" pitchFamily="34" charset="0"/>
              </a:rPr>
              <a:t>Purchase of another company</a:t>
            </a:r>
          </a:p>
          <a:p>
            <a:pPr lvl="1"/>
            <a:r>
              <a:rPr lang="en-US" dirty="0">
                <a:latin typeface="Arial" panose="020B0604020202020204" pitchFamily="34" charset="0"/>
                <a:cs typeface="Arial" panose="020B0604020202020204" pitchFamily="34" charset="0"/>
              </a:rPr>
              <a:t>Sale of plant and equipment</a:t>
            </a:r>
          </a:p>
          <a:p>
            <a:pPr lvl="1"/>
            <a:r>
              <a:rPr lang="en-US" dirty="0">
                <a:latin typeface="Arial" panose="020B0604020202020204" pitchFamily="34" charset="0"/>
                <a:cs typeface="Arial" panose="020B0604020202020204" pitchFamily="34" charset="0"/>
              </a:rPr>
              <a:t>Sale of another </a:t>
            </a:r>
            <a:r>
              <a:rPr lang="en-US" dirty="0" smtClean="0">
                <a:latin typeface="Arial" panose="020B0604020202020204" pitchFamily="34" charset="0"/>
                <a:cs typeface="Arial" panose="020B0604020202020204" pitchFamily="34" charset="0"/>
              </a:rPr>
              <a:t>company</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9158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Arial" panose="020B0604020202020204" pitchFamily="34" charset="0"/>
                <a:cs typeface="Arial" panose="020B0604020202020204" pitchFamily="34" charset="0"/>
              </a:rPr>
              <a:t>Financing Activities</a:t>
            </a:r>
          </a:p>
        </p:txBody>
      </p:sp>
      <p:sp>
        <p:nvSpPr>
          <p:cNvPr id="6" name="Content Placeholder 5"/>
          <p:cNvSpPr>
            <a:spLocks noGrp="1"/>
          </p:cNvSpPr>
          <p:nvPr>
            <p:ph idx="1"/>
          </p:nvPr>
        </p:nvSpPr>
        <p:spPr>
          <a:xfrm>
            <a:off x="228600" y="1295400"/>
            <a:ext cx="8763000" cy="4688305"/>
          </a:xfrm>
        </p:spPr>
        <p:txBody>
          <a:bodyPr/>
          <a:lstStyle/>
          <a:p>
            <a:pPr>
              <a:defRPr/>
            </a:pPr>
            <a:r>
              <a:rPr lang="en-US" dirty="0">
                <a:latin typeface="Arial" panose="020B0604020202020204" pitchFamily="34" charset="0"/>
                <a:cs typeface="Arial" panose="020B0604020202020204" pitchFamily="34" charset="0"/>
              </a:rPr>
              <a:t>Activities concerned with the raising and repaying of funds in the form of debt and equity</a:t>
            </a:r>
          </a:p>
          <a:p>
            <a:pPr>
              <a:defRPr/>
            </a:pPr>
            <a:r>
              <a:rPr lang="en-US" dirty="0">
                <a:latin typeface="Arial" panose="020B0604020202020204" pitchFamily="34" charset="0"/>
                <a:cs typeface="Arial" panose="020B0604020202020204" pitchFamily="34" charset="0"/>
              </a:rPr>
              <a:t>Examples:</a:t>
            </a:r>
          </a:p>
          <a:p>
            <a:pPr lvl="1">
              <a:defRPr/>
            </a:pPr>
            <a:r>
              <a:rPr lang="en-US" dirty="0">
                <a:latin typeface="Arial" panose="020B0604020202020204" pitchFamily="34" charset="0"/>
                <a:cs typeface="Arial" panose="020B0604020202020204" pitchFamily="34" charset="0"/>
              </a:rPr>
              <a:t>Issuance of capital stock</a:t>
            </a:r>
          </a:p>
          <a:p>
            <a:pPr lvl="1">
              <a:defRPr/>
            </a:pPr>
            <a:r>
              <a:rPr lang="en-US" dirty="0">
                <a:latin typeface="Arial" panose="020B0604020202020204" pitchFamily="34" charset="0"/>
                <a:cs typeface="Arial" panose="020B0604020202020204" pitchFamily="34" charset="0"/>
              </a:rPr>
              <a:t>Issuance of bonds</a:t>
            </a:r>
          </a:p>
          <a:p>
            <a:pPr lvl="1">
              <a:defRPr/>
            </a:pPr>
            <a:r>
              <a:rPr lang="en-US" dirty="0">
                <a:latin typeface="Arial" panose="020B0604020202020204" pitchFamily="34" charset="0"/>
                <a:cs typeface="Arial" panose="020B0604020202020204" pitchFamily="34" charset="0"/>
              </a:rPr>
              <a:t>Issuance of bank note</a:t>
            </a:r>
          </a:p>
          <a:p>
            <a:pPr lvl="1">
              <a:defRPr/>
            </a:pPr>
            <a:r>
              <a:rPr lang="en-US" dirty="0">
                <a:latin typeface="Arial" panose="020B0604020202020204" pitchFamily="34" charset="0"/>
                <a:cs typeface="Arial" panose="020B0604020202020204" pitchFamily="34" charset="0"/>
              </a:rPr>
              <a:t>Repurchase of stock</a:t>
            </a:r>
          </a:p>
          <a:p>
            <a:pPr lvl="1">
              <a:defRPr/>
            </a:pPr>
            <a:r>
              <a:rPr lang="en-US" dirty="0">
                <a:latin typeface="Arial" panose="020B0604020202020204" pitchFamily="34" charset="0"/>
                <a:cs typeface="Arial" panose="020B0604020202020204" pitchFamily="34" charset="0"/>
              </a:rPr>
              <a:t>Retirement of bonds</a:t>
            </a:r>
          </a:p>
          <a:p>
            <a:pPr lvl="1">
              <a:defRPr/>
            </a:pPr>
            <a:r>
              <a:rPr lang="en-US" dirty="0">
                <a:latin typeface="Arial" panose="020B0604020202020204" pitchFamily="34" charset="0"/>
                <a:cs typeface="Arial" panose="020B0604020202020204" pitchFamily="34" charset="0"/>
              </a:rPr>
              <a:t>Repayment of notes</a:t>
            </a:r>
          </a:p>
          <a:p>
            <a:pPr lvl="1">
              <a:defRPr/>
            </a:pPr>
            <a:r>
              <a:rPr lang="en-US" dirty="0">
                <a:latin typeface="Arial" panose="020B0604020202020204" pitchFamily="34" charset="0"/>
                <a:cs typeface="Arial" panose="020B0604020202020204" pitchFamily="34" charset="0"/>
              </a:rPr>
              <a:t>Payment of </a:t>
            </a:r>
            <a:r>
              <a:rPr lang="en-US" dirty="0" smtClean="0">
                <a:latin typeface="Arial" panose="020B0604020202020204" pitchFamily="34" charset="0"/>
                <a:cs typeface="Arial" panose="020B0604020202020204" pitchFamily="34" charset="0"/>
              </a:rPr>
              <a:t>dividends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7691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7537" y="191462"/>
            <a:ext cx="8835902" cy="1336338"/>
          </a:xfrm>
        </p:spPr>
        <p:txBody>
          <a:bodyPr>
            <a:normAutofit/>
          </a:bodyPr>
          <a:lstStyle/>
          <a:p>
            <a:r>
              <a:rPr lang="en-US" dirty="0">
                <a:latin typeface="Arial" panose="020B0604020202020204" pitchFamily="34" charset="0"/>
                <a:cs typeface="Arial" panose="020B0604020202020204" pitchFamily="34" charset="0"/>
              </a:rPr>
              <a:t>Exhibit 12.2—Format for the Statement of Cash Flows</a:t>
            </a:r>
          </a:p>
        </p:txBody>
      </p:sp>
      <p:pic>
        <p:nvPicPr>
          <p:cNvPr id="8" name="Picture 2" descr="Exhibit presents the format for the Statement of Cash Flows for Smith Corporation for the Year Ended De-cember 31, 2016.&#10;A statement of cash flows for Smith Corpora-tion shows the format of the statement of cash flows. A three-line heading appears centered at the top of the statement of cash flows. The first line lists the company name: Smith Corpora-tion. The second line lists the type of financial statement: Statement of Cash Flows. The third line lists the date: For the Year Ended Decem-ber 31, 2016. Three columns appear below the statement heading: a list of types of cash flows on the left and the balances of activity inflows and outflows in the middle column and a sub-total for each activity section in the right col-umn. On the line below the statement heading, the words “Cash flows from operating activi-ties” appear in bold in the left column. Below this section heading are cash inflows in the first line following the heading (left column) less cash outflows on the next line. There are no numbers shown in the middle column; only XXX’s appear for illustrative purposes. Net cash provided (used) by operating activities appears on the third line after the activity head-ing with the amount (again XXXs) in the far right column. Following the operating activities section is the bolded heading: Cash flows from investing activities. This section heading is fol-lowed on the next two lines by Inflows less Outflows below in the left column. No num-bers appear in the middle column; only XXX’s appear for illustrative purposes. Net cash pro-vided (used) by investing activities appears on the third line after the heading with the amount (again XXXs) in the far right column.  On the line below this net cash from investing is the beginning of the last activity section. The words “Cash flows from financing activities” appear in bold in the left column. This heading is followed on the next two lines by Inflows less Outflows below in the left column. No numbers appear in the middle column; only XXX’s appear for illustrative purposes. Net cash provided (used) by financing activities appears on the third line after the section head-ing with the amount (again XXXs) in the far right column.  On the next line, the words “Net increase (decrease) in cash and cash equiva-lents” appear in the left column and the amount appears in the far right column as the sum of net cash from the three activity sections. The following line is added to this net increase or decrease and is “Cash and cash equivalents at beginning of the year.” The result appears on the last line of the statement, with the words “Cash and cash equivalents at end of year” ap-pearing in the left column and the amount is double underlined (again XXX) in the far right colum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6909" y="1665679"/>
            <a:ext cx="6650182" cy="4437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9136999"/>
      </p:ext>
    </p:extLst>
  </p:cSld>
  <p:clrMapOvr>
    <a:masterClrMapping/>
  </p:clrMapOvr>
  <p:transition spd="slow"/>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841</Words>
  <Application>Microsoft Office PowerPoint</Application>
  <PresentationFormat>On-screen Show (4:3)</PresentationFormat>
  <Paragraphs>111</Paragraphs>
  <Slides>40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Sample</vt:lpstr>
      <vt:lpstr>Equation</vt:lpstr>
      <vt:lpstr>Chapter 12</vt:lpstr>
      <vt:lpstr>Cash Flows and Accrual Accounting</vt:lpstr>
      <vt:lpstr>Exhibit 12.1—Cash Flows and Net Income for Four Companies (all amounts in millions of dollars)</vt:lpstr>
      <vt:lpstr>Purpose of the Statement of Cash Flows</vt:lpstr>
      <vt:lpstr>Cash Equivalents</vt:lpstr>
      <vt:lpstr>Operating Activities</vt:lpstr>
      <vt:lpstr>Investing Activities</vt:lpstr>
      <vt:lpstr>Financing Activities</vt:lpstr>
      <vt:lpstr>Exhibit 12.2—Format for the Statement of Cash Flows</vt:lpstr>
      <vt:lpstr>Exhibit 12.3—Classification of Items on the Statement of Cash Flows</vt:lpstr>
      <vt:lpstr>Noncash Investing and Financing Activities (1 of 2)</vt:lpstr>
      <vt:lpstr>Noncash Investing and Financing Activities (2 of 2)</vt:lpstr>
      <vt:lpstr>Two Methods of Reporting Cash Flow from Operating Activities</vt:lpstr>
      <vt:lpstr>Exhibit 12.4—Boulder Company’s Income Statement</vt:lpstr>
      <vt:lpstr>Exhibit 12.5—Boulder Company’s Balance Sheet</vt:lpstr>
      <vt:lpstr>Exhibit 12.6—Statement of Cash Flows Using the Direct Method</vt:lpstr>
      <vt:lpstr>Exhibit 12.7—Statement of Cash Flows Using the Indirect Method</vt:lpstr>
      <vt:lpstr>Accounting Equation and the Statement of Cash Flows</vt:lpstr>
      <vt:lpstr>Summary of Various Possibilities for Inflows (+) and Outflows (−) of Cash</vt:lpstr>
      <vt:lpstr>Master T-Account Approach—Direct Method</vt:lpstr>
      <vt:lpstr>Exhibit 12.8—Julian Corp.’s Income Statement</vt:lpstr>
      <vt:lpstr>Cash Flows from Operating Activities—Sales Revenue and Accounts Receivable</vt:lpstr>
      <vt:lpstr>Exhibit 12.10—Master T Account for Cash Flows from Operating Activities</vt:lpstr>
      <vt:lpstr>Exhibit 12.11—Conversion of Income Statement Items to Cash Basis</vt:lpstr>
      <vt:lpstr>Exhibit 12.12—Master T Account for Cash Flows from Investing Activities</vt:lpstr>
      <vt:lpstr>Exhibit 12.13—Master T Account for Cash Flows from Financing Activities</vt:lpstr>
      <vt:lpstr>Exhibit 12.14—Completed Statement of Cash Flows (1 of 2)</vt:lpstr>
      <vt:lpstr>Exhibit 12.14—Completed Statement of Cash Flows (2 of 2)</vt:lpstr>
      <vt:lpstr>Master T-Account Approach—Indirect Method</vt:lpstr>
      <vt:lpstr>Exhibit 12.15—Indirect Method for Reporting Cash Flows from Operating Activities</vt:lpstr>
      <vt:lpstr>Summary of Adjustments to Net Income under the Indirect Method</vt:lpstr>
      <vt:lpstr>Comparison of the Indirect and Direct Methods</vt:lpstr>
      <vt:lpstr>Cash Flow Adequacy</vt:lpstr>
      <vt:lpstr>Work-Sheet Approach—Indirect Method (1 of 7)</vt:lpstr>
      <vt:lpstr>Work-Sheet Approach—Indirect Method (2 of 7)</vt:lpstr>
      <vt:lpstr>Work-Sheet Approach—Indirect Method (3 of 7)</vt:lpstr>
      <vt:lpstr>Work-Sheet Approach—Indirect Method (4 of 7)</vt:lpstr>
      <vt:lpstr>Work-Sheet Approach—Indirect Method (5 of 7)</vt:lpstr>
      <vt:lpstr>Work-Sheet Approach—Indirect Method (6 of 7)</vt:lpstr>
      <vt:lpstr>Work-Sheet Approach—Indirect Method (7 of 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The Statement of Cash Flows</dc:title>
  <dc:creator/>
  <cp:lastModifiedBy/>
  <cp:revision>1</cp:revision>
  <dcterms:created xsi:type="dcterms:W3CDTF">2015-05-25T16:19:52Z</dcterms:created>
  <dcterms:modified xsi:type="dcterms:W3CDTF">2017-11-09T16:23:23Z</dcterms:modified>
</cp:coreProperties>
</file>