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p:sldMasterIdLst>
    <p:sldMasterId id="2147483671" r:id="rId1"/>
  </p:sldMasterIdLst>
  <p:notesMasterIdLst>
    <p:notesMasterId r:id="rId36"/>
  </p:notesMasterIdLst>
  <p:sldIdLst>
    <p:sldId id="517" r:id="rId2"/>
    <p:sldId id="487" r:id="rId3"/>
    <p:sldId id="518" r:id="rId4"/>
    <p:sldId id="519" r:id="rId5"/>
    <p:sldId id="520" r:id="rId6"/>
    <p:sldId id="521" r:id="rId7"/>
    <p:sldId id="522" r:id="rId8"/>
    <p:sldId id="523" r:id="rId9"/>
    <p:sldId id="524" r:id="rId10"/>
    <p:sldId id="525" r:id="rId11"/>
    <p:sldId id="526" r:id="rId12"/>
    <p:sldId id="527" r:id="rId13"/>
    <p:sldId id="528" r:id="rId14"/>
    <p:sldId id="529" r:id="rId15"/>
    <p:sldId id="530" r:id="rId16"/>
    <p:sldId id="531" r:id="rId17"/>
    <p:sldId id="532" r:id="rId18"/>
    <p:sldId id="533" r:id="rId19"/>
    <p:sldId id="534" r:id="rId20"/>
    <p:sldId id="535" r:id="rId21"/>
    <p:sldId id="536" r:id="rId22"/>
    <p:sldId id="537" r:id="rId23"/>
    <p:sldId id="538" r:id="rId24"/>
    <p:sldId id="539" r:id="rId25"/>
    <p:sldId id="541" r:id="rId26"/>
    <p:sldId id="542" r:id="rId27"/>
    <p:sldId id="543" r:id="rId28"/>
    <p:sldId id="544" r:id="rId29"/>
    <p:sldId id="545" r:id="rId30"/>
    <p:sldId id="546" r:id="rId31"/>
    <p:sldId id="547" r:id="rId32"/>
    <p:sldId id="548" r:id="rId33"/>
    <p:sldId id="549" r:id="rId34"/>
    <p:sldId id="550"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6525"/>
    <a:srgbClr val="3E7684"/>
    <a:srgbClr val="C9252C"/>
    <a:srgbClr val="0070C0"/>
    <a:srgbClr val="00739B"/>
    <a:srgbClr val="002D3D"/>
    <a:srgbClr val="59305B"/>
    <a:srgbClr val="4578AF"/>
    <a:srgbClr val="3366FF"/>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24" autoAdjust="0"/>
    <p:restoredTop sz="90053" autoAdjust="0"/>
  </p:normalViewPr>
  <p:slideViewPr>
    <p:cSldViewPr snapToGrid="0">
      <p:cViewPr>
        <p:scale>
          <a:sx n="69" d="100"/>
          <a:sy n="69" d="100"/>
        </p:scale>
        <p:origin x="-612" y="-66"/>
      </p:cViewPr>
      <p:guideLst>
        <p:guide orient="horz" pos="2160"/>
        <p:guide pos="2880"/>
      </p:guideLst>
    </p:cSldViewPr>
  </p:slideViewPr>
  <p:outlineViewPr>
    <p:cViewPr>
      <p:scale>
        <a:sx n="33" d="100"/>
        <a:sy n="33" d="100"/>
      </p:scale>
      <p:origin x="0" y="4182"/>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5121"/>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63491" name="Rectangle 5122"/>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63492" name="Rectangle 5123"/>
          <p:cNvSpPr>
            <a:spLocks noGrp="1" noRot="1" noChangeAspect="1" noChangeArrowheads="1" noTextEdit="1"/>
          </p:cNvSpPr>
          <p:nvPr>
            <p:ph type="sldImg" idx="2"/>
          </p:nvPr>
        </p:nvSpPr>
        <p:spPr bwMode="auto">
          <a:xfrm>
            <a:off x="1143000" y="685800"/>
            <a:ext cx="4572000" cy="3429000"/>
          </a:xfrm>
          <a:prstGeom prst="rect">
            <a:avLst/>
          </a:prstGeom>
          <a:noFill/>
          <a:ln w="9525" algn="ctr">
            <a:solidFill>
              <a:srgbClr val="000000"/>
            </a:solidFill>
            <a:miter lim="800000"/>
            <a:headEnd/>
            <a:tailEnd/>
          </a:ln>
        </p:spPr>
      </p:sp>
      <p:sp>
        <p:nvSpPr>
          <p:cNvPr id="5125" name="Notes Placeholder 5124"/>
          <p:cNvSpPr>
            <a:spLocks noGrp="1" noChangeArrowheads="1"/>
          </p:cNvSpPr>
          <p:nvPr>
            <p:ph type="body" sz="quarter" idx="3"/>
          </p:nvPr>
        </p:nvSpPr>
        <p:spPr bwMode="auto">
          <a:xfrm>
            <a:off x="685800" y="4343400"/>
            <a:ext cx="5486400" cy="41148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3494" name="Rectangle 5125"/>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5127" name="Slide Number Placeholder 5126"/>
          <p:cNvSpPr>
            <a:spLocks noGrp="1" noChangeArrowheads="1"/>
          </p:cNvSpPr>
          <p:nvPr>
            <p:ph type="sldNum" sz="quarter" idx="5"/>
          </p:nvPr>
        </p:nvSpPr>
        <p:spPr bwMode="auto">
          <a:xfrm>
            <a:off x="3884613" y="8685213"/>
            <a:ext cx="2971800" cy="4572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b" anchorCtr="0" compatLnSpc="1">
            <a:prstTxWarp prst="textNoShape">
              <a:avLst/>
            </a:prstTxWarp>
          </a:bodyPr>
          <a:lstStyle>
            <a:lvl1pPr algn="r">
              <a:defRPr sz="1200"/>
            </a:lvl1pPr>
          </a:lstStyle>
          <a:p>
            <a:fld id="{FCA16ACA-BEA9-4113-B004-2C9FC464C5F8}" type="slidenum">
              <a:rPr lang="en-US"/>
              <a:pPr/>
              <a:t>‹#›</a:t>
            </a:fld>
            <a:endParaRPr lang="en-US" dirty="0"/>
          </a:p>
        </p:txBody>
      </p:sp>
    </p:spTree>
    <p:extLst>
      <p:ext uri="{BB962C8B-B14F-4D97-AF65-F5344CB8AC3E}">
        <p14:creationId xmlns:p14="http://schemas.microsoft.com/office/powerpoint/2010/main" val="15749348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9EAEEF-EA87-45A5-AB17-DF2F4D00AFC7}" type="slidenum">
              <a:rPr lang="en-US" altLang="en-US" smtClean="0"/>
              <a:pPr/>
              <a:t>1</a:t>
            </a:fld>
            <a:endParaRPr lang="en-US" altLang="en-US" dirty="0"/>
          </a:p>
        </p:txBody>
      </p:sp>
    </p:spTree>
    <p:extLst>
      <p:ext uri="{BB962C8B-B14F-4D97-AF65-F5344CB8AC3E}">
        <p14:creationId xmlns:p14="http://schemas.microsoft.com/office/powerpoint/2010/main" val="16811224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CA16ACA-BEA9-4113-B004-2C9FC464C5F8}" type="slidenum">
              <a:rPr lang="en-US" smtClean="0"/>
              <a:pPr/>
              <a:t>2</a:t>
            </a:fld>
            <a:endParaRPr lang="en-US" dirty="0"/>
          </a:p>
        </p:txBody>
      </p:sp>
    </p:spTree>
    <p:extLst>
      <p:ext uri="{BB962C8B-B14F-4D97-AF65-F5344CB8AC3E}">
        <p14:creationId xmlns:p14="http://schemas.microsoft.com/office/powerpoint/2010/main" val="40537311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Chapter Opener">
    <p:spTree>
      <p:nvGrpSpPr>
        <p:cNvPr id="1" name=""/>
        <p:cNvGrpSpPr/>
        <p:nvPr/>
      </p:nvGrpSpPr>
      <p:grpSpPr>
        <a:xfrm>
          <a:off x="0" y="0"/>
          <a:ext cx="0" cy="0"/>
          <a:chOff x="0" y="0"/>
          <a:chExt cx="0" cy="0"/>
        </a:xfrm>
      </p:grpSpPr>
      <p:sp>
        <p:nvSpPr>
          <p:cNvPr id="16" name="Rectangle 15"/>
          <p:cNvSpPr/>
          <p:nvPr userDrawn="1"/>
        </p:nvSpPr>
        <p:spPr bwMode="white">
          <a:xfrm>
            <a:off x="0" y="0"/>
            <a:ext cx="9144000" cy="1371600"/>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59305B"/>
              </a:buClr>
            </a:pPr>
            <a:endParaRPr lang="en-US" dirty="0"/>
          </a:p>
        </p:txBody>
      </p:sp>
      <p:sp>
        <p:nvSpPr>
          <p:cNvPr id="11" name="SubTitle 10"/>
          <p:cNvSpPr>
            <a:spLocks noGrp="1"/>
          </p:cNvSpPr>
          <p:nvPr>
            <p:ph type="title"/>
          </p:nvPr>
        </p:nvSpPr>
        <p:spPr>
          <a:xfrm>
            <a:off x="732773" y="4036509"/>
            <a:ext cx="7991502" cy="805313"/>
          </a:xfrm>
          <a:noFill/>
        </p:spPr>
        <p:txBody>
          <a:bodyPr anchor="t">
            <a:noAutofit/>
          </a:bodyPr>
          <a:lstStyle>
            <a:lvl1pPr>
              <a:defRPr sz="3600">
                <a:solidFill>
                  <a:schemeClr val="tx1"/>
                </a:solidFill>
                <a:latin typeface="Arial" pitchFamily="34" charset="0"/>
                <a:ea typeface="Verdana" pitchFamily="34" charset="0"/>
                <a:cs typeface="Arial" pitchFamily="34" charset="0"/>
              </a:defRPr>
            </a:lvl1pPr>
          </a:lstStyle>
          <a:p>
            <a:r>
              <a:rPr lang="en-US" dirty="0" smtClean="0"/>
              <a:t>Click to edit Master title style</a:t>
            </a:r>
            <a:endParaRPr lang="en-US" dirty="0"/>
          </a:p>
        </p:txBody>
      </p:sp>
      <p:sp>
        <p:nvSpPr>
          <p:cNvPr id="9" name="Title 8"/>
          <p:cNvSpPr>
            <a:spLocks noGrp="1"/>
          </p:cNvSpPr>
          <p:nvPr>
            <p:ph type="body" sz="quarter" idx="14" hasCustomPrompt="1"/>
          </p:nvPr>
        </p:nvSpPr>
        <p:spPr>
          <a:xfrm>
            <a:off x="2141951" y="2430049"/>
            <a:ext cx="4415424" cy="1380993"/>
          </a:xfrm>
        </p:spPr>
        <p:txBody>
          <a:bodyPr anchor="b">
            <a:noAutofit/>
          </a:bodyPr>
          <a:lstStyle>
            <a:lvl1pPr marL="0" indent="0">
              <a:spcBef>
                <a:spcPts val="0"/>
              </a:spcBef>
              <a:buNone/>
              <a:defRPr sz="4400" baseline="0">
                <a:latin typeface="Arial" pitchFamily="34" charset="0"/>
                <a:ea typeface="Verdana" pitchFamily="34" charset="0"/>
                <a:cs typeface="Arial" pitchFamily="34" charset="0"/>
              </a:defRPr>
            </a:lvl1pPr>
            <a:lvl2pPr marL="0" indent="0">
              <a:spcBef>
                <a:spcPts val="0"/>
              </a:spcBef>
              <a:buNone/>
              <a:defRPr sz="4400"/>
            </a:lvl2pPr>
            <a:lvl3pPr marL="0" indent="0">
              <a:spcBef>
                <a:spcPts val="0"/>
              </a:spcBef>
              <a:buNone/>
              <a:defRPr sz="4400"/>
            </a:lvl3pPr>
            <a:lvl4pPr marL="0" indent="0">
              <a:spcBef>
                <a:spcPts val="0"/>
              </a:spcBef>
              <a:buNone/>
              <a:defRPr sz="4400"/>
            </a:lvl4pPr>
            <a:lvl5pPr marL="0" indent="0">
              <a:spcBef>
                <a:spcPts val="0"/>
              </a:spcBef>
              <a:buNone/>
              <a:defRPr sz="4400"/>
            </a:lvl5pPr>
            <a:lvl6pPr marL="0" indent="0">
              <a:spcBef>
                <a:spcPts val="0"/>
              </a:spcBef>
              <a:buNone/>
              <a:defRPr sz="4400"/>
            </a:lvl6pPr>
            <a:lvl7pPr marL="0" indent="0">
              <a:spcBef>
                <a:spcPts val="0"/>
              </a:spcBef>
              <a:buNone/>
              <a:defRPr sz="4400"/>
            </a:lvl7pPr>
            <a:lvl8pPr marL="0" indent="0">
              <a:spcBef>
                <a:spcPts val="0"/>
              </a:spcBef>
              <a:buNone/>
              <a:defRPr sz="4400"/>
            </a:lvl8pPr>
            <a:lvl9pPr marL="0" indent="0">
              <a:spcBef>
                <a:spcPts val="0"/>
              </a:spcBef>
              <a:buNone/>
              <a:defRPr sz="4400"/>
            </a:lvl9pPr>
          </a:lstStyle>
          <a:p>
            <a:pPr lvl="0"/>
            <a:r>
              <a:rPr lang="en-US" dirty="0" smtClean="0"/>
              <a:t>Chapter ##</a:t>
            </a:r>
            <a:endParaRPr lang="en-US" dirty="0"/>
          </a:p>
        </p:txBody>
      </p:sp>
      <p:sp>
        <p:nvSpPr>
          <p:cNvPr id="13" name="Rectangle 12"/>
          <p:cNvSpPr/>
          <p:nvPr/>
        </p:nvSpPr>
        <p:spPr bwMode="white">
          <a:xfrm>
            <a:off x="-7938" y="6248400"/>
            <a:ext cx="9161464" cy="62987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Content Placeholder 4"/>
          <p:cNvSpPr>
            <a:spLocks noGrp="1"/>
          </p:cNvSpPr>
          <p:nvPr>
            <p:ph sz="quarter" idx="16"/>
          </p:nvPr>
        </p:nvSpPr>
        <p:spPr>
          <a:xfrm>
            <a:off x="1600200" y="6285230"/>
            <a:ext cx="7543800" cy="572770"/>
          </a:xfrm>
          <a:solidFill>
            <a:srgbClr val="756525"/>
          </a:solidFill>
        </p:spPr>
        <p:txBody>
          <a:bodyPr>
            <a:noAutofit/>
          </a:bodyPr>
          <a:lstStyle>
            <a:lvl1pPr algn="ctr">
              <a:defRPr sz="1100">
                <a:latin typeface="Arial" pitchFamily="34" charset="0"/>
                <a:cs typeface="Arial" pitchFamily="34" charset="0"/>
              </a:defRPr>
            </a:lvl1pPr>
            <a:lvl2pPr>
              <a:defRPr sz="1100">
                <a:latin typeface="Arial" pitchFamily="34" charset="0"/>
                <a:cs typeface="Arial" pitchFamily="34" charset="0"/>
              </a:defRPr>
            </a:lvl2pPr>
            <a:lvl3pPr>
              <a:defRPr sz="1100">
                <a:latin typeface="Arial" pitchFamily="34" charset="0"/>
                <a:cs typeface="Arial" pitchFamily="34" charset="0"/>
              </a:defRPr>
            </a:lvl3pPr>
            <a:lvl4pPr>
              <a:defRPr sz="1100">
                <a:latin typeface="Arial" pitchFamily="34" charset="0"/>
                <a:cs typeface="Arial" pitchFamily="34" charset="0"/>
              </a:defRPr>
            </a:lvl4pPr>
            <a:lvl5pPr>
              <a:defRPr sz="1100">
                <a:latin typeface="Arial" pitchFamily="34" charset="0"/>
                <a:cs typeface="Arial" pitchFamily="34" charset="0"/>
              </a:defRPr>
            </a:lvl5pPr>
          </a:lstStyle>
          <a:p>
            <a:pPr lvl="0"/>
            <a:r>
              <a:rPr lang="en-US" dirty="0" smtClean="0"/>
              <a:t>Click to edit Master text styles</a:t>
            </a:r>
          </a:p>
        </p:txBody>
      </p:sp>
    </p:spTree>
    <p:extLst>
      <p:ext uri="{BB962C8B-B14F-4D97-AF65-F5344CB8AC3E}">
        <p14:creationId xmlns:p14="http://schemas.microsoft.com/office/powerpoint/2010/main" val="3463414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itle 7"/>
          <p:cNvSpPr>
            <a:spLocks noGrp="1"/>
          </p:cNvSpPr>
          <p:nvPr>
            <p:ph type="title"/>
          </p:nvPr>
        </p:nvSpPr>
        <p:spPr>
          <a:xfrm>
            <a:off x="45720" y="27709"/>
            <a:ext cx="9052560" cy="1039091"/>
          </a:xfrm>
        </p:spPr>
        <p:txBody>
          <a:bodyPr>
            <a:normAutofit/>
          </a:bodyPr>
          <a:lstStyle>
            <a:lvl1pPr algn="ctr">
              <a:defRPr sz="3600">
                <a:latin typeface="Arial" pitchFamily="34" charset="0"/>
                <a:ea typeface="Verdana"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228600" y="1295400"/>
            <a:ext cx="8763000" cy="1723571"/>
          </a:xfrm>
        </p:spPr>
        <p:txBody>
          <a:bodyPr/>
          <a:lstStyle>
            <a:lvl1pPr marL="461963" indent="-461963">
              <a:buClr>
                <a:srgbClr val="756525"/>
              </a:buClr>
              <a:buSzPct val="100000"/>
              <a:defRPr/>
            </a:lvl1pPr>
            <a:lvl2pPr marL="914400" indent="-457200">
              <a:spcBef>
                <a:spcPts val="624"/>
              </a:spcBef>
              <a:buClr>
                <a:srgbClr val="756525"/>
              </a:buClr>
              <a:defRPr/>
            </a:lvl2pPr>
            <a:lvl3pPr marL="1376363" indent="-461963">
              <a:spcBef>
                <a:spcPts val="624"/>
              </a:spcBef>
              <a:buClr>
                <a:srgbClr val="756525"/>
              </a:buClr>
              <a:buFont typeface="Wingdings" pitchFamily="2" charset="2"/>
              <a:buChar char="§"/>
              <a:defRPr/>
            </a:lvl3pPr>
            <a:lvl4pPr marL="1828800" indent="-457200">
              <a:spcBef>
                <a:spcPts val="624"/>
              </a:spcBef>
              <a:buClr>
                <a:srgbClr val="756525"/>
              </a:buClr>
              <a:buFont typeface="Courier New" pitchFamily="49" charset="0"/>
              <a:buChar char="o"/>
              <a:defRPr/>
            </a:lvl4pPr>
            <a:lvl5pPr marL="2343150" indent="-514350">
              <a:spcBef>
                <a:spcPts val="624"/>
              </a:spcBef>
              <a:buClr>
                <a:srgbClr val="756525"/>
              </a:buClr>
              <a:defRPr sz="1800"/>
            </a:lvl5pPr>
            <a:lvl6pPr>
              <a:defRPr/>
            </a:lvl6pPr>
            <a:lvl7pPr>
              <a:defRPr/>
            </a:lvl7pPr>
            <a:lvl8pPr>
              <a:defRPr/>
            </a:lvl8pPr>
            <a:lvl9pP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10"/>
          </p:nvPr>
        </p:nvSpPr>
        <p:spPr>
          <a:xfrm>
            <a:off x="595313" y="4645025"/>
            <a:ext cx="8012112" cy="1233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723791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Figure + Caption Layout">
    <p:bg>
      <p:bgPr>
        <a:pattFill prst="pct5">
          <a:fgClr>
            <a:schemeClr val="bg1"/>
          </a:fgClr>
          <a:bgClr>
            <a:schemeClr val="bg1"/>
          </a:bgClr>
        </a:patt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519169" y="357626"/>
            <a:ext cx="8032638" cy="1004011"/>
          </a:xfrm>
        </p:spPr>
        <p:txBody>
          <a:bodyPr>
            <a:normAutofit/>
          </a:bodyPr>
          <a:lstStyle>
            <a:lvl1pPr algn="ctr">
              <a:defRPr sz="3600" b="0">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sz="quarter" idx="10"/>
          </p:nvPr>
        </p:nvSpPr>
        <p:spPr>
          <a:xfrm>
            <a:off x="1142999" y="2338466"/>
            <a:ext cx="7011649" cy="2843134"/>
          </a:xfrm>
        </p:spPr>
        <p:txBody>
          <a:bodyPr/>
          <a:lstStyle>
            <a:lvl1pPr>
              <a:buClr>
                <a:srgbClr val="756525"/>
              </a:buClr>
              <a:defRPr/>
            </a:lvl1pPr>
          </a:lstStyle>
          <a:p>
            <a:r>
              <a:rPr lang="en-US" dirty="0" smtClean="0"/>
              <a:t>Click icon to add picture</a:t>
            </a:r>
            <a:endParaRPr lang="en-US" dirty="0"/>
          </a:p>
        </p:txBody>
      </p:sp>
      <p:sp>
        <p:nvSpPr>
          <p:cNvPr id="11" name="Text Placeholder 3"/>
          <p:cNvSpPr>
            <a:spLocks noGrp="1"/>
          </p:cNvSpPr>
          <p:nvPr>
            <p:ph type="body" sz="half" idx="2"/>
          </p:nvPr>
        </p:nvSpPr>
        <p:spPr>
          <a:xfrm>
            <a:off x="519169" y="5486400"/>
            <a:ext cx="8032638" cy="6651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5"/>
          <p:cNvSpPr/>
          <p:nvPr/>
        </p:nvSpPr>
        <p:spPr bwMode="white">
          <a:xfrm>
            <a:off x="-7937" y="6248400"/>
            <a:ext cx="9151937" cy="617539"/>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Copyright" descr="Pearson: Copyright 2015, 2012, 2009"/>
          <p:cNvSpPr txBox="1">
            <a:spLocks noChangeArrowheads="1"/>
          </p:cNvSpPr>
          <p:nvPr/>
        </p:nvSpPr>
        <p:spPr bwMode="auto">
          <a:xfrm>
            <a:off x="1524000" y="6398426"/>
            <a:ext cx="7012763" cy="347987"/>
          </a:xfrm>
          <a:prstGeom prst="rect">
            <a:avLst/>
          </a:prstGeom>
          <a:solidFill>
            <a:srgbClr val="756525"/>
          </a:solidFill>
          <a:ln w="9525">
            <a:noFill/>
            <a:miter lim="800000"/>
            <a:headEnd/>
            <a:tailEnd/>
          </a:ln>
        </p:spPr>
        <p:txBody>
          <a:bodyPr lIns="0" tIns="0" rIns="0" bIns="0" anchor="ctr"/>
          <a:lstStyle>
            <a:lvl1pPr eaLnBrk="0" hangingPunct="0">
              <a:defRPr sz="2400">
                <a:solidFill>
                  <a:schemeClr val="tx1"/>
                </a:solidFill>
                <a:latin typeface="Arial" panose="020B0604020202020204" pitchFamily="34" charset="0"/>
              </a:defRPr>
            </a:lvl1pPr>
            <a:lvl2pPr marL="37931725" indent="-37474525" eaLnBrk="0" hangingPunct="0">
              <a:defRPr sz="2400">
                <a:solidFill>
                  <a:schemeClr val="tx1"/>
                </a:solidFill>
                <a:latin typeface="Arial" panose="020B0604020202020204" pitchFamily="34" charset="0"/>
              </a:defRPr>
            </a:lvl2pPr>
            <a:lvl3pPr eaLnBrk="0" hangingPunct="0">
              <a:defRPr sz="2400">
                <a:solidFill>
                  <a:schemeClr val="tx1"/>
                </a:solidFill>
                <a:latin typeface="Arial" panose="020B0604020202020204" pitchFamily="34" charset="0"/>
              </a:defRPr>
            </a:lvl3pPr>
            <a:lvl4pPr eaLnBrk="0" hangingPunct="0">
              <a:defRPr sz="2400">
                <a:solidFill>
                  <a:schemeClr val="tx1"/>
                </a:solidFill>
                <a:latin typeface="Arial" panose="020B0604020202020204" pitchFamily="34" charset="0"/>
              </a:defRPr>
            </a:lvl4pPr>
            <a:lvl5pPr eaLnBrk="0" hangingPunct="0">
              <a:defRPr sz="2400">
                <a:solidFill>
                  <a:schemeClr val="tx1"/>
                </a:solidFill>
                <a:latin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defRPr>
            </a:lvl9pPr>
          </a:lstStyle>
          <a:p>
            <a:pPr marL="0" lvl="0" indent="0" algn="ctr" eaLnBrk="0" fontAlgn="base" hangingPunct="0">
              <a:spcBef>
                <a:spcPct val="0"/>
              </a:spcBef>
              <a:spcAft>
                <a:spcPct val="0"/>
              </a:spcAft>
              <a:buClrTx/>
              <a:buNone/>
              <a:defRPr/>
            </a:pPr>
            <a:r>
              <a:rPr lang="en-US" sz="1200" dirty="0" smtClean="0">
                <a:solidFill>
                  <a:schemeClr val="bg1"/>
                </a:solidFill>
              </a:rPr>
              <a:t>© 2019 Cengage. All rights reserved</a:t>
            </a:r>
            <a:r>
              <a:rPr lang="en-US" sz="1200" dirty="0" smtClean="0">
                <a:solidFill>
                  <a:schemeClr val="bg1"/>
                </a:solidFill>
                <a:ea typeface="ＭＳ Ｐゴシック" charset="-128"/>
              </a:rPr>
              <a:t>.</a:t>
            </a:r>
            <a:endParaRPr lang="en-US" sz="1200" dirty="0">
              <a:solidFill>
                <a:schemeClr val="bg1"/>
              </a:solidFill>
            </a:endParaRPr>
          </a:p>
        </p:txBody>
      </p:sp>
      <p:pic>
        <p:nvPicPr>
          <p:cNvPr id="9" name="Picture 8" title="Cengage 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450154"/>
            <a:ext cx="1359386" cy="304675"/>
          </a:xfrm>
          <a:prstGeom prst="rect">
            <a:avLst/>
          </a:prstGeom>
          <a:solidFill>
            <a:srgbClr val="756525"/>
          </a:solidFill>
          <a:extLst/>
        </p:spPr>
      </p:pic>
      <p:sp>
        <p:nvSpPr>
          <p:cNvPr id="4" name="Content Placeholder 3"/>
          <p:cNvSpPr>
            <a:spLocks noGrp="1"/>
          </p:cNvSpPr>
          <p:nvPr>
            <p:ph sz="quarter" idx="11"/>
          </p:nvPr>
        </p:nvSpPr>
        <p:spPr>
          <a:xfrm>
            <a:off x="554038" y="1663700"/>
            <a:ext cx="8589962" cy="479425"/>
          </a:xfrm>
        </p:spPr>
        <p:txBody>
          <a:bodyPr/>
          <a:lstStyle>
            <a:lvl1pPr>
              <a:buClr>
                <a:srgbClr val="756525"/>
              </a:buClr>
              <a:defRPr/>
            </a:lvl1pPr>
            <a:lvl2pPr>
              <a:buClr>
                <a:srgbClr val="756525"/>
              </a:buClr>
              <a:defRPr/>
            </a:lvl2pPr>
            <a:lvl3pPr>
              <a:buClr>
                <a:srgbClr val="756525"/>
              </a:buClr>
              <a:defRPr/>
            </a:lvl3pPr>
            <a:lvl4pPr>
              <a:buClr>
                <a:srgbClr val="756525"/>
              </a:buClr>
              <a:defRPr/>
            </a:lvl4pPr>
            <a:lvl5pPr>
              <a:buClr>
                <a:srgbClr val="756525"/>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86561692"/>
      </p:ext>
    </p:extLst>
  </p:cSld>
  <p:clrMapOvr>
    <a:masterClrMapping/>
  </p:clrMapOvr>
  <p:transition spd="slow"/>
  <p:timing>
    <p:tnLst>
      <p:par>
        <p:cTn id="1" dur="indefinite" restart="never" nodeType="tmRoot"/>
      </p:par>
    </p:tnLst>
  </p:timing>
  <p:hf sldNum="0" hd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Content Placeholder 1"/>
          <p:cNvSpPr>
            <a:spLocks noGrp="1"/>
          </p:cNvSpPr>
          <p:nvPr>
            <p:ph type="title"/>
          </p:nvPr>
        </p:nvSpPr>
        <p:spPr>
          <a:xfrm>
            <a:off x="457200" y="27709"/>
            <a:ext cx="8229600" cy="1039091"/>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Content Placeholder 2"/>
          <p:cNvSpPr>
            <a:spLocks noGrp="1"/>
          </p:cNvSpPr>
          <p:nvPr>
            <p:ph type="body" idx="1"/>
          </p:nvPr>
        </p:nvSpPr>
        <p:spPr>
          <a:xfrm>
            <a:off x="228600" y="1295400"/>
            <a:ext cx="8763000" cy="4830763"/>
          </a:xfrm>
          <a:prstGeom prst="rect">
            <a:avLst/>
          </a:prstGeom>
        </p:spPr>
        <p:txBody>
          <a:bodyPr vert="horz" lIns="91440" tIns="45720" rIns="91440" bIns="45720" rtlCol="0">
            <a:normAutofit/>
          </a:bodyPr>
          <a:lstStyle/>
          <a:p>
            <a:pPr marL="461963" lvl="0" indent="-461963">
              <a:buSzPct val="100000"/>
            </a:pPr>
            <a:r>
              <a:rPr lang="en-US" dirty="0" smtClean="0"/>
              <a:t>Click to edit Master text styles</a:t>
            </a:r>
          </a:p>
          <a:p>
            <a:pPr marL="914400" lvl="1" indent="-457200"/>
            <a:r>
              <a:rPr lang="en-US" dirty="0" smtClean="0"/>
              <a:t>Second level</a:t>
            </a:r>
          </a:p>
          <a:p>
            <a:pPr marL="1376363" lvl="2" indent="-461963"/>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bwMode="white">
          <a:xfrm>
            <a:off x="0" y="0"/>
            <a:ext cx="9144000" cy="113355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bwMode="white">
          <a:xfrm>
            <a:off x="-7938" y="6248400"/>
            <a:ext cx="9161464" cy="629874"/>
          </a:xfrm>
          <a:prstGeom prst="rect">
            <a:avLst/>
          </a:prstGeom>
          <a:solidFill>
            <a:srgbClr val="756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800" dirty="0" smtClean="0"/>
              <a:t>Introduction to Cost management</a:t>
            </a:r>
            <a:endParaRPr lang="en-US" dirty="0"/>
          </a:p>
        </p:txBody>
      </p:sp>
      <p:sp>
        <p:nvSpPr>
          <p:cNvPr id="15" name="Copyright" descr="Pearson: Copyright 2015, 2012, 2009"/>
          <p:cNvSpPr txBox="1">
            <a:spLocks noChangeArrowheads="1"/>
          </p:cNvSpPr>
          <p:nvPr/>
        </p:nvSpPr>
        <p:spPr bwMode="auto">
          <a:xfrm>
            <a:off x="1524000" y="6398426"/>
            <a:ext cx="7012763" cy="347987"/>
          </a:xfrm>
          <a:prstGeom prst="rect">
            <a:avLst/>
          </a:prstGeom>
          <a:solidFill>
            <a:srgbClr val="756525"/>
          </a:solidFill>
          <a:ln w="9525">
            <a:noFill/>
            <a:miter lim="800000"/>
            <a:headEnd/>
            <a:tailEnd/>
          </a:ln>
        </p:spPr>
        <p:txBody>
          <a:bodyPr lIns="0" tIns="0" rIns="0" bIns="0" anchor="ctr"/>
          <a:lstStyle>
            <a:lvl1pPr eaLnBrk="0" hangingPunct="0">
              <a:defRPr sz="2400">
                <a:solidFill>
                  <a:schemeClr val="tx1"/>
                </a:solidFill>
                <a:latin typeface="Arial" panose="020B0604020202020204" pitchFamily="34" charset="0"/>
              </a:defRPr>
            </a:lvl1pPr>
            <a:lvl2pPr marL="37931725" indent="-37474525" eaLnBrk="0" hangingPunct="0">
              <a:defRPr sz="2400">
                <a:solidFill>
                  <a:schemeClr val="tx1"/>
                </a:solidFill>
                <a:latin typeface="Arial" panose="020B0604020202020204" pitchFamily="34" charset="0"/>
              </a:defRPr>
            </a:lvl2pPr>
            <a:lvl3pPr eaLnBrk="0" hangingPunct="0">
              <a:defRPr sz="2400">
                <a:solidFill>
                  <a:schemeClr val="tx1"/>
                </a:solidFill>
                <a:latin typeface="Arial" panose="020B0604020202020204" pitchFamily="34" charset="0"/>
              </a:defRPr>
            </a:lvl3pPr>
            <a:lvl4pPr eaLnBrk="0" hangingPunct="0">
              <a:defRPr sz="2400">
                <a:solidFill>
                  <a:schemeClr val="tx1"/>
                </a:solidFill>
                <a:latin typeface="Arial" panose="020B0604020202020204" pitchFamily="34" charset="0"/>
              </a:defRPr>
            </a:lvl4pPr>
            <a:lvl5pPr eaLnBrk="0" hangingPunct="0">
              <a:defRPr sz="2400">
                <a:solidFill>
                  <a:schemeClr val="tx1"/>
                </a:solidFill>
                <a:latin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defRPr>
            </a:lvl9pPr>
          </a:lstStyle>
          <a:p>
            <a:pPr marL="0" lvl="0" indent="0" algn="ctr" eaLnBrk="0" fontAlgn="base" hangingPunct="0">
              <a:spcBef>
                <a:spcPct val="0"/>
              </a:spcBef>
              <a:spcAft>
                <a:spcPct val="0"/>
              </a:spcAft>
              <a:buClrTx/>
              <a:buNone/>
              <a:defRPr/>
            </a:pPr>
            <a:r>
              <a:rPr lang="en-US" sz="1200" dirty="0" smtClean="0">
                <a:solidFill>
                  <a:schemeClr val="bg1"/>
                </a:solidFill>
              </a:rPr>
              <a:t>© 2019 Cengage. All rights reserved</a:t>
            </a:r>
            <a:r>
              <a:rPr lang="en-US" sz="1200" dirty="0" smtClean="0">
                <a:solidFill>
                  <a:schemeClr val="bg1"/>
                </a:solidFill>
                <a:ea typeface="ＭＳ Ｐゴシック" charset="-128"/>
              </a:rPr>
              <a:t>.</a:t>
            </a:r>
            <a:endParaRPr lang="en-US" sz="1200" dirty="0">
              <a:solidFill>
                <a:schemeClr val="bg1"/>
              </a:solidFill>
            </a:endParaRPr>
          </a:p>
        </p:txBody>
      </p:sp>
      <p:pic>
        <p:nvPicPr>
          <p:cNvPr id="8" name="Picture 7" title="Cengage Logo"/>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0" y="6450154"/>
            <a:ext cx="1359386" cy="304675"/>
          </a:xfrm>
          <a:prstGeom prst="rect">
            <a:avLst/>
          </a:prstGeom>
          <a:solidFill>
            <a:srgbClr val="756525"/>
          </a:solidFill>
          <a:extLst/>
        </p:spPr>
      </p:pic>
    </p:spTree>
    <p:extLst>
      <p:ext uri="{BB962C8B-B14F-4D97-AF65-F5344CB8AC3E}">
        <p14:creationId xmlns:p14="http://schemas.microsoft.com/office/powerpoint/2010/main" val="1792269746"/>
      </p:ext>
    </p:extLst>
  </p:cSld>
  <p:clrMap bg1="lt1" tx1="dk1" bg2="lt2" tx2="dk2" accent1="accent1" accent2="accent2" accent3="accent3" accent4="accent4" accent5="accent5" accent6="accent6" hlink="hlink" folHlink="folHlink"/>
  <p:sldLayoutIdLst>
    <p:sldLayoutId id="2147483675" r:id="rId1"/>
    <p:sldLayoutId id="2147483673" r:id="rId2"/>
    <p:sldLayoutId id="2147483674" r:id="rId3"/>
  </p:sldLayoutIdLst>
  <p:timing>
    <p:tnLst>
      <p:par>
        <p:cTn id="1" dur="indefinite" restart="never" nodeType="tmRoot"/>
      </p:par>
    </p:tnLst>
  </p:timing>
  <p:hf sldNum="0" hdr="0" dt="0"/>
  <p:txStyles>
    <p:titleStyle>
      <a:lvl1pPr algn="ctr" defTabSz="914400" rtl="0" eaLnBrk="1" latinLnBrk="0" hangingPunct="1">
        <a:spcBef>
          <a:spcPct val="0"/>
        </a:spcBef>
        <a:buNone/>
        <a:defRPr sz="3600"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rgbClr val="756525"/>
        </a:buClr>
        <a:buFont typeface="Arial" pitchFamily="34" charset="0"/>
        <a:buChar char="•"/>
        <a:defRPr lang="en-US" sz="2600" kern="1200" dirty="0" smtClean="0">
          <a:solidFill>
            <a:schemeClr val="tx1"/>
          </a:solidFill>
          <a:latin typeface="Arial" pitchFamily="34" charset="0"/>
          <a:ea typeface="Verdana" pitchFamily="34" charset="0"/>
          <a:cs typeface="Arial" pitchFamily="34" charset="0"/>
        </a:defRPr>
      </a:lvl1pPr>
      <a:lvl2pPr marL="742950" indent="-285750" algn="l" defTabSz="914400" rtl="0" eaLnBrk="1" latinLnBrk="0" hangingPunct="1">
        <a:spcBef>
          <a:spcPct val="20000"/>
        </a:spcBef>
        <a:buClr>
          <a:srgbClr val="756525"/>
        </a:buClr>
        <a:buFont typeface="Arial" pitchFamily="34" charset="0"/>
        <a:buChar char="–"/>
        <a:defRPr lang="en-US" sz="2400" kern="1200" dirty="0" smtClean="0">
          <a:solidFill>
            <a:schemeClr val="tx1"/>
          </a:solidFill>
          <a:latin typeface="Arial" pitchFamily="34" charset="0"/>
          <a:ea typeface="Verdana" pitchFamily="34" charset="0"/>
          <a:cs typeface="Arial" pitchFamily="34" charset="0"/>
        </a:defRPr>
      </a:lvl2pPr>
      <a:lvl3pPr marL="1143000" indent="-228600" algn="l" defTabSz="914400" rtl="0" eaLnBrk="1" latinLnBrk="0" hangingPunct="1">
        <a:spcBef>
          <a:spcPct val="20000"/>
        </a:spcBef>
        <a:buClr>
          <a:srgbClr val="756525"/>
        </a:buClr>
        <a:buFont typeface="Wingdings" pitchFamily="2" charset="2"/>
        <a:buChar char="§"/>
        <a:defRPr lang="en-US" sz="2200" kern="1200" dirty="0" smtClean="0">
          <a:solidFill>
            <a:schemeClr val="tx1"/>
          </a:solidFill>
          <a:latin typeface="Arial" pitchFamily="34" charset="0"/>
          <a:ea typeface="Verdana" pitchFamily="34" charset="0"/>
          <a:cs typeface="Arial" pitchFamily="34" charset="0"/>
        </a:defRPr>
      </a:lvl3pPr>
      <a:lvl4pPr marL="1600200" indent="-228600" algn="l" defTabSz="914400" rtl="0" eaLnBrk="1" latinLnBrk="0" hangingPunct="1">
        <a:spcBef>
          <a:spcPct val="20000"/>
        </a:spcBef>
        <a:buClr>
          <a:srgbClr val="756525"/>
        </a:buClr>
        <a:buFont typeface="Courier New" pitchFamily="49" charset="0"/>
        <a:buChar char="o"/>
        <a:defRPr lang="en-US" sz="2000" kern="1200" dirty="0" smtClean="0">
          <a:solidFill>
            <a:schemeClr val="tx1"/>
          </a:solidFill>
          <a:latin typeface="Arial" pitchFamily="34" charset="0"/>
          <a:ea typeface="Verdana" pitchFamily="34" charset="0"/>
          <a:cs typeface="Arial" pitchFamily="34" charset="0"/>
        </a:defRPr>
      </a:lvl4pPr>
      <a:lvl5pPr marL="2057400" indent="-228600" algn="l" defTabSz="914400" rtl="0" eaLnBrk="1" latinLnBrk="0" hangingPunct="1">
        <a:spcBef>
          <a:spcPct val="20000"/>
        </a:spcBef>
        <a:buClr>
          <a:srgbClr val="756525"/>
        </a:buClr>
        <a:buFont typeface="Arial" pitchFamily="34" charset="0"/>
        <a:buChar char="»"/>
        <a:defRPr lang="en-US" sz="2000" kern="1200" dirty="0">
          <a:solidFill>
            <a:schemeClr val="tx1"/>
          </a:solidFill>
          <a:latin typeface="Arial" pitchFamily="34" charset="0"/>
          <a:ea typeface="Verdana" pitchFamily="34"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8.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9.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0.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2.wmf"/><Relationship Id="rId5" Type="http://schemas.openxmlformats.org/officeDocument/2006/relationships/oleObject" Target="../embeddings/oleObject5.bin"/><Relationship Id="rId4" Type="http://schemas.openxmlformats.org/officeDocument/2006/relationships/image" Target="../media/image11.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4.wmf"/><Relationship Id="rId5" Type="http://schemas.openxmlformats.org/officeDocument/2006/relationships/oleObject" Target="../embeddings/oleObject7.bin"/><Relationship Id="rId4" Type="http://schemas.openxmlformats.org/officeDocument/2006/relationships/image" Target="../media/image13.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5.w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6.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7.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18.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19.w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20.w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22.wmf"/><Relationship Id="rId5" Type="http://schemas.openxmlformats.org/officeDocument/2006/relationships/oleObject" Target="../embeddings/oleObject15.bin"/><Relationship Id="rId4" Type="http://schemas.openxmlformats.org/officeDocument/2006/relationships/image" Target="../media/image21.w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23.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24.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25.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27.wmf"/><Relationship Id="rId5" Type="http://schemas.openxmlformats.org/officeDocument/2006/relationships/oleObject" Target="../embeddings/oleObject20.bin"/><Relationship Id="rId4" Type="http://schemas.openxmlformats.org/officeDocument/2006/relationships/image" Target="../media/image26.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37405" y="2189763"/>
            <a:ext cx="7454200" cy="1412296"/>
          </a:xfrm>
        </p:spPr>
        <p:txBody>
          <a:bodyPr anchor="ctr"/>
          <a:lstStyle/>
          <a:p>
            <a:pPr>
              <a:spcBef>
                <a:spcPts val="624"/>
              </a:spcBef>
            </a:pPr>
            <a:r>
              <a:rPr lang="en-IN" sz="4000" b="1" dirty="0"/>
              <a:t>Chapter 13</a:t>
            </a:r>
          </a:p>
        </p:txBody>
      </p:sp>
      <p:sp>
        <p:nvSpPr>
          <p:cNvPr id="4" name="Sub Title 5"/>
          <p:cNvSpPr>
            <a:spLocks noGrp="1"/>
          </p:cNvSpPr>
          <p:nvPr>
            <p:ph type="body" sz="quarter" idx="14"/>
          </p:nvPr>
        </p:nvSpPr>
        <p:spPr>
          <a:xfrm>
            <a:off x="736830" y="3996752"/>
            <a:ext cx="7898317" cy="1528997"/>
          </a:xfrm>
        </p:spPr>
        <p:txBody>
          <a:bodyPr anchor="ctr"/>
          <a:lstStyle/>
          <a:p>
            <a:pPr algn="ctr">
              <a:spcBef>
                <a:spcPts val="624"/>
              </a:spcBef>
            </a:pPr>
            <a:r>
              <a:rPr lang="en-US" altLang="en-US" sz="3600" dirty="0" smtClean="0"/>
              <a:t>Financial </a:t>
            </a:r>
            <a:r>
              <a:rPr lang="en-US" altLang="en-US" sz="3600" dirty="0"/>
              <a:t>Statement Analysis</a:t>
            </a:r>
          </a:p>
        </p:txBody>
      </p:sp>
      <p:pic>
        <p:nvPicPr>
          <p:cNvPr id="1026" name="Picture 2" title="Cengage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5" y="6405550"/>
            <a:ext cx="1512643" cy="339024"/>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sz="quarter" idx="16"/>
          </p:nvPr>
        </p:nvSpPr>
        <p:spPr/>
        <p:txBody>
          <a:bodyPr anchor="ctr"/>
          <a:lstStyle/>
          <a:p>
            <a:pPr marL="0" lvl="0" indent="0" eaLnBrk="0" fontAlgn="base" hangingPunct="0">
              <a:spcBef>
                <a:spcPct val="0"/>
              </a:spcBef>
              <a:spcAft>
                <a:spcPct val="0"/>
              </a:spcAft>
              <a:buClrTx/>
              <a:buNone/>
              <a:defRPr/>
            </a:pPr>
            <a:r>
              <a:rPr lang="en-US" sz="1200" dirty="0" smtClean="0">
                <a:solidFill>
                  <a:schemeClr val="bg1"/>
                </a:solidFill>
              </a:rPr>
              <a:t>© </a:t>
            </a:r>
            <a:r>
              <a:rPr lang="en-US" sz="1200" dirty="0">
                <a:solidFill>
                  <a:schemeClr val="bg1"/>
                </a:solidFill>
              </a:rPr>
              <a:t>2019 Cengage. All rights reserved</a:t>
            </a:r>
            <a:r>
              <a:rPr lang="en-US" sz="1200" dirty="0">
                <a:solidFill>
                  <a:schemeClr val="bg1"/>
                </a:solidFill>
                <a:ea typeface="ＭＳ Ｐゴシック" charset="-128"/>
              </a:rPr>
              <a:t>.</a:t>
            </a:r>
            <a:endParaRPr lang="en-US" sz="1200" dirty="0">
              <a:solidFill>
                <a:schemeClr val="bg1"/>
              </a:solidFill>
            </a:endParaRPr>
          </a:p>
        </p:txBody>
      </p:sp>
    </p:spTree>
    <p:extLst>
      <p:ext uri="{BB962C8B-B14F-4D97-AF65-F5344CB8AC3E}">
        <p14:creationId xmlns:p14="http://schemas.microsoft.com/office/powerpoint/2010/main" val="33041286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4171" y="58057"/>
            <a:ext cx="8723086" cy="1596570"/>
          </a:xfrm>
        </p:spPr>
        <p:txBody>
          <a:bodyPr>
            <a:noAutofit/>
          </a:bodyPr>
          <a:lstStyle/>
          <a:p>
            <a:r>
              <a:rPr lang="en-US" altLang="en-US" dirty="0"/>
              <a:t>Example 13.5—Preparing and Reading </a:t>
            </a:r>
            <a:br>
              <a:rPr lang="en-US" altLang="en-US" dirty="0"/>
            </a:br>
            <a:r>
              <a:rPr lang="en-US" altLang="en-US" dirty="0"/>
              <a:t>Common-Size Income Statements—Vertical Analysis</a:t>
            </a:r>
            <a:endParaRPr lang="en-US" dirty="0"/>
          </a:p>
        </p:txBody>
      </p:sp>
      <p:pic>
        <p:nvPicPr>
          <p:cNvPr id="8" name="Picture 2" descr="A Common-size comparative income statement for Henderson Company is shown.&#10;A Common-size comparative income statements for Henderson Company is shown. A four-line Heading appears centered at the top of the sheet. The lines read: Henderson Company; Common-Size Comparative Income Statements; For the Years Ended December 31, 2016 and 2015; (all amounts in thousands of dollars). All four lines are in bold type.&#10;There are two equal length parallel single lines, one above the headings for columns two and three, reading: December 31, 2016, centered above the line. The second line, over the headings for columns four and five reads: December 31, 2015, centered above the line.&#10;Below these lines are the following headings: column two: Dollars; column three: Percent; column four: Dollars; column five: Percent. All the previous headings in bold type.&#10;Below these headings appears a line stretching from left to right over the whole width of the sheet. Below this line, the following account titles in column one, and respective figures in columns two through five appear:&#10;Net sales, $24,000; 100.0%; $20,000; 100.0%, highlighted in orange. A red circle with a white number 1 noting the first item referenced in the textbook appears in this line between columns two and three. Title and figures are in bold type.&#10;Cost of goods sold, 18,000; 75.0; 14,000; 70.0. A single line appears below each of the previous figures indicating that the numbers are to be summed.&#10;A red circle with a white number 3 noting the third item referenced in the textbook appears in this line between columns one and two.&#10;Below and indented a few spaces from the left is: Gross profit, $6,000; 25.0%; $6,000; 30.0%, highlighted in orange. A red circle with a white number 2 noting the second item referenced in the textbook appears in this line between columns two and three. The following paragraph appears in the right margin: Gross profit as a percentage of sales is the gross profit ratio. Gross profit ratio is in bold type. An arrow points to the orange-highlighted figure 30.0% in line three, column five.&#10;Below Gross profit and all the way left is the title: Selling, general, and administrative&#10;expense, 3,000; 12.5; 2,000; 10.0. A single line appears below each of the previous figures indicating that the numbers are to be summed.&#10;Below and indented a few spaces from the left is: Operating income, $3,000; 12.5%; $4,000; 20.0%.&#10;Below and all the way left is: Interest expense, 140; 0.6; 160; 0.8. A single line appears below each of the previous figures indicating that the numbers are to be summed.&#10;Below and indented a few spaces from the left is: Income before tax, $2,860; 11.9%; $3,840; 19.2%. All figures on this line are in bold type.&#10;Below and all the way left is: Income tax expense, 1,140; 4.8; 1,540; 7.7. A single line appears below each of the previous figures indicating that the numbers are to be summed.&#10;Below and indented a few spaces from left is Net income, $1,720; 7.1; 2,300; 11.5%, highlighted in orange. A red circle with a white number 4 noting the fourth item referenced in the textbook appears in this line between columns two and three. Title and figures are in bold type. &#10; The following paragraph appears in the right margin: The ratio of net income to net sales is the profit margin ratio. Profit margin ratio is in bold type. An arrow points to the orange-highlighted figure 11.5% in the Net income line, column five.&#10;A single line appears below the entire previous line, and below this line the following words appear: Note: Referenced amounts are boldfaced for convenienc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9892" y="1865088"/>
            <a:ext cx="8496300" cy="41925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8586886"/>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Liquidity Analysis</a:t>
            </a:r>
            <a:endParaRPr lang="en-US" dirty="0"/>
          </a:p>
        </p:txBody>
      </p:sp>
      <p:sp>
        <p:nvSpPr>
          <p:cNvPr id="3" name="Content Placeholder 2"/>
          <p:cNvSpPr>
            <a:spLocks noGrp="1"/>
          </p:cNvSpPr>
          <p:nvPr>
            <p:ph idx="1"/>
          </p:nvPr>
        </p:nvSpPr>
        <p:spPr>
          <a:xfrm>
            <a:off x="228600" y="1295400"/>
            <a:ext cx="8763000" cy="4511842"/>
          </a:xfrm>
        </p:spPr>
        <p:txBody>
          <a:bodyPr/>
          <a:lstStyle/>
          <a:p>
            <a:r>
              <a:rPr lang="en-US" altLang="en-US" dirty="0"/>
              <a:t>A relative measure of the nearness to cash of the assets and liabilities of a </a:t>
            </a:r>
            <a:r>
              <a:rPr lang="en-US" altLang="en-US" dirty="0" smtClean="0"/>
              <a:t>company</a:t>
            </a:r>
            <a:endParaRPr lang="en-US" altLang="en-US" dirty="0"/>
          </a:p>
        </p:txBody>
      </p:sp>
    </p:spTree>
    <p:extLst>
      <p:ext uri="{BB962C8B-B14F-4D97-AF65-F5344CB8AC3E}">
        <p14:creationId xmlns:p14="http://schemas.microsoft.com/office/powerpoint/2010/main" val="40412419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Working Capital</a:t>
            </a:r>
            <a:endParaRPr lang="en-US" dirty="0"/>
          </a:p>
        </p:txBody>
      </p:sp>
      <p:sp>
        <p:nvSpPr>
          <p:cNvPr id="3" name="Content Placeholder 2"/>
          <p:cNvSpPr>
            <a:spLocks noGrp="1"/>
          </p:cNvSpPr>
          <p:nvPr>
            <p:ph idx="1"/>
          </p:nvPr>
        </p:nvSpPr>
        <p:spPr>
          <a:xfrm>
            <a:off x="228600" y="1295400"/>
            <a:ext cx="8763000" cy="4527884"/>
          </a:xfrm>
        </p:spPr>
        <p:txBody>
          <a:bodyPr/>
          <a:lstStyle/>
          <a:p>
            <a:r>
              <a:rPr lang="en-US" altLang="en-US" dirty="0"/>
              <a:t>The excess of current assets over current liabilities at a point in </a:t>
            </a:r>
            <a:r>
              <a:rPr lang="en-US" altLang="en-US" dirty="0" smtClean="0"/>
              <a:t>time</a:t>
            </a:r>
          </a:p>
          <a:p>
            <a:pPr marL="0" indent="0">
              <a:buNone/>
            </a:pPr>
            <a:r>
              <a:rPr lang="en-US" altLang="en-US" dirty="0" smtClean="0"/>
              <a:t>Working Capital = Current Assets – Current Liabilities</a:t>
            </a:r>
          </a:p>
        </p:txBody>
      </p:sp>
    </p:spTree>
    <p:extLst>
      <p:ext uri="{BB962C8B-B14F-4D97-AF65-F5344CB8AC3E}">
        <p14:creationId xmlns:p14="http://schemas.microsoft.com/office/powerpoint/2010/main" val="26052334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Current Ratio</a:t>
            </a:r>
            <a:endParaRPr lang="en-US" dirty="0"/>
          </a:p>
        </p:txBody>
      </p:sp>
      <p:sp>
        <p:nvSpPr>
          <p:cNvPr id="3" name="Content Placeholder 2"/>
          <p:cNvSpPr>
            <a:spLocks noGrp="1"/>
          </p:cNvSpPr>
          <p:nvPr>
            <p:ph idx="1"/>
          </p:nvPr>
        </p:nvSpPr>
        <p:spPr>
          <a:xfrm>
            <a:off x="130629" y="1295401"/>
            <a:ext cx="8860971" cy="1375228"/>
          </a:xfrm>
        </p:spPr>
        <p:txBody>
          <a:bodyPr/>
          <a:lstStyle/>
          <a:p>
            <a:r>
              <a:rPr lang="en-US" altLang="en-US" dirty="0"/>
              <a:t>The ratio of current assets to current liabilities</a:t>
            </a:r>
          </a:p>
          <a:p>
            <a:r>
              <a:rPr lang="en-US" altLang="en-US" dirty="0"/>
              <a:t>One of the most widely used financial statement </a:t>
            </a:r>
            <a:r>
              <a:rPr lang="en-US" altLang="en-US" dirty="0" smtClean="0"/>
              <a:t>ratios</a:t>
            </a:r>
            <a:endParaRPr lang="en-US" alt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3823004492"/>
              </p:ext>
            </p:extLst>
          </p:nvPr>
        </p:nvGraphicFramePr>
        <p:xfrm>
          <a:off x="1693654" y="3007214"/>
          <a:ext cx="4872772" cy="843573"/>
        </p:xfrm>
        <a:graphic>
          <a:graphicData uri="http://schemas.openxmlformats.org/presentationml/2006/ole">
            <mc:AlternateContent xmlns:mc="http://schemas.openxmlformats.org/markup-compatibility/2006">
              <mc:Choice xmlns:v="urn:schemas-microsoft-com:vml" Requires="v">
                <p:oleObj spid="_x0000_s1076" name="Equation" r:id="rId3" imgW="2273040" imgH="393480" progId="Equation.3">
                  <p:embed/>
                </p:oleObj>
              </mc:Choice>
              <mc:Fallback>
                <p:oleObj name="Equation" r:id="rId3" imgW="2273040" imgH="393480" progId="Equation.3">
                  <p:embed/>
                  <p:pic>
                    <p:nvPicPr>
                      <p:cNvPr id="0" name=""/>
                      <p:cNvPicPr/>
                      <p:nvPr/>
                    </p:nvPicPr>
                    <p:blipFill>
                      <a:blip r:embed="rId4"/>
                      <a:stretch>
                        <a:fillRect/>
                      </a:stretch>
                    </p:blipFill>
                    <p:spPr>
                      <a:xfrm>
                        <a:off x="1693654" y="3007214"/>
                        <a:ext cx="4872772" cy="843573"/>
                      </a:xfrm>
                      <a:prstGeom prst="rect">
                        <a:avLst/>
                      </a:prstGeom>
                    </p:spPr>
                  </p:pic>
                </p:oleObj>
              </mc:Fallback>
            </mc:AlternateContent>
          </a:graphicData>
        </a:graphic>
      </p:graphicFrame>
    </p:spTree>
    <p:extLst>
      <p:ext uri="{BB962C8B-B14F-4D97-AF65-F5344CB8AC3E}">
        <p14:creationId xmlns:p14="http://schemas.microsoft.com/office/powerpoint/2010/main" val="19079906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Acid-Test Ratio</a:t>
            </a:r>
            <a:endParaRPr lang="en-US" dirty="0"/>
          </a:p>
        </p:txBody>
      </p:sp>
      <p:sp>
        <p:nvSpPr>
          <p:cNvPr id="3" name="Content Placeholder 2"/>
          <p:cNvSpPr>
            <a:spLocks noGrp="1"/>
          </p:cNvSpPr>
          <p:nvPr>
            <p:ph idx="1"/>
          </p:nvPr>
        </p:nvSpPr>
        <p:spPr>
          <a:xfrm>
            <a:off x="217714" y="1295400"/>
            <a:ext cx="8773886" cy="1825171"/>
          </a:xfrm>
        </p:spPr>
        <p:txBody>
          <a:bodyPr/>
          <a:lstStyle/>
          <a:p>
            <a:r>
              <a:rPr lang="en-US" altLang="en-US" dirty="0"/>
              <a:t>A stricter test of liquidity than the current ratio</a:t>
            </a:r>
          </a:p>
          <a:p>
            <a:r>
              <a:rPr lang="en-US" altLang="en-US" dirty="0"/>
              <a:t>Excludes inventory and prepayments from the </a:t>
            </a:r>
            <a:r>
              <a:rPr lang="en-US" altLang="en-US" dirty="0" smtClean="0"/>
              <a:t>numerator</a:t>
            </a:r>
            <a:endParaRPr lang="en-US" alt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1274002838"/>
              </p:ext>
            </p:extLst>
          </p:nvPr>
        </p:nvGraphicFramePr>
        <p:xfrm>
          <a:off x="435714" y="3385293"/>
          <a:ext cx="7300591" cy="1329874"/>
        </p:xfrm>
        <a:graphic>
          <a:graphicData uri="http://schemas.openxmlformats.org/presentationml/2006/ole">
            <mc:AlternateContent xmlns:mc="http://schemas.openxmlformats.org/markup-compatibility/2006">
              <mc:Choice xmlns:v="urn:schemas-microsoft-com:vml" Requires="v">
                <p:oleObj spid="_x0000_s2133" name="Equation" r:id="rId3" imgW="4533840" imgH="825480" progId="Equation.3">
                  <p:embed/>
                </p:oleObj>
              </mc:Choice>
              <mc:Fallback>
                <p:oleObj name="Equation" r:id="rId3" imgW="4533840" imgH="825480" progId="Equation.3">
                  <p:embed/>
                  <p:pic>
                    <p:nvPicPr>
                      <p:cNvPr id="0" name="Object 6"/>
                      <p:cNvPicPr>
                        <a:picLocks noChangeAspect="1" noChangeArrowheads="1"/>
                      </p:cNvPicPr>
                      <p:nvPr/>
                    </p:nvPicPr>
                    <p:blipFill>
                      <a:blip r:embed="rId4"/>
                      <a:srcRect/>
                      <a:stretch>
                        <a:fillRect/>
                      </a:stretch>
                    </p:blipFill>
                    <p:spPr bwMode="auto">
                      <a:xfrm>
                        <a:off x="435714" y="3385293"/>
                        <a:ext cx="7300591" cy="1329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6246634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Cash Flow from Operations to Current Liabilities</a:t>
            </a:r>
          </a:p>
        </p:txBody>
      </p:sp>
      <p:sp>
        <p:nvSpPr>
          <p:cNvPr id="3" name="Content Placeholder 2"/>
          <p:cNvSpPr>
            <a:spLocks noGrp="1"/>
          </p:cNvSpPr>
          <p:nvPr>
            <p:ph idx="1"/>
          </p:nvPr>
        </p:nvSpPr>
        <p:spPr>
          <a:xfrm>
            <a:off x="130629" y="1295400"/>
            <a:ext cx="8860971" cy="983343"/>
          </a:xfrm>
        </p:spPr>
        <p:txBody>
          <a:bodyPr/>
          <a:lstStyle/>
          <a:p>
            <a:r>
              <a:rPr lang="en-US" altLang="en-US" dirty="0"/>
              <a:t>A measure of the ability to pay current debts from operating cash </a:t>
            </a:r>
            <a:r>
              <a:rPr lang="en-US" altLang="en-US" dirty="0" smtClean="0"/>
              <a:t>flows</a:t>
            </a:r>
            <a:endParaRPr lang="en-US" alt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421233132"/>
              </p:ext>
            </p:extLst>
          </p:nvPr>
        </p:nvGraphicFramePr>
        <p:xfrm>
          <a:off x="269558" y="2886075"/>
          <a:ext cx="8483600" cy="558800"/>
        </p:xfrm>
        <a:graphic>
          <a:graphicData uri="http://schemas.openxmlformats.org/presentationml/2006/ole">
            <mc:AlternateContent xmlns:mc="http://schemas.openxmlformats.org/markup-compatibility/2006">
              <mc:Choice xmlns:v="urn:schemas-microsoft-com:vml" Requires="v">
                <p:oleObj spid="_x0000_s3120" name="Equation" r:id="rId3" imgW="6375240" imgH="419040" progId="Equation.3">
                  <p:embed/>
                </p:oleObj>
              </mc:Choice>
              <mc:Fallback>
                <p:oleObj name="Equation" r:id="rId3" imgW="6375240" imgH="419040" progId="Equation.3">
                  <p:embed/>
                  <p:pic>
                    <p:nvPicPr>
                      <p:cNvPr id="0" name="Object 5"/>
                      <p:cNvPicPr>
                        <a:picLocks noChangeAspect="1" noChangeArrowheads="1"/>
                      </p:cNvPicPr>
                      <p:nvPr/>
                    </p:nvPicPr>
                    <p:blipFill>
                      <a:blip r:embed="rId4"/>
                      <a:srcRect/>
                      <a:stretch>
                        <a:fillRect/>
                      </a:stretch>
                    </p:blipFill>
                    <p:spPr bwMode="auto">
                      <a:xfrm>
                        <a:off x="269558" y="2886075"/>
                        <a:ext cx="848360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9242876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Accounts Receivable Analysis</a:t>
            </a:r>
            <a:endParaRPr lang="en-US" dirty="0"/>
          </a:p>
        </p:txBody>
      </p:sp>
      <p:sp>
        <p:nvSpPr>
          <p:cNvPr id="3" name="Content Placeholder 2"/>
          <p:cNvSpPr>
            <a:spLocks noGrp="1"/>
          </p:cNvSpPr>
          <p:nvPr>
            <p:ph idx="1"/>
          </p:nvPr>
        </p:nvSpPr>
        <p:spPr>
          <a:xfrm>
            <a:off x="126125" y="1295401"/>
            <a:ext cx="8916276" cy="1244600"/>
          </a:xfrm>
        </p:spPr>
        <p:txBody>
          <a:bodyPr>
            <a:normAutofit lnSpcReduction="10000"/>
          </a:bodyPr>
          <a:lstStyle/>
          <a:p>
            <a:r>
              <a:rPr lang="en-US" altLang="en-US" b="1" dirty="0"/>
              <a:t>Accounts receivable turnover ratio</a:t>
            </a:r>
            <a:r>
              <a:rPr lang="en-US" altLang="en-US" dirty="0"/>
              <a:t>: a measure of the number of times accounts receivable are collected in a </a:t>
            </a:r>
            <a:r>
              <a:rPr lang="en-US" altLang="en-US" dirty="0" smtClean="0"/>
              <a:t>period</a:t>
            </a:r>
          </a:p>
        </p:txBody>
      </p:sp>
      <p:graphicFrame>
        <p:nvGraphicFramePr>
          <p:cNvPr id="7" name="Object 6"/>
          <p:cNvGraphicFramePr>
            <a:graphicFrameLocks noChangeAspect="1"/>
          </p:cNvGraphicFramePr>
          <p:nvPr>
            <p:extLst>
              <p:ext uri="{D42A27DB-BD31-4B8C-83A1-F6EECF244321}">
                <p14:modId xmlns:p14="http://schemas.microsoft.com/office/powerpoint/2010/main" val="1155669448"/>
              </p:ext>
            </p:extLst>
          </p:nvPr>
        </p:nvGraphicFramePr>
        <p:xfrm>
          <a:off x="445467" y="2817548"/>
          <a:ext cx="8052955" cy="742583"/>
        </p:xfrm>
        <a:graphic>
          <a:graphicData uri="http://schemas.openxmlformats.org/presentationml/2006/ole">
            <mc:AlternateContent xmlns:mc="http://schemas.openxmlformats.org/markup-compatibility/2006">
              <mc:Choice xmlns:v="urn:schemas-microsoft-com:vml" Requires="v">
                <p:oleObj spid="_x0000_s4191" name="Equation" r:id="rId3" imgW="4546440" imgH="419040" progId="Equation.3">
                  <p:embed/>
                </p:oleObj>
              </mc:Choice>
              <mc:Fallback>
                <p:oleObj name="Equation" r:id="rId3" imgW="4546440" imgH="419040" progId="Equation.3">
                  <p:embed/>
                  <p:pic>
                    <p:nvPicPr>
                      <p:cNvPr id="0" name="Object 6"/>
                      <p:cNvPicPr>
                        <a:picLocks noChangeAspect="1" noChangeArrowheads="1"/>
                      </p:cNvPicPr>
                      <p:nvPr/>
                    </p:nvPicPr>
                    <p:blipFill>
                      <a:blip r:embed="rId4"/>
                      <a:srcRect/>
                      <a:stretch>
                        <a:fillRect/>
                      </a:stretch>
                    </p:blipFill>
                    <p:spPr bwMode="auto">
                      <a:xfrm>
                        <a:off x="445467" y="2817548"/>
                        <a:ext cx="8052955" cy="742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Content Placeholder 5"/>
          <p:cNvSpPr>
            <a:spLocks noGrp="1"/>
          </p:cNvSpPr>
          <p:nvPr>
            <p:ph sz="quarter" idx="10"/>
          </p:nvPr>
        </p:nvSpPr>
        <p:spPr>
          <a:xfrm>
            <a:off x="246741" y="3803995"/>
            <a:ext cx="8694057" cy="1161142"/>
          </a:xfrm>
        </p:spPr>
        <p:txBody>
          <a:bodyPr>
            <a:normAutofit/>
          </a:bodyPr>
          <a:lstStyle/>
          <a:p>
            <a:r>
              <a:rPr lang="en-US" altLang="en-US" b="1" dirty="0"/>
              <a:t>Number of days’ sales in receivables:</a:t>
            </a:r>
            <a:r>
              <a:rPr lang="en-US" altLang="en-US" dirty="0"/>
              <a:t> a measure of the average age of accounts receivable</a:t>
            </a:r>
          </a:p>
        </p:txBody>
      </p:sp>
      <p:graphicFrame>
        <p:nvGraphicFramePr>
          <p:cNvPr id="8" name="Object 7"/>
          <p:cNvGraphicFramePr>
            <a:graphicFrameLocks noChangeAspect="1"/>
          </p:cNvGraphicFramePr>
          <p:nvPr>
            <p:extLst>
              <p:ext uri="{D42A27DB-BD31-4B8C-83A1-F6EECF244321}">
                <p14:modId xmlns:p14="http://schemas.microsoft.com/office/powerpoint/2010/main" val="4273058890"/>
              </p:ext>
            </p:extLst>
          </p:nvPr>
        </p:nvGraphicFramePr>
        <p:xfrm>
          <a:off x="682387" y="5243036"/>
          <a:ext cx="7688739" cy="674053"/>
        </p:xfrm>
        <a:graphic>
          <a:graphicData uri="http://schemas.openxmlformats.org/presentationml/2006/ole">
            <mc:AlternateContent xmlns:mc="http://schemas.openxmlformats.org/markup-compatibility/2006">
              <mc:Choice xmlns:v="urn:schemas-microsoft-com:vml" Requires="v">
                <p:oleObj spid="_x0000_s4192" name="Equation" r:id="rId5" imgW="4775040" imgH="419040" progId="Equation.3">
                  <p:embed/>
                </p:oleObj>
              </mc:Choice>
              <mc:Fallback>
                <p:oleObj name="Equation" r:id="rId5" imgW="4775040" imgH="419040" progId="Equation.3">
                  <p:embed/>
                  <p:pic>
                    <p:nvPicPr>
                      <p:cNvPr id="0" name="Object 6"/>
                      <p:cNvPicPr>
                        <a:picLocks noChangeAspect="1" noChangeArrowheads="1"/>
                      </p:cNvPicPr>
                      <p:nvPr/>
                    </p:nvPicPr>
                    <p:blipFill>
                      <a:blip r:embed="rId6"/>
                      <a:srcRect/>
                      <a:stretch>
                        <a:fillRect/>
                      </a:stretch>
                    </p:blipFill>
                    <p:spPr bwMode="auto">
                      <a:xfrm>
                        <a:off x="682387" y="5243036"/>
                        <a:ext cx="7688739" cy="67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037204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Inventory Analysis</a:t>
            </a:r>
            <a:endParaRPr lang="en-US" dirty="0"/>
          </a:p>
        </p:txBody>
      </p:sp>
      <p:sp>
        <p:nvSpPr>
          <p:cNvPr id="3" name="Content Placeholder 2"/>
          <p:cNvSpPr>
            <a:spLocks noGrp="1"/>
          </p:cNvSpPr>
          <p:nvPr>
            <p:ph idx="1"/>
          </p:nvPr>
        </p:nvSpPr>
        <p:spPr>
          <a:xfrm>
            <a:off x="228600" y="1295400"/>
            <a:ext cx="8763000" cy="939800"/>
          </a:xfrm>
        </p:spPr>
        <p:txBody>
          <a:bodyPr>
            <a:normAutofit/>
          </a:bodyPr>
          <a:lstStyle/>
          <a:p>
            <a:r>
              <a:rPr lang="en-US" altLang="en-US" b="1" dirty="0"/>
              <a:t>Inventory turnover ratio: </a:t>
            </a:r>
            <a:r>
              <a:rPr lang="en-US" altLang="en-US" dirty="0"/>
              <a:t>a measure of the number of times inventory is sold during a </a:t>
            </a:r>
            <a:r>
              <a:rPr lang="en-US" altLang="en-US" dirty="0" smtClean="0"/>
              <a:t>period</a:t>
            </a:r>
          </a:p>
        </p:txBody>
      </p:sp>
      <p:graphicFrame>
        <p:nvGraphicFramePr>
          <p:cNvPr id="7" name="Object 6"/>
          <p:cNvGraphicFramePr>
            <a:graphicFrameLocks noChangeAspect="1"/>
          </p:cNvGraphicFramePr>
          <p:nvPr>
            <p:extLst>
              <p:ext uri="{D42A27DB-BD31-4B8C-83A1-F6EECF244321}">
                <p14:modId xmlns:p14="http://schemas.microsoft.com/office/powerpoint/2010/main" val="3879730200"/>
              </p:ext>
            </p:extLst>
          </p:nvPr>
        </p:nvGraphicFramePr>
        <p:xfrm>
          <a:off x="1238243" y="2519865"/>
          <a:ext cx="6209997" cy="815604"/>
        </p:xfrm>
        <a:graphic>
          <a:graphicData uri="http://schemas.openxmlformats.org/presentationml/2006/ole">
            <mc:AlternateContent xmlns:mc="http://schemas.openxmlformats.org/markup-compatibility/2006">
              <mc:Choice xmlns:v="urn:schemas-microsoft-com:vml" Requires="v">
                <p:oleObj spid="_x0000_s5200" name="Equation" r:id="rId3" imgW="3187440" imgH="419040" progId="Equation.3">
                  <p:embed/>
                </p:oleObj>
              </mc:Choice>
              <mc:Fallback>
                <p:oleObj name="Equation" r:id="rId3" imgW="3187440" imgH="419040" progId="Equation.3">
                  <p:embed/>
                  <p:pic>
                    <p:nvPicPr>
                      <p:cNvPr id="0" name="Object 7"/>
                      <p:cNvPicPr>
                        <a:picLocks noChangeAspect="1" noChangeArrowheads="1"/>
                      </p:cNvPicPr>
                      <p:nvPr/>
                    </p:nvPicPr>
                    <p:blipFill>
                      <a:blip r:embed="rId4"/>
                      <a:srcRect/>
                      <a:stretch>
                        <a:fillRect/>
                      </a:stretch>
                    </p:blipFill>
                    <p:spPr bwMode="auto">
                      <a:xfrm>
                        <a:off x="1238243" y="2519865"/>
                        <a:ext cx="6209997" cy="81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Content Placeholder 3"/>
          <p:cNvSpPr>
            <a:spLocks noGrp="1"/>
          </p:cNvSpPr>
          <p:nvPr>
            <p:ph sz="quarter" idx="10"/>
          </p:nvPr>
        </p:nvSpPr>
        <p:spPr>
          <a:xfrm>
            <a:off x="333829" y="3759201"/>
            <a:ext cx="8374742" cy="1001486"/>
          </a:xfrm>
        </p:spPr>
        <p:txBody>
          <a:bodyPr/>
          <a:lstStyle/>
          <a:p>
            <a:r>
              <a:rPr lang="en-US" altLang="en-US" b="1" dirty="0"/>
              <a:t>Number of days’ sales in inventory</a:t>
            </a:r>
            <a:r>
              <a:rPr lang="en-US" altLang="en-US" dirty="0"/>
              <a:t>: a measure of how long it takes to sell </a:t>
            </a:r>
            <a:r>
              <a:rPr lang="en-US" altLang="en-US" dirty="0" smtClean="0"/>
              <a:t>inventory</a:t>
            </a:r>
            <a:endParaRPr lang="en-US" altLang="en-US" dirty="0"/>
          </a:p>
        </p:txBody>
      </p:sp>
      <p:graphicFrame>
        <p:nvGraphicFramePr>
          <p:cNvPr id="8" name="Object 7"/>
          <p:cNvGraphicFramePr>
            <a:graphicFrameLocks noChangeAspect="1"/>
          </p:cNvGraphicFramePr>
          <p:nvPr>
            <p:extLst>
              <p:ext uri="{D42A27DB-BD31-4B8C-83A1-F6EECF244321}">
                <p14:modId xmlns:p14="http://schemas.microsoft.com/office/powerpoint/2010/main" val="552919548"/>
              </p:ext>
            </p:extLst>
          </p:nvPr>
        </p:nvGraphicFramePr>
        <p:xfrm>
          <a:off x="194628" y="4988243"/>
          <a:ext cx="8759825" cy="815975"/>
        </p:xfrm>
        <a:graphic>
          <a:graphicData uri="http://schemas.openxmlformats.org/presentationml/2006/ole">
            <mc:AlternateContent xmlns:mc="http://schemas.openxmlformats.org/markup-compatibility/2006">
              <mc:Choice xmlns:v="urn:schemas-microsoft-com:vml" Requires="v">
                <p:oleObj spid="_x0000_s5201" name="Equation" r:id="rId5" imgW="4495680" imgH="419040" progId="Equation.3">
                  <p:embed/>
                </p:oleObj>
              </mc:Choice>
              <mc:Fallback>
                <p:oleObj name="Equation" r:id="rId5" imgW="4495680" imgH="419040" progId="Equation.3">
                  <p:embed/>
                  <p:pic>
                    <p:nvPicPr>
                      <p:cNvPr id="0" name="Object 6"/>
                      <p:cNvPicPr>
                        <a:picLocks noChangeAspect="1" noChangeArrowheads="1"/>
                      </p:cNvPicPr>
                      <p:nvPr/>
                    </p:nvPicPr>
                    <p:blipFill>
                      <a:blip r:embed="rId6"/>
                      <a:srcRect/>
                      <a:stretch>
                        <a:fillRect/>
                      </a:stretch>
                    </p:blipFill>
                    <p:spPr bwMode="auto">
                      <a:xfrm>
                        <a:off x="194628" y="4988243"/>
                        <a:ext cx="8759825"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445355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Cash-to-Cash Operating Cycle</a:t>
            </a:r>
            <a:endParaRPr lang="en-US" dirty="0"/>
          </a:p>
        </p:txBody>
      </p:sp>
      <p:sp>
        <p:nvSpPr>
          <p:cNvPr id="3" name="Content Placeholder 2"/>
          <p:cNvSpPr>
            <a:spLocks noGrp="1"/>
          </p:cNvSpPr>
          <p:nvPr>
            <p:ph idx="1"/>
          </p:nvPr>
        </p:nvSpPr>
        <p:spPr>
          <a:xfrm>
            <a:off x="521552" y="1295401"/>
            <a:ext cx="8104909" cy="4578926"/>
          </a:xfrm>
        </p:spPr>
        <p:txBody>
          <a:bodyPr>
            <a:normAutofit/>
          </a:bodyPr>
          <a:lstStyle/>
          <a:p>
            <a:r>
              <a:rPr lang="en-US" altLang="en-US" dirty="0"/>
              <a:t>The length of time from the purchase of inventory to the collection of any receivable from the </a:t>
            </a:r>
            <a:r>
              <a:rPr lang="en-US" altLang="en-US" dirty="0" smtClean="0"/>
              <a:t>sale</a:t>
            </a:r>
          </a:p>
          <a:p>
            <a:pPr marL="0" indent="0">
              <a:buNone/>
            </a:pPr>
            <a:r>
              <a:rPr lang="en-US" altLang="en-US" dirty="0" smtClean="0"/>
              <a:t>Cash-to-Cash Operating Cycle = Number of Days’ Sales in Inventory + Number of Days’ Sales in Receivables</a:t>
            </a:r>
            <a:endParaRPr lang="en-US" altLang="en-US" dirty="0"/>
          </a:p>
        </p:txBody>
      </p:sp>
    </p:spTree>
    <p:extLst>
      <p:ext uri="{BB962C8B-B14F-4D97-AF65-F5344CB8AC3E}">
        <p14:creationId xmlns:p14="http://schemas.microsoft.com/office/powerpoint/2010/main" val="3425212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Solvency Analysis</a:t>
            </a:r>
            <a:endParaRPr lang="en-US" dirty="0"/>
          </a:p>
        </p:txBody>
      </p:sp>
      <p:sp>
        <p:nvSpPr>
          <p:cNvPr id="3" name="Content Placeholder 2"/>
          <p:cNvSpPr>
            <a:spLocks noGrp="1"/>
          </p:cNvSpPr>
          <p:nvPr>
            <p:ph idx="1"/>
          </p:nvPr>
        </p:nvSpPr>
        <p:spPr>
          <a:xfrm>
            <a:off x="228600" y="1295400"/>
            <a:ext cx="8763000" cy="4768516"/>
          </a:xfrm>
        </p:spPr>
        <p:txBody>
          <a:bodyPr>
            <a:normAutofit/>
          </a:bodyPr>
          <a:lstStyle/>
          <a:p>
            <a:pPr>
              <a:spcBef>
                <a:spcPts val="624"/>
              </a:spcBef>
            </a:pPr>
            <a:r>
              <a:rPr lang="en-US" altLang="en-US" dirty="0"/>
              <a:t>The ability of a company to remain in business over the long term</a:t>
            </a:r>
          </a:p>
          <a:p>
            <a:pPr lvl="1"/>
            <a:r>
              <a:rPr lang="en-US" altLang="en-US" dirty="0"/>
              <a:t>The ability of the firm to stay financially healthy over the period of time that existing debt (short- and long-term) is </a:t>
            </a:r>
            <a:r>
              <a:rPr lang="en-US" altLang="en-US" dirty="0" smtClean="0"/>
              <a:t>outstanding</a:t>
            </a:r>
            <a:endParaRPr lang="en-US" altLang="en-US" dirty="0"/>
          </a:p>
        </p:txBody>
      </p:sp>
    </p:spTree>
    <p:extLst>
      <p:ext uri="{BB962C8B-B14F-4D97-AF65-F5344CB8AC3E}">
        <p14:creationId xmlns:p14="http://schemas.microsoft.com/office/powerpoint/2010/main" val="3151722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Limitations and Considerations in</a:t>
            </a:r>
            <a:br>
              <a:rPr lang="en-US" dirty="0"/>
            </a:br>
            <a:r>
              <a:rPr lang="en-US" dirty="0"/>
              <a:t>Financial Statement </a:t>
            </a:r>
            <a:r>
              <a:rPr lang="en-US" dirty="0" smtClean="0"/>
              <a:t>Analysis (1 of 2)</a:t>
            </a:r>
            <a:endParaRPr lang="en-US" dirty="0"/>
          </a:p>
        </p:txBody>
      </p:sp>
      <p:sp>
        <p:nvSpPr>
          <p:cNvPr id="3" name="Content Placeholder 2"/>
          <p:cNvSpPr>
            <a:spLocks noGrp="1"/>
          </p:cNvSpPr>
          <p:nvPr>
            <p:ph idx="1"/>
          </p:nvPr>
        </p:nvSpPr>
        <p:spPr>
          <a:xfrm>
            <a:off x="228600" y="1295400"/>
            <a:ext cx="8763000" cy="4479758"/>
          </a:xfrm>
        </p:spPr>
        <p:txBody>
          <a:bodyPr>
            <a:normAutofit/>
          </a:bodyPr>
          <a:lstStyle/>
          <a:p>
            <a:pPr>
              <a:spcBef>
                <a:spcPts val="624"/>
              </a:spcBef>
            </a:pPr>
            <a:r>
              <a:rPr lang="en-US" altLang="en-US" dirty="0"/>
              <a:t>Watch for alternative accounting principles</a:t>
            </a:r>
          </a:p>
          <a:p>
            <a:pPr lvl="1"/>
            <a:r>
              <a:rPr lang="en-US" altLang="en-US" dirty="0"/>
              <a:t>Selection of a inventory valuation method</a:t>
            </a:r>
          </a:p>
          <a:p>
            <a:pPr lvl="1"/>
            <a:r>
              <a:rPr lang="en-US" altLang="en-US" dirty="0"/>
              <a:t>Changes in accounting method</a:t>
            </a:r>
          </a:p>
          <a:p>
            <a:pPr>
              <a:spcBef>
                <a:spcPts val="624"/>
              </a:spcBef>
            </a:pPr>
            <a:r>
              <a:rPr lang="en-US" altLang="en-US" dirty="0"/>
              <a:t>Take care when making comparisons</a:t>
            </a:r>
          </a:p>
          <a:p>
            <a:pPr lvl="1"/>
            <a:r>
              <a:rPr lang="en-US" altLang="en-US" dirty="0"/>
              <a:t>Recognizing trends in ratios</a:t>
            </a:r>
          </a:p>
          <a:p>
            <a:pPr lvl="1"/>
            <a:r>
              <a:rPr lang="en-US" altLang="en-US" dirty="0"/>
              <a:t>Extra caution for extraordinary items and gains and losses from discontinued </a:t>
            </a:r>
            <a:r>
              <a:rPr lang="en-US" altLang="en-US" dirty="0" smtClean="0"/>
              <a:t>operations</a:t>
            </a:r>
            <a:endParaRPr lang="en-US" altLang="en-US" dirty="0"/>
          </a:p>
        </p:txBody>
      </p:sp>
    </p:spTree>
    <p:extLst>
      <p:ext uri="{BB962C8B-B14F-4D97-AF65-F5344CB8AC3E}">
        <p14:creationId xmlns:p14="http://schemas.microsoft.com/office/powerpoint/2010/main" val="3534890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mtClean="0"/>
              <a:t>Debt-to-Equity Ratio</a:t>
            </a:r>
            <a:endParaRPr lang="en-US" dirty="0"/>
          </a:p>
        </p:txBody>
      </p:sp>
      <p:sp>
        <p:nvSpPr>
          <p:cNvPr id="3" name="Content Placeholder 2"/>
          <p:cNvSpPr>
            <a:spLocks noGrp="1"/>
          </p:cNvSpPr>
          <p:nvPr>
            <p:ph idx="1"/>
          </p:nvPr>
        </p:nvSpPr>
        <p:spPr>
          <a:xfrm>
            <a:off x="228600" y="1336966"/>
            <a:ext cx="8763000" cy="574964"/>
          </a:xfrm>
        </p:spPr>
        <p:txBody>
          <a:bodyPr/>
          <a:lstStyle/>
          <a:p>
            <a:r>
              <a:rPr lang="en-US" altLang="en-US" dirty="0" smtClean="0"/>
              <a:t>The ratio of total liabilities to total stockholders’ equity</a:t>
            </a:r>
          </a:p>
        </p:txBody>
      </p:sp>
      <p:graphicFrame>
        <p:nvGraphicFramePr>
          <p:cNvPr id="4" name="Object 3"/>
          <p:cNvGraphicFramePr>
            <a:graphicFrameLocks noChangeAspect="1"/>
          </p:cNvGraphicFramePr>
          <p:nvPr>
            <p:extLst>
              <p:ext uri="{D42A27DB-BD31-4B8C-83A1-F6EECF244321}">
                <p14:modId xmlns:p14="http://schemas.microsoft.com/office/powerpoint/2010/main" val="1947124592"/>
              </p:ext>
            </p:extLst>
          </p:nvPr>
        </p:nvGraphicFramePr>
        <p:xfrm>
          <a:off x="1098550" y="2852738"/>
          <a:ext cx="6754813" cy="817562"/>
        </p:xfrm>
        <a:graphic>
          <a:graphicData uri="http://schemas.openxmlformats.org/presentationml/2006/ole">
            <mc:AlternateContent xmlns:mc="http://schemas.openxmlformats.org/markup-compatibility/2006">
              <mc:Choice xmlns:v="urn:schemas-microsoft-com:vml" Requires="v">
                <p:oleObj spid="_x0000_s6175" name="Equation" r:id="rId3" imgW="3466800" imgH="419040" progId="Equation.3">
                  <p:embed/>
                </p:oleObj>
              </mc:Choice>
              <mc:Fallback>
                <p:oleObj name="Equation" r:id="rId3" imgW="3466800" imgH="419040" progId="Equation.3">
                  <p:embed/>
                  <p:pic>
                    <p:nvPicPr>
                      <p:cNvPr id="0" name=""/>
                      <p:cNvPicPr/>
                      <p:nvPr/>
                    </p:nvPicPr>
                    <p:blipFill>
                      <a:blip r:embed="rId4"/>
                      <a:stretch>
                        <a:fillRect/>
                      </a:stretch>
                    </p:blipFill>
                    <p:spPr>
                      <a:xfrm>
                        <a:off x="1098550" y="2852738"/>
                        <a:ext cx="6754813" cy="817562"/>
                      </a:xfrm>
                      <a:prstGeom prst="rect">
                        <a:avLst/>
                      </a:prstGeom>
                    </p:spPr>
                  </p:pic>
                </p:oleObj>
              </mc:Fallback>
            </mc:AlternateContent>
          </a:graphicData>
        </a:graphic>
      </p:graphicFrame>
      <p:sp>
        <p:nvSpPr>
          <p:cNvPr id="7" name="Content Placeholder 6"/>
          <p:cNvSpPr>
            <a:spLocks noGrp="1"/>
          </p:cNvSpPr>
          <p:nvPr>
            <p:ph sz="quarter" idx="10"/>
          </p:nvPr>
        </p:nvSpPr>
        <p:spPr>
          <a:xfrm>
            <a:off x="220005" y="4811285"/>
            <a:ext cx="8762729" cy="869084"/>
          </a:xfrm>
        </p:spPr>
        <p:txBody>
          <a:bodyPr>
            <a:noAutofit/>
          </a:bodyPr>
          <a:lstStyle/>
          <a:p>
            <a:pPr marL="457200" indent="-457200"/>
            <a:r>
              <a:rPr lang="en-US" altLang="en-US" dirty="0"/>
              <a:t>The composition of debt and equity is an important determinant of the cost of capital to a </a:t>
            </a:r>
            <a:r>
              <a:rPr lang="en-US" altLang="en-US" dirty="0" smtClean="0"/>
              <a:t>company</a:t>
            </a:r>
            <a:endParaRPr lang="en-US" altLang="en-US" dirty="0"/>
          </a:p>
        </p:txBody>
      </p:sp>
    </p:spTree>
    <p:extLst>
      <p:ext uri="{BB962C8B-B14F-4D97-AF65-F5344CB8AC3E}">
        <p14:creationId xmlns:p14="http://schemas.microsoft.com/office/powerpoint/2010/main" val="20375665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Times Interest Earned Ratio</a:t>
            </a:r>
          </a:p>
        </p:txBody>
      </p:sp>
      <p:sp>
        <p:nvSpPr>
          <p:cNvPr id="3" name="Content Placeholder 2"/>
          <p:cNvSpPr>
            <a:spLocks noGrp="1"/>
          </p:cNvSpPr>
          <p:nvPr>
            <p:ph idx="1"/>
          </p:nvPr>
        </p:nvSpPr>
        <p:spPr>
          <a:xfrm>
            <a:off x="228600" y="1316629"/>
            <a:ext cx="8763000" cy="1424440"/>
          </a:xfrm>
        </p:spPr>
        <p:txBody>
          <a:bodyPr/>
          <a:lstStyle/>
          <a:p>
            <a:r>
              <a:rPr lang="en-US" dirty="0"/>
              <a:t>Indicates the company’s ability to meet the current year’s interest payments out of the current year’s </a:t>
            </a:r>
            <a:r>
              <a:rPr lang="en-US" dirty="0" smtClean="0"/>
              <a:t>earnings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83874576"/>
              </p:ext>
            </p:extLst>
          </p:nvPr>
        </p:nvGraphicFramePr>
        <p:xfrm>
          <a:off x="528638" y="3113088"/>
          <a:ext cx="8086725" cy="631825"/>
        </p:xfrm>
        <a:graphic>
          <a:graphicData uri="http://schemas.openxmlformats.org/presentationml/2006/ole">
            <mc:AlternateContent xmlns:mc="http://schemas.openxmlformats.org/markup-compatibility/2006">
              <mc:Choice xmlns:v="urn:schemas-microsoft-com:vml" Requires="v">
                <p:oleObj spid="_x0000_s7198" name="Equation" r:id="rId3" imgW="5524200" imgH="431640" progId="Equation.3">
                  <p:embed/>
                </p:oleObj>
              </mc:Choice>
              <mc:Fallback>
                <p:oleObj name="Equation" r:id="rId3" imgW="5524200" imgH="431640" progId="Equation.3">
                  <p:embed/>
                  <p:pic>
                    <p:nvPicPr>
                      <p:cNvPr id="0" name=""/>
                      <p:cNvPicPr/>
                      <p:nvPr/>
                    </p:nvPicPr>
                    <p:blipFill>
                      <a:blip r:embed="rId4"/>
                      <a:stretch>
                        <a:fillRect/>
                      </a:stretch>
                    </p:blipFill>
                    <p:spPr>
                      <a:xfrm>
                        <a:off x="528638" y="3113088"/>
                        <a:ext cx="8086725" cy="631825"/>
                      </a:xfrm>
                      <a:prstGeom prst="rect">
                        <a:avLst/>
                      </a:prstGeom>
                    </p:spPr>
                  </p:pic>
                </p:oleObj>
              </mc:Fallback>
            </mc:AlternateContent>
          </a:graphicData>
        </a:graphic>
      </p:graphicFrame>
    </p:spTree>
    <p:extLst>
      <p:ext uri="{BB962C8B-B14F-4D97-AF65-F5344CB8AC3E}">
        <p14:creationId xmlns:p14="http://schemas.microsoft.com/office/powerpoint/2010/main" val="19701806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Debt Service Coverage Ratio</a:t>
            </a:r>
          </a:p>
        </p:txBody>
      </p:sp>
      <p:sp>
        <p:nvSpPr>
          <p:cNvPr id="3" name="Content Placeholder 2"/>
          <p:cNvSpPr>
            <a:spLocks noGrp="1"/>
          </p:cNvSpPr>
          <p:nvPr>
            <p:ph idx="1"/>
          </p:nvPr>
        </p:nvSpPr>
        <p:spPr/>
        <p:txBody>
          <a:bodyPr/>
          <a:lstStyle/>
          <a:p>
            <a:r>
              <a:rPr lang="en-US" dirty="0"/>
              <a:t>Measure of the amount of cash that is generated from operating activities during the year and that is available to repay interest due and any maturing principal </a:t>
            </a:r>
            <a:r>
              <a:rPr lang="en-US" dirty="0" smtClean="0"/>
              <a:t>amounts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595855952"/>
              </p:ext>
            </p:extLst>
          </p:nvPr>
        </p:nvGraphicFramePr>
        <p:xfrm>
          <a:off x="610503" y="3638939"/>
          <a:ext cx="8147583" cy="574726"/>
        </p:xfrm>
        <a:graphic>
          <a:graphicData uri="http://schemas.openxmlformats.org/presentationml/2006/ole">
            <mc:AlternateContent xmlns:mc="http://schemas.openxmlformats.org/markup-compatibility/2006">
              <mc:Choice xmlns:v="urn:schemas-microsoft-com:vml" Requires="v">
                <p:oleObj spid="_x0000_s8222" name="Equation" r:id="rId3" imgW="6121080" imgH="431640" progId="Equation.3">
                  <p:embed/>
                </p:oleObj>
              </mc:Choice>
              <mc:Fallback>
                <p:oleObj name="Equation" r:id="rId3" imgW="6121080" imgH="431640" progId="Equation.3">
                  <p:embed/>
                  <p:pic>
                    <p:nvPicPr>
                      <p:cNvPr id="0" name=""/>
                      <p:cNvPicPr/>
                      <p:nvPr/>
                    </p:nvPicPr>
                    <p:blipFill>
                      <a:blip r:embed="rId4"/>
                      <a:stretch>
                        <a:fillRect/>
                      </a:stretch>
                    </p:blipFill>
                    <p:spPr>
                      <a:xfrm>
                        <a:off x="610503" y="3638939"/>
                        <a:ext cx="8147583" cy="574726"/>
                      </a:xfrm>
                      <a:prstGeom prst="rect">
                        <a:avLst/>
                      </a:prstGeom>
                    </p:spPr>
                  </p:pic>
                </p:oleObj>
              </mc:Fallback>
            </mc:AlternateContent>
          </a:graphicData>
        </a:graphic>
      </p:graphicFrame>
    </p:spTree>
    <p:extLst>
      <p:ext uri="{BB962C8B-B14F-4D97-AF65-F5344CB8AC3E}">
        <p14:creationId xmlns:p14="http://schemas.microsoft.com/office/powerpoint/2010/main" val="27395522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Cash Flow from Operations to Capital</a:t>
            </a:r>
            <a:br>
              <a:rPr lang="en-US" dirty="0"/>
            </a:br>
            <a:r>
              <a:rPr lang="en-US" dirty="0"/>
              <a:t>Expenditures Ratio</a:t>
            </a:r>
          </a:p>
        </p:txBody>
      </p:sp>
      <p:sp>
        <p:nvSpPr>
          <p:cNvPr id="3" name="Content Placeholder 2"/>
          <p:cNvSpPr>
            <a:spLocks noGrp="1"/>
          </p:cNvSpPr>
          <p:nvPr>
            <p:ph idx="1"/>
          </p:nvPr>
        </p:nvSpPr>
        <p:spPr>
          <a:xfrm>
            <a:off x="228600" y="1408154"/>
            <a:ext cx="8763000" cy="1177223"/>
          </a:xfrm>
        </p:spPr>
        <p:txBody>
          <a:bodyPr/>
          <a:lstStyle/>
          <a:p>
            <a:r>
              <a:rPr lang="en-US" dirty="0"/>
              <a:t>A measure of the ability of a company to finance long-term asset acquisitions with cash from </a:t>
            </a:r>
            <a:r>
              <a:rPr lang="en-US" dirty="0" smtClean="0"/>
              <a:t>operations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040098584"/>
              </p:ext>
            </p:extLst>
          </p:nvPr>
        </p:nvGraphicFramePr>
        <p:xfrm>
          <a:off x="246618" y="3087767"/>
          <a:ext cx="8649176" cy="522129"/>
        </p:xfrm>
        <a:graphic>
          <a:graphicData uri="http://schemas.openxmlformats.org/presentationml/2006/ole">
            <mc:AlternateContent xmlns:mc="http://schemas.openxmlformats.org/markup-compatibility/2006">
              <mc:Choice xmlns:v="urn:schemas-microsoft-com:vml" Requires="v">
                <p:oleObj spid="_x0000_s9247" name="Equation" r:id="rId3" imgW="7149960" imgH="431640" progId="Equation.3">
                  <p:embed/>
                </p:oleObj>
              </mc:Choice>
              <mc:Fallback>
                <p:oleObj name="Equation" r:id="rId3" imgW="7149960" imgH="431640" progId="Equation.3">
                  <p:embed/>
                  <p:pic>
                    <p:nvPicPr>
                      <p:cNvPr id="0" name=""/>
                      <p:cNvPicPr/>
                      <p:nvPr/>
                    </p:nvPicPr>
                    <p:blipFill>
                      <a:blip r:embed="rId4"/>
                      <a:stretch>
                        <a:fillRect/>
                      </a:stretch>
                    </p:blipFill>
                    <p:spPr>
                      <a:xfrm>
                        <a:off x="246618" y="3087767"/>
                        <a:ext cx="8649176" cy="522129"/>
                      </a:xfrm>
                      <a:prstGeom prst="rect">
                        <a:avLst/>
                      </a:prstGeom>
                    </p:spPr>
                  </p:pic>
                </p:oleObj>
              </mc:Fallback>
            </mc:AlternateContent>
          </a:graphicData>
        </a:graphic>
      </p:graphicFrame>
    </p:spTree>
    <p:extLst>
      <p:ext uri="{BB962C8B-B14F-4D97-AF65-F5344CB8AC3E}">
        <p14:creationId xmlns:p14="http://schemas.microsoft.com/office/powerpoint/2010/main" val="4734397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Profitability Analysis</a:t>
            </a:r>
          </a:p>
        </p:txBody>
      </p:sp>
      <p:sp>
        <p:nvSpPr>
          <p:cNvPr id="3" name="Content Placeholder 2"/>
          <p:cNvSpPr>
            <a:spLocks noGrp="1"/>
          </p:cNvSpPr>
          <p:nvPr>
            <p:ph idx="1"/>
          </p:nvPr>
        </p:nvSpPr>
        <p:spPr>
          <a:xfrm>
            <a:off x="228600" y="1295400"/>
            <a:ext cx="8763000" cy="1614055"/>
          </a:xfrm>
        </p:spPr>
        <p:txBody>
          <a:bodyPr>
            <a:noAutofit/>
          </a:bodyPr>
          <a:lstStyle/>
          <a:p>
            <a:r>
              <a:rPr lang="en-US" dirty="0"/>
              <a:t>How well management is using company resources to earn a return on the funds invested by various groups</a:t>
            </a:r>
          </a:p>
          <a:p>
            <a:r>
              <a:rPr lang="en-US" dirty="0"/>
              <a:t>Two frequently used profitability measures: </a:t>
            </a:r>
          </a:p>
        </p:txBody>
      </p:sp>
      <p:graphicFrame>
        <p:nvGraphicFramePr>
          <p:cNvPr id="5" name="Object 4"/>
          <p:cNvGraphicFramePr>
            <a:graphicFrameLocks noChangeAspect="1"/>
          </p:cNvGraphicFramePr>
          <p:nvPr>
            <p:extLst>
              <p:ext uri="{D42A27DB-BD31-4B8C-83A1-F6EECF244321}">
                <p14:modId xmlns:p14="http://schemas.microsoft.com/office/powerpoint/2010/main" val="2570228934"/>
              </p:ext>
            </p:extLst>
          </p:nvPr>
        </p:nvGraphicFramePr>
        <p:xfrm>
          <a:off x="2536055" y="3353846"/>
          <a:ext cx="3847300" cy="1529921"/>
        </p:xfrm>
        <a:graphic>
          <a:graphicData uri="http://schemas.openxmlformats.org/presentationml/2006/ole">
            <mc:AlternateContent xmlns:mc="http://schemas.openxmlformats.org/markup-compatibility/2006">
              <mc:Choice xmlns:v="urn:schemas-microsoft-com:vml" Requires="v">
                <p:oleObj spid="_x0000_s10271" name="Equation" r:id="rId3" imgW="2171520" imgH="863280" progId="Equation.3">
                  <p:embed/>
                </p:oleObj>
              </mc:Choice>
              <mc:Fallback>
                <p:oleObj name="Equation" r:id="rId3" imgW="2171520" imgH="863280" progId="Equation.3">
                  <p:embed/>
                  <p:pic>
                    <p:nvPicPr>
                      <p:cNvPr id="0" name=""/>
                      <p:cNvPicPr/>
                      <p:nvPr/>
                    </p:nvPicPr>
                    <p:blipFill>
                      <a:blip r:embed="rId4"/>
                      <a:stretch>
                        <a:fillRect/>
                      </a:stretch>
                    </p:blipFill>
                    <p:spPr>
                      <a:xfrm>
                        <a:off x="2536055" y="3353846"/>
                        <a:ext cx="3847300" cy="1529921"/>
                      </a:xfrm>
                      <a:prstGeom prst="rect">
                        <a:avLst/>
                      </a:prstGeom>
                    </p:spPr>
                  </p:pic>
                </p:oleObj>
              </mc:Fallback>
            </mc:AlternateContent>
          </a:graphicData>
        </a:graphic>
      </p:graphicFrame>
    </p:spTree>
    <p:extLst>
      <p:ext uri="{BB962C8B-B14F-4D97-AF65-F5344CB8AC3E}">
        <p14:creationId xmlns:p14="http://schemas.microsoft.com/office/powerpoint/2010/main" val="6961475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Rate of Return on Assets</a:t>
            </a:r>
          </a:p>
        </p:txBody>
      </p:sp>
      <p:sp>
        <p:nvSpPr>
          <p:cNvPr id="3" name="Content Placeholder 2"/>
          <p:cNvSpPr>
            <a:spLocks noGrp="1"/>
          </p:cNvSpPr>
          <p:nvPr>
            <p:ph idx="1"/>
          </p:nvPr>
        </p:nvSpPr>
        <p:spPr>
          <a:xfrm>
            <a:off x="228600" y="1295400"/>
            <a:ext cx="8763000" cy="934453"/>
          </a:xfrm>
        </p:spPr>
        <p:txBody>
          <a:bodyPr/>
          <a:lstStyle/>
          <a:p>
            <a:r>
              <a:rPr lang="en-US" dirty="0"/>
              <a:t>A measure of a company’s success in earning a return for all providers of </a:t>
            </a:r>
            <a:r>
              <a:rPr lang="en-US" dirty="0" smtClean="0"/>
              <a:t>capital</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325604298"/>
              </p:ext>
            </p:extLst>
          </p:nvPr>
        </p:nvGraphicFramePr>
        <p:xfrm>
          <a:off x="1023322" y="2952955"/>
          <a:ext cx="7097356" cy="695419"/>
        </p:xfrm>
        <a:graphic>
          <a:graphicData uri="http://schemas.openxmlformats.org/presentationml/2006/ole">
            <mc:AlternateContent xmlns:mc="http://schemas.openxmlformats.org/markup-compatibility/2006">
              <mc:Choice xmlns:v="urn:schemas-microsoft-com:vml" Requires="v">
                <p:oleObj spid="_x0000_s11293" name="Equation" r:id="rId3" imgW="4406760" imgH="431640" progId="Equation.3">
                  <p:embed/>
                </p:oleObj>
              </mc:Choice>
              <mc:Fallback>
                <p:oleObj name="Equation" r:id="rId3" imgW="4406760" imgH="431640" progId="Equation.3">
                  <p:embed/>
                  <p:pic>
                    <p:nvPicPr>
                      <p:cNvPr id="0" name=""/>
                      <p:cNvPicPr/>
                      <p:nvPr/>
                    </p:nvPicPr>
                    <p:blipFill>
                      <a:blip r:embed="rId4"/>
                      <a:stretch>
                        <a:fillRect/>
                      </a:stretch>
                    </p:blipFill>
                    <p:spPr>
                      <a:xfrm>
                        <a:off x="1023322" y="2952955"/>
                        <a:ext cx="7097356" cy="695419"/>
                      </a:xfrm>
                      <a:prstGeom prst="rect">
                        <a:avLst/>
                      </a:prstGeom>
                    </p:spPr>
                  </p:pic>
                </p:oleObj>
              </mc:Fallback>
            </mc:AlternateContent>
          </a:graphicData>
        </a:graphic>
      </p:graphicFrame>
    </p:spTree>
    <p:extLst>
      <p:ext uri="{BB962C8B-B14F-4D97-AF65-F5344CB8AC3E}">
        <p14:creationId xmlns:p14="http://schemas.microsoft.com/office/powerpoint/2010/main" val="39229043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Components of Return on Assets</a:t>
            </a:r>
          </a:p>
        </p:txBody>
      </p:sp>
      <p:sp>
        <p:nvSpPr>
          <p:cNvPr id="3" name="Content Placeholder 2"/>
          <p:cNvSpPr>
            <a:spLocks noGrp="1"/>
          </p:cNvSpPr>
          <p:nvPr>
            <p:ph idx="1"/>
          </p:nvPr>
        </p:nvSpPr>
        <p:spPr>
          <a:xfrm>
            <a:off x="228600" y="1229367"/>
            <a:ext cx="8763000" cy="1416852"/>
          </a:xfrm>
        </p:spPr>
        <p:txBody>
          <a:bodyPr/>
          <a:lstStyle/>
          <a:p>
            <a:r>
              <a:rPr lang="en-US" b="1" dirty="0"/>
              <a:t>Return on sales ratio: </a:t>
            </a:r>
            <a:r>
              <a:rPr lang="en-US" dirty="0"/>
              <a:t>a variation of the profit margin ratio</a:t>
            </a:r>
          </a:p>
          <a:p>
            <a:pPr lvl="1"/>
            <a:r>
              <a:rPr lang="en-US" dirty="0"/>
              <a:t>Measures earnings before payments to </a:t>
            </a:r>
            <a:r>
              <a:rPr lang="en-US" dirty="0" smtClean="0"/>
              <a:t>creditors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62488008"/>
              </p:ext>
            </p:extLst>
          </p:nvPr>
        </p:nvGraphicFramePr>
        <p:xfrm>
          <a:off x="1065213" y="3022600"/>
          <a:ext cx="7015162" cy="674688"/>
        </p:xfrm>
        <a:graphic>
          <a:graphicData uri="http://schemas.openxmlformats.org/presentationml/2006/ole">
            <mc:AlternateContent xmlns:mc="http://schemas.openxmlformats.org/markup-compatibility/2006">
              <mc:Choice xmlns:v="urn:schemas-microsoft-com:vml" Requires="v">
                <p:oleObj spid="_x0000_s12344" name="Equation" r:id="rId3" imgW="4356000" imgH="419040" progId="Equation.3">
                  <p:embed/>
                </p:oleObj>
              </mc:Choice>
              <mc:Fallback>
                <p:oleObj name="Equation" r:id="rId3" imgW="4356000" imgH="419040" progId="Equation.3">
                  <p:embed/>
                  <p:pic>
                    <p:nvPicPr>
                      <p:cNvPr id="0" name=""/>
                      <p:cNvPicPr/>
                      <p:nvPr/>
                    </p:nvPicPr>
                    <p:blipFill>
                      <a:blip r:embed="rId4"/>
                      <a:stretch>
                        <a:fillRect/>
                      </a:stretch>
                    </p:blipFill>
                    <p:spPr>
                      <a:xfrm>
                        <a:off x="1065213" y="3022600"/>
                        <a:ext cx="7015162" cy="674688"/>
                      </a:xfrm>
                      <a:prstGeom prst="rect">
                        <a:avLst/>
                      </a:prstGeom>
                    </p:spPr>
                  </p:pic>
                </p:oleObj>
              </mc:Fallback>
            </mc:AlternateContent>
          </a:graphicData>
        </a:graphic>
      </p:graphicFrame>
      <p:sp>
        <p:nvSpPr>
          <p:cNvPr id="4" name="Content Placeholder 3"/>
          <p:cNvSpPr>
            <a:spLocks noGrp="1"/>
          </p:cNvSpPr>
          <p:nvPr>
            <p:ph sz="quarter" idx="10"/>
          </p:nvPr>
        </p:nvSpPr>
        <p:spPr>
          <a:xfrm>
            <a:off x="194708" y="4002866"/>
            <a:ext cx="8813323" cy="926738"/>
          </a:xfrm>
        </p:spPr>
        <p:txBody>
          <a:bodyPr/>
          <a:lstStyle/>
          <a:p>
            <a:r>
              <a:rPr lang="en-US" b="1" dirty="0"/>
              <a:t>Asset turnover ratio: </a:t>
            </a:r>
            <a:r>
              <a:rPr lang="en-US" dirty="0"/>
              <a:t>the relationship between net sales and average total </a:t>
            </a:r>
            <a:r>
              <a:rPr lang="en-US" dirty="0" smtClean="0"/>
              <a:t>assets</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3009563092"/>
              </p:ext>
            </p:extLst>
          </p:nvPr>
        </p:nvGraphicFramePr>
        <p:xfrm>
          <a:off x="1883391" y="5191066"/>
          <a:ext cx="5377218" cy="764961"/>
        </p:xfrm>
        <a:graphic>
          <a:graphicData uri="http://schemas.openxmlformats.org/presentationml/2006/ole">
            <mc:AlternateContent xmlns:mc="http://schemas.openxmlformats.org/markup-compatibility/2006">
              <mc:Choice xmlns:v="urn:schemas-microsoft-com:vml" Requires="v">
                <p:oleObj spid="_x0000_s12345" name="Equation" r:id="rId5" imgW="3035160" imgH="431640" progId="Equation.3">
                  <p:embed/>
                </p:oleObj>
              </mc:Choice>
              <mc:Fallback>
                <p:oleObj name="Equation" r:id="rId5" imgW="3035160" imgH="431640" progId="Equation.3">
                  <p:embed/>
                  <p:pic>
                    <p:nvPicPr>
                      <p:cNvPr id="0" name=""/>
                      <p:cNvPicPr/>
                      <p:nvPr/>
                    </p:nvPicPr>
                    <p:blipFill>
                      <a:blip r:embed="rId6"/>
                      <a:stretch>
                        <a:fillRect/>
                      </a:stretch>
                    </p:blipFill>
                    <p:spPr>
                      <a:xfrm>
                        <a:off x="1883391" y="5191066"/>
                        <a:ext cx="5377218" cy="764961"/>
                      </a:xfrm>
                      <a:prstGeom prst="rect">
                        <a:avLst/>
                      </a:prstGeom>
                    </p:spPr>
                  </p:pic>
                </p:oleObj>
              </mc:Fallback>
            </mc:AlternateContent>
          </a:graphicData>
        </a:graphic>
      </p:graphicFrame>
    </p:spTree>
    <p:extLst>
      <p:ext uri="{BB962C8B-B14F-4D97-AF65-F5344CB8AC3E}">
        <p14:creationId xmlns:p14="http://schemas.microsoft.com/office/powerpoint/2010/main" val="4229606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Return on Common Stockholders’ Equity Ratio</a:t>
            </a:r>
          </a:p>
        </p:txBody>
      </p:sp>
      <p:sp>
        <p:nvSpPr>
          <p:cNvPr id="3" name="Content Placeholder 2"/>
          <p:cNvSpPr>
            <a:spLocks noGrp="1"/>
          </p:cNvSpPr>
          <p:nvPr>
            <p:ph idx="1"/>
          </p:nvPr>
        </p:nvSpPr>
        <p:spPr>
          <a:xfrm>
            <a:off x="228600" y="1317805"/>
            <a:ext cx="8763000" cy="972912"/>
          </a:xfrm>
        </p:spPr>
        <p:txBody>
          <a:bodyPr/>
          <a:lstStyle/>
          <a:p>
            <a:r>
              <a:rPr lang="en-US" dirty="0"/>
              <a:t>A measure of a company’s success in earning a return for the common </a:t>
            </a:r>
            <a:r>
              <a:rPr lang="en-US" dirty="0" smtClean="0"/>
              <a:t>stockholders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22106092"/>
              </p:ext>
            </p:extLst>
          </p:nvPr>
        </p:nvGraphicFramePr>
        <p:xfrm>
          <a:off x="304661" y="2615599"/>
          <a:ext cx="8534678" cy="632199"/>
        </p:xfrm>
        <a:graphic>
          <a:graphicData uri="http://schemas.openxmlformats.org/presentationml/2006/ole">
            <mc:AlternateContent xmlns:mc="http://schemas.openxmlformats.org/markup-compatibility/2006">
              <mc:Choice xmlns:v="urn:schemas-microsoft-com:vml" Requires="v">
                <p:oleObj spid="_x0000_s13342" name="Equation" r:id="rId3" imgW="5829120" imgH="431640" progId="Equation.3">
                  <p:embed/>
                </p:oleObj>
              </mc:Choice>
              <mc:Fallback>
                <p:oleObj name="Equation" r:id="rId3" imgW="5829120" imgH="431640" progId="Equation.3">
                  <p:embed/>
                  <p:pic>
                    <p:nvPicPr>
                      <p:cNvPr id="0" name=""/>
                      <p:cNvPicPr/>
                      <p:nvPr/>
                    </p:nvPicPr>
                    <p:blipFill>
                      <a:blip r:embed="rId4"/>
                      <a:stretch>
                        <a:fillRect/>
                      </a:stretch>
                    </p:blipFill>
                    <p:spPr>
                      <a:xfrm>
                        <a:off x="304661" y="2615599"/>
                        <a:ext cx="8534678" cy="632199"/>
                      </a:xfrm>
                      <a:prstGeom prst="rect">
                        <a:avLst/>
                      </a:prstGeom>
                    </p:spPr>
                  </p:pic>
                </p:oleObj>
              </mc:Fallback>
            </mc:AlternateContent>
          </a:graphicData>
        </a:graphic>
      </p:graphicFrame>
    </p:spTree>
    <p:extLst>
      <p:ext uri="{BB962C8B-B14F-4D97-AF65-F5344CB8AC3E}">
        <p14:creationId xmlns:p14="http://schemas.microsoft.com/office/powerpoint/2010/main" val="8909723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Leverage</a:t>
            </a:r>
          </a:p>
        </p:txBody>
      </p:sp>
      <p:sp>
        <p:nvSpPr>
          <p:cNvPr id="3" name="Content Placeholder 2"/>
          <p:cNvSpPr>
            <a:spLocks noGrp="1"/>
          </p:cNvSpPr>
          <p:nvPr>
            <p:ph idx="1"/>
          </p:nvPr>
        </p:nvSpPr>
        <p:spPr>
          <a:xfrm>
            <a:off x="228600" y="1295400"/>
            <a:ext cx="8763000" cy="4656221"/>
          </a:xfrm>
        </p:spPr>
        <p:txBody>
          <a:bodyPr/>
          <a:lstStyle/>
          <a:p>
            <a:r>
              <a:rPr lang="en-US" dirty="0"/>
              <a:t>The use of borrowed funds and amounts contributed by preferred stockholders to earn an overall return higher than the cost of these </a:t>
            </a:r>
            <a:r>
              <a:rPr lang="en-US" dirty="0" smtClean="0"/>
              <a:t>funds</a:t>
            </a:r>
            <a:endParaRPr lang="en-US" dirty="0"/>
          </a:p>
        </p:txBody>
      </p:sp>
    </p:spTree>
    <p:extLst>
      <p:ext uri="{BB962C8B-B14F-4D97-AF65-F5344CB8AC3E}">
        <p14:creationId xmlns:p14="http://schemas.microsoft.com/office/powerpoint/2010/main" val="18425948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Earnings per Share</a:t>
            </a:r>
          </a:p>
        </p:txBody>
      </p:sp>
      <p:sp>
        <p:nvSpPr>
          <p:cNvPr id="3" name="Content Placeholder 2"/>
          <p:cNvSpPr>
            <a:spLocks noGrp="1"/>
          </p:cNvSpPr>
          <p:nvPr>
            <p:ph idx="1"/>
          </p:nvPr>
        </p:nvSpPr>
        <p:spPr>
          <a:xfrm>
            <a:off x="228600" y="1295400"/>
            <a:ext cx="8763000" cy="741947"/>
          </a:xfrm>
        </p:spPr>
        <p:txBody>
          <a:bodyPr/>
          <a:lstStyle/>
          <a:p>
            <a:r>
              <a:rPr lang="en-US" dirty="0"/>
              <a:t>A company’s bottom line stated on a per-share </a:t>
            </a:r>
            <a:r>
              <a:rPr lang="en-US" dirty="0" smtClean="0"/>
              <a:t>basis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084549715"/>
              </p:ext>
            </p:extLst>
          </p:nvPr>
        </p:nvGraphicFramePr>
        <p:xfrm>
          <a:off x="165100" y="2239963"/>
          <a:ext cx="8815388" cy="674687"/>
        </p:xfrm>
        <a:graphic>
          <a:graphicData uri="http://schemas.openxmlformats.org/presentationml/2006/ole">
            <mc:AlternateContent xmlns:mc="http://schemas.openxmlformats.org/markup-compatibility/2006">
              <mc:Choice xmlns:v="urn:schemas-microsoft-com:vml" Requires="v">
                <p:oleObj spid="_x0000_s14365" name="Equation" r:id="rId3" imgW="5473440" imgH="419040" progId="Equation.3">
                  <p:embed/>
                </p:oleObj>
              </mc:Choice>
              <mc:Fallback>
                <p:oleObj name="Equation" r:id="rId3" imgW="5473440" imgH="419040" progId="Equation.3">
                  <p:embed/>
                  <p:pic>
                    <p:nvPicPr>
                      <p:cNvPr id="0" name=""/>
                      <p:cNvPicPr/>
                      <p:nvPr/>
                    </p:nvPicPr>
                    <p:blipFill>
                      <a:blip r:embed="rId4"/>
                      <a:stretch>
                        <a:fillRect/>
                      </a:stretch>
                    </p:blipFill>
                    <p:spPr>
                      <a:xfrm>
                        <a:off x="165100" y="2239963"/>
                        <a:ext cx="8815388" cy="674687"/>
                      </a:xfrm>
                      <a:prstGeom prst="rect">
                        <a:avLst/>
                      </a:prstGeom>
                    </p:spPr>
                  </p:pic>
                </p:oleObj>
              </mc:Fallback>
            </mc:AlternateContent>
          </a:graphicData>
        </a:graphic>
      </p:graphicFrame>
    </p:spTree>
    <p:extLst>
      <p:ext uri="{BB962C8B-B14F-4D97-AF65-F5344CB8AC3E}">
        <p14:creationId xmlns:p14="http://schemas.microsoft.com/office/powerpoint/2010/main" val="42873485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dirty="0"/>
              <a:t>Limitations and Considerations in</a:t>
            </a:r>
            <a:br>
              <a:rPr lang="en-US" altLang="en-US" dirty="0"/>
            </a:br>
            <a:r>
              <a:rPr lang="en-US" altLang="en-US" dirty="0"/>
              <a:t>Financial Statement </a:t>
            </a:r>
            <a:r>
              <a:rPr lang="en-US" altLang="en-US" dirty="0" smtClean="0"/>
              <a:t>Analysis (2 of 2)</a:t>
            </a:r>
            <a:endParaRPr lang="en-US" dirty="0"/>
          </a:p>
        </p:txBody>
      </p:sp>
      <p:sp>
        <p:nvSpPr>
          <p:cNvPr id="3" name="Content Placeholder 2"/>
          <p:cNvSpPr>
            <a:spLocks noGrp="1"/>
          </p:cNvSpPr>
          <p:nvPr>
            <p:ph idx="1"/>
          </p:nvPr>
        </p:nvSpPr>
        <p:spPr>
          <a:xfrm>
            <a:off x="228600" y="1295400"/>
            <a:ext cx="8763000" cy="4672263"/>
          </a:xfrm>
        </p:spPr>
        <p:txBody>
          <a:bodyPr/>
          <a:lstStyle/>
          <a:p>
            <a:pPr>
              <a:spcBef>
                <a:spcPts val="624"/>
              </a:spcBef>
            </a:pPr>
            <a:r>
              <a:rPr lang="en-US" altLang="en-US" dirty="0"/>
              <a:t>Understand the possible effects of inflation</a:t>
            </a:r>
          </a:p>
          <a:p>
            <a:pPr lvl="1"/>
            <a:r>
              <a:rPr lang="en-US" altLang="en-US" dirty="0"/>
              <a:t>Financial statements are based on historical costs and are not adjusted for the effects of increasing </a:t>
            </a:r>
            <a:r>
              <a:rPr lang="en-US" altLang="en-US" dirty="0" smtClean="0"/>
              <a:t>prices</a:t>
            </a:r>
            <a:endParaRPr lang="en-US" altLang="en-US" dirty="0"/>
          </a:p>
        </p:txBody>
      </p:sp>
    </p:spTree>
    <p:extLst>
      <p:ext uri="{BB962C8B-B14F-4D97-AF65-F5344CB8AC3E}">
        <p14:creationId xmlns:p14="http://schemas.microsoft.com/office/powerpoint/2010/main" val="3597608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Price/Earnings Ratio</a:t>
            </a:r>
          </a:p>
        </p:txBody>
      </p:sp>
      <p:sp>
        <p:nvSpPr>
          <p:cNvPr id="3" name="Content Placeholder 2"/>
          <p:cNvSpPr>
            <a:spLocks noGrp="1"/>
          </p:cNvSpPr>
          <p:nvPr>
            <p:ph idx="1"/>
          </p:nvPr>
        </p:nvSpPr>
        <p:spPr>
          <a:xfrm>
            <a:off x="228600" y="1295401"/>
            <a:ext cx="8763000" cy="1392382"/>
          </a:xfrm>
        </p:spPr>
        <p:txBody>
          <a:bodyPr/>
          <a:lstStyle/>
          <a:p>
            <a:r>
              <a:rPr lang="en-US" dirty="0" smtClean="0"/>
              <a:t>The </a:t>
            </a:r>
            <a:r>
              <a:rPr lang="en-US" dirty="0"/>
              <a:t>relationship between a company’s performance according to the income statement and its performance in the stock </a:t>
            </a:r>
            <a:r>
              <a:rPr lang="en-US" dirty="0" smtClean="0"/>
              <a:t>market</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474573261"/>
              </p:ext>
            </p:extLst>
          </p:nvPr>
        </p:nvGraphicFramePr>
        <p:xfrm>
          <a:off x="1787770" y="3091402"/>
          <a:ext cx="5568460" cy="841457"/>
        </p:xfrm>
        <a:graphic>
          <a:graphicData uri="http://schemas.openxmlformats.org/presentationml/2006/ole">
            <mc:AlternateContent xmlns:mc="http://schemas.openxmlformats.org/markup-compatibility/2006">
              <mc:Choice xmlns:v="urn:schemas-microsoft-com:vml" Requires="v">
                <p:oleObj spid="_x0000_s15389" name="Equation" r:id="rId3" imgW="2857320" imgH="431640" progId="Equation.3">
                  <p:embed/>
                </p:oleObj>
              </mc:Choice>
              <mc:Fallback>
                <p:oleObj name="Equation" r:id="rId3" imgW="2857320" imgH="431640" progId="Equation.3">
                  <p:embed/>
                  <p:pic>
                    <p:nvPicPr>
                      <p:cNvPr id="0" name=""/>
                      <p:cNvPicPr/>
                      <p:nvPr/>
                    </p:nvPicPr>
                    <p:blipFill>
                      <a:blip r:embed="rId4"/>
                      <a:stretch>
                        <a:fillRect/>
                      </a:stretch>
                    </p:blipFill>
                    <p:spPr>
                      <a:xfrm>
                        <a:off x="1787770" y="3091402"/>
                        <a:ext cx="5568460" cy="841457"/>
                      </a:xfrm>
                      <a:prstGeom prst="rect">
                        <a:avLst/>
                      </a:prstGeom>
                    </p:spPr>
                  </p:pic>
                </p:oleObj>
              </mc:Fallback>
            </mc:AlternateContent>
          </a:graphicData>
        </a:graphic>
      </p:graphicFrame>
    </p:spTree>
    <p:extLst>
      <p:ext uri="{BB962C8B-B14F-4D97-AF65-F5344CB8AC3E}">
        <p14:creationId xmlns:p14="http://schemas.microsoft.com/office/powerpoint/2010/main" val="36309033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Dividend Ratios</a:t>
            </a:r>
          </a:p>
        </p:txBody>
      </p:sp>
      <p:sp>
        <p:nvSpPr>
          <p:cNvPr id="3" name="Content Placeholder 2"/>
          <p:cNvSpPr>
            <a:spLocks noGrp="1"/>
          </p:cNvSpPr>
          <p:nvPr>
            <p:ph idx="1"/>
          </p:nvPr>
        </p:nvSpPr>
        <p:spPr>
          <a:xfrm>
            <a:off x="228600" y="1295400"/>
            <a:ext cx="8763000" cy="921327"/>
          </a:xfrm>
        </p:spPr>
        <p:txBody>
          <a:bodyPr/>
          <a:lstStyle/>
          <a:p>
            <a:r>
              <a:rPr lang="en-US" b="1" dirty="0"/>
              <a:t>Dividend payout ratio: </a:t>
            </a:r>
            <a:r>
              <a:rPr lang="en-US" dirty="0"/>
              <a:t>the percentage of earnings paid out as dividends </a:t>
            </a:r>
          </a:p>
        </p:txBody>
      </p:sp>
      <p:graphicFrame>
        <p:nvGraphicFramePr>
          <p:cNvPr id="5" name="Object 4"/>
          <p:cNvGraphicFramePr>
            <a:graphicFrameLocks noChangeAspect="1"/>
          </p:cNvGraphicFramePr>
          <p:nvPr>
            <p:extLst>
              <p:ext uri="{D42A27DB-BD31-4B8C-83A1-F6EECF244321}">
                <p14:modId xmlns:p14="http://schemas.microsoft.com/office/powerpoint/2010/main" val="2729140649"/>
              </p:ext>
            </p:extLst>
          </p:nvPr>
        </p:nvGraphicFramePr>
        <p:xfrm>
          <a:off x="1275923" y="2324630"/>
          <a:ext cx="6592155" cy="764961"/>
        </p:xfrm>
        <a:graphic>
          <a:graphicData uri="http://schemas.openxmlformats.org/presentationml/2006/ole">
            <mc:AlternateContent xmlns:mc="http://schemas.openxmlformats.org/markup-compatibility/2006">
              <mc:Choice xmlns:v="urn:schemas-microsoft-com:vml" Requires="v">
                <p:oleObj spid="_x0000_s16442" name="Equation" r:id="rId3" imgW="3720960" imgH="431640" progId="Equation.3">
                  <p:embed/>
                </p:oleObj>
              </mc:Choice>
              <mc:Fallback>
                <p:oleObj name="Equation" r:id="rId3" imgW="3720960" imgH="431640" progId="Equation.3">
                  <p:embed/>
                  <p:pic>
                    <p:nvPicPr>
                      <p:cNvPr id="0" name=""/>
                      <p:cNvPicPr/>
                      <p:nvPr/>
                    </p:nvPicPr>
                    <p:blipFill>
                      <a:blip r:embed="rId4"/>
                      <a:stretch>
                        <a:fillRect/>
                      </a:stretch>
                    </p:blipFill>
                    <p:spPr>
                      <a:xfrm>
                        <a:off x="1275923" y="2324630"/>
                        <a:ext cx="6592155" cy="764961"/>
                      </a:xfrm>
                      <a:prstGeom prst="rect">
                        <a:avLst/>
                      </a:prstGeom>
                    </p:spPr>
                  </p:pic>
                </p:oleObj>
              </mc:Fallback>
            </mc:AlternateContent>
          </a:graphicData>
        </a:graphic>
      </p:graphicFrame>
      <p:sp>
        <p:nvSpPr>
          <p:cNvPr id="4" name="Content Placeholder 3"/>
          <p:cNvSpPr>
            <a:spLocks noGrp="1"/>
          </p:cNvSpPr>
          <p:nvPr>
            <p:ph sz="quarter" idx="10"/>
          </p:nvPr>
        </p:nvSpPr>
        <p:spPr>
          <a:xfrm>
            <a:off x="194708" y="3453085"/>
            <a:ext cx="8813323" cy="993655"/>
          </a:xfrm>
        </p:spPr>
        <p:txBody>
          <a:bodyPr>
            <a:normAutofit/>
          </a:bodyPr>
          <a:lstStyle/>
          <a:p>
            <a:r>
              <a:rPr lang="en-US" b="1" dirty="0"/>
              <a:t>Dividend yield ratio: </a:t>
            </a:r>
            <a:r>
              <a:rPr lang="en-US" dirty="0"/>
              <a:t>the relationship between dividend and the market price of a company’s </a:t>
            </a:r>
            <a:r>
              <a:rPr lang="en-US" dirty="0" smtClean="0"/>
              <a:t>stock</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873148077"/>
              </p:ext>
            </p:extLst>
          </p:nvPr>
        </p:nvGraphicFramePr>
        <p:xfrm>
          <a:off x="1399666" y="4643654"/>
          <a:ext cx="6344668" cy="764961"/>
        </p:xfrm>
        <a:graphic>
          <a:graphicData uri="http://schemas.openxmlformats.org/presentationml/2006/ole">
            <mc:AlternateContent xmlns:mc="http://schemas.openxmlformats.org/markup-compatibility/2006">
              <mc:Choice xmlns:v="urn:schemas-microsoft-com:vml" Requires="v">
                <p:oleObj spid="_x0000_s16443" name="Equation" r:id="rId5" imgW="3581280" imgH="431640" progId="Equation.3">
                  <p:embed/>
                </p:oleObj>
              </mc:Choice>
              <mc:Fallback>
                <p:oleObj name="Equation" r:id="rId5" imgW="3581280" imgH="431640" progId="Equation.3">
                  <p:embed/>
                  <p:pic>
                    <p:nvPicPr>
                      <p:cNvPr id="0" name=""/>
                      <p:cNvPicPr/>
                      <p:nvPr/>
                    </p:nvPicPr>
                    <p:blipFill>
                      <a:blip r:embed="rId6"/>
                      <a:stretch>
                        <a:fillRect/>
                      </a:stretch>
                    </p:blipFill>
                    <p:spPr>
                      <a:xfrm>
                        <a:off x="1399666" y="4643654"/>
                        <a:ext cx="6344668" cy="764961"/>
                      </a:xfrm>
                      <a:prstGeom prst="rect">
                        <a:avLst/>
                      </a:prstGeom>
                    </p:spPr>
                  </p:pic>
                </p:oleObj>
              </mc:Fallback>
            </mc:AlternateContent>
          </a:graphicData>
        </a:graphic>
      </p:graphicFrame>
    </p:spTree>
    <p:extLst>
      <p:ext uri="{BB962C8B-B14F-4D97-AF65-F5344CB8AC3E}">
        <p14:creationId xmlns:p14="http://schemas.microsoft.com/office/powerpoint/2010/main" val="26666333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Reporting and Analyzing Other Income Statement Items</a:t>
            </a:r>
          </a:p>
        </p:txBody>
      </p:sp>
      <p:sp>
        <p:nvSpPr>
          <p:cNvPr id="3" name="Content Placeholder 2"/>
          <p:cNvSpPr>
            <a:spLocks noGrp="1"/>
          </p:cNvSpPr>
          <p:nvPr>
            <p:ph idx="1"/>
          </p:nvPr>
        </p:nvSpPr>
        <p:spPr>
          <a:xfrm>
            <a:off x="228600" y="1295400"/>
            <a:ext cx="8763000" cy="4592053"/>
          </a:xfrm>
        </p:spPr>
        <p:txBody>
          <a:bodyPr>
            <a:normAutofit/>
          </a:bodyPr>
          <a:lstStyle/>
          <a:p>
            <a:r>
              <a:rPr lang="en-US" dirty="0"/>
              <a:t>Each of these items is shown net of their tax effects</a:t>
            </a:r>
          </a:p>
          <a:p>
            <a:pPr lvl="1"/>
            <a:r>
              <a:rPr lang="en-US" dirty="0"/>
              <a:t>Discontinued operations</a:t>
            </a:r>
          </a:p>
          <a:p>
            <a:pPr lvl="1"/>
            <a:r>
              <a:rPr lang="en-US" dirty="0"/>
              <a:t>Extraordinary items</a:t>
            </a:r>
          </a:p>
          <a:p>
            <a:r>
              <a:rPr lang="en-US" dirty="0"/>
              <a:t>Reported near the end of the income statement, after income from continuing operations</a:t>
            </a:r>
          </a:p>
          <a:p>
            <a:r>
              <a:rPr lang="en-US" dirty="0"/>
              <a:t>Reported separately to call the reader’s attention to their unique </a:t>
            </a:r>
            <a:r>
              <a:rPr lang="en-US" dirty="0" smtClean="0"/>
              <a:t>nature</a:t>
            </a:r>
            <a:endParaRPr lang="en-US" dirty="0"/>
          </a:p>
        </p:txBody>
      </p:sp>
    </p:spTree>
    <p:extLst>
      <p:ext uri="{BB962C8B-B14F-4D97-AF65-F5344CB8AC3E}">
        <p14:creationId xmlns:p14="http://schemas.microsoft.com/office/powerpoint/2010/main" val="20204810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Discontinued Operations</a:t>
            </a:r>
          </a:p>
        </p:txBody>
      </p:sp>
      <p:sp>
        <p:nvSpPr>
          <p:cNvPr id="3" name="Content Placeholder 2"/>
          <p:cNvSpPr>
            <a:spLocks noGrp="1"/>
          </p:cNvSpPr>
          <p:nvPr>
            <p:ph idx="1"/>
          </p:nvPr>
        </p:nvSpPr>
        <p:spPr>
          <a:xfrm>
            <a:off x="228600" y="1295400"/>
            <a:ext cx="8763000" cy="4495800"/>
          </a:xfrm>
        </p:spPr>
        <p:txBody>
          <a:bodyPr/>
          <a:lstStyle/>
          <a:p>
            <a:r>
              <a:rPr lang="en-US" dirty="0"/>
              <a:t>Reflect any gains or losses from the disposal of a segment</a:t>
            </a:r>
          </a:p>
          <a:p>
            <a:pPr lvl="1"/>
            <a:r>
              <a:rPr lang="en-US" dirty="0"/>
              <a:t>Also, reflect any net income or loss from operating that </a:t>
            </a:r>
            <a:r>
              <a:rPr lang="en-US" dirty="0" smtClean="0"/>
              <a:t>segment</a:t>
            </a:r>
            <a:endParaRPr lang="en-US" dirty="0"/>
          </a:p>
        </p:txBody>
      </p:sp>
    </p:spTree>
    <p:extLst>
      <p:ext uri="{BB962C8B-B14F-4D97-AF65-F5344CB8AC3E}">
        <p14:creationId xmlns:p14="http://schemas.microsoft.com/office/powerpoint/2010/main" val="1422481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Extraordinary Items</a:t>
            </a:r>
          </a:p>
        </p:txBody>
      </p:sp>
      <p:sp>
        <p:nvSpPr>
          <p:cNvPr id="3" name="Content Placeholder 2"/>
          <p:cNvSpPr>
            <a:spLocks noGrp="1"/>
          </p:cNvSpPr>
          <p:nvPr>
            <p:ph idx="1"/>
          </p:nvPr>
        </p:nvSpPr>
        <p:spPr>
          <a:xfrm>
            <a:off x="228600" y="1295400"/>
            <a:ext cx="8763000" cy="4592053"/>
          </a:xfrm>
        </p:spPr>
        <p:txBody>
          <a:bodyPr/>
          <a:lstStyle/>
          <a:p>
            <a:r>
              <a:rPr lang="en-US" dirty="0"/>
              <a:t>Reflect any gains or losses that arise from an event that is both unusual in nature and infrequent in </a:t>
            </a:r>
            <a:r>
              <a:rPr lang="en-US" dirty="0" smtClean="0"/>
              <a:t>occurrence</a:t>
            </a:r>
            <a:endParaRPr lang="en-US" dirty="0"/>
          </a:p>
        </p:txBody>
      </p:sp>
    </p:spTree>
    <p:extLst>
      <p:ext uri="{BB962C8B-B14F-4D97-AF65-F5344CB8AC3E}">
        <p14:creationId xmlns:p14="http://schemas.microsoft.com/office/powerpoint/2010/main" val="29748380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Analysis of Comparative Statements:</a:t>
            </a:r>
            <a:br>
              <a:rPr lang="en-US" dirty="0"/>
            </a:br>
            <a:r>
              <a:rPr lang="en-US" dirty="0"/>
              <a:t>Horizontal Analysis</a:t>
            </a:r>
          </a:p>
        </p:txBody>
      </p:sp>
      <p:sp>
        <p:nvSpPr>
          <p:cNvPr id="3" name="Content Placeholder 2"/>
          <p:cNvSpPr>
            <a:spLocks noGrp="1"/>
          </p:cNvSpPr>
          <p:nvPr>
            <p:ph idx="1"/>
          </p:nvPr>
        </p:nvSpPr>
        <p:spPr>
          <a:xfrm>
            <a:off x="228600" y="1295400"/>
            <a:ext cx="8763000" cy="4704347"/>
          </a:xfrm>
        </p:spPr>
        <p:txBody>
          <a:bodyPr/>
          <a:lstStyle/>
          <a:p>
            <a:r>
              <a:rPr lang="en-US" altLang="en-US" dirty="0"/>
              <a:t>Comparison of financial statement items over a period of </a:t>
            </a:r>
            <a:r>
              <a:rPr lang="en-US" altLang="en-US" dirty="0" smtClean="0"/>
              <a:t>time</a:t>
            </a:r>
            <a:endParaRPr lang="en-US" altLang="en-US" dirty="0"/>
          </a:p>
        </p:txBody>
      </p:sp>
    </p:spTree>
    <p:extLst>
      <p:ext uri="{BB962C8B-B14F-4D97-AF65-F5344CB8AC3E}">
        <p14:creationId xmlns:p14="http://schemas.microsoft.com/office/powerpoint/2010/main" val="8727784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942" y="111187"/>
            <a:ext cx="8374743" cy="1602174"/>
          </a:xfrm>
        </p:spPr>
        <p:txBody>
          <a:bodyPr>
            <a:noAutofit/>
          </a:bodyPr>
          <a:lstStyle/>
          <a:p>
            <a:r>
              <a:rPr lang="en-US" dirty="0"/>
              <a:t>Example 13.1—Preparing and </a:t>
            </a:r>
            <a:r>
              <a:rPr lang="en-US" dirty="0" smtClean="0"/>
              <a:t>Reading Comparative </a:t>
            </a:r>
            <a:r>
              <a:rPr lang="en-US" dirty="0"/>
              <a:t>Balance </a:t>
            </a:r>
            <a:r>
              <a:rPr lang="en-US" dirty="0" smtClean="0"/>
              <a:t>Sheets—Horizontal Analysis</a:t>
            </a:r>
            <a:endParaRPr lang="en-US" dirty="0"/>
          </a:p>
        </p:txBody>
      </p:sp>
      <p:pic>
        <p:nvPicPr>
          <p:cNvPr id="7" name="Picture 2" descr="An illustration of comparative balance sheets for Henderson Company is shown.&#10;A Comparative Balance Sheet for the Henderson Company is shown. The balance sheet is in the account form, with the Assets, Liabilities, and Stockholders’ Equity accounts on the left and the balances for the years 2016 and 2015 in columns two and three. Columns four and five show Increase or (Decrease) in dollars and in percent form. A four-line Heading appears centered at the top of the sheet. The lines read: Henderson Company; Comparative Balance Sheets; December 31, 2016 and 2015; (all amounts in thousands of dollars). All four lines are in bold type. &#10;At the top left of the sheet “Read from earlier year to later year. Usually this is from right to left” appears. A blue line arrow points to the quantity $320, in bold letters, under the 2016 heading and on the Cash account title.&#10;Centered above the years headings and above a single line are the bold words: December 31. Centered above the Dollars and Percent headings and above a single line are the bold words: Increase (Decrease).&#10;Below this last line are the following headings, in bold type, and above a single line spanning the sheet from left to right: Column two: 2016; column three: 2015; column four: Dollars; column five: Percent. &#10;Under this long single line the following account titles and their respective balances, increases or (decreases), and Percent increases or (decreases) appear. These are: Cash, $320; $1,350; $(1,030); (76)%. A red dot with a white number 1 appears noting the first amount referenced in the textbook, and the figures are in bold. Below is: Accounts receivable, 5,500; 4,500; 1,000; 22. Below is: Inventory, 4,750; 2,750; 2,000; 73. A red dot with a white number 2 appears noting the second amount referenced in the textbook, and the figures , 4,750; 2,750; 2,000; are in bold. Below is: Prepaid insurance, 150; 200; (50); (25). A single line appears below 150; 200; (50); indicating that the numbers are to be summed. Below, and indented a few spaces from the left is Total current assets, and following is: $10,720; $8,800; $1,920; 22. A single line appears below $10,720; $8,800; $1,920; indicating that the numbers are to be summed.&#10;Below Total Current Assets is a list of Long-Term Assets Accounts and their respective balances, increases or (decreases), and Percent increases or (decreases). They are as follow: Land, $2,000; $2,000 $0; 0. Buildings and equipment, 6,000; 4,500; 1,500; 33. Accumulated Depreciation, (1,850); (1,500); (350); (23).  A single line appears below (1,850); (1,500); (350); indicating that the numbers are to be summed. Below and indented a few spaces from the left is Total long-term assets, and following is: $6,150; $5,000; $1,150; 23. A single line appears below $6,150; $5,000; $1,150; indicating that the numbers are to be summed. Below and all the way left the title Total assets appears. The balances are: $16,870; $13,800; $3,070; 22. A double line appears below $6,150; $5,000; $1,150; below is the Liabilities and Long-term Liabilities section of the sheet. The accounts and balances are as follow: Accounts payable, $4,250; $2,500; $1,750; 70. A red dot with a white number 3 appears noting the third amount referenced in the textbook, and the figures are in bold. Taxes payable, 2,300; 2,100; 200; 10. Notes payable, 600; 800; (200); (25). Current portion of bonds, 100; 100; 0; 0. A single line appears below 100; 100; 0; indicating that the numbers are to be summed. Below and indented a few spaces from the left is: Total current liabilities, $7,250; $5,500; $1,750; 32. Below and all the way left is: Bonds payable, 700; 800; (100); (13). . Below and indented a few spaces from the left is Total liabilities, and following is: $7,950; $6,300; $1,650; 26. A single line appears below $7,950; $6,300; $1,650; indicating that the numbers are to be summed.&#10;Below is Preferred stock, $5 par, $500; $500; $0; 0. Common Stock, $1 par 1,000; 1,000; 0; 0. Retained Earnings, 7,420; 6,000; 1,420; 24. A single line appears below 7,420; 6,000; 1,420; indicating that the numbers are to be summed. Below and indented a few spaces from the left is Total stockholders’ equity, and following is: $8,920; $7,500; $1,420; 19. A single line appears below $8,920; $7,500; $1,420; indicating that the numbers are to be summed. Below and all the way left the title Total liabilities and stockholders’ equity. The balances are: $16,870; $13,800; $3,070; 22. A double line appears below $6,150; $5,000; $1,150; A single line appears below the entire previous line, and below this line the following words appear: Note: Referenced amounts are boldfaced for convenience. &#10;On the right margin to the right of the fifth column of the sheet, in column form, are four informational paragraphs. They read as follow: The base year is normally on the right, a blue arrow points to the year 2015. Below: Dollar change from year to year, a blue arrow points to the figure $(1,030) in the Cash title line and under the Dollars column. Below is: Percentage change from one year to the next year, a blue arrow points to the figure 73 in the Inventory account line and the Percent column. Below, the final paragraph is: In horizontal analysis, (previous two words in bold type) read right to left to compare one year’s results with the next as a dollar amount of change and as a percentage of change from year to yea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46523" y="1713361"/>
            <a:ext cx="5136469" cy="44258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2375374"/>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572" y="119476"/>
            <a:ext cx="9027886" cy="1598487"/>
          </a:xfrm>
        </p:spPr>
        <p:txBody>
          <a:bodyPr>
            <a:noAutofit/>
          </a:bodyPr>
          <a:lstStyle/>
          <a:p>
            <a:r>
              <a:rPr lang="en-US" altLang="en-US" dirty="0"/>
              <a:t>Example 13.2—Preparing and </a:t>
            </a:r>
            <a:r>
              <a:rPr lang="en-US" altLang="en-US" dirty="0" smtClean="0"/>
              <a:t>Reading Comparative </a:t>
            </a:r>
            <a:r>
              <a:rPr lang="en-US" altLang="en-US" dirty="0"/>
              <a:t>Statements of Income </a:t>
            </a:r>
            <a:r>
              <a:rPr lang="en-US" altLang="en-US" dirty="0" smtClean="0"/>
              <a:t>and Retained </a:t>
            </a:r>
            <a:r>
              <a:rPr lang="en-US" altLang="en-US" dirty="0"/>
              <a:t>Earnings—Horizontal Analysis</a:t>
            </a:r>
            <a:endParaRPr lang="en-US" dirty="0"/>
          </a:p>
        </p:txBody>
      </p:sp>
      <p:pic>
        <p:nvPicPr>
          <p:cNvPr id="8" name="Picture 2" descr="Comparative statements of income and retained earnings for Henderson for 2016 and 2015 are shown.&#10;Comparative statements of income and retained earnings for the Henderson Company is shown. The statement is in the account form, with the Income Statements and Retained Earnings accounts on the left and the balances for the years 2016 and 2015 in columns two and three. Columns four and five show Increase or (Decrease) in dollars and in percent form. A four-line Heading appears centered at the top of the sheet. The lines read: Henderson Company; Comparative Statements of Income and Retained Earnings; For the Years Ended December 31, 2016 and 2015; (all amounts in thousands of dollars). All four lines are in bold type. &#10;Centered above the years headings and above a single line are the bold words: December 31. Centered above the Dollars and Percent headings and above a single line are the bold words: Increase (Decrease).&#10;Below this last line are the following headings, in bold type, and above a single line spanning the sheet from left to right: Column two: 2016; column three: 2015; column four: Dollars; column five: Percent.&#10;Under this long single line the following account titles and their respective balances, increases or (decreases), and Percent increases or (decreases) appear. These are: Net sales, $24,000; $20,000; 4,000; 20%. A red dot with a white number 1 appears noting the first amount referenced in the textbook, and the figures are in bold. &#10;Below is: Cost of goods sold, $18,000; $14,000; 4,000; 29. A red dot with a white number 2 appears noting the second amount referenced in the textbook, and the figures are in bold. A single line appears below $18,000; $14,000; 4,000; indicating that the numbers are to be summed. &#10;Below and indented a few spaces from the left is Gross profit, and following is: $6,000; $6,000; $0; 0. &#10;Below and all the way left is: Selling, general, and administrative expense, 3,000; 2,000; 1,000; 50. A red dot with a white number 3 appears noting the third amount referenced in the textbook, and the figures are in bold. A single line appears below 3,000; 2,000; 1,000; indicating that the numbers are to be summed.&#10;Below and indented a few spaces from the left is Operating Income, and following is: $3,000; $4,000; $(1,000); 25. A red dot with a white number 4 appears noting the fourth amount referenced in the textbook, and the figures are in bold. &#10;To the right of the previous five lines the following words appear: These three increases in revenue and expenses resulted in an operating income decrease of 25%. Blue lines from the first line figure 20% and second line figure 29 join and point to the fourth line figure 50. From these three figures, an arrow points to the fifth line figure, which is highlighted in orange, (25).&#10;Below and all the way left is Interest Expense, and following is: 140; 160; (20); (13). A single line appears below 140; 160; (20); indicating that the numbers are to be summed.&#10;Below and indented a few spaces from the left is Income before tax, and following is: $2,860; $3,840; $(980); (26).&#10;Below and all the way left is Income tax Expense, and following is: 1,140; 1,540; (400); (26). A single line appears below 1,140; 1,540; (400); indicating that the numbers are to be summed.&#10;Below and indented a few spaces from the left is Net income, and following is: $1,720; $2,300; $580; (25). The figure $(580) is double underlined.&#10;Below and all the way left is the title: Preferred dividends. In column two: 50; in column three: 50. A single line appears below 50; 50; indicating that the numbers are to be summed.&#10;Below and indented a few spaces from the left is Income available to common, and following is: $1,670; $2,250;&#10;Below and all the way left is the title: Common dividends. In column two: 250; in column three: 250. A single line appears below 250; 250; indicating that the numbers are to be summed.&#10;Below and indented a few spaces from the left is To retained earnings, and following is: $1,420; $2,000;&#10;Below is Retained earnings, 1/1, In column two: 6,000; in column three: 4,000. A single line appears below 6,000; 4,000; indicating that the numbers are to be summed.&#10;Below is Retained earnings, 12/31, In column two: 7,420; in column three: 6,000. The previous two figures are double underlined. &#10;A single line appears below the entire previous line, and below this line the following words appear: Note: Referenced amounts are boldfaced for convenienc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33862" y="1862031"/>
            <a:ext cx="6261142" cy="41800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3133050"/>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9656" y="94496"/>
            <a:ext cx="8781143" cy="1581904"/>
          </a:xfrm>
        </p:spPr>
        <p:txBody>
          <a:bodyPr>
            <a:noAutofit/>
          </a:bodyPr>
          <a:lstStyle/>
          <a:p>
            <a:r>
              <a:rPr lang="en-US" altLang="en-US" dirty="0"/>
              <a:t>Example 13.3—Preparing and </a:t>
            </a:r>
            <a:r>
              <a:rPr lang="en-US" altLang="en-US" dirty="0" smtClean="0"/>
              <a:t>Reading Comparative </a:t>
            </a:r>
            <a:r>
              <a:rPr lang="en-US" altLang="en-US" dirty="0"/>
              <a:t>Statements of Cash </a:t>
            </a:r>
            <a:r>
              <a:rPr lang="en-US" altLang="en-US" dirty="0" smtClean="0"/>
              <a:t>Flows—Horizontal </a:t>
            </a:r>
            <a:r>
              <a:rPr lang="en-US" altLang="en-US" dirty="0"/>
              <a:t>Analysis</a:t>
            </a:r>
            <a:endParaRPr lang="en-US" dirty="0"/>
          </a:p>
        </p:txBody>
      </p:sp>
      <p:pic>
        <p:nvPicPr>
          <p:cNvPr id="8" name="Picture 2" descr="An illustration showing comparative statements of cash flow for Henderson Company.&#10;A comparative statement of cash flows for Henderson Company is shown. Centered at the top is the four-line heading. Henderson Company; Comparative Statements of Cash Flows; For the Years Ended December 31, 2016 and 2015; and (all amounts in thousands of dollars). Below the heading  and centered above a line spanning columns four and five are the bold words: Increase (Decrease).&#10;Below this line are the headings for columns two through five. These are: 2016; 2015; Dollars; and Percent, all in bold type. Below these heading appears a line stretching from left to right over the whole width of the sheet.&#10;Below this line, in bold letters, are the words: Net Cash Flows from Operating Activities.&#10;Below this title is a list of titles with their corresponding balances, if any, in columns two through five. They are:&#10;Net income, $1,720; $2,300; $(580); (25)%. A red dot with a white number 2 appears to the left of Net income noting the second amount referenced in the textbook, and the figures are in bold.&#10;Below is the title Adjustments:&#10;Below Adjustments: and indented a few spaces from the left are the titles: &#10;Depreciation expense, 350; 300.&#10;Below and aligned with above title is Changes in:&#10;Below and indented still further from left are:&#10;Accounts receivable, (1,000); 500. A red dot with a white number 3 appears to the left of Accounts receivable noting the third amount referenced in the textbook, and the figures are in bold.&#10;Inventory, (2,000); (300). A red dot with a white number 4 appears to the left of Inventory  noting the fourth amount referenced in the textbook, and the figures are in bold.&#10;Prepaid insurance, 50; 50.&#10;Accounts payable, 1,750; (200).&#10;Taxes payable, 200; 300. A single line appears below each of the previous figures indicating that the numbers are to be summed.&#10;Net cash provided by operating activities, $1,070; $2,950; $(1,880); (64)%. A red dot with a white number 1 appears to the right of  Net cash provided by operating activities noting the first amount referenced in the textbook, and the figures are in bold. In addition, the figures $1,070; $2,950; and (64)% are highlighted in orange and the word Unfavorable appears to the right of the red dot number 1. A blue arrow points from the figure $2,950 in column three to the figure $1,070 under column two.&#10;The next line below reads: Net Cash Flows from Financing Activities, in bold type.&#10;Below this title is a list of titles with their corresponding balances, if any, in columns two through five. They are:&#10;Repayment of notes, $(200); $(200); 0; 0. The figures $(200); $(200) in bold.&#10;Retirement of bonds, (100); (100); 0; 0. The figures (100); (100) in bold.&#10;Cash dividends—preferred, (50); (50); 0; 0. The figures (50); (50) in bold.&#10;Cash dividends—common, (250); (250); 0; 0. The figures (250); (250) in bold. A single line appears below , (250); (250); indicating that the numbers are to be summed.&#10;Net cash used by financing activities, (600); (600); 0; 0. The figures (600); (600) in bold. A single line appears below (600); (600); indicating that the numbers are to be summed.&#10;Net increase (decrease) in cash, $(1,030); $350.&#10;Beginning cash balance, 1,350; 1,000. A single line appears below the previous figures indicating that the numbers are to be summed.&#10;Ending cash balance,  $320; $1,350. These figures are double underlined.&#10;The next line below reads: Supplemental Information, in bold type.&#10;Below this title are the account titles: &#10;Interest paid, $140; $160. These figures are double underlined.&#10;Income taxes paid, $940; $1,440. These figures are double underlined.&#10;A single line appears below the entire previous line, and below this line the following words appear: Note: Referenced amounts are boldfaced for convenienc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94859" y="1843308"/>
            <a:ext cx="4555899" cy="42629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406859"/>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Analysis of Common-Size </a:t>
            </a:r>
            <a:r>
              <a:rPr lang="en-US" dirty="0" smtClean="0"/>
              <a:t>Statements: Vertical </a:t>
            </a:r>
            <a:r>
              <a:rPr lang="en-US" dirty="0"/>
              <a:t>Analysis</a:t>
            </a:r>
          </a:p>
        </p:txBody>
      </p:sp>
      <p:sp>
        <p:nvSpPr>
          <p:cNvPr id="3" name="Content Placeholder 2"/>
          <p:cNvSpPr>
            <a:spLocks noGrp="1"/>
          </p:cNvSpPr>
          <p:nvPr>
            <p:ph idx="1"/>
          </p:nvPr>
        </p:nvSpPr>
        <p:spPr>
          <a:xfrm>
            <a:off x="228600" y="1295400"/>
            <a:ext cx="8763000" cy="4608095"/>
          </a:xfrm>
        </p:spPr>
        <p:txBody>
          <a:bodyPr>
            <a:normAutofit/>
          </a:bodyPr>
          <a:lstStyle/>
          <a:p>
            <a:pPr>
              <a:spcBef>
                <a:spcPts val="624"/>
              </a:spcBef>
            </a:pPr>
            <a:r>
              <a:rPr lang="en-US" altLang="en-US" dirty="0"/>
              <a:t>Comparison of various financial statement </a:t>
            </a:r>
            <a:r>
              <a:rPr lang="en-US" altLang="en-US" dirty="0" smtClean="0"/>
              <a:t>items </a:t>
            </a:r>
            <a:r>
              <a:rPr lang="en-US" altLang="en-US" dirty="0"/>
              <a:t>within a single period with the use of common-size statements</a:t>
            </a:r>
          </a:p>
          <a:p>
            <a:pPr>
              <a:spcBef>
                <a:spcPts val="624"/>
              </a:spcBef>
            </a:pPr>
            <a:r>
              <a:rPr lang="en-US" altLang="en-US" dirty="0"/>
              <a:t>Common-size statements recast items as a percentage of a selected </a:t>
            </a:r>
            <a:r>
              <a:rPr lang="en-US" altLang="en-US" dirty="0" smtClean="0"/>
              <a:t>item</a:t>
            </a:r>
            <a:endParaRPr lang="en-US" altLang="en-US" dirty="0"/>
          </a:p>
        </p:txBody>
      </p:sp>
    </p:spTree>
    <p:extLst>
      <p:ext uri="{BB962C8B-B14F-4D97-AF65-F5344CB8AC3E}">
        <p14:creationId xmlns:p14="http://schemas.microsoft.com/office/powerpoint/2010/main" val="3036350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6114" y="116362"/>
            <a:ext cx="8897257" cy="1629309"/>
          </a:xfrm>
        </p:spPr>
        <p:txBody>
          <a:bodyPr>
            <a:noAutofit/>
          </a:bodyPr>
          <a:lstStyle/>
          <a:p>
            <a:r>
              <a:rPr lang="en-US" altLang="en-US" dirty="0"/>
              <a:t>Example 13.4—Preparing and </a:t>
            </a:r>
            <a:r>
              <a:rPr lang="en-US" altLang="en-US" dirty="0" smtClean="0"/>
              <a:t>Reading Common-Size </a:t>
            </a:r>
            <a:r>
              <a:rPr lang="en-US" altLang="en-US" dirty="0"/>
              <a:t>Balance </a:t>
            </a:r>
            <a:r>
              <a:rPr lang="en-US" altLang="en-US" dirty="0" smtClean="0"/>
              <a:t>Sheets—Vertical Analysis</a:t>
            </a:r>
            <a:endParaRPr lang="en-US" dirty="0"/>
          </a:p>
        </p:txBody>
      </p:sp>
      <p:pic>
        <p:nvPicPr>
          <p:cNvPr id="8" name="Picture 2" descr="An illustration of comparative balance sheets for Henderson Company is shown.&#10;A Comparative Balance Sheet for the Henderson Company is shown, for the purpose of Vertical Analysis. A four-line Heading appears centered at the top of the sheet. The lines read: Henderson Company; Common-Size Comparative Balance Sheets; December 31, 2016 and 2015; (all amounts in thousands of dollars). All four lines are in bold type. &#10;There are two equal length parallel single lines, one above the headings for columns two and three, reading: December 31, 2016, centered above the line. The second line, over the headings for columns four and five reads: December 31, 2015, centered above the line.&#10;Below these lines are the following headings: column two: Dollars; column three: Percent; column four: Dollars; column five: Percent. All the previous headings in bold type.&#10;Below these headings appears a line stretching from left to right over the whole width of the sheet. Below this line, the following account titles in column one, and respective figures in columns two through five appear:&#10;Cash, $320; 1.9%, highlighted in orange; $1,350; 9.8%, highlighted in orange. All figures are in bold type. A red circle with a white number 1 noting the first item referenced in the textbook appears in this line between columns four and five. &#10;Below Cash, line number two reads: Accounts Receivable, 5,500; 32.6; 4,500; 32.6.&#10;Below is Inventory, 4,750; 28.1, highlighted in orange; 2,750; 19.9, highlighted in orange. All figures are in bold type. A red circle with a white number 3 noting the third item referenced in the textbook appears in this line between columns four and five.&#10;In the right margin, to the right of column five are the words: Compare percentages across years to spot year-to-year trends. From the left side of this paragraph, a blue bifurcated arrow points to the highlighted in orange figure 1.9%, in line one, column three, and 28.1 in line three, column three. &#10;Below Inventory is the account title Prepaid insurance, 150; 0.9; 200; 1.5. A single line appears below each of the previous figures indicating that the numbers are to be summed.&#10;Below and indented a few spaces from the left is: Total current assets, $10,720; 63.5%; $8,800; 63.8%. A red circle with a white number 2 noting the second item referenced in the textbook appears in this line between columns two and three. All figures are in bold type and a single line appears below each of the previous figures indicating that the numbers are to be summed.&#10;Below and all the way to the left is the title Land, and the figures $2,000; 11.9%; $2,000; and 14.5% in columns two through five.&#10;Below is Buildings and equipment, net, 4,150; 24.6; 3,000; 21.7. A single line appears below each of the previous figures indicating that the numbers are to be summed.&#10;Below and indented a few spaces from the left is: Total Long-term assets, $6,150; 36.5%; $5,000; 36.2%. A single line appears below each of the previous figures indicating that the numbers are to be summed.&#10;Below and all the way left is: Total assets, $16,870; 100.0%; $13,800: 100.0%, highlighted in orange. All previous figures are double underlined. &#10;The following paragraph appears in the right margin: In vertical analysis, compare each line item as a percentage of total (100%) to highlight a company's overall condition. A blue arrow points to the orange-highlighted figure 100.0%, in the Total assets line, fifth column.&#10;Below is Accounts payable, $4,250; 25.2%; $2,500; 18.1%.&#10;Taxes payable, 2,300; 13.6; 2,100; 15.2.&#10;Notes payable, 600; 3.6; 800; 5.8. &#10;Current portion of bonds, 100; 0.6; 100; 0.7. A single line appears below each of the previous figures indicating that the numbers are to be summed.&#10;Below, and indented a few spaces from the left is the title: Total current liabilities, $7,250; 43.0%; 5,500; 39.8. A red circle with a white number 4 noting the fourth item referenced in the textbook appears in this line between columns two and three. All figures are in bold type.&#10;All the way to left is: Bonds payable, 700; 4.1; 800; 5.8. A red circle with a white number 5 noting the fifth item referenced in the textbook appears in this line between columns two and three. All figures are in bold type. A single line appears below each of the previous figures indicating that the numbers are to be summed.&#10;Below and indented a few spaces from the left is: Total liabilities, $7,950; 47.1%; $6,300; 45.6%. A single line appears below each of the previous figures indicating that the numbers are to be summed.&#10;Below is Preferred stock, $5 par, $500; 3.0%; $500; 3.6%.&#10;Common stock, $1 par, 1,000; 5.9; 1,000; 7.3.&#10;Retained earnings, 7,420; 44.0; 6,000; 43.5. A single line appears below each of the previous figures indicating that the numbers are to be summed.&#10;Below and indented a few spaces from the left is: Total stockholders’ equity, $8,920; 52.9%; $7,500; 54.4%. A single line appears below each of the previous figures indicating that the numbers are to be summed.&#10;Below and all the way left is: Total liabilities and stockholders’ equity, $16,870; 100.0%; $13,800: 100.0%. All previous figures are double underlined. &#10;A single line appears below the entire previous line, and below this line the following words appear: Note: Referenced amounts are boldfaced for convenienc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22633" y="1945320"/>
            <a:ext cx="4683330" cy="40404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6183662"/>
      </p:ext>
    </p:extLst>
  </p:cSld>
  <p:clrMapOvr>
    <a:masterClrMapping/>
  </p:clrMapOvr>
  <p:transition spd="slow"/>
</p:sld>
</file>

<file path=ppt/theme/theme1.xml><?xml version="1.0" encoding="utf-8"?>
<a:theme xmlns:a="http://schemas.openxmlformats.org/drawingml/2006/main" name="Samp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815</Words>
  <Application>Microsoft Office PowerPoint</Application>
  <PresentationFormat>On-screen Show (4:3)</PresentationFormat>
  <Paragraphs>90</Paragraphs>
  <Slides>34</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Sample</vt:lpstr>
      <vt:lpstr>Equation</vt:lpstr>
      <vt:lpstr>Chapter 13</vt:lpstr>
      <vt:lpstr>Limitations and Considerations in Financial Statement Analysis (1 of 2)</vt:lpstr>
      <vt:lpstr>Limitations and Considerations in Financial Statement Analysis (2 of 2)</vt:lpstr>
      <vt:lpstr>Analysis of Comparative Statements: Horizontal Analysis</vt:lpstr>
      <vt:lpstr>Example 13.1—Preparing and Reading Comparative Balance Sheets—Horizontal Analysis</vt:lpstr>
      <vt:lpstr>Example 13.2—Preparing and Reading Comparative Statements of Income and Retained Earnings—Horizontal Analysis</vt:lpstr>
      <vt:lpstr>Example 13.3—Preparing and Reading Comparative Statements of Cash Flows—Horizontal Analysis</vt:lpstr>
      <vt:lpstr>Analysis of Common-Size Statements: Vertical Analysis</vt:lpstr>
      <vt:lpstr>Example 13.4—Preparing and Reading Common-Size Balance Sheets—Vertical Analysis</vt:lpstr>
      <vt:lpstr>Example 13.5—Preparing and Reading  Common-Size Income Statements—Vertical Analysis</vt:lpstr>
      <vt:lpstr>Liquidity Analysis</vt:lpstr>
      <vt:lpstr>Working Capital</vt:lpstr>
      <vt:lpstr>Current Ratio</vt:lpstr>
      <vt:lpstr>Acid-Test Ratio</vt:lpstr>
      <vt:lpstr>Cash Flow from Operations to Current Liabilities</vt:lpstr>
      <vt:lpstr>Accounts Receivable Analysis</vt:lpstr>
      <vt:lpstr>Inventory Analysis</vt:lpstr>
      <vt:lpstr>Cash-to-Cash Operating Cycle</vt:lpstr>
      <vt:lpstr>Solvency Analysis</vt:lpstr>
      <vt:lpstr>Debt-to-Equity Ratio</vt:lpstr>
      <vt:lpstr>Times Interest Earned Ratio</vt:lpstr>
      <vt:lpstr>Debt Service Coverage Ratio</vt:lpstr>
      <vt:lpstr>Cash Flow from Operations to Capital Expenditures Ratio</vt:lpstr>
      <vt:lpstr>Profitability Analysis</vt:lpstr>
      <vt:lpstr>Rate of Return on Assets</vt:lpstr>
      <vt:lpstr>Components of Return on Assets</vt:lpstr>
      <vt:lpstr>Return on Common Stockholders’ Equity Ratio</vt:lpstr>
      <vt:lpstr>Leverage</vt:lpstr>
      <vt:lpstr>Earnings per Share</vt:lpstr>
      <vt:lpstr>Price/Earnings Ratio</vt:lpstr>
      <vt:lpstr>Dividend Ratios</vt:lpstr>
      <vt:lpstr>Reporting and Analyzing Other Income Statement Items</vt:lpstr>
      <vt:lpstr>Discontinued Operations</vt:lpstr>
      <vt:lpstr>Extraordinary Items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13 Financial Statement Analysis</dc:title>
  <dc:creator/>
  <cp:lastModifiedBy/>
  <cp:revision>1</cp:revision>
  <dcterms:created xsi:type="dcterms:W3CDTF">2015-05-25T16:19:52Z</dcterms:created>
  <dcterms:modified xsi:type="dcterms:W3CDTF">2017-11-09T16:23:41Z</dcterms:modified>
</cp:coreProperties>
</file>