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57" r:id="rId5"/>
    <p:sldId id="258" r:id="rId6"/>
    <p:sldId id="268" r:id="rId7"/>
    <p:sldId id="269" r:id="rId8"/>
    <p:sldId id="274" r:id="rId9"/>
    <p:sldId id="270" r:id="rId10"/>
    <p:sldId id="271" r:id="rId11"/>
    <p:sldId id="272" r:id="rId12"/>
    <p:sldId id="273" r:id="rId13"/>
    <p:sldId id="275" r:id="rId14"/>
    <p:sldId id="276" r:id="rId15"/>
    <p:sldId id="260" r:id="rId16"/>
    <p:sldId id="261" r:id="rId17"/>
    <p:sldId id="263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EDBFD9-DFA0-4643-A797-9866DD651D56}" type="doc">
      <dgm:prSet loTypeId="urn:microsoft.com/office/officeart/2005/8/layout/pyramid1" loCatId="pyramid" qsTypeId="urn:microsoft.com/office/officeart/2005/8/quickstyle/simple1" qsCatId="simple" csTypeId="urn:microsoft.com/office/officeart/2005/8/colors/accent0_3" csCatId="mainScheme" phldr="1"/>
      <dgm:spPr/>
    </dgm:pt>
    <dgm:pt modelId="{DA1D715D-3AF7-4E76-8EFE-7EE89DCC5ECF}">
      <dgm:prSet phldrT="[Text]" custT="1"/>
      <dgm:spPr>
        <a:solidFill>
          <a:srgbClr val="C00000"/>
        </a:solidFill>
      </dgm:spPr>
      <dgm:t>
        <a:bodyPr/>
        <a:lstStyle/>
        <a:p>
          <a:endParaRPr lang="en-US" sz="2000" dirty="0" smtClean="0">
            <a:solidFill>
              <a:schemeClr val="bg1"/>
            </a:solidFill>
          </a:endParaRPr>
        </a:p>
        <a:p>
          <a:r>
            <a:rPr lang="en-US" sz="2000" b="1" dirty="0" smtClean="0">
              <a:solidFill>
                <a:schemeClr val="bg1"/>
              </a:solidFill>
            </a:rPr>
            <a:t>Tier 3: </a:t>
          </a:r>
        </a:p>
        <a:p>
          <a:endParaRPr lang="en-US" sz="1600" b="1" dirty="0" smtClean="0">
            <a:solidFill>
              <a:schemeClr val="bg1"/>
            </a:solidFill>
          </a:endParaRPr>
        </a:p>
        <a:p>
          <a:r>
            <a:rPr lang="en-US" sz="1600" b="1" dirty="0" smtClean="0">
              <a:solidFill>
                <a:schemeClr val="bg1"/>
              </a:solidFill>
            </a:rPr>
            <a:t>Supplemental </a:t>
          </a:r>
        </a:p>
        <a:p>
          <a:r>
            <a:rPr lang="en-US" sz="1600" b="1" dirty="0" smtClean="0">
              <a:solidFill>
                <a:schemeClr val="bg1"/>
              </a:solidFill>
            </a:rPr>
            <a:t>Intervention </a:t>
          </a:r>
        </a:p>
        <a:p>
          <a:r>
            <a:rPr lang="en-US" sz="1600" b="1" dirty="0" smtClean="0">
              <a:solidFill>
                <a:schemeClr val="bg1"/>
              </a:solidFill>
            </a:rPr>
            <a:t>for students </a:t>
          </a:r>
        </a:p>
        <a:p>
          <a:r>
            <a:rPr lang="en-US" sz="1600" b="1" dirty="0" smtClean="0">
              <a:solidFill>
                <a:schemeClr val="bg1"/>
              </a:solidFill>
            </a:rPr>
            <a:t>at high risk </a:t>
          </a:r>
        </a:p>
        <a:p>
          <a:r>
            <a:rPr lang="en-US" sz="1600" b="1" dirty="0" smtClean="0">
              <a:solidFill>
                <a:schemeClr val="bg1"/>
              </a:solidFill>
            </a:rPr>
            <a:t>(Intensive Instruction, </a:t>
          </a:r>
        </a:p>
        <a:p>
          <a:r>
            <a:rPr lang="en-US" sz="1600" b="1" dirty="0" smtClean="0">
              <a:solidFill>
                <a:schemeClr val="bg1"/>
              </a:solidFill>
            </a:rPr>
            <a:t>only 5% of ALL students)</a:t>
          </a:r>
          <a:endParaRPr lang="en-US" sz="1600" b="1" dirty="0">
            <a:solidFill>
              <a:schemeClr val="bg1"/>
            </a:solidFill>
          </a:endParaRPr>
        </a:p>
      </dgm:t>
    </dgm:pt>
    <dgm:pt modelId="{D171BD55-108B-4AAF-A3F4-13C53C58B0A4}" type="parTrans" cxnId="{5BBEEE1F-985B-4080-A629-352F8FF8CF1F}">
      <dgm:prSet/>
      <dgm:spPr/>
      <dgm:t>
        <a:bodyPr/>
        <a:lstStyle/>
        <a:p>
          <a:endParaRPr lang="en-US"/>
        </a:p>
      </dgm:t>
    </dgm:pt>
    <dgm:pt modelId="{1298A4D1-4FEB-4759-B018-86FEB5580864}" type="sibTrans" cxnId="{5BBEEE1F-985B-4080-A629-352F8FF8CF1F}">
      <dgm:prSet/>
      <dgm:spPr/>
      <dgm:t>
        <a:bodyPr/>
        <a:lstStyle/>
        <a:p>
          <a:endParaRPr lang="en-US"/>
        </a:p>
      </dgm:t>
    </dgm:pt>
    <dgm:pt modelId="{03B1B1C2-BC2F-4AAA-A5B1-5A27838E9E3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Tier 2:</a:t>
          </a:r>
        </a:p>
        <a:p>
          <a:r>
            <a:rPr lang="en-US" sz="2000" b="1" dirty="0" smtClean="0">
              <a:solidFill>
                <a:schemeClr val="bg1"/>
              </a:solidFill>
            </a:rPr>
            <a:t>Supplemental Interventions for students at some risk (Strategic Instruction,</a:t>
          </a:r>
        </a:p>
        <a:p>
          <a:r>
            <a:rPr lang="en-US" sz="2000" b="1" dirty="0" smtClean="0">
              <a:solidFill>
                <a:schemeClr val="bg1"/>
              </a:solidFill>
            </a:rPr>
            <a:t>15% of ALL students)</a:t>
          </a:r>
          <a:endParaRPr lang="en-US" sz="2000" b="1" dirty="0">
            <a:solidFill>
              <a:schemeClr val="bg1"/>
            </a:solidFill>
          </a:endParaRPr>
        </a:p>
      </dgm:t>
    </dgm:pt>
    <dgm:pt modelId="{E19C363E-9144-456D-A9DE-908FD9CF1220}" type="parTrans" cxnId="{A040A876-7E4E-45BE-88E6-6BB1C11330EF}">
      <dgm:prSet/>
      <dgm:spPr/>
      <dgm:t>
        <a:bodyPr/>
        <a:lstStyle/>
        <a:p>
          <a:endParaRPr lang="en-US"/>
        </a:p>
      </dgm:t>
    </dgm:pt>
    <dgm:pt modelId="{481E40C7-3BE4-4595-A3A6-85A9DF3FF6E5}" type="sibTrans" cxnId="{A040A876-7E4E-45BE-88E6-6BB1C11330EF}">
      <dgm:prSet/>
      <dgm:spPr/>
      <dgm:t>
        <a:bodyPr/>
        <a:lstStyle/>
        <a:p>
          <a:endParaRPr lang="en-US"/>
        </a:p>
      </dgm:t>
    </dgm:pt>
    <dgm:pt modelId="{B4A7FAB9-D278-40A1-A5BB-2B7AD95E6C13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Tier 1:</a:t>
          </a:r>
        </a:p>
        <a:p>
          <a:r>
            <a:rPr lang="en-US" sz="2000" b="1" dirty="0" smtClean="0">
              <a:solidFill>
                <a:schemeClr val="bg1"/>
              </a:solidFill>
            </a:rPr>
            <a:t>Foundation Standards-aligned instruction for all students (Benchmark,  80% of ALL students)</a:t>
          </a:r>
          <a:endParaRPr lang="en-US" sz="2000" b="1" dirty="0">
            <a:solidFill>
              <a:schemeClr val="bg1"/>
            </a:solidFill>
          </a:endParaRPr>
        </a:p>
      </dgm:t>
    </dgm:pt>
    <dgm:pt modelId="{ADD41DD9-DC60-48E2-97BF-B9D5648CDCF8}" type="parTrans" cxnId="{5C444F5F-D538-4597-8868-23ED3FCD7F30}">
      <dgm:prSet/>
      <dgm:spPr/>
      <dgm:t>
        <a:bodyPr/>
        <a:lstStyle/>
        <a:p>
          <a:endParaRPr lang="en-US"/>
        </a:p>
      </dgm:t>
    </dgm:pt>
    <dgm:pt modelId="{2B778AA8-FAFD-42F5-A127-0AE4F5C7DD20}" type="sibTrans" cxnId="{5C444F5F-D538-4597-8868-23ED3FCD7F30}">
      <dgm:prSet/>
      <dgm:spPr/>
      <dgm:t>
        <a:bodyPr/>
        <a:lstStyle/>
        <a:p>
          <a:endParaRPr lang="en-US"/>
        </a:p>
      </dgm:t>
    </dgm:pt>
    <dgm:pt modelId="{3D541438-ED35-4EFE-955F-B44F5EE13E5E}" type="pres">
      <dgm:prSet presAssocID="{90EDBFD9-DFA0-4643-A797-9866DD651D56}" presName="Name0" presStyleCnt="0">
        <dgm:presLayoutVars>
          <dgm:dir/>
          <dgm:animLvl val="lvl"/>
          <dgm:resizeHandles val="exact"/>
        </dgm:presLayoutVars>
      </dgm:prSet>
      <dgm:spPr/>
    </dgm:pt>
    <dgm:pt modelId="{03DA3725-50C3-483A-86A2-922AF31B7829}" type="pres">
      <dgm:prSet presAssocID="{DA1D715D-3AF7-4E76-8EFE-7EE89DCC5ECF}" presName="Name8" presStyleCnt="0"/>
      <dgm:spPr/>
    </dgm:pt>
    <dgm:pt modelId="{AF9E2F27-5D69-4A70-A037-B028016A5E78}" type="pres">
      <dgm:prSet presAssocID="{DA1D715D-3AF7-4E76-8EFE-7EE89DCC5ECF}" presName="level" presStyleLbl="node1" presStyleIdx="0" presStyleCnt="3" custScaleX="9747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2A262-340D-44B4-9897-80FBEC77B97F}" type="pres">
      <dgm:prSet presAssocID="{DA1D715D-3AF7-4E76-8EFE-7EE89DCC5E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15F6F-E02A-4826-8B64-B6F546797E3D}" type="pres">
      <dgm:prSet presAssocID="{03B1B1C2-BC2F-4AAA-A5B1-5A27838E9E39}" presName="Name8" presStyleCnt="0"/>
      <dgm:spPr/>
    </dgm:pt>
    <dgm:pt modelId="{FCC74966-50DF-4D8B-A257-E6D40FC4674E}" type="pres">
      <dgm:prSet presAssocID="{03B1B1C2-BC2F-4AAA-A5B1-5A27838E9E39}" presName="level" presStyleLbl="node1" presStyleIdx="1" presStyleCnt="3" custScaleY="4871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900A3-9A58-4700-ABF4-D362072D2B21}" type="pres">
      <dgm:prSet presAssocID="{03B1B1C2-BC2F-4AAA-A5B1-5A27838E9E3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E7D69B-C116-43AF-9A81-424D5FE04B65}" type="pres">
      <dgm:prSet presAssocID="{B4A7FAB9-D278-40A1-A5BB-2B7AD95E6C13}" presName="Name8" presStyleCnt="0"/>
      <dgm:spPr/>
    </dgm:pt>
    <dgm:pt modelId="{AA60422D-7831-411E-B688-435CCD66DB60}" type="pres">
      <dgm:prSet presAssocID="{B4A7FAB9-D278-40A1-A5BB-2B7AD95E6C13}" presName="level" presStyleLbl="node1" presStyleIdx="2" presStyleCnt="3" custScaleY="462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9E967-40AA-48B6-95A1-9F682A59AD98}" type="pres">
      <dgm:prSet presAssocID="{B4A7FAB9-D278-40A1-A5BB-2B7AD95E6C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8452BD-199B-41E6-97DE-30F438AF55B9}" type="presOf" srcId="{DA1D715D-3AF7-4E76-8EFE-7EE89DCC5ECF}" destId="{AF9E2F27-5D69-4A70-A037-B028016A5E78}" srcOrd="0" destOrd="0" presId="urn:microsoft.com/office/officeart/2005/8/layout/pyramid1"/>
    <dgm:cxn modelId="{DAD23DBD-8F03-4413-81ED-7B830D3C9437}" type="presOf" srcId="{90EDBFD9-DFA0-4643-A797-9866DD651D56}" destId="{3D541438-ED35-4EFE-955F-B44F5EE13E5E}" srcOrd="0" destOrd="0" presId="urn:microsoft.com/office/officeart/2005/8/layout/pyramid1"/>
    <dgm:cxn modelId="{C0D5E8BB-6159-4B20-9333-BD7309363444}" type="presOf" srcId="{03B1B1C2-BC2F-4AAA-A5B1-5A27838E9E39}" destId="{81B900A3-9A58-4700-ABF4-D362072D2B21}" srcOrd="1" destOrd="0" presId="urn:microsoft.com/office/officeart/2005/8/layout/pyramid1"/>
    <dgm:cxn modelId="{C9330551-FCC7-4084-B769-7148ADCB1272}" type="presOf" srcId="{DA1D715D-3AF7-4E76-8EFE-7EE89DCC5ECF}" destId="{74A2A262-340D-44B4-9897-80FBEC77B97F}" srcOrd="1" destOrd="0" presId="urn:microsoft.com/office/officeart/2005/8/layout/pyramid1"/>
    <dgm:cxn modelId="{7587526A-373D-4547-91FE-8AF610EFC371}" type="presOf" srcId="{B4A7FAB9-D278-40A1-A5BB-2B7AD95E6C13}" destId="{AA60422D-7831-411E-B688-435CCD66DB60}" srcOrd="0" destOrd="0" presId="urn:microsoft.com/office/officeart/2005/8/layout/pyramid1"/>
    <dgm:cxn modelId="{5BBEEE1F-985B-4080-A629-352F8FF8CF1F}" srcId="{90EDBFD9-DFA0-4643-A797-9866DD651D56}" destId="{DA1D715D-3AF7-4E76-8EFE-7EE89DCC5ECF}" srcOrd="0" destOrd="0" parTransId="{D171BD55-108B-4AAF-A3F4-13C53C58B0A4}" sibTransId="{1298A4D1-4FEB-4759-B018-86FEB5580864}"/>
    <dgm:cxn modelId="{A040A876-7E4E-45BE-88E6-6BB1C11330EF}" srcId="{90EDBFD9-DFA0-4643-A797-9866DD651D56}" destId="{03B1B1C2-BC2F-4AAA-A5B1-5A27838E9E39}" srcOrd="1" destOrd="0" parTransId="{E19C363E-9144-456D-A9DE-908FD9CF1220}" sibTransId="{481E40C7-3BE4-4595-A3A6-85A9DF3FF6E5}"/>
    <dgm:cxn modelId="{5C444F5F-D538-4597-8868-23ED3FCD7F30}" srcId="{90EDBFD9-DFA0-4643-A797-9866DD651D56}" destId="{B4A7FAB9-D278-40A1-A5BB-2B7AD95E6C13}" srcOrd="2" destOrd="0" parTransId="{ADD41DD9-DC60-48E2-97BF-B9D5648CDCF8}" sibTransId="{2B778AA8-FAFD-42F5-A127-0AE4F5C7DD20}"/>
    <dgm:cxn modelId="{E034B11C-31B6-421E-B400-5CD4AFCB5402}" type="presOf" srcId="{B4A7FAB9-D278-40A1-A5BB-2B7AD95E6C13}" destId="{E289E967-40AA-48B6-95A1-9F682A59AD98}" srcOrd="1" destOrd="0" presId="urn:microsoft.com/office/officeart/2005/8/layout/pyramid1"/>
    <dgm:cxn modelId="{6D232F87-0DC4-40AF-A8BE-389C14524FDF}" type="presOf" srcId="{03B1B1C2-BC2F-4AAA-A5B1-5A27838E9E39}" destId="{FCC74966-50DF-4D8B-A257-E6D40FC4674E}" srcOrd="0" destOrd="0" presId="urn:microsoft.com/office/officeart/2005/8/layout/pyramid1"/>
    <dgm:cxn modelId="{9E2FF35C-BDC4-4542-93FC-6EFD3C65A1D7}" type="presParOf" srcId="{3D541438-ED35-4EFE-955F-B44F5EE13E5E}" destId="{03DA3725-50C3-483A-86A2-922AF31B7829}" srcOrd="0" destOrd="0" presId="urn:microsoft.com/office/officeart/2005/8/layout/pyramid1"/>
    <dgm:cxn modelId="{326C71AB-A3EB-4B0E-8884-6B1540D404A9}" type="presParOf" srcId="{03DA3725-50C3-483A-86A2-922AF31B7829}" destId="{AF9E2F27-5D69-4A70-A037-B028016A5E78}" srcOrd="0" destOrd="0" presId="urn:microsoft.com/office/officeart/2005/8/layout/pyramid1"/>
    <dgm:cxn modelId="{B57D5467-8217-4658-AD8F-EE828CAC3B7F}" type="presParOf" srcId="{03DA3725-50C3-483A-86A2-922AF31B7829}" destId="{74A2A262-340D-44B4-9897-80FBEC77B97F}" srcOrd="1" destOrd="0" presId="urn:microsoft.com/office/officeart/2005/8/layout/pyramid1"/>
    <dgm:cxn modelId="{B9DC7489-99DF-414F-B515-659A9725E563}" type="presParOf" srcId="{3D541438-ED35-4EFE-955F-B44F5EE13E5E}" destId="{0E915F6F-E02A-4826-8B64-B6F546797E3D}" srcOrd="1" destOrd="0" presId="urn:microsoft.com/office/officeart/2005/8/layout/pyramid1"/>
    <dgm:cxn modelId="{24571609-3E66-4A01-B8FD-1D7B9BFA0D96}" type="presParOf" srcId="{0E915F6F-E02A-4826-8B64-B6F546797E3D}" destId="{FCC74966-50DF-4D8B-A257-E6D40FC4674E}" srcOrd="0" destOrd="0" presId="urn:microsoft.com/office/officeart/2005/8/layout/pyramid1"/>
    <dgm:cxn modelId="{714F3C11-6717-4FAF-956C-579D88C9A62A}" type="presParOf" srcId="{0E915F6F-E02A-4826-8B64-B6F546797E3D}" destId="{81B900A3-9A58-4700-ABF4-D362072D2B21}" srcOrd="1" destOrd="0" presId="urn:microsoft.com/office/officeart/2005/8/layout/pyramid1"/>
    <dgm:cxn modelId="{2E2F4C8F-DF3D-4D30-9DB2-B89EA75716F3}" type="presParOf" srcId="{3D541438-ED35-4EFE-955F-B44F5EE13E5E}" destId="{68E7D69B-C116-43AF-9A81-424D5FE04B65}" srcOrd="2" destOrd="0" presId="urn:microsoft.com/office/officeart/2005/8/layout/pyramid1"/>
    <dgm:cxn modelId="{B73A4E46-8ADC-48D8-BDEE-42C4E4ED33B0}" type="presParOf" srcId="{68E7D69B-C116-43AF-9A81-424D5FE04B65}" destId="{AA60422D-7831-411E-B688-435CCD66DB60}" srcOrd="0" destOrd="0" presId="urn:microsoft.com/office/officeart/2005/8/layout/pyramid1"/>
    <dgm:cxn modelId="{FD7BCA63-339F-4AA0-B3CB-3EA9426E69EA}" type="presParOf" srcId="{68E7D69B-C116-43AF-9A81-424D5FE04B65}" destId="{E289E967-40AA-48B6-95A1-9F682A59AD9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E2F27-5D69-4A70-A037-B028016A5E78}">
      <dsp:nvSpPr>
        <dsp:cNvPr id="0" name=""/>
        <dsp:cNvSpPr/>
      </dsp:nvSpPr>
      <dsp:spPr>
        <a:xfrm>
          <a:off x="1837432" y="0"/>
          <a:ext cx="3674826" cy="3465869"/>
        </a:xfrm>
        <a:prstGeom prst="trapezoid">
          <a:avLst>
            <a:gd name="adj" fmla="val 54391"/>
          </a:avLst>
        </a:prstGeom>
        <a:solidFill>
          <a:srgbClr val="C0000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3: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Supplemental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Intervention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for students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at high risk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(Intensive Instruction,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only 5% of ALL students)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837432" y="0"/>
        <a:ext cx="3674826" cy="3465869"/>
      </dsp:txXfrm>
    </dsp:sp>
    <dsp:sp modelId="{FCC74966-50DF-4D8B-A257-E6D40FC4674E}">
      <dsp:nvSpPr>
        <dsp:cNvPr id="0" name=""/>
        <dsp:cNvSpPr/>
      </dsp:nvSpPr>
      <dsp:spPr>
        <a:xfrm>
          <a:off x="871352" y="3465869"/>
          <a:ext cx="5606985" cy="1688502"/>
        </a:xfrm>
        <a:prstGeom prst="trapezoid">
          <a:avLst>
            <a:gd name="adj" fmla="val 54391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2: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Supplemental Interventions for students at some risk (Strategic Instruction,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15% of ALL students)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1852575" y="3465869"/>
        <a:ext cx="3644540" cy="1688502"/>
      </dsp:txXfrm>
    </dsp:sp>
    <dsp:sp modelId="{AA60422D-7831-411E-B688-435CCD66DB60}">
      <dsp:nvSpPr>
        <dsp:cNvPr id="0" name=""/>
        <dsp:cNvSpPr/>
      </dsp:nvSpPr>
      <dsp:spPr>
        <a:xfrm>
          <a:off x="0" y="5154371"/>
          <a:ext cx="7349691" cy="1602028"/>
        </a:xfrm>
        <a:prstGeom prst="trapezoid">
          <a:avLst>
            <a:gd name="adj" fmla="val 54391"/>
          </a:avLst>
        </a:prstGeom>
        <a:solidFill>
          <a:srgbClr val="0070C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Tier 1: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Foundation Standards-aligned instruction for all students (Benchmark,  80% of ALL students)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1286195" y="5154371"/>
        <a:ext cx="4777299" cy="160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2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08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8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3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0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64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5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03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00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6630C-02E3-4456-8D11-7D9342FDCB67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8BBB-C904-4744-8820-5473AACD9F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2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58339007" TargetMode="External"/><Relationship Id="rId2" Type="http://schemas.openxmlformats.org/officeDocument/2006/relationships/hyperlink" Target="https://www.youtube.com/watch?v=E_2ZEwhh9WQ&amp;list=PLw9DXf6-vkAvmdGazX81c7HFaKEcNKXdY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g"/><Relationship Id="rId4" Type="http://schemas.openxmlformats.org/officeDocument/2006/relationships/hyperlink" Target="https://vimeo.com/73639947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TMLzXzgB_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tRB6M592n4&amp;feature=PlayList&amp;p=01D46E7C1524B7CD&amp;index=0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videos/search?q=iyal+fetal+alcohol&amp;view=detail&amp;mid=F0C441A5A9A0B251F999F0C441A5A9A0B251F999&amp;first=0" TargetMode="External"/><Relationship Id="rId5" Type="http://schemas.openxmlformats.org/officeDocument/2006/relationships/hyperlink" Target="http://www.bing.com/videos/search?q=fragile+x+syndrome&amp;view=detail&amp;mid=C4406CC3C781170D27BAC4406CC3C781170D27BA&amp;first=21" TargetMode="External"/><Relationship Id="rId4" Type="http://schemas.openxmlformats.org/officeDocument/2006/relationships/hyperlink" Target="http://www.youtube.com/watch?v=VNvayF6ASOo&amp;feature=fv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1828800"/>
            <a:ext cx="2667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 Disabilities and Intellectual Disabilities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57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Mia’s Story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7089" y="4724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Learning Disabilities- Dyslexia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2756" y="426381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Embracing Dyslexia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53979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93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60960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Three Most Common Learning Disabilities</a:t>
            </a:r>
            <a:br>
              <a:rPr lang="en-US" sz="5400" dirty="0" smtClean="0"/>
            </a:br>
            <a:r>
              <a:rPr lang="en-US" sz="2000" dirty="0" smtClean="0"/>
              <a:t>dys- “impairment of”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Dyscalculia- inability to recognize sequences and recall math facts</a:t>
            </a:r>
          </a:p>
          <a:p>
            <a:r>
              <a:rPr lang="en-US" sz="2800" dirty="0" smtClean="0"/>
              <a:t>Dysgraphia- difficulty of writing letters and words, organization of thoughts and consistency and neatness</a:t>
            </a:r>
          </a:p>
          <a:p>
            <a:r>
              <a:rPr lang="en-US" sz="2800" dirty="0" smtClean="0"/>
              <a:t>Dyslexia- difficulty with reading comprehension and the meaning of words</a:t>
            </a:r>
            <a:endParaRPr lang="en-US" sz="2800" dirty="0"/>
          </a:p>
        </p:txBody>
      </p:sp>
      <p:pic>
        <p:nvPicPr>
          <p:cNvPr id="12290" name="Picture 2" descr="C:\Documents and Settings\aspencer\Local Settings\Temporary Internet Files\Content.IE5\OBINY0QB\MC9001283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52400"/>
            <a:ext cx="2335794" cy="2216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73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that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Embedded Learning Opportunities in Early Intervention</a:t>
            </a:r>
          </a:p>
          <a:p>
            <a:r>
              <a:rPr lang="en-US" dirty="0" smtClean="0"/>
              <a:t>Differentiated Instruction</a:t>
            </a:r>
          </a:p>
          <a:p>
            <a:r>
              <a:rPr lang="en-US" dirty="0" smtClean="0"/>
              <a:t>Direct instruction –</a:t>
            </a:r>
          </a:p>
          <a:p>
            <a:pPr lvl="1"/>
            <a:r>
              <a:rPr lang="en-US" dirty="0" smtClean="0"/>
              <a:t>Highly structured teacher-led for</a:t>
            </a:r>
          </a:p>
          <a:p>
            <a:pPr lvl="1">
              <a:buNone/>
            </a:pPr>
            <a:r>
              <a:rPr lang="en-US" dirty="0" smtClean="0"/>
              <a:t>       teaching students academics</a:t>
            </a:r>
          </a:p>
          <a:p>
            <a:r>
              <a:rPr lang="en-US" dirty="0" smtClean="0"/>
              <a:t>Strategy instruction-</a:t>
            </a:r>
          </a:p>
          <a:p>
            <a:pPr lvl="1"/>
            <a:r>
              <a:rPr lang="en-US" dirty="0" smtClean="0"/>
              <a:t>Steps to guide students to achieve independence for   academic tasks</a:t>
            </a:r>
          </a:p>
          <a:p>
            <a:r>
              <a:rPr lang="en-US" dirty="0" smtClean="0"/>
              <a:t>Accommodations-</a:t>
            </a:r>
          </a:p>
          <a:p>
            <a:pPr lvl="1"/>
            <a:r>
              <a:rPr lang="en-US" dirty="0" smtClean="0"/>
              <a:t>More time or fewer items</a:t>
            </a:r>
          </a:p>
          <a:p>
            <a:pPr lvl="1"/>
            <a:r>
              <a:rPr lang="en-US" dirty="0" smtClean="0"/>
              <a:t>Visual cues</a:t>
            </a:r>
          </a:p>
          <a:p>
            <a:pPr lvl="1"/>
            <a:r>
              <a:rPr lang="en-US" dirty="0" smtClean="0"/>
              <a:t>Multiple methods of delivery</a:t>
            </a:r>
          </a:p>
          <a:p>
            <a:pPr lvl="1"/>
            <a:r>
              <a:rPr lang="en-US" dirty="0" smtClean="0"/>
              <a:t>Word Banks</a:t>
            </a:r>
          </a:p>
        </p:txBody>
      </p:sp>
      <p:pic>
        <p:nvPicPr>
          <p:cNvPr id="1026" name="Picture 2" descr="C:\Documents and Settings\aspencer\Local Settings\Temporary Internet Files\Content.IE5\CET2C0YB\MC90043982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352800"/>
            <a:ext cx="3352343" cy="36571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6096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Message to Teachers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Instruction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Mnemonics</a:t>
            </a:r>
          </a:p>
          <a:p>
            <a:pPr lvl="1"/>
            <a:r>
              <a:rPr lang="en-US" dirty="0" smtClean="0"/>
              <a:t>Ex.- STAR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S-search word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T-Translate the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A- Answer the problem</a:t>
            </a:r>
          </a:p>
          <a:p>
            <a:pPr lvl="3">
              <a:buFont typeface="Wingdings" pitchFamily="2" charset="2"/>
              <a:buChar char="q"/>
            </a:pPr>
            <a:r>
              <a:rPr lang="en-US" dirty="0" smtClean="0"/>
              <a:t>R- Review the solution</a:t>
            </a:r>
          </a:p>
          <a:p>
            <a:r>
              <a:rPr lang="en-US" dirty="0" smtClean="0"/>
              <a:t>Guided notes/ Advanced Organizer</a:t>
            </a:r>
          </a:p>
          <a:p>
            <a:r>
              <a:rPr lang="en-US" dirty="0" smtClean="0"/>
              <a:t>Metacognitive strategies</a:t>
            </a:r>
          </a:p>
          <a:p>
            <a:endParaRPr lang="en-US" dirty="0"/>
          </a:p>
        </p:txBody>
      </p:sp>
      <p:pic>
        <p:nvPicPr>
          <p:cNvPr id="2051" name="Picture 3" descr="C:\Documents and Settings\aspencer\Local Settings\Temporary Internet Files\Content.IE5\RU82OTA7\MC9000602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9602" y="381001"/>
            <a:ext cx="4254398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71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Disabilities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52" y="2491581"/>
            <a:ext cx="3892296" cy="2743200"/>
          </a:xfrm>
        </p:spPr>
      </p:pic>
    </p:spTree>
    <p:extLst>
      <p:ext uri="{BB962C8B-B14F-4D97-AF65-F5344CB8AC3E}">
        <p14:creationId xmlns:p14="http://schemas.microsoft.com/office/powerpoint/2010/main" val="2901441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or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dirty="0">
                <a:solidFill>
                  <a:prstClr val="black"/>
                </a:solidFill>
              </a:rPr>
              <a:t>No single </a:t>
            </a:r>
            <a:r>
              <a:rPr lang="en-US" dirty="0" smtClean="0">
                <a:solidFill>
                  <a:prstClr val="black"/>
                </a:solidFill>
              </a:rPr>
              <a:t>cause</a:t>
            </a:r>
          </a:p>
          <a:p>
            <a:pPr lvl="0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4 </a:t>
            </a:r>
            <a:r>
              <a:rPr lang="en-US" dirty="0">
                <a:solidFill>
                  <a:prstClr val="black"/>
                </a:solidFill>
              </a:rPr>
              <a:t>risk </a:t>
            </a:r>
            <a:r>
              <a:rPr lang="en-US" dirty="0" smtClean="0">
                <a:solidFill>
                  <a:prstClr val="black"/>
                </a:solidFill>
              </a:rPr>
              <a:t>factors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biomedical </a:t>
            </a:r>
            <a:r>
              <a:rPr lang="en-US" dirty="0">
                <a:solidFill>
                  <a:prstClr val="black"/>
                </a:solidFill>
              </a:rPr>
              <a:t>factors, 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social </a:t>
            </a:r>
            <a:r>
              <a:rPr lang="en-US" dirty="0">
                <a:solidFill>
                  <a:prstClr val="black"/>
                </a:solidFill>
              </a:rPr>
              <a:t>factors, 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behavioral factors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educational factors</a:t>
            </a:r>
          </a:p>
          <a:p>
            <a:pPr lvl="0">
              <a:spcBef>
                <a:spcPts val="0"/>
              </a:spcBef>
            </a:pPr>
            <a:r>
              <a:rPr lang="en-US" dirty="0">
                <a:solidFill>
                  <a:prstClr val="black"/>
                </a:solidFill>
              </a:rPr>
              <a:t>T</a:t>
            </a:r>
            <a:r>
              <a:rPr lang="en-US" dirty="0" smtClean="0">
                <a:solidFill>
                  <a:prstClr val="black"/>
                </a:solidFill>
              </a:rPr>
              <a:t>he </a:t>
            </a:r>
            <a:r>
              <a:rPr lang="en-US" dirty="0">
                <a:solidFill>
                  <a:prstClr val="black"/>
                </a:solidFill>
              </a:rPr>
              <a:t>timing of these risk factors are important.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19200"/>
            <a:ext cx="3505740" cy="290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6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16" y="1070008"/>
            <a:ext cx="3193984" cy="3105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en-US" dirty="0" smtClean="0"/>
              <a:t>Types of Intellectual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416616" cy="3810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Down Syndrome- Trisomy 21- 1 in 25 in 45 year old mom.</a:t>
            </a:r>
          </a:p>
          <a:p>
            <a:r>
              <a:rPr lang="en-US" sz="2800" dirty="0" smtClean="0"/>
              <a:t>FAS – Maternal use of alcohol, leading cause of intellectual disorder, completely preventable.</a:t>
            </a:r>
          </a:p>
          <a:p>
            <a:r>
              <a:rPr lang="en-US" sz="2800" dirty="0" smtClean="0"/>
              <a:t>Fragile X- Most common  inherited ID. Transmitted by women. More Severe in Males. 1/3 have autism.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21116" y="5830504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3"/>
              </a:rPr>
              <a:t>Teachings of John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5763747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4"/>
              </a:rPr>
              <a:t>Grace: Baby with DS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3391" y="624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5"/>
              </a:rPr>
              <a:t>Living with Fragile X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5591" y="6165345"/>
            <a:ext cx="426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hlinkClick r:id="rId6"/>
              </a:rPr>
              <a:t>Fetal Alcohol Syndrome- Iyal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 descr="boy with fragile 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4954765"/>
            <a:ext cx="1731264" cy="19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DNA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831" y="1733550"/>
            <a:ext cx="3156239" cy="360045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4999"/>
            <a:ext cx="3429000" cy="35376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1720333"/>
            <a:ext cx="3124200" cy="369332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Typical Chromosome Pairs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IQ</a:t>
            </a:r>
            <a:endParaRPr lang="en-US" sz="60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6385" y="1600200"/>
            <a:ext cx="7891229" cy="4525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26055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What Curriculum?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99560"/>
          </a:xfrm>
        </p:spPr>
        <p:txBody>
          <a:bodyPr/>
          <a:lstStyle/>
          <a:p>
            <a:r>
              <a:rPr lang="en-US" sz="3200" dirty="0" smtClean="0"/>
              <a:t>General Education Curriculum- based on SAME grade standards</a:t>
            </a:r>
          </a:p>
          <a:p>
            <a:pPr lvl="1"/>
            <a:r>
              <a:rPr lang="en-US" sz="3200" dirty="0" smtClean="0"/>
              <a:t>Reading, writing, math, social studies</a:t>
            </a:r>
          </a:p>
          <a:p>
            <a:r>
              <a:rPr lang="en-US" sz="3200" dirty="0" smtClean="0"/>
              <a:t>Life Skills Curriculum</a:t>
            </a:r>
          </a:p>
          <a:p>
            <a:pPr lvl="1"/>
            <a:r>
              <a:rPr lang="en-US" sz="3200" dirty="0" smtClean="0"/>
              <a:t>Applied academic skills</a:t>
            </a:r>
          </a:p>
          <a:p>
            <a:pPr lvl="1"/>
            <a:r>
              <a:rPr lang="en-US" sz="3200" dirty="0" smtClean="0"/>
              <a:t>Community-based instruction</a:t>
            </a:r>
          </a:p>
          <a:p>
            <a:endParaRPr lang="en-US" dirty="0"/>
          </a:p>
        </p:txBody>
      </p:sp>
      <p:pic>
        <p:nvPicPr>
          <p:cNvPr id="4" name="Picture 3" descr="learnin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799" y="0"/>
            <a:ext cx="2636261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48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Practices for Individuals with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/>
              <a:t>Early-Intervention</a:t>
            </a:r>
          </a:p>
          <a:p>
            <a:r>
              <a:rPr lang="en-US" sz="3200" u="sng" dirty="0" smtClean="0"/>
              <a:t>Inclusion</a:t>
            </a:r>
          </a:p>
          <a:p>
            <a:r>
              <a:rPr lang="en-US" sz="3200" u="sng" dirty="0" smtClean="0"/>
              <a:t>Task analysis</a:t>
            </a:r>
          </a:p>
          <a:p>
            <a:pPr lvl="1"/>
            <a:r>
              <a:rPr lang="en-US" sz="3200" dirty="0" smtClean="0"/>
              <a:t>Break tasks into </a:t>
            </a:r>
          </a:p>
          <a:p>
            <a:pPr lvl="1">
              <a:buNone/>
            </a:pPr>
            <a:r>
              <a:rPr lang="en-US" sz="3200" dirty="0" smtClean="0"/>
              <a:t>    small steps</a:t>
            </a:r>
          </a:p>
          <a:p>
            <a:pPr lvl="1"/>
            <a:r>
              <a:rPr lang="en-US" sz="3200" dirty="0" smtClean="0"/>
              <a:t>Explicitly teach </a:t>
            </a:r>
          </a:p>
          <a:p>
            <a:pPr lvl="1">
              <a:buNone/>
            </a:pPr>
            <a:r>
              <a:rPr lang="en-US" sz="3200" dirty="0" smtClean="0"/>
              <a:t>      each step</a:t>
            </a:r>
          </a:p>
          <a:p>
            <a:r>
              <a:rPr lang="en-US" sz="3200" u="sng" dirty="0" smtClean="0"/>
              <a:t>Peer-mediated instruction</a:t>
            </a:r>
          </a:p>
          <a:p>
            <a:pPr lvl="1"/>
            <a:r>
              <a:rPr lang="en-US" sz="3200" dirty="0" smtClean="0"/>
              <a:t>Cooperative learning</a:t>
            </a:r>
          </a:p>
          <a:p>
            <a:pPr lvl="1"/>
            <a:r>
              <a:rPr lang="en-US" sz="3200" dirty="0" smtClean="0"/>
              <a:t>Peer tutoring</a:t>
            </a:r>
          </a:p>
          <a:p>
            <a:r>
              <a:rPr lang="en-US" sz="3300" u="sng" dirty="0" smtClean="0"/>
              <a:t>Community-Based Instruction</a:t>
            </a:r>
            <a:endParaRPr lang="en-US" sz="3300" u="sng" dirty="0"/>
          </a:p>
        </p:txBody>
      </p:sp>
      <p:pic>
        <p:nvPicPr>
          <p:cNvPr id="4" name="Picture 3" descr="children_readin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828801"/>
            <a:ext cx="4114800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377647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9600" dirty="0" smtClean="0"/>
              <a:t>Neurological Weakness in Certain Academic areas, reading, writing, and math</a:t>
            </a:r>
          </a:p>
          <a:p>
            <a:pPr>
              <a:lnSpc>
                <a:spcPct val="150000"/>
              </a:lnSpc>
            </a:pPr>
            <a:r>
              <a:rPr lang="en-US" sz="9600" dirty="0" smtClean="0"/>
              <a:t>A discrepancy between potential and achievement, not related to other disabilities or cultural factors</a:t>
            </a:r>
          </a:p>
          <a:p>
            <a:pPr>
              <a:lnSpc>
                <a:spcPct val="150000"/>
              </a:lnSpc>
            </a:pPr>
            <a:r>
              <a:rPr lang="en-US" sz="9600" dirty="0" smtClean="0"/>
              <a:t>36% of all Special Education Students- most prevalent disability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Learning Disability </a:t>
            </a:r>
            <a:endParaRPr lang="en-US" u="sng" dirty="0"/>
          </a:p>
        </p:txBody>
      </p:sp>
      <p:pic>
        <p:nvPicPr>
          <p:cNvPr id="9219" name="Picture 3" descr="C:\Documents and Settings\aspencer\Local Settings\Temporary Internet Files\Content.IE5\8WIW1FD8\MP9003998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57780"/>
            <a:ext cx="3558406" cy="2371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6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Issues for ID </a:t>
            </a:r>
            <a:endParaRPr lang="en-US" dirty="0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 rot="10800000" flipV="1">
            <a:off x="457200" y="3539835"/>
            <a:ext cx="8229600" cy="193963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</a:rPr>
              <a:t>Should students with mental retardation participate in high-stakes testing?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5867400"/>
            <a:ext cx="8077200" cy="83099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Individuals with ID (IQs less than 50) take Alternative Assessment- Alabama’s test is called AAA.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kids_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2904653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0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276600"/>
          </a:xfrm>
        </p:spPr>
        <p:txBody>
          <a:bodyPr>
            <a:normAutofit lnSpcReduction="10000"/>
          </a:bodyPr>
          <a:lstStyle/>
          <a:p>
            <a:endParaRPr lang="en-US" sz="3200" dirty="0" smtClean="0"/>
          </a:p>
          <a:p>
            <a:r>
              <a:rPr lang="en-US" sz="3000" dirty="0" smtClean="0"/>
              <a:t>IQ under 70 (significantly below normal)</a:t>
            </a:r>
          </a:p>
          <a:p>
            <a:endParaRPr lang="en-US" sz="3000" dirty="0" smtClean="0"/>
          </a:p>
          <a:p>
            <a:r>
              <a:rPr lang="en-US" sz="3000" dirty="0" smtClean="0"/>
              <a:t>Difficulty with 2 or more Adaptive Living Skills</a:t>
            </a:r>
          </a:p>
          <a:p>
            <a:endParaRPr lang="en-US" sz="3000" dirty="0" smtClean="0"/>
          </a:p>
          <a:p>
            <a:r>
              <a:rPr lang="en-US" sz="3000" dirty="0" smtClean="0"/>
              <a:t>Reaches developmental milestones late</a:t>
            </a:r>
            <a:endParaRPr lang="en-US" sz="3000" dirty="0"/>
          </a:p>
        </p:txBody>
      </p:sp>
      <p:pic>
        <p:nvPicPr>
          <p:cNvPr id="4" name="Picture 3" descr="Children_With_Disabilit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3958" y="4267200"/>
            <a:ext cx="3910642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4572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So…What’s the Difference?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243197"/>
              </p:ext>
            </p:extLst>
          </p:nvPr>
        </p:nvGraphicFramePr>
        <p:xfrm>
          <a:off x="533400" y="1219200"/>
          <a:ext cx="7543800" cy="5195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Intellectual Disability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Learning Disability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Neurodevelopmental</a:t>
                      </a:r>
                      <a:r>
                        <a:rPr lang="en-US" sz="1200" baseline="0" dirty="0" smtClean="0"/>
                        <a:t> disorder resulting in below average Intelligence (70 or less) and lack of daily adaptive skills.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Neurological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weaknesses in a certain academic area, reading, writing, and math.</a:t>
                      </a:r>
                    </a:p>
                    <a:p>
                      <a:r>
                        <a:rPr lang="en-US" sz="1200" dirty="0" smtClean="0"/>
                        <a:t> L.D does not affect intelligence.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single cause, but there</a:t>
                      </a:r>
                      <a:r>
                        <a:rPr lang="en-US" sz="1200" baseline="0" dirty="0" smtClean="0"/>
                        <a:t> are 4 risk factors, biomedical factors, social factors, behavioral factors, and educational factors. In addition, the timing of these risk factors are important.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Causes have to be ruled out in L.D.  </a:t>
                      </a:r>
                      <a:r>
                        <a:rPr lang="en-US" sz="1200" baseline="0" dirty="0" smtClean="0"/>
                        <a:t> It </a:t>
                      </a:r>
                      <a:r>
                        <a:rPr lang="en-US" sz="1200" dirty="0" smtClean="0"/>
                        <a:t>CAN</a:t>
                      </a:r>
                      <a:r>
                        <a:rPr lang="en-US" sz="1200" baseline="0" dirty="0" smtClean="0"/>
                        <a:t> NOT be caused by low intelligence, hearing or vision problems or lack of educational opportunity.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11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Refers to ability. ID has significant impact on learning, communication, self-help, and social skills.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Refers to achievement.</a:t>
                      </a:r>
                      <a:r>
                        <a:rPr lang="en-US" sz="1200" baseline="0" dirty="0" smtClean="0"/>
                        <a:t>  Unexpectedly low achievement.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5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Related to neurodevelopmental</a:t>
                      </a:r>
                      <a:r>
                        <a:rPr lang="en-US" sz="1200" baseline="0" dirty="0" smtClean="0"/>
                        <a:t> issues.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Typically not related to physical, developmental or intellectual disabilities.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36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h</a:t>
                      </a:r>
                      <a:r>
                        <a:rPr lang="en-US" sz="1200" dirty="0" smtClean="0"/>
                        <a:t>ave limitations in intelligence</a:t>
                      </a:r>
                      <a:r>
                        <a:rPr lang="en-US" sz="1200" baseline="0" dirty="0" smtClean="0"/>
                        <a:t> (solving problems, thinking abstractly, learning from everyday experiences, and remembering important information and skills) and difficulties in adaptive skills ( language, responsibility, daily living skills and social skills)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r</a:t>
                      </a:r>
                      <a:r>
                        <a:rPr lang="en-US" sz="1200" dirty="0" smtClean="0"/>
                        <a:t>equire alternative learning methods, similar to a person who requires glasses</a:t>
                      </a:r>
                      <a:r>
                        <a:rPr lang="en-US" sz="1200" baseline="0" dirty="0" smtClean="0"/>
                        <a:t> to see. They function much the same as peers with the assistance.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39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with ID o</a:t>
                      </a:r>
                      <a:r>
                        <a:rPr lang="en-US" sz="1200" dirty="0" smtClean="0"/>
                        <a:t>ften need life-long support.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Individuals</a:t>
                      </a:r>
                      <a:r>
                        <a:rPr lang="en-US" sz="1200" baseline="0" dirty="0" smtClean="0"/>
                        <a:t> with LD are e</a:t>
                      </a:r>
                      <a:r>
                        <a:rPr lang="en-US" sz="1200" dirty="0" smtClean="0"/>
                        <a:t>xpected</a:t>
                      </a:r>
                      <a:r>
                        <a:rPr lang="en-US" sz="1200" baseline="0" dirty="0" smtClean="0"/>
                        <a:t> to be fully independent adults.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39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Approximately 3% of all adults have an intellectual</a:t>
                      </a:r>
                      <a:r>
                        <a:rPr lang="en-US" sz="1200" baseline="0" dirty="0" smtClean="0"/>
                        <a:t> disability. 80% of those individuals have a mild ID.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Approximately</a:t>
                      </a:r>
                      <a:r>
                        <a:rPr lang="en-US" sz="1200" baseline="0" dirty="0" smtClean="0"/>
                        <a:t> 15% of all adults have a learning disability.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89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905000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 Disabilities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1020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61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Poor nutrition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Adverse emotional home climate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Toxins or severe allergies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Lack of stimulation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Poverty</a:t>
            </a: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dirty="0" smtClean="0"/>
              <a:t>Poor instruction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Environmental Factors in LD</a:t>
            </a:r>
            <a:endParaRPr lang="en-US" dirty="0"/>
          </a:p>
        </p:txBody>
      </p:sp>
      <p:pic>
        <p:nvPicPr>
          <p:cNvPr id="7172" name="Picture 4" descr="C:\Documents and Settings\aspencer\Local Settings\Temporary Internet Files\Content.IE5\RU82OTA7\MP90044866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2836433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06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Discrepancy Model</a:t>
            </a:r>
          </a:p>
          <a:p>
            <a:endParaRPr lang="en-US" sz="3600" dirty="0" smtClean="0"/>
          </a:p>
          <a:p>
            <a:r>
              <a:rPr lang="en-US" sz="3600" dirty="0" smtClean="0"/>
              <a:t>RTI- Look at Pg. 112</a:t>
            </a:r>
          </a:p>
          <a:p>
            <a:endParaRPr lang="en-US" sz="3600" dirty="0"/>
          </a:p>
          <a:p>
            <a:r>
              <a:rPr lang="en-US" sz="3600" dirty="0" smtClean="0"/>
              <a:t>Cognitive Assessment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Two Methods of Diagnosing LD </a:t>
            </a:r>
            <a:endParaRPr lang="en-US" dirty="0"/>
          </a:p>
        </p:txBody>
      </p:sp>
      <p:pic>
        <p:nvPicPr>
          <p:cNvPr id="10242" name="Picture 2" descr="C:\Documents and Settings\aspencer\Local Settings\Temporary Internet Files\Content.IE5\SML907JP\MP9004227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828800"/>
            <a:ext cx="381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73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Disability- </a:t>
            </a:r>
            <a:br>
              <a:rPr lang="en-US" dirty="0" smtClean="0"/>
            </a:br>
            <a:r>
              <a:rPr lang="en-US" dirty="0" smtClean="0"/>
              <a:t>Based on Discrepancy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2600"/>
            <a:ext cx="4890156" cy="3548856"/>
          </a:xfrm>
        </p:spPr>
      </p:pic>
    </p:spTree>
    <p:extLst>
      <p:ext uri="{BB962C8B-B14F-4D97-AF65-F5344CB8AC3E}">
        <p14:creationId xmlns:p14="http://schemas.microsoft.com/office/powerpoint/2010/main" val="179449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6200"/>
            <a:ext cx="34290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Response 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To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smtClean="0"/>
              <a:t>Tiered</a:t>
            </a:r>
            <a:br>
              <a:rPr lang="en-US" sz="4800" dirty="0" smtClean="0"/>
            </a:br>
            <a:r>
              <a:rPr lang="en-US" sz="4800" dirty="0" smtClean="0"/>
              <a:t>Intervention</a:t>
            </a:r>
            <a:endParaRPr lang="en-US" sz="4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09705111"/>
              </p:ext>
            </p:extLst>
          </p:nvPr>
        </p:nvGraphicFramePr>
        <p:xfrm>
          <a:off x="1752600" y="0"/>
          <a:ext cx="7349691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flipV="1">
            <a:off x="1756878" y="2286000"/>
            <a:ext cx="2129322" cy="3200401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277908">
            <a:off x="252370" y="3327022"/>
            <a:ext cx="4712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Continuum 0f time, intensity and data increases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" y="6311444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Adapted from RTI Action Network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867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776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PowerPoint Presentation</vt:lpstr>
      <vt:lpstr>Learning Disability </vt:lpstr>
      <vt:lpstr>Intellectual Disabilities</vt:lpstr>
      <vt:lpstr>PowerPoint Presentation</vt:lpstr>
      <vt:lpstr>PowerPoint Presentation</vt:lpstr>
      <vt:lpstr>Possible Environmental Factors in LD</vt:lpstr>
      <vt:lpstr>Two Methods of Diagnosing LD </vt:lpstr>
      <vt:lpstr>Learning Disability-  Based on Discrepancy</vt:lpstr>
      <vt:lpstr>Response  To  Tiered Intervention</vt:lpstr>
      <vt:lpstr>Three Most Common Learning Disabilities dys- “impairment of”</vt:lpstr>
      <vt:lpstr>Strategies that work</vt:lpstr>
      <vt:lpstr>Strategy Instruction</vt:lpstr>
      <vt:lpstr>Intellectual Disabilities</vt:lpstr>
      <vt:lpstr>Causes or Risk Factors</vt:lpstr>
      <vt:lpstr>Types of Intellectual Disorders</vt:lpstr>
      <vt:lpstr>Human DNA</vt:lpstr>
      <vt:lpstr>IQ</vt:lpstr>
      <vt:lpstr>                 What Curriculum?</vt:lpstr>
      <vt:lpstr>Best Practices for Individuals with ID</vt:lpstr>
      <vt:lpstr>              Issues for ID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Spencer, Amelia G.</dc:creator>
  <cp:lastModifiedBy>Spencer, Amelia G.</cp:lastModifiedBy>
  <cp:revision>12</cp:revision>
  <dcterms:created xsi:type="dcterms:W3CDTF">2016-02-10T18:34:56Z</dcterms:created>
  <dcterms:modified xsi:type="dcterms:W3CDTF">2017-03-07T20:43:22Z</dcterms:modified>
</cp:coreProperties>
</file>