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7" r:id="rId4"/>
    <p:sldId id="258" r:id="rId5"/>
    <p:sldId id="273" r:id="rId6"/>
    <p:sldId id="259" r:id="rId7"/>
    <p:sldId id="263" r:id="rId8"/>
    <p:sldId id="265" r:id="rId9"/>
    <p:sldId id="260" r:id="rId10"/>
    <p:sldId id="264" r:id="rId11"/>
    <p:sldId id="275" r:id="rId12"/>
    <p:sldId id="281" r:id="rId13"/>
    <p:sldId id="277" r:id="rId14"/>
    <p:sldId id="282" r:id="rId15"/>
    <p:sldId id="270" r:id="rId16"/>
    <p:sldId id="280" r:id="rId17"/>
    <p:sldId id="27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9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3B40527-2C46-4F54-B5CC-B211836A6733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B83076A-9661-4A6A-8FC6-D4EE6C9E75E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hyperlink" Target="https://www.youtube.com/watch?v=fY4G9mgHKQs&amp;t=4s" TargetMode="Externa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wmf"/><Relationship Id="rId12" Type="http://schemas.openxmlformats.org/officeDocument/2006/relationships/image" Target="../media/image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wmf"/><Relationship Id="rId11" Type="http://schemas.openxmlformats.org/officeDocument/2006/relationships/hyperlink" Target="https://www.youtube.com/watch?v=JY4uof7vvZk" TargetMode="External"/><Relationship Id="rId5" Type="http://schemas.openxmlformats.org/officeDocument/2006/relationships/image" Target="../media/image2.wmf"/><Relationship Id="rId10" Type="http://schemas.openxmlformats.org/officeDocument/2006/relationships/hyperlink" Target="https://www.youtube.com/watch?v=P-Gc85nQK8w" TargetMode="External"/><Relationship Id="rId4" Type="http://schemas.openxmlformats.org/officeDocument/2006/relationships/image" Target="../media/image1.wmf"/><Relationship Id="rId9" Type="http://schemas.openxmlformats.org/officeDocument/2006/relationships/hyperlink" Target="https://www.youtube.com/watch?v=X275E4fvdm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6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6.png"/><Relationship Id="rId5" Type="http://schemas.openxmlformats.org/officeDocument/2006/relationships/image" Target="../media/image17.wmf"/><Relationship Id="rId4" Type="http://schemas.openxmlformats.org/officeDocument/2006/relationships/hyperlink" Target="http://www.youtube.com/watch?v=SmNpP2fr57A&amp;feature=relat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6.png"/><Relationship Id="rId5" Type="http://schemas.openxmlformats.org/officeDocument/2006/relationships/hyperlink" Target="https://www.youtube.com/watch?v=YETdTlgtV20" TargetMode="External"/><Relationship Id="rId4" Type="http://schemas.openxmlformats.org/officeDocument/2006/relationships/hyperlink" Target="https://www.youtube.com/watch?v=C1F56l7xX5o&amp;ebc=ANyPxKqBCRBKmvHNZm25S1UUXDHFcmHZSSAOjl_QZRnmP948VC_ynvh3PGG9bCFgBavRp0T0o13ywHG01zFUFUiE1TiLf-L3TQ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6.png"/><Relationship Id="rId5" Type="http://schemas.openxmlformats.org/officeDocument/2006/relationships/image" Target="../media/image18.gif"/><Relationship Id="rId4" Type="http://schemas.openxmlformats.org/officeDocument/2006/relationships/hyperlink" Target="http://www.youtube.com/watch?v=BX7Ar3Z-oTo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ionaldeafcenter.org/news/media-advisory-new-resources-available-deaf-students-during-covid-19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6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://www.handspeak.com/word/search/" TargetMode="Externa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8.JPG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png"/><Relationship Id="rId5" Type="http://schemas.openxmlformats.org/officeDocument/2006/relationships/hyperlink" Target="https://www.youtube.com/watch?v=S2Dqvd1Zk3M" TargetMode="Externa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6.png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6.png"/><Relationship Id="rId5" Type="http://schemas.openxmlformats.org/officeDocument/2006/relationships/hyperlink" Target="http://www.youtube.com/watch?v=dCyz8-eAs1I&amp;feature=related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Students with Deafness and Hearing loss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Documents and Settings\aspencer\Local Settings\Temporary Internet Files\Content.IE5\4R2Y2X06\MCj0359105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0"/>
            <a:ext cx="2209800" cy="3318004"/>
          </a:xfrm>
          <a:prstGeom prst="rect">
            <a:avLst/>
          </a:prstGeom>
          <a:noFill/>
        </p:spPr>
      </p:pic>
      <p:pic>
        <p:nvPicPr>
          <p:cNvPr id="2051" name="Picture 3" descr="C:\Documents and Settings\aspencer\Local Settings\Temporary Internet Files\Content.IE5\5020FJ26\MCj010466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676400"/>
            <a:ext cx="909828" cy="907085"/>
          </a:xfrm>
          <a:prstGeom prst="rect">
            <a:avLst/>
          </a:prstGeom>
          <a:noFill/>
        </p:spPr>
      </p:pic>
      <p:pic>
        <p:nvPicPr>
          <p:cNvPr id="2052" name="Picture 4" descr="C:\Documents and Settings\aspencer\Local Settings\Temporary Internet Files\Content.IE5\JU3VYOM5\MCj0104662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1676400"/>
            <a:ext cx="908914" cy="905256"/>
          </a:xfrm>
          <a:prstGeom prst="rect">
            <a:avLst/>
          </a:prstGeom>
          <a:noFill/>
        </p:spPr>
      </p:pic>
      <p:pic>
        <p:nvPicPr>
          <p:cNvPr id="2053" name="Picture 5" descr="C:\Documents and Settings\aspencer\Local Settings\Temporary Internet Files\Content.IE5\K256ZU18\MCj0104654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1676400"/>
            <a:ext cx="907999" cy="905256"/>
          </a:xfrm>
          <a:prstGeom prst="rect">
            <a:avLst/>
          </a:prstGeom>
          <a:noFill/>
        </p:spPr>
      </p:pic>
      <p:pic>
        <p:nvPicPr>
          <p:cNvPr id="2054" name="Picture 6" descr="C:\Documents and Settings\aspencer\Local Settings\Temporary Internet Files\Content.IE5\JZR6EW1J\MCj0104660000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1676400"/>
            <a:ext cx="911657" cy="91074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09600" y="6096000"/>
            <a:ext cx="2741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9"/>
              </a:rPr>
              <a:t>Sound of Fury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5791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0"/>
              </a:rPr>
              <a:t>My Deaf Family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12006" y="5117068"/>
            <a:ext cx="2665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1"/>
              </a:rPr>
              <a:t>Dear Hearing People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9496B34-8D06-4559-9F8F-05FA6B9F40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1C49EC-A5EF-4296-B776-388083615E8D}"/>
              </a:ext>
            </a:extLst>
          </p:cNvPr>
          <p:cNvSpPr txBox="1"/>
          <p:nvPr/>
        </p:nvSpPr>
        <p:spPr>
          <a:xfrm>
            <a:off x="609600" y="5478015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13"/>
              </a:rPr>
              <a:t>Beyond Sound and Silence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Causes of </a:t>
            </a:r>
            <a:br>
              <a:rPr lang="en-US" dirty="0"/>
            </a:br>
            <a:r>
              <a:rPr lang="en-US" dirty="0"/>
              <a:t>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467600" cy="5334000"/>
          </a:xfrm>
        </p:spPr>
        <p:txBody>
          <a:bodyPr>
            <a:normAutofit/>
          </a:bodyPr>
          <a:lstStyle/>
          <a:p>
            <a:pPr marL="36576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Genetics</a:t>
            </a:r>
          </a:p>
          <a:p>
            <a:r>
              <a:rPr lang="en-US" dirty="0"/>
              <a:t>Infections (Rubella, CMV, Ear Infections)</a:t>
            </a:r>
          </a:p>
          <a:p>
            <a:r>
              <a:rPr lang="en-US" dirty="0"/>
              <a:t>Low Birth weight or Premature</a:t>
            </a:r>
          </a:p>
          <a:p>
            <a:r>
              <a:rPr lang="en-US" dirty="0"/>
              <a:t>Exposure to Frequent Loud Noises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If child is admitted to NICU, more likely to be hearing impaired.</a:t>
            </a:r>
          </a:p>
        </p:txBody>
      </p:sp>
      <p:pic>
        <p:nvPicPr>
          <p:cNvPr id="6146" name="Picture 2" descr="C:\Documents and Settings\aspencer\Local Settings\Temporary Internet Files\Content.IE5\K256ZU18\MPj0402101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13318"/>
            <a:ext cx="3914488" cy="2608639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86DD654-0E25-40AC-8549-0FDCE1C53E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7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in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/>
              <a:t>Cochlear Implants</a:t>
            </a:r>
          </a:p>
          <a:p>
            <a:pPr lvl="1"/>
            <a:r>
              <a:rPr lang="en-US" dirty="0"/>
              <a:t>Candidates must experience</a:t>
            </a:r>
          </a:p>
          <a:p>
            <a:pPr lvl="2"/>
            <a:r>
              <a:rPr lang="en-US" dirty="0"/>
              <a:t>Severe hearing loss</a:t>
            </a:r>
          </a:p>
          <a:p>
            <a:pPr lvl="2"/>
            <a:r>
              <a:rPr lang="en-US" dirty="0" err="1"/>
              <a:t>Sensorineural</a:t>
            </a:r>
            <a:r>
              <a:rPr lang="en-US" dirty="0"/>
              <a:t>  hearing loss</a:t>
            </a:r>
          </a:p>
          <a:p>
            <a:pPr lvl="2"/>
            <a:r>
              <a:rPr lang="en-US" dirty="0"/>
              <a:t>No improvement from amplification</a:t>
            </a:r>
          </a:p>
          <a:p>
            <a:pPr lvl="2"/>
            <a:r>
              <a:rPr lang="en-US" dirty="0"/>
              <a:t>And must be over 12 months</a:t>
            </a:r>
          </a:p>
          <a:p>
            <a:pPr>
              <a:buNone/>
            </a:pPr>
            <a:r>
              <a:rPr lang="en-US" dirty="0"/>
              <a:t>Hearing Aides</a:t>
            </a:r>
          </a:p>
          <a:p>
            <a:pPr lvl="1"/>
            <a:r>
              <a:rPr lang="en-US" dirty="0"/>
              <a:t>Candidates can have</a:t>
            </a:r>
          </a:p>
          <a:p>
            <a:pPr lvl="2"/>
            <a:r>
              <a:rPr lang="en-US" dirty="0"/>
              <a:t> mild to moderate hearing loss that often occurs with normal aging</a:t>
            </a:r>
          </a:p>
          <a:p>
            <a:pPr lvl="2"/>
            <a:r>
              <a:rPr lang="en-US" dirty="0"/>
              <a:t>Causes including exposure to loud noise, drug reactions, head injury, or genetic factors</a:t>
            </a:r>
          </a:p>
          <a:p>
            <a:pPr lvl="2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6477000"/>
            <a:ext cx="609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Cochlear Implants</a:t>
            </a:r>
            <a:endParaRPr lang="en-US" dirty="0"/>
          </a:p>
        </p:txBody>
      </p:sp>
      <p:pic>
        <p:nvPicPr>
          <p:cNvPr id="13315" name="Picture 3" descr="C:\Documents and Settings\aspencer\Local Settings\Temporary Internet Files\Content.IE5\ZI7QKGYT\MCBD05198_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762000"/>
            <a:ext cx="2286000" cy="340863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EC99ED0-9B20-43FF-B4CC-1E3D608A6C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31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and Behavioral Characteristics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Hearing Test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632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Hearing Test For Later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Intelligence is more a function of language than cognitive ability</a:t>
            </a:r>
          </a:p>
          <a:p>
            <a:r>
              <a:rPr lang="en-US" dirty="0"/>
              <a:t>Difficulty in academic setting</a:t>
            </a:r>
          </a:p>
          <a:p>
            <a:r>
              <a:rPr lang="en-US" dirty="0"/>
              <a:t>Low achievement, especially reading</a:t>
            </a:r>
          </a:p>
          <a:p>
            <a:r>
              <a:rPr lang="en-US" dirty="0"/>
              <a:t>Speech is difficult</a:t>
            </a:r>
          </a:p>
          <a:p>
            <a:r>
              <a:rPr lang="en-US" dirty="0"/>
              <a:t>Difficulty in social relationships</a:t>
            </a:r>
          </a:p>
        </p:txBody>
      </p:sp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7E2372A-3FF4-44DD-89A8-5B86FC88D3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2800" y="182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58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1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Speech Banana or Conversational Speech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008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Frequency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209851"/>
            <a:ext cx="6988789" cy="5375616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3077402-03DE-4D04-B6D2-E56366783D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7467600" cy="5592763"/>
          </a:xfrm>
        </p:spPr>
        <p:txBody>
          <a:bodyPr/>
          <a:lstStyle/>
          <a:p>
            <a:r>
              <a:rPr lang="en-US" dirty="0"/>
              <a:t>Hearing loss and deafness is often not noticed until communication becomes necessary</a:t>
            </a:r>
          </a:p>
          <a:p>
            <a:r>
              <a:rPr lang="en-US" dirty="0"/>
              <a:t>Greatest impact- speech and language</a:t>
            </a:r>
          </a:p>
          <a:p>
            <a:r>
              <a:rPr lang="en-US" dirty="0"/>
              <a:t>Impacts academics, literacy and social skills</a:t>
            </a:r>
          </a:p>
        </p:txBody>
      </p:sp>
      <p:pic>
        <p:nvPicPr>
          <p:cNvPr id="5" name="Picture 4" descr="A picture containing indoor, person&#10;&#10;Description automatically generated">
            <a:extLst>
              <a:ext uri="{FF2B5EF4-FFF2-40B4-BE49-F238E27FC236}">
                <a16:creationId xmlns:a16="http://schemas.microsoft.com/office/drawing/2014/main" id="{E3EA9342-05DF-4306-8374-A962571E80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286000" y="3505200"/>
            <a:ext cx="4572000" cy="304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7E3616-1501-4543-822E-CB51FB6891BF}"/>
              </a:ext>
            </a:extLst>
          </p:cNvPr>
          <p:cNvSpPr txBox="1"/>
          <p:nvPr/>
        </p:nvSpPr>
        <p:spPr>
          <a:xfrm>
            <a:off x="3209223" y="6595886"/>
            <a:ext cx="36487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nationaldeafcenter.org/news/media-advisory-new-resources-available-deaf-students-during-covid-19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nd/3.0/"/>
              </a:rPr>
              <a:t>CC BY-NC-ND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7249429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467600" cy="1143000"/>
          </a:xfrm>
        </p:spPr>
        <p:txBody>
          <a:bodyPr/>
          <a:lstStyle/>
          <a:p>
            <a:r>
              <a:rPr lang="en-US" dirty="0"/>
              <a:t>Recommended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/>
          </a:p>
          <a:p>
            <a:r>
              <a:rPr lang="en-US" dirty="0"/>
              <a:t>Newborn Screeners</a:t>
            </a:r>
          </a:p>
          <a:p>
            <a:r>
              <a:rPr lang="en-US" dirty="0"/>
              <a:t>Early Intervention</a:t>
            </a:r>
          </a:p>
          <a:p>
            <a:r>
              <a:rPr lang="en-US" dirty="0"/>
              <a:t>Authentic Experiences</a:t>
            </a:r>
          </a:p>
          <a:p>
            <a:r>
              <a:rPr lang="en-US" dirty="0"/>
              <a:t>Integrated vocabulary </a:t>
            </a:r>
          </a:p>
          <a:p>
            <a:pPr>
              <a:buNone/>
            </a:pPr>
            <a:r>
              <a:rPr lang="en-US" dirty="0"/>
              <a:t>      and concept development</a:t>
            </a:r>
          </a:p>
          <a:p>
            <a:r>
              <a:rPr lang="en-US" dirty="0"/>
              <a:t>Experiential ladder </a:t>
            </a:r>
          </a:p>
          <a:p>
            <a:pPr>
              <a:buNone/>
            </a:pPr>
            <a:r>
              <a:rPr lang="en-US" dirty="0"/>
              <a:t>       of learning</a:t>
            </a:r>
          </a:p>
          <a:p>
            <a:r>
              <a:rPr lang="en-US" dirty="0"/>
              <a:t>Visual teaching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19376" y="1059426"/>
            <a:ext cx="3524624" cy="579857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7575186-EAC7-47B9-AC84-D471A560D7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76888" y="12223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5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Sound-Field Amplification </a:t>
            </a:r>
          </a:p>
          <a:p>
            <a:r>
              <a:rPr lang="en-US" dirty="0"/>
              <a:t>Loop System</a:t>
            </a:r>
          </a:p>
          <a:p>
            <a:r>
              <a:rPr lang="en-US" dirty="0"/>
              <a:t>Closed Captioned Technology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13" y="76200"/>
            <a:ext cx="2999262" cy="3733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2400"/>
            <a:ext cx="4683905" cy="28346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182" y="3962400"/>
            <a:ext cx="4349193" cy="279934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35814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ASL Dictionary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97B5683-B1D4-4F3A-84D2-D1D098CC93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1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Cummins Model of Language Proficiency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Conversational Language (BICS)</a:t>
            </a:r>
          </a:p>
          <a:p>
            <a:r>
              <a:rPr lang="en-US" dirty="0"/>
              <a:t>Academic Language (CALP)</a:t>
            </a:r>
          </a:p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805765"/>
            <a:ext cx="3967550" cy="401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21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72025" cy="425767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379846"/>
            <a:ext cx="4324350" cy="4352925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D4F9F14-38BF-4364-9267-1797284481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4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4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 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Hearing loss- impairment in hearing (in 20-70 decibel range) benefits from amplification and communicates through speaking.</a:t>
            </a:r>
          </a:p>
          <a:p>
            <a:r>
              <a:rPr lang="en-US" dirty="0"/>
              <a:t>Deafness- HI that is so severe that the child is impaired in linguistic information through hearing ( loss of 70-90 decibels or greater) with or without amplification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57150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Table 5.2, p. 111-112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173F594-6282-4948-BB3D-B4EF263C97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8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  </a:t>
            </a:r>
            <a:r>
              <a:rPr lang="en-US" sz="7200" dirty="0">
                <a:solidFill>
                  <a:srgbClr val="FF0000"/>
                </a:solidFill>
              </a:rPr>
              <a:t>D</a:t>
            </a:r>
            <a:r>
              <a:rPr lang="en-US" dirty="0"/>
              <a:t>eaf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284769" cy="4525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Deaf Culture</a:t>
            </a:r>
          </a:p>
          <a:p>
            <a:r>
              <a:rPr lang="en-US" dirty="0"/>
              <a:t>Deaf Child</a:t>
            </a:r>
          </a:p>
          <a:p>
            <a:r>
              <a:rPr lang="en-US" dirty="0"/>
              <a:t>Deaf community does not view hearing loss as disability- does not need to be fixed</a:t>
            </a:r>
          </a:p>
          <a:p>
            <a:endParaRPr lang="en-US" dirty="0"/>
          </a:p>
          <a:p>
            <a:r>
              <a:rPr lang="en-US" dirty="0"/>
              <a:t>Identity includes:</a:t>
            </a:r>
          </a:p>
          <a:p>
            <a:pPr lvl="1"/>
            <a:r>
              <a:rPr lang="en-US" dirty="0"/>
              <a:t>Being deaf</a:t>
            </a:r>
          </a:p>
          <a:p>
            <a:pPr lvl="1"/>
            <a:r>
              <a:rPr lang="en-US" dirty="0"/>
              <a:t>Using ASL</a:t>
            </a:r>
          </a:p>
          <a:p>
            <a:pPr lvl="1"/>
            <a:r>
              <a:rPr lang="en-US" dirty="0"/>
              <a:t>Attending school for the deaf</a:t>
            </a:r>
          </a:p>
        </p:txBody>
      </p:sp>
      <p:pic>
        <p:nvPicPr>
          <p:cNvPr id="15362" name="Picture 2" descr="C:\Documents and Settings\aspencer\Local Settings\Temporary Internet Files\Content.IE5\JU3VYOM5\MCj0360980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733800"/>
            <a:ext cx="3195425" cy="2807513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CF0797-654A-40AF-A392-05F659B2C494}"/>
              </a:ext>
            </a:extLst>
          </p:cNvPr>
          <p:cNvSpPr txBox="1"/>
          <p:nvPr/>
        </p:nvSpPr>
        <p:spPr>
          <a:xfrm>
            <a:off x="609600" y="62484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Deaf Culture with </a:t>
            </a:r>
            <a:r>
              <a:rPr lang="en-US" dirty="0" err="1">
                <a:hlinkClick r:id="rId5"/>
              </a:rPr>
              <a:t>Marlee</a:t>
            </a:r>
            <a:r>
              <a:rPr lang="en-US" dirty="0">
                <a:hlinkClick r:id="rId5"/>
              </a:rPr>
              <a:t> Matlin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ACE0BA9-5A3A-481C-A24A-0E34299812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9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           ASL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American Sign Language</a:t>
            </a:r>
          </a:p>
          <a:p>
            <a:pPr lvl="1"/>
            <a:r>
              <a:rPr lang="en-US" dirty="0"/>
              <a:t>Visual-gesturing language, but includes facial features and body orientation</a:t>
            </a:r>
          </a:p>
          <a:p>
            <a:pPr lvl="1"/>
            <a:endParaRPr lang="en-US" dirty="0"/>
          </a:p>
          <a:p>
            <a:r>
              <a:rPr lang="en-US" dirty="0"/>
              <a:t>Debate between sign language and aural communication (manual vs. oral)</a:t>
            </a:r>
          </a:p>
          <a:p>
            <a:pPr lvl="1"/>
            <a:r>
              <a:rPr lang="en-US" dirty="0"/>
              <a:t>Gallaudet vs. Alexander Graham Bell</a:t>
            </a:r>
          </a:p>
        </p:txBody>
      </p:sp>
      <p:pic>
        <p:nvPicPr>
          <p:cNvPr id="11266" name="Picture 2" descr="C:\Documents and Settings\aspencer\Local Settings\Temporary Internet Files\Content.IE5\5020FJ26\MPj038573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0"/>
            <a:ext cx="1665514" cy="2331720"/>
          </a:xfrm>
          <a:prstGeom prst="rect">
            <a:avLst/>
          </a:prstGeom>
          <a:noFill/>
        </p:spPr>
      </p:pic>
      <p:pic>
        <p:nvPicPr>
          <p:cNvPr id="11269" name="Picture 5" descr="C:\Documents and Settings\aspencer\Local Settings\Temporary Internet Files\Content.IE5\VPLBVLD8\MPj0385724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0"/>
            <a:ext cx="1687285" cy="2362200"/>
          </a:xfrm>
          <a:prstGeom prst="rect">
            <a:avLst/>
          </a:prstGeom>
          <a:noFill/>
        </p:spPr>
      </p:pic>
      <p:pic>
        <p:nvPicPr>
          <p:cNvPr id="11270" name="Picture 6" descr="C:\Documents and Settings\aspencer\Local Settings\Temporary Internet Files\Content.IE5\K256ZU18\MPj0385742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-1"/>
            <a:ext cx="1676400" cy="2346959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8AF41F2-4B09-4E7C-BAB7-5876037624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Prevalence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most frequently occurring birth defects</a:t>
            </a:r>
          </a:p>
          <a:p>
            <a:pPr marL="36576" indent="0">
              <a:buNone/>
            </a:pPr>
            <a:endParaRPr lang="en-US" dirty="0"/>
          </a:p>
          <a:p>
            <a:r>
              <a:rPr lang="en-US" dirty="0"/>
              <a:t>69,300 students (6-21), low incidence</a:t>
            </a:r>
          </a:p>
          <a:p>
            <a:endParaRPr lang="en-US" dirty="0"/>
          </a:p>
          <a:p>
            <a:r>
              <a:rPr lang="en-US" dirty="0"/>
              <a:t>1.2% of all SE students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Documents and Settings\aspencer\Local Settings\Temporary Internet Files\Content.IE5\BO6DJJA0\MCj0089084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173912"/>
            <a:ext cx="2987954" cy="3684088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8717DB0-D8AE-4C92-9D05-B1422C28C5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36407"/>
            <a:ext cx="7239000" cy="672159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3" name="TextBox 2"/>
          <p:cNvSpPr txBox="1"/>
          <p:nvPr/>
        </p:nvSpPr>
        <p:spPr>
          <a:xfrm>
            <a:off x="7620000" y="59436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hlinkClick r:id="rId5"/>
              </a:rPr>
              <a:t>How it works</a:t>
            </a:r>
            <a:endParaRPr lang="en-US" sz="1400" dirty="0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7A880B3-2219-4390-922D-3F7860F7FA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Conductive- </a:t>
            </a:r>
          </a:p>
          <a:p>
            <a:pPr lvl="1"/>
            <a:r>
              <a:rPr lang="en-US" dirty="0"/>
              <a:t>outer or middle ear problems</a:t>
            </a:r>
          </a:p>
          <a:p>
            <a:pPr lvl="1"/>
            <a:r>
              <a:rPr lang="en-US" dirty="0"/>
              <a:t>Amplification may work</a:t>
            </a:r>
          </a:p>
          <a:p>
            <a:r>
              <a:rPr lang="en-US" dirty="0" err="1"/>
              <a:t>Sensorineural</a:t>
            </a:r>
            <a:r>
              <a:rPr lang="en-US" dirty="0"/>
              <a:t>-</a:t>
            </a:r>
          </a:p>
          <a:p>
            <a:pPr lvl="1"/>
            <a:r>
              <a:rPr lang="en-US" dirty="0"/>
              <a:t>Problem in inner ear or along the nerve pathway to brain</a:t>
            </a:r>
          </a:p>
          <a:p>
            <a:r>
              <a:rPr lang="en-US" dirty="0"/>
              <a:t>Mixed</a:t>
            </a:r>
          </a:p>
        </p:txBody>
      </p:sp>
      <p:pic>
        <p:nvPicPr>
          <p:cNvPr id="7170" name="Picture 2" descr="C:\Documents and Settings\aspencer\Local Settings\Temporary Internet Files\Content.IE5\VPLBVLD8\MPj0409108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4419600"/>
            <a:ext cx="3663324" cy="243840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1181D10-E0B9-4A23-A115-4C3AC9A1AD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of Hearing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Congenital-present at birth</a:t>
            </a:r>
          </a:p>
          <a:p>
            <a:r>
              <a:rPr lang="en-US" dirty="0"/>
              <a:t>Acquired/adventitious- occurs after birth</a:t>
            </a:r>
          </a:p>
          <a:p>
            <a:r>
              <a:rPr lang="en-US" dirty="0" err="1"/>
              <a:t>Prelinqual</a:t>
            </a:r>
            <a:r>
              <a:rPr lang="en-US" dirty="0"/>
              <a:t>- prior to speech and language development</a:t>
            </a:r>
          </a:p>
          <a:p>
            <a:r>
              <a:rPr lang="en-US" dirty="0" err="1"/>
              <a:t>Postlingual</a:t>
            </a:r>
            <a:r>
              <a:rPr lang="en-US" dirty="0"/>
              <a:t>- after speech and language have developed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7119</TotalTime>
  <Words>447</Words>
  <Application>Microsoft Office PowerPoint</Application>
  <PresentationFormat>On-screen Show (4:3)</PresentationFormat>
  <Paragraphs>102</Paragraphs>
  <Slides>17</Slides>
  <Notes>0</Notes>
  <HiddenSlides>0</HiddenSlides>
  <MMClips>14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Franklin Gothic Book</vt:lpstr>
      <vt:lpstr>Wingdings 2</vt:lpstr>
      <vt:lpstr>Technic</vt:lpstr>
      <vt:lpstr>Students with Deafness and Hearing loss</vt:lpstr>
      <vt:lpstr>PowerPoint Presentation</vt:lpstr>
      <vt:lpstr>IDEA Definitions</vt:lpstr>
      <vt:lpstr>   Deaf </vt:lpstr>
      <vt:lpstr>                                    ASL</vt:lpstr>
      <vt:lpstr>Prevalence of Hearing Loss</vt:lpstr>
      <vt:lpstr>PowerPoint Presentation</vt:lpstr>
      <vt:lpstr>Types of Hearing Loss</vt:lpstr>
      <vt:lpstr>Time of Hearing Loss</vt:lpstr>
      <vt:lpstr>Causes of  Hearing Loss</vt:lpstr>
      <vt:lpstr>Issues in treatment</vt:lpstr>
      <vt:lpstr>Learning and Behavioral Characteristics</vt:lpstr>
      <vt:lpstr>Speech Banana or Conversational Speech</vt:lpstr>
      <vt:lpstr>PowerPoint Presentation</vt:lpstr>
      <vt:lpstr>Recommended Practices</vt:lpstr>
      <vt:lpstr>Technology</vt:lpstr>
      <vt:lpstr>Cummins Model of Language Proficiency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aspencer</dc:creator>
  <cp:lastModifiedBy>Amelia Spencer</cp:lastModifiedBy>
  <cp:revision>48</cp:revision>
  <dcterms:created xsi:type="dcterms:W3CDTF">2010-03-24T13:44:44Z</dcterms:created>
  <dcterms:modified xsi:type="dcterms:W3CDTF">2021-03-18T14:47:19Z</dcterms:modified>
</cp:coreProperties>
</file>