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63" r:id="rId3"/>
    <p:sldId id="320" r:id="rId4"/>
    <p:sldId id="315" r:id="rId5"/>
    <p:sldId id="317" r:id="rId6"/>
    <p:sldId id="300" r:id="rId7"/>
    <p:sldId id="266" r:id="rId8"/>
    <p:sldId id="267" r:id="rId9"/>
    <p:sldId id="311" r:id="rId10"/>
    <p:sldId id="312" r:id="rId11"/>
    <p:sldId id="321" r:id="rId12"/>
    <p:sldId id="310" r:id="rId13"/>
    <p:sldId id="322" r:id="rId14"/>
    <p:sldId id="31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35355D-381B-4C1C-9A0E-1126C680EE71}" type="doc">
      <dgm:prSet loTypeId="urn:microsoft.com/office/officeart/2008/layout/LinedList" loCatId="list" qsTypeId="urn:microsoft.com/office/officeart/2005/8/quickstyle/simple2" qsCatId="simple" csTypeId="urn:microsoft.com/office/officeart/2005/8/colors/accent6_2" csCatId="accent6" phldr="1"/>
      <dgm:spPr/>
      <dgm:t>
        <a:bodyPr/>
        <a:lstStyle/>
        <a:p>
          <a:endParaRPr lang="en-US"/>
        </a:p>
      </dgm:t>
    </dgm:pt>
    <dgm:pt modelId="{7A7B12B6-9B69-496F-9B20-0475E1C306CA}">
      <dgm:prSet/>
      <dgm:spPr/>
      <dgm:t>
        <a:bodyPr/>
        <a:lstStyle/>
        <a:p>
          <a:r>
            <a:rPr lang="en-US"/>
            <a:t>Pretend you don’t know yourself and aren’t familiar with any of the activities on your resume. </a:t>
          </a:r>
        </a:p>
      </dgm:t>
    </dgm:pt>
    <dgm:pt modelId="{A2B23AFD-AB2C-40D0-850F-FB69D0272BDF}" type="parTrans" cxnId="{CA45AD3E-761F-4257-9FA1-24E4CF87F499}">
      <dgm:prSet/>
      <dgm:spPr/>
      <dgm:t>
        <a:bodyPr/>
        <a:lstStyle/>
        <a:p>
          <a:endParaRPr lang="en-US"/>
        </a:p>
      </dgm:t>
    </dgm:pt>
    <dgm:pt modelId="{B359F43C-81F2-422C-842C-357D66250AF2}" type="sibTrans" cxnId="{CA45AD3E-761F-4257-9FA1-24E4CF87F499}">
      <dgm:prSet/>
      <dgm:spPr/>
      <dgm:t>
        <a:bodyPr/>
        <a:lstStyle/>
        <a:p>
          <a:endParaRPr lang="en-US"/>
        </a:p>
      </dgm:t>
    </dgm:pt>
    <dgm:pt modelId="{9ED3CB61-AD2F-4A5D-8AD0-DF41E5D90DBA}">
      <dgm:prSet/>
      <dgm:spPr/>
      <dgm:t>
        <a:bodyPr/>
        <a:lstStyle/>
        <a:p>
          <a:r>
            <a:rPr lang="en-US"/>
            <a:t>Take a few minutes to look at your resume. What impression do you have of that person? What skills do they possess? What things do they excel at? </a:t>
          </a:r>
        </a:p>
      </dgm:t>
    </dgm:pt>
    <dgm:pt modelId="{E9B35853-F8BE-4251-A10A-798D930C2EDF}" type="parTrans" cxnId="{5FF1FE36-3E7E-4719-BE8A-7584D989B5AD}">
      <dgm:prSet/>
      <dgm:spPr/>
      <dgm:t>
        <a:bodyPr/>
        <a:lstStyle/>
        <a:p>
          <a:endParaRPr lang="en-US"/>
        </a:p>
      </dgm:t>
    </dgm:pt>
    <dgm:pt modelId="{215CD247-3F77-4044-A27A-367D829F6DF4}" type="sibTrans" cxnId="{5FF1FE36-3E7E-4719-BE8A-7584D989B5AD}">
      <dgm:prSet/>
      <dgm:spPr/>
      <dgm:t>
        <a:bodyPr/>
        <a:lstStyle/>
        <a:p>
          <a:endParaRPr lang="en-US"/>
        </a:p>
      </dgm:t>
    </dgm:pt>
    <dgm:pt modelId="{43C8155B-32C7-4C00-A11A-6EEAD0C5F0BC}">
      <dgm:prSet/>
      <dgm:spPr/>
      <dgm:t>
        <a:bodyPr/>
        <a:lstStyle/>
        <a:p>
          <a:r>
            <a:rPr lang="en-US"/>
            <a:t>Do you have enough information to answer those questions?</a:t>
          </a:r>
        </a:p>
      </dgm:t>
    </dgm:pt>
    <dgm:pt modelId="{A3BF445D-0C88-4190-8E95-A877C918B801}" type="parTrans" cxnId="{B75A6CC0-1D5C-49DE-B5F5-1C0B97D95D6C}">
      <dgm:prSet/>
      <dgm:spPr/>
      <dgm:t>
        <a:bodyPr/>
        <a:lstStyle/>
        <a:p>
          <a:endParaRPr lang="en-US"/>
        </a:p>
      </dgm:t>
    </dgm:pt>
    <dgm:pt modelId="{58160505-8DB4-4AB5-AE88-73402D152766}" type="sibTrans" cxnId="{B75A6CC0-1D5C-49DE-B5F5-1C0B97D95D6C}">
      <dgm:prSet/>
      <dgm:spPr/>
      <dgm:t>
        <a:bodyPr/>
        <a:lstStyle/>
        <a:p>
          <a:endParaRPr lang="en-US"/>
        </a:p>
      </dgm:t>
    </dgm:pt>
    <dgm:pt modelId="{39A99295-6E69-41A3-A376-8C5E3ECE6B5E}" type="pres">
      <dgm:prSet presAssocID="{2A35355D-381B-4C1C-9A0E-1126C680EE71}" presName="vert0" presStyleCnt="0">
        <dgm:presLayoutVars>
          <dgm:dir/>
          <dgm:animOne val="branch"/>
          <dgm:animLvl val="lvl"/>
        </dgm:presLayoutVars>
      </dgm:prSet>
      <dgm:spPr/>
    </dgm:pt>
    <dgm:pt modelId="{97A79179-F804-467F-AEB5-DE87C3568C65}" type="pres">
      <dgm:prSet presAssocID="{7A7B12B6-9B69-496F-9B20-0475E1C306CA}" presName="thickLine" presStyleLbl="alignNode1" presStyleIdx="0" presStyleCnt="3"/>
      <dgm:spPr/>
    </dgm:pt>
    <dgm:pt modelId="{9D086E59-EFA9-47AE-B632-E00B341A8A69}" type="pres">
      <dgm:prSet presAssocID="{7A7B12B6-9B69-496F-9B20-0475E1C306CA}" presName="horz1" presStyleCnt="0"/>
      <dgm:spPr/>
    </dgm:pt>
    <dgm:pt modelId="{3671116F-917D-4739-BD1F-31563C0F07BF}" type="pres">
      <dgm:prSet presAssocID="{7A7B12B6-9B69-496F-9B20-0475E1C306CA}" presName="tx1" presStyleLbl="revTx" presStyleIdx="0" presStyleCnt="3"/>
      <dgm:spPr/>
    </dgm:pt>
    <dgm:pt modelId="{4F4C7282-7AE3-41D8-BA66-46CC13A74843}" type="pres">
      <dgm:prSet presAssocID="{7A7B12B6-9B69-496F-9B20-0475E1C306CA}" presName="vert1" presStyleCnt="0"/>
      <dgm:spPr/>
    </dgm:pt>
    <dgm:pt modelId="{EEA7A492-CD1D-45CE-834E-608759101634}" type="pres">
      <dgm:prSet presAssocID="{9ED3CB61-AD2F-4A5D-8AD0-DF41E5D90DBA}" presName="thickLine" presStyleLbl="alignNode1" presStyleIdx="1" presStyleCnt="3"/>
      <dgm:spPr/>
    </dgm:pt>
    <dgm:pt modelId="{18549CE0-0C35-4D2F-AA55-339E0BBF740B}" type="pres">
      <dgm:prSet presAssocID="{9ED3CB61-AD2F-4A5D-8AD0-DF41E5D90DBA}" presName="horz1" presStyleCnt="0"/>
      <dgm:spPr/>
    </dgm:pt>
    <dgm:pt modelId="{9078EE88-E5D9-4F13-AF22-DE6C37BF49A8}" type="pres">
      <dgm:prSet presAssocID="{9ED3CB61-AD2F-4A5D-8AD0-DF41E5D90DBA}" presName="tx1" presStyleLbl="revTx" presStyleIdx="1" presStyleCnt="3"/>
      <dgm:spPr/>
    </dgm:pt>
    <dgm:pt modelId="{C5635369-5398-420A-B80B-ACBCA7CA9303}" type="pres">
      <dgm:prSet presAssocID="{9ED3CB61-AD2F-4A5D-8AD0-DF41E5D90DBA}" presName="vert1" presStyleCnt="0"/>
      <dgm:spPr/>
    </dgm:pt>
    <dgm:pt modelId="{F99FFED2-DD5E-48FC-834A-67D7B6E41623}" type="pres">
      <dgm:prSet presAssocID="{43C8155B-32C7-4C00-A11A-6EEAD0C5F0BC}" presName="thickLine" presStyleLbl="alignNode1" presStyleIdx="2" presStyleCnt="3"/>
      <dgm:spPr/>
    </dgm:pt>
    <dgm:pt modelId="{321DA0D3-8704-468D-BF65-48DA88CF0ABD}" type="pres">
      <dgm:prSet presAssocID="{43C8155B-32C7-4C00-A11A-6EEAD0C5F0BC}" presName="horz1" presStyleCnt="0"/>
      <dgm:spPr/>
    </dgm:pt>
    <dgm:pt modelId="{85298777-D02C-4190-90DF-81BD4F80A903}" type="pres">
      <dgm:prSet presAssocID="{43C8155B-32C7-4C00-A11A-6EEAD0C5F0BC}" presName="tx1" presStyleLbl="revTx" presStyleIdx="2" presStyleCnt="3"/>
      <dgm:spPr/>
    </dgm:pt>
    <dgm:pt modelId="{346F9A17-958D-4F8D-8450-2FDCD220005F}" type="pres">
      <dgm:prSet presAssocID="{43C8155B-32C7-4C00-A11A-6EEAD0C5F0BC}" presName="vert1" presStyleCnt="0"/>
      <dgm:spPr/>
    </dgm:pt>
  </dgm:ptLst>
  <dgm:cxnLst>
    <dgm:cxn modelId="{85C76F1C-D9CA-4087-9F17-FBD70B23B0B1}" type="presOf" srcId="{43C8155B-32C7-4C00-A11A-6EEAD0C5F0BC}" destId="{85298777-D02C-4190-90DF-81BD4F80A903}" srcOrd="0" destOrd="0" presId="urn:microsoft.com/office/officeart/2008/layout/LinedList"/>
    <dgm:cxn modelId="{5FF1FE36-3E7E-4719-BE8A-7584D989B5AD}" srcId="{2A35355D-381B-4C1C-9A0E-1126C680EE71}" destId="{9ED3CB61-AD2F-4A5D-8AD0-DF41E5D90DBA}" srcOrd="1" destOrd="0" parTransId="{E9B35853-F8BE-4251-A10A-798D930C2EDF}" sibTransId="{215CD247-3F77-4044-A27A-367D829F6DF4}"/>
    <dgm:cxn modelId="{CA45AD3E-761F-4257-9FA1-24E4CF87F499}" srcId="{2A35355D-381B-4C1C-9A0E-1126C680EE71}" destId="{7A7B12B6-9B69-496F-9B20-0475E1C306CA}" srcOrd="0" destOrd="0" parTransId="{A2B23AFD-AB2C-40D0-850F-FB69D0272BDF}" sibTransId="{B359F43C-81F2-422C-842C-357D66250AF2}"/>
    <dgm:cxn modelId="{5D1E0A98-E525-4275-ADF5-95B9F9559D8F}" type="presOf" srcId="{2A35355D-381B-4C1C-9A0E-1126C680EE71}" destId="{39A99295-6E69-41A3-A376-8C5E3ECE6B5E}" srcOrd="0" destOrd="0" presId="urn:microsoft.com/office/officeart/2008/layout/LinedList"/>
    <dgm:cxn modelId="{72F8C0A2-5FC1-4B34-9524-E24E47F95BEE}" type="presOf" srcId="{9ED3CB61-AD2F-4A5D-8AD0-DF41E5D90DBA}" destId="{9078EE88-E5D9-4F13-AF22-DE6C37BF49A8}" srcOrd="0" destOrd="0" presId="urn:microsoft.com/office/officeart/2008/layout/LinedList"/>
    <dgm:cxn modelId="{0818BCBD-C3C0-4724-BFBB-3F41772F5F2E}" type="presOf" srcId="{7A7B12B6-9B69-496F-9B20-0475E1C306CA}" destId="{3671116F-917D-4739-BD1F-31563C0F07BF}" srcOrd="0" destOrd="0" presId="urn:microsoft.com/office/officeart/2008/layout/LinedList"/>
    <dgm:cxn modelId="{B75A6CC0-1D5C-49DE-B5F5-1C0B97D95D6C}" srcId="{2A35355D-381B-4C1C-9A0E-1126C680EE71}" destId="{43C8155B-32C7-4C00-A11A-6EEAD0C5F0BC}" srcOrd="2" destOrd="0" parTransId="{A3BF445D-0C88-4190-8E95-A877C918B801}" sibTransId="{58160505-8DB4-4AB5-AE88-73402D152766}"/>
    <dgm:cxn modelId="{C26B11F7-3B28-479E-8348-1BA0BA3BEB93}" type="presParOf" srcId="{39A99295-6E69-41A3-A376-8C5E3ECE6B5E}" destId="{97A79179-F804-467F-AEB5-DE87C3568C65}" srcOrd="0" destOrd="0" presId="urn:microsoft.com/office/officeart/2008/layout/LinedList"/>
    <dgm:cxn modelId="{6E3561E7-6754-4573-80B9-38C10017DC96}" type="presParOf" srcId="{39A99295-6E69-41A3-A376-8C5E3ECE6B5E}" destId="{9D086E59-EFA9-47AE-B632-E00B341A8A69}" srcOrd="1" destOrd="0" presId="urn:microsoft.com/office/officeart/2008/layout/LinedList"/>
    <dgm:cxn modelId="{ED86ACCE-CB19-4D57-BBC5-FE3CDDBEDEA7}" type="presParOf" srcId="{9D086E59-EFA9-47AE-B632-E00B341A8A69}" destId="{3671116F-917D-4739-BD1F-31563C0F07BF}" srcOrd="0" destOrd="0" presId="urn:microsoft.com/office/officeart/2008/layout/LinedList"/>
    <dgm:cxn modelId="{689301C8-1524-4165-B895-F8F566AF07F5}" type="presParOf" srcId="{9D086E59-EFA9-47AE-B632-E00B341A8A69}" destId="{4F4C7282-7AE3-41D8-BA66-46CC13A74843}" srcOrd="1" destOrd="0" presId="urn:microsoft.com/office/officeart/2008/layout/LinedList"/>
    <dgm:cxn modelId="{D2C551D0-F76C-41B3-B659-13E8B0AA639F}" type="presParOf" srcId="{39A99295-6E69-41A3-A376-8C5E3ECE6B5E}" destId="{EEA7A492-CD1D-45CE-834E-608759101634}" srcOrd="2" destOrd="0" presId="urn:microsoft.com/office/officeart/2008/layout/LinedList"/>
    <dgm:cxn modelId="{F40AC14F-3C17-48E4-B996-3BDD870D18C9}" type="presParOf" srcId="{39A99295-6E69-41A3-A376-8C5E3ECE6B5E}" destId="{18549CE0-0C35-4D2F-AA55-339E0BBF740B}" srcOrd="3" destOrd="0" presId="urn:microsoft.com/office/officeart/2008/layout/LinedList"/>
    <dgm:cxn modelId="{DECAD99A-329C-49D1-96F5-BB3E4B803F79}" type="presParOf" srcId="{18549CE0-0C35-4D2F-AA55-339E0BBF740B}" destId="{9078EE88-E5D9-4F13-AF22-DE6C37BF49A8}" srcOrd="0" destOrd="0" presId="urn:microsoft.com/office/officeart/2008/layout/LinedList"/>
    <dgm:cxn modelId="{37BE0403-33DD-46C8-A9DD-06D50C3FF598}" type="presParOf" srcId="{18549CE0-0C35-4D2F-AA55-339E0BBF740B}" destId="{C5635369-5398-420A-B80B-ACBCA7CA9303}" srcOrd="1" destOrd="0" presId="urn:microsoft.com/office/officeart/2008/layout/LinedList"/>
    <dgm:cxn modelId="{388AB237-7F47-4AC5-B665-39E8A233F42C}" type="presParOf" srcId="{39A99295-6E69-41A3-A376-8C5E3ECE6B5E}" destId="{F99FFED2-DD5E-48FC-834A-67D7B6E41623}" srcOrd="4" destOrd="0" presId="urn:microsoft.com/office/officeart/2008/layout/LinedList"/>
    <dgm:cxn modelId="{089CF4C4-DC7D-4449-BFC8-9424D1CBC0C0}" type="presParOf" srcId="{39A99295-6E69-41A3-A376-8C5E3ECE6B5E}" destId="{321DA0D3-8704-468D-BF65-48DA88CF0ABD}" srcOrd="5" destOrd="0" presId="urn:microsoft.com/office/officeart/2008/layout/LinedList"/>
    <dgm:cxn modelId="{72AC67CF-6640-4366-9C20-A17A0E71A132}" type="presParOf" srcId="{321DA0D3-8704-468D-BF65-48DA88CF0ABD}" destId="{85298777-D02C-4190-90DF-81BD4F80A903}" srcOrd="0" destOrd="0" presId="urn:microsoft.com/office/officeart/2008/layout/LinedList"/>
    <dgm:cxn modelId="{E7DA9FFC-BC86-4D5B-86D7-B5B3E362659D}" type="presParOf" srcId="{321DA0D3-8704-468D-BF65-48DA88CF0ABD}" destId="{346F9A17-958D-4F8D-8450-2FDCD220005F}"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91B9A6-6DAC-46D5-9E2B-AE12186477D9}" type="doc">
      <dgm:prSet loTypeId="urn:microsoft.com/office/officeart/2018/2/layout/IconVerticalSolidList" loCatId="icon" qsTypeId="urn:microsoft.com/office/officeart/2005/8/quickstyle/3d2" qsCatId="3D" csTypeId="urn:microsoft.com/office/officeart/2005/8/colors/accent1_4" csCatId="accent1" phldr="1"/>
      <dgm:spPr/>
      <dgm:t>
        <a:bodyPr/>
        <a:lstStyle/>
        <a:p>
          <a:endParaRPr lang="en-US"/>
        </a:p>
      </dgm:t>
    </dgm:pt>
    <dgm:pt modelId="{0ED431D0-E1A6-4E41-A233-90645736C7E5}">
      <dgm:prSet/>
      <dgm:spPr/>
      <dgm:t>
        <a:bodyPr/>
        <a:lstStyle/>
        <a:p>
          <a:pPr>
            <a:lnSpc>
              <a:spcPct val="100000"/>
            </a:lnSpc>
          </a:pPr>
          <a:r>
            <a:rPr lang="en-US" dirty="0"/>
            <a:t>Describe the SITUATION </a:t>
          </a:r>
        </a:p>
      </dgm:t>
    </dgm:pt>
    <dgm:pt modelId="{6B2516EE-7FB2-4A97-AB03-9CA7AC66F144}" type="parTrans" cxnId="{A01C65BE-518F-4FF1-A97B-7275D3414A71}">
      <dgm:prSet/>
      <dgm:spPr/>
      <dgm:t>
        <a:bodyPr/>
        <a:lstStyle/>
        <a:p>
          <a:endParaRPr lang="en-US"/>
        </a:p>
      </dgm:t>
    </dgm:pt>
    <dgm:pt modelId="{64B161DB-E8D4-4301-9F16-160A96145D68}" type="sibTrans" cxnId="{A01C65BE-518F-4FF1-A97B-7275D3414A71}">
      <dgm:prSet/>
      <dgm:spPr/>
      <dgm:t>
        <a:bodyPr/>
        <a:lstStyle/>
        <a:p>
          <a:endParaRPr lang="en-US"/>
        </a:p>
      </dgm:t>
    </dgm:pt>
    <dgm:pt modelId="{B487F01E-7ED5-46EF-9916-2FEFCC9C6657}">
      <dgm:prSet/>
      <dgm:spPr/>
      <dgm:t>
        <a:bodyPr/>
        <a:lstStyle/>
        <a:p>
          <a:pPr>
            <a:lnSpc>
              <a:spcPct val="100000"/>
            </a:lnSpc>
          </a:pPr>
          <a:r>
            <a:rPr lang="en-US"/>
            <a:t>Set the scene, provide relevant context</a:t>
          </a:r>
        </a:p>
      </dgm:t>
    </dgm:pt>
    <dgm:pt modelId="{E4AF70AF-76FB-4D4E-8EDC-5793492AB9C4}" type="parTrans" cxnId="{6BF0AF8D-05AF-4D76-B6EB-0B059AAF137E}">
      <dgm:prSet/>
      <dgm:spPr/>
      <dgm:t>
        <a:bodyPr/>
        <a:lstStyle/>
        <a:p>
          <a:endParaRPr lang="en-US"/>
        </a:p>
      </dgm:t>
    </dgm:pt>
    <dgm:pt modelId="{98116009-7F04-4AFA-BA53-6206074A3CEB}" type="sibTrans" cxnId="{6BF0AF8D-05AF-4D76-B6EB-0B059AAF137E}">
      <dgm:prSet/>
      <dgm:spPr/>
      <dgm:t>
        <a:bodyPr/>
        <a:lstStyle/>
        <a:p>
          <a:endParaRPr lang="en-US"/>
        </a:p>
      </dgm:t>
    </dgm:pt>
    <dgm:pt modelId="{993E0997-14D2-411A-A67D-28AA57C5BB9C}">
      <dgm:prSet/>
      <dgm:spPr/>
      <dgm:t>
        <a:bodyPr/>
        <a:lstStyle/>
        <a:p>
          <a:pPr>
            <a:lnSpc>
              <a:spcPct val="100000"/>
            </a:lnSpc>
          </a:pPr>
          <a:r>
            <a:rPr lang="en-US" dirty="0"/>
            <a:t>Explain the TASK you needed to complete</a:t>
          </a:r>
        </a:p>
      </dgm:t>
    </dgm:pt>
    <dgm:pt modelId="{5F3A7F1F-EF44-47E2-A800-79904138F750}" type="parTrans" cxnId="{D9C0586F-F4B0-4A29-98E6-AB35C6BF15E0}">
      <dgm:prSet/>
      <dgm:spPr/>
      <dgm:t>
        <a:bodyPr/>
        <a:lstStyle/>
        <a:p>
          <a:endParaRPr lang="en-US"/>
        </a:p>
      </dgm:t>
    </dgm:pt>
    <dgm:pt modelId="{2B8EB95B-F8AF-484E-A948-4B88D357EDC9}" type="sibTrans" cxnId="{D9C0586F-F4B0-4A29-98E6-AB35C6BF15E0}">
      <dgm:prSet/>
      <dgm:spPr/>
      <dgm:t>
        <a:bodyPr/>
        <a:lstStyle/>
        <a:p>
          <a:endParaRPr lang="en-US"/>
        </a:p>
      </dgm:t>
    </dgm:pt>
    <dgm:pt modelId="{1714227D-E374-4607-BA7D-FBDF118B16C3}">
      <dgm:prSet/>
      <dgm:spPr/>
      <dgm:t>
        <a:bodyPr/>
        <a:lstStyle/>
        <a:p>
          <a:pPr>
            <a:lnSpc>
              <a:spcPct val="100000"/>
            </a:lnSpc>
          </a:pPr>
          <a:r>
            <a:rPr lang="en-US"/>
            <a:t>What were your responsibilities in that situation?</a:t>
          </a:r>
        </a:p>
      </dgm:t>
    </dgm:pt>
    <dgm:pt modelId="{F6CACDD3-0261-4A26-8B94-74D3F7557419}" type="parTrans" cxnId="{98D6830B-CD9A-40B6-BCA1-AD6002E96D09}">
      <dgm:prSet/>
      <dgm:spPr/>
      <dgm:t>
        <a:bodyPr/>
        <a:lstStyle/>
        <a:p>
          <a:endParaRPr lang="en-US"/>
        </a:p>
      </dgm:t>
    </dgm:pt>
    <dgm:pt modelId="{00543FE2-6E62-44C4-84AD-E0CBBEC42911}" type="sibTrans" cxnId="{98D6830B-CD9A-40B6-BCA1-AD6002E96D09}">
      <dgm:prSet/>
      <dgm:spPr/>
      <dgm:t>
        <a:bodyPr/>
        <a:lstStyle/>
        <a:p>
          <a:endParaRPr lang="en-US"/>
        </a:p>
      </dgm:t>
    </dgm:pt>
    <dgm:pt modelId="{726C507B-B5F1-4AD8-BE3B-8DD3DA3259E9}">
      <dgm:prSet/>
      <dgm:spPr/>
      <dgm:t>
        <a:bodyPr/>
        <a:lstStyle/>
        <a:p>
          <a:pPr>
            <a:lnSpc>
              <a:spcPct val="100000"/>
            </a:lnSpc>
          </a:pPr>
          <a:r>
            <a:rPr lang="en-US"/>
            <a:t>Explain the ACTIONS you took</a:t>
          </a:r>
        </a:p>
      </dgm:t>
    </dgm:pt>
    <dgm:pt modelId="{1F6C1619-BBE1-48DD-A964-AC73D2CBF01F}" type="parTrans" cxnId="{9467CDFC-E85B-45F7-9695-507721CE5ECA}">
      <dgm:prSet/>
      <dgm:spPr/>
      <dgm:t>
        <a:bodyPr/>
        <a:lstStyle/>
        <a:p>
          <a:endParaRPr lang="en-US"/>
        </a:p>
      </dgm:t>
    </dgm:pt>
    <dgm:pt modelId="{65E1AF4E-4BB7-4CA7-83B0-99B1F7A54594}" type="sibTrans" cxnId="{9467CDFC-E85B-45F7-9695-507721CE5ECA}">
      <dgm:prSet/>
      <dgm:spPr/>
      <dgm:t>
        <a:bodyPr/>
        <a:lstStyle/>
        <a:p>
          <a:endParaRPr lang="en-US"/>
        </a:p>
      </dgm:t>
    </dgm:pt>
    <dgm:pt modelId="{D7D84161-D008-40E6-8209-A62836D1AC51}">
      <dgm:prSet/>
      <dgm:spPr/>
      <dgm:t>
        <a:bodyPr/>
        <a:lstStyle/>
        <a:p>
          <a:pPr>
            <a:lnSpc>
              <a:spcPct val="100000"/>
            </a:lnSpc>
          </a:pPr>
          <a:r>
            <a:rPr lang="en-US"/>
            <a:t>Be specific and keep the focus on you</a:t>
          </a:r>
        </a:p>
      </dgm:t>
    </dgm:pt>
    <dgm:pt modelId="{6EE385EB-51F8-4CFF-AB49-0421ABCA547F}" type="parTrans" cxnId="{1CE96708-0761-4866-A8A1-FD30134FFB8A}">
      <dgm:prSet/>
      <dgm:spPr/>
      <dgm:t>
        <a:bodyPr/>
        <a:lstStyle/>
        <a:p>
          <a:endParaRPr lang="en-US"/>
        </a:p>
      </dgm:t>
    </dgm:pt>
    <dgm:pt modelId="{27F96D34-81FD-48FE-A60E-B091EB74C2B0}" type="sibTrans" cxnId="{1CE96708-0761-4866-A8A1-FD30134FFB8A}">
      <dgm:prSet/>
      <dgm:spPr/>
      <dgm:t>
        <a:bodyPr/>
        <a:lstStyle/>
        <a:p>
          <a:endParaRPr lang="en-US"/>
        </a:p>
      </dgm:t>
    </dgm:pt>
    <dgm:pt modelId="{7A313CC5-5701-4C8A-9A22-55F7DFB80B8A}">
      <dgm:prSet/>
      <dgm:spPr/>
      <dgm:t>
        <a:bodyPr/>
        <a:lstStyle/>
        <a:p>
          <a:pPr>
            <a:lnSpc>
              <a:spcPct val="100000"/>
            </a:lnSpc>
          </a:pPr>
          <a:r>
            <a:rPr lang="en-US"/>
            <a:t>Describe the RESULTS of your actions</a:t>
          </a:r>
        </a:p>
      </dgm:t>
    </dgm:pt>
    <dgm:pt modelId="{CCAB395F-47AE-45DA-8D69-74FB8399D595}" type="parTrans" cxnId="{C4513FBB-08B4-4C60-99F1-4AF11E83CB59}">
      <dgm:prSet/>
      <dgm:spPr/>
      <dgm:t>
        <a:bodyPr/>
        <a:lstStyle/>
        <a:p>
          <a:endParaRPr lang="en-US"/>
        </a:p>
      </dgm:t>
    </dgm:pt>
    <dgm:pt modelId="{7E4A00BA-335B-4D53-9536-87FE20E11CB5}" type="sibTrans" cxnId="{C4513FBB-08B4-4C60-99F1-4AF11E83CB59}">
      <dgm:prSet/>
      <dgm:spPr/>
      <dgm:t>
        <a:bodyPr/>
        <a:lstStyle/>
        <a:p>
          <a:endParaRPr lang="en-US"/>
        </a:p>
      </dgm:t>
    </dgm:pt>
    <dgm:pt modelId="{28BFED23-AEA5-43D2-BE54-B224FBDB7A86}">
      <dgm:prSet/>
      <dgm:spPr/>
      <dgm:t>
        <a:bodyPr/>
        <a:lstStyle/>
        <a:p>
          <a:pPr>
            <a:lnSpc>
              <a:spcPct val="100000"/>
            </a:lnSpc>
          </a:pPr>
          <a:r>
            <a:rPr lang="en-US"/>
            <a:t>How did things turn out? What did you accomplish? What did you learn? </a:t>
          </a:r>
        </a:p>
      </dgm:t>
    </dgm:pt>
    <dgm:pt modelId="{FD725D09-242F-45EF-90D3-C0F9D0902E42}" type="parTrans" cxnId="{2D2B967C-FB97-49A3-BD76-830D1FF5B16A}">
      <dgm:prSet/>
      <dgm:spPr/>
      <dgm:t>
        <a:bodyPr/>
        <a:lstStyle/>
        <a:p>
          <a:endParaRPr lang="en-US"/>
        </a:p>
      </dgm:t>
    </dgm:pt>
    <dgm:pt modelId="{9BCDB156-F43E-4D52-B7EF-7398D6539F6C}" type="sibTrans" cxnId="{2D2B967C-FB97-49A3-BD76-830D1FF5B16A}">
      <dgm:prSet/>
      <dgm:spPr/>
      <dgm:t>
        <a:bodyPr/>
        <a:lstStyle/>
        <a:p>
          <a:endParaRPr lang="en-US"/>
        </a:p>
      </dgm:t>
    </dgm:pt>
    <dgm:pt modelId="{EC5457EB-82F5-43DD-AD6F-7A95CF478182}">
      <dgm:prSet/>
      <dgm:spPr/>
      <dgm:t>
        <a:bodyPr/>
        <a:lstStyle/>
        <a:p>
          <a:pPr>
            <a:lnSpc>
              <a:spcPct val="100000"/>
            </a:lnSpc>
          </a:pPr>
          <a:r>
            <a:rPr lang="en-US" dirty="0"/>
            <a:t>What would you do differently in the future?</a:t>
          </a:r>
        </a:p>
      </dgm:t>
    </dgm:pt>
    <dgm:pt modelId="{13D437E8-A6C6-45E0-8295-0B03F60DBEC6}" type="parTrans" cxnId="{5940A801-AAF9-425D-B79C-9DD36F99B9EC}">
      <dgm:prSet/>
      <dgm:spPr/>
      <dgm:t>
        <a:bodyPr/>
        <a:lstStyle/>
        <a:p>
          <a:endParaRPr lang="en-US"/>
        </a:p>
      </dgm:t>
    </dgm:pt>
    <dgm:pt modelId="{C5807649-256C-4A63-A63C-7FAF6069A10A}" type="sibTrans" cxnId="{5940A801-AAF9-425D-B79C-9DD36F99B9EC}">
      <dgm:prSet/>
      <dgm:spPr/>
      <dgm:t>
        <a:bodyPr/>
        <a:lstStyle/>
        <a:p>
          <a:endParaRPr lang="en-US"/>
        </a:p>
      </dgm:t>
    </dgm:pt>
    <dgm:pt modelId="{FECA2081-20C3-49CA-A9C0-7E2DA177450B}" type="pres">
      <dgm:prSet presAssocID="{8B91B9A6-6DAC-46D5-9E2B-AE12186477D9}" presName="root" presStyleCnt="0">
        <dgm:presLayoutVars>
          <dgm:dir/>
          <dgm:resizeHandles val="exact"/>
        </dgm:presLayoutVars>
      </dgm:prSet>
      <dgm:spPr/>
    </dgm:pt>
    <dgm:pt modelId="{A7550E20-22E0-4A19-8802-5AA86F6AC93C}" type="pres">
      <dgm:prSet presAssocID="{0ED431D0-E1A6-4E41-A233-90645736C7E5}" presName="compNode" presStyleCnt="0"/>
      <dgm:spPr/>
    </dgm:pt>
    <dgm:pt modelId="{B054ACC2-322E-4BD5-AFC7-00CD3BAC1E51}" type="pres">
      <dgm:prSet presAssocID="{0ED431D0-E1A6-4E41-A233-90645736C7E5}" presName="bgRect" presStyleLbl="bgShp" presStyleIdx="0" presStyleCnt="4"/>
      <dgm:spPr/>
    </dgm:pt>
    <dgm:pt modelId="{F784693D-0FB4-42A9-99D5-F25888656613}" type="pres">
      <dgm:prSet presAssocID="{0ED431D0-E1A6-4E41-A233-90645736C7E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Star with solid fill"/>
        </a:ext>
      </dgm:extLst>
    </dgm:pt>
    <dgm:pt modelId="{806E60FA-169B-43F0-82B4-70CFC9AF18DC}" type="pres">
      <dgm:prSet presAssocID="{0ED431D0-E1A6-4E41-A233-90645736C7E5}" presName="spaceRect" presStyleCnt="0"/>
      <dgm:spPr/>
    </dgm:pt>
    <dgm:pt modelId="{9C329BD2-96D2-4237-8498-ECB0FE4F7215}" type="pres">
      <dgm:prSet presAssocID="{0ED431D0-E1A6-4E41-A233-90645736C7E5}" presName="parTx" presStyleLbl="revTx" presStyleIdx="0" presStyleCnt="8">
        <dgm:presLayoutVars>
          <dgm:chMax val="0"/>
          <dgm:chPref val="0"/>
        </dgm:presLayoutVars>
      </dgm:prSet>
      <dgm:spPr/>
    </dgm:pt>
    <dgm:pt modelId="{E9EF23C9-83E7-4756-BF77-3E1526A846CA}" type="pres">
      <dgm:prSet presAssocID="{0ED431D0-E1A6-4E41-A233-90645736C7E5}" presName="desTx" presStyleLbl="revTx" presStyleIdx="1" presStyleCnt="8">
        <dgm:presLayoutVars/>
      </dgm:prSet>
      <dgm:spPr/>
    </dgm:pt>
    <dgm:pt modelId="{BF4042BC-DB5D-4E02-9925-223D6E28464C}" type="pres">
      <dgm:prSet presAssocID="{64B161DB-E8D4-4301-9F16-160A96145D68}" presName="sibTrans" presStyleCnt="0"/>
      <dgm:spPr/>
    </dgm:pt>
    <dgm:pt modelId="{A6C23E4C-D3FD-4EB1-8B1D-796BE962B998}" type="pres">
      <dgm:prSet presAssocID="{993E0997-14D2-411A-A67D-28AA57C5BB9C}" presName="compNode" presStyleCnt="0"/>
      <dgm:spPr/>
    </dgm:pt>
    <dgm:pt modelId="{BA2F0914-30FC-47DE-9F40-0212E321852C}" type="pres">
      <dgm:prSet presAssocID="{993E0997-14D2-411A-A67D-28AA57C5BB9C}" presName="bgRect" presStyleLbl="bgShp" presStyleIdx="1" presStyleCnt="4"/>
      <dgm:spPr/>
    </dgm:pt>
    <dgm:pt modelId="{4268CA64-69C5-4419-88BC-6E32E53EF958}" type="pres">
      <dgm:prSet presAssocID="{993E0997-14D2-411A-A67D-28AA57C5BB9C}"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tar with solid fill"/>
        </a:ext>
      </dgm:extLst>
    </dgm:pt>
    <dgm:pt modelId="{E908A21C-5A32-4904-B94E-AB54F9907532}" type="pres">
      <dgm:prSet presAssocID="{993E0997-14D2-411A-A67D-28AA57C5BB9C}" presName="spaceRect" presStyleCnt="0"/>
      <dgm:spPr/>
    </dgm:pt>
    <dgm:pt modelId="{FB39010C-0236-4583-AE10-334F823433E5}" type="pres">
      <dgm:prSet presAssocID="{993E0997-14D2-411A-A67D-28AA57C5BB9C}" presName="parTx" presStyleLbl="revTx" presStyleIdx="2" presStyleCnt="8">
        <dgm:presLayoutVars>
          <dgm:chMax val="0"/>
          <dgm:chPref val="0"/>
        </dgm:presLayoutVars>
      </dgm:prSet>
      <dgm:spPr/>
    </dgm:pt>
    <dgm:pt modelId="{777B8027-5793-4564-8672-ABF66222D1BC}" type="pres">
      <dgm:prSet presAssocID="{993E0997-14D2-411A-A67D-28AA57C5BB9C}" presName="desTx" presStyleLbl="revTx" presStyleIdx="3" presStyleCnt="8">
        <dgm:presLayoutVars/>
      </dgm:prSet>
      <dgm:spPr/>
    </dgm:pt>
    <dgm:pt modelId="{38EE6613-ECD9-4389-A468-B4D34E6C5010}" type="pres">
      <dgm:prSet presAssocID="{2B8EB95B-F8AF-484E-A948-4B88D357EDC9}" presName="sibTrans" presStyleCnt="0"/>
      <dgm:spPr/>
    </dgm:pt>
    <dgm:pt modelId="{70D0C926-7270-448D-AB22-F0D427D7B7D9}" type="pres">
      <dgm:prSet presAssocID="{726C507B-B5F1-4AD8-BE3B-8DD3DA3259E9}" presName="compNode" presStyleCnt="0"/>
      <dgm:spPr/>
    </dgm:pt>
    <dgm:pt modelId="{E817A471-4C44-40E7-81E6-78A2134C0BAF}" type="pres">
      <dgm:prSet presAssocID="{726C507B-B5F1-4AD8-BE3B-8DD3DA3259E9}" presName="bgRect" presStyleLbl="bgShp" presStyleIdx="2" presStyleCnt="4" custLinFactNeighborX="-303" custLinFactNeighborY="11665"/>
      <dgm:spPr/>
    </dgm:pt>
    <dgm:pt modelId="{61B7270C-6982-4E08-B303-6C7319F9F3AE}" type="pres">
      <dgm:prSet presAssocID="{726C507B-B5F1-4AD8-BE3B-8DD3DA3259E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Star with solid fill"/>
        </a:ext>
      </dgm:extLst>
    </dgm:pt>
    <dgm:pt modelId="{58110C28-A32F-4E90-93D8-12E4DD546247}" type="pres">
      <dgm:prSet presAssocID="{726C507B-B5F1-4AD8-BE3B-8DD3DA3259E9}" presName="spaceRect" presStyleCnt="0"/>
      <dgm:spPr/>
    </dgm:pt>
    <dgm:pt modelId="{1E786C34-F3E7-4610-8FCC-1B89317D478D}" type="pres">
      <dgm:prSet presAssocID="{726C507B-B5F1-4AD8-BE3B-8DD3DA3259E9}" presName="parTx" presStyleLbl="revTx" presStyleIdx="4" presStyleCnt="8">
        <dgm:presLayoutVars>
          <dgm:chMax val="0"/>
          <dgm:chPref val="0"/>
        </dgm:presLayoutVars>
      </dgm:prSet>
      <dgm:spPr/>
    </dgm:pt>
    <dgm:pt modelId="{34A92BD8-4A9F-42A6-A9F2-7B36BF775BCA}" type="pres">
      <dgm:prSet presAssocID="{726C507B-B5F1-4AD8-BE3B-8DD3DA3259E9}" presName="desTx" presStyleLbl="revTx" presStyleIdx="5" presStyleCnt="8">
        <dgm:presLayoutVars/>
      </dgm:prSet>
      <dgm:spPr/>
    </dgm:pt>
    <dgm:pt modelId="{A96F439A-A5AA-4F73-A7E4-626364A42AC8}" type="pres">
      <dgm:prSet presAssocID="{65E1AF4E-4BB7-4CA7-83B0-99B1F7A54594}" presName="sibTrans" presStyleCnt="0"/>
      <dgm:spPr/>
    </dgm:pt>
    <dgm:pt modelId="{D3898CB7-9AF5-4032-B7CD-378114BEF288}" type="pres">
      <dgm:prSet presAssocID="{7A313CC5-5701-4C8A-9A22-55F7DFB80B8A}" presName="compNode" presStyleCnt="0"/>
      <dgm:spPr/>
    </dgm:pt>
    <dgm:pt modelId="{7D32C1CD-6E11-4A42-8671-1CB22A83E201}" type="pres">
      <dgm:prSet presAssocID="{7A313CC5-5701-4C8A-9A22-55F7DFB80B8A}" presName="bgRect" presStyleLbl="bgShp" presStyleIdx="3" presStyleCnt="4"/>
      <dgm:spPr/>
    </dgm:pt>
    <dgm:pt modelId="{4FD8B499-ECDB-4ABB-8344-526C8EC650F9}" type="pres">
      <dgm:prSet presAssocID="{7A313CC5-5701-4C8A-9A22-55F7DFB80B8A}" presName="iconRect" presStyleLbl="node1" presStyleIdx="3"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tar with solid fill"/>
        </a:ext>
      </dgm:extLst>
    </dgm:pt>
    <dgm:pt modelId="{836067FC-78BB-46F0-A0EC-241186C8EFC3}" type="pres">
      <dgm:prSet presAssocID="{7A313CC5-5701-4C8A-9A22-55F7DFB80B8A}" presName="spaceRect" presStyleCnt="0"/>
      <dgm:spPr/>
    </dgm:pt>
    <dgm:pt modelId="{DDC239AD-2029-4733-9EE4-62D091E8A794}" type="pres">
      <dgm:prSet presAssocID="{7A313CC5-5701-4C8A-9A22-55F7DFB80B8A}" presName="parTx" presStyleLbl="revTx" presStyleIdx="6" presStyleCnt="8">
        <dgm:presLayoutVars>
          <dgm:chMax val="0"/>
          <dgm:chPref val="0"/>
        </dgm:presLayoutVars>
      </dgm:prSet>
      <dgm:spPr/>
    </dgm:pt>
    <dgm:pt modelId="{E1B9FE58-FF9A-4513-AEDF-B634625A96DC}" type="pres">
      <dgm:prSet presAssocID="{7A313CC5-5701-4C8A-9A22-55F7DFB80B8A}" presName="desTx" presStyleLbl="revTx" presStyleIdx="7" presStyleCnt="8">
        <dgm:presLayoutVars/>
      </dgm:prSet>
      <dgm:spPr/>
    </dgm:pt>
  </dgm:ptLst>
  <dgm:cxnLst>
    <dgm:cxn modelId="{5940A801-AAF9-425D-B79C-9DD36F99B9EC}" srcId="{7A313CC5-5701-4C8A-9A22-55F7DFB80B8A}" destId="{EC5457EB-82F5-43DD-AD6F-7A95CF478182}" srcOrd="1" destOrd="0" parTransId="{13D437E8-A6C6-45E0-8295-0B03F60DBEC6}" sibTransId="{C5807649-256C-4A63-A63C-7FAF6069A10A}"/>
    <dgm:cxn modelId="{1CE96708-0761-4866-A8A1-FD30134FFB8A}" srcId="{726C507B-B5F1-4AD8-BE3B-8DD3DA3259E9}" destId="{D7D84161-D008-40E6-8209-A62836D1AC51}" srcOrd="0" destOrd="0" parTransId="{6EE385EB-51F8-4CFF-AB49-0421ABCA547F}" sibTransId="{27F96D34-81FD-48FE-A60E-B091EB74C2B0}"/>
    <dgm:cxn modelId="{98D6830B-CD9A-40B6-BCA1-AD6002E96D09}" srcId="{993E0997-14D2-411A-A67D-28AA57C5BB9C}" destId="{1714227D-E374-4607-BA7D-FBDF118B16C3}" srcOrd="0" destOrd="0" parTransId="{F6CACDD3-0261-4A26-8B94-74D3F7557419}" sibTransId="{00543FE2-6E62-44C4-84AD-E0CBBEC42911}"/>
    <dgm:cxn modelId="{B6BD8E29-6580-46FC-9CE2-D6D640272BE8}" type="presOf" srcId="{28BFED23-AEA5-43D2-BE54-B224FBDB7A86}" destId="{E1B9FE58-FF9A-4513-AEDF-B634625A96DC}" srcOrd="0" destOrd="0" presId="urn:microsoft.com/office/officeart/2018/2/layout/IconVerticalSolidList"/>
    <dgm:cxn modelId="{D9C0586F-F4B0-4A29-98E6-AB35C6BF15E0}" srcId="{8B91B9A6-6DAC-46D5-9E2B-AE12186477D9}" destId="{993E0997-14D2-411A-A67D-28AA57C5BB9C}" srcOrd="1" destOrd="0" parTransId="{5F3A7F1F-EF44-47E2-A800-79904138F750}" sibTransId="{2B8EB95B-F8AF-484E-A948-4B88D357EDC9}"/>
    <dgm:cxn modelId="{7D487276-5DA2-4BE2-9DD6-5FBC242B06CB}" type="presOf" srcId="{D7D84161-D008-40E6-8209-A62836D1AC51}" destId="{34A92BD8-4A9F-42A6-A9F2-7B36BF775BCA}" srcOrd="0" destOrd="0" presId="urn:microsoft.com/office/officeart/2018/2/layout/IconVerticalSolidList"/>
    <dgm:cxn modelId="{2D2B967C-FB97-49A3-BD76-830D1FF5B16A}" srcId="{7A313CC5-5701-4C8A-9A22-55F7DFB80B8A}" destId="{28BFED23-AEA5-43D2-BE54-B224FBDB7A86}" srcOrd="0" destOrd="0" parTransId="{FD725D09-242F-45EF-90D3-C0F9D0902E42}" sibTransId="{9BCDB156-F43E-4D52-B7EF-7398D6539F6C}"/>
    <dgm:cxn modelId="{28108F88-B778-4CC4-BC23-96AC2B70BFCB}" type="presOf" srcId="{993E0997-14D2-411A-A67D-28AA57C5BB9C}" destId="{FB39010C-0236-4583-AE10-334F823433E5}" srcOrd="0" destOrd="0" presId="urn:microsoft.com/office/officeart/2018/2/layout/IconVerticalSolidList"/>
    <dgm:cxn modelId="{6BF0AF8D-05AF-4D76-B6EB-0B059AAF137E}" srcId="{0ED431D0-E1A6-4E41-A233-90645736C7E5}" destId="{B487F01E-7ED5-46EF-9916-2FEFCC9C6657}" srcOrd="0" destOrd="0" parTransId="{E4AF70AF-76FB-4D4E-8EDC-5793492AB9C4}" sibTransId="{98116009-7F04-4AFA-BA53-6206074A3CEB}"/>
    <dgm:cxn modelId="{78F6A095-9CD9-4C6A-8F96-965BA5F5B40D}" type="presOf" srcId="{EC5457EB-82F5-43DD-AD6F-7A95CF478182}" destId="{E1B9FE58-FF9A-4513-AEDF-B634625A96DC}" srcOrd="0" destOrd="1" presId="urn:microsoft.com/office/officeart/2018/2/layout/IconVerticalSolidList"/>
    <dgm:cxn modelId="{C4513FBB-08B4-4C60-99F1-4AF11E83CB59}" srcId="{8B91B9A6-6DAC-46D5-9E2B-AE12186477D9}" destId="{7A313CC5-5701-4C8A-9A22-55F7DFB80B8A}" srcOrd="3" destOrd="0" parTransId="{CCAB395F-47AE-45DA-8D69-74FB8399D595}" sibTransId="{7E4A00BA-335B-4D53-9536-87FE20E11CB5}"/>
    <dgm:cxn modelId="{A01C65BE-518F-4FF1-A97B-7275D3414A71}" srcId="{8B91B9A6-6DAC-46D5-9E2B-AE12186477D9}" destId="{0ED431D0-E1A6-4E41-A233-90645736C7E5}" srcOrd="0" destOrd="0" parTransId="{6B2516EE-7FB2-4A97-AB03-9CA7AC66F144}" sibTransId="{64B161DB-E8D4-4301-9F16-160A96145D68}"/>
    <dgm:cxn modelId="{BAE067C6-0CDA-4253-BD70-B619B28750BD}" type="presOf" srcId="{726C507B-B5F1-4AD8-BE3B-8DD3DA3259E9}" destId="{1E786C34-F3E7-4610-8FCC-1B89317D478D}" srcOrd="0" destOrd="0" presId="urn:microsoft.com/office/officeart/2018/2/layout/IconVerticalSolidList"/>
    <dgm:cxn modelId="{514241C9-4AC1-47AC-9B0D-DF6EDDA23665}" type="presOf" srcId="{0ED431D0-E1A6-4E41-A233-90645736C7E5}" destId="{9C329BD2-96D2-4237-8498-ECB0FE4F7215}" srcOrd="0" destOrd="0" presId="urn:microsoft.com/office/officeart/2018/2/layout/IconVerticalSolidList"/>
    <dgm:cxn modelId="{09F099C9-2B33-4872-8554-0261C8A363E4}" type="presOf" srcId="{1714227D-E374-4607-BA7D-FBDF118B16C3}" destId="{777B8027-5793-4564-8672-ABF66222D1BC}" srcOrd="0" destOrd="0" presId="urn:microsoft.com/office/officeart/2018/2/layout/IconVerticalSolidList"/>
    <dgm:cxn modelId="{88D8D7CB-0C2B-42BF-B8E5-4693B03ECE34}" type="presOf" srcId="{8B91B9A6-6DAC-46D5-9E2B-AE12186477D9}" destId="{FECA2081-20C3-49CA-A9C0-7E2DA177450B}" srcOrd="0" destOrd="0" presId="urn:microsoft.com/office/officeart/2018/2/layout/IconVerticalSolidList"/>
    <dgm:cxn modelId="{D3DD0BDE-4775-4382-91A2-37890A25A553}" type="presOf" srcId="{B487F01E-7ED5-46EF-9916-2FEFCC9C6657}" destId="{E9EF23C9-83E7-4756-BF77-3E1526A846CA}" srcOrd="0" destOrd="0" presId="urn:microsoft.com/office/officeart/2018/2/layout/IconVerticalSolidList"/>
    <dgm:cxn modelId="{9467CDFC-E85B-45F7-9695-507721CE5ECA}" srcId="{8B91B9A6-6DAC-46D5-9E2B-AE12186477D9}" destId="{726C507B-B5F1-4AD8-BE3B-8DD3DA3259E9}" srcOrd="2" destOrd="0" parTransId="{1F6C1619-BBE1-48DD-A964-AC73D2CBF01F}" sibTransId="{65E1AF4E-4BB7-4CA7-83B0-99B1F7A54594}"/>
    <dgm:cxn modelId="{61DFBBFD-F065-44AC-84FD-F8B35018C925}" type="presOf" srcId="{7A313CC5-5701-4C8A-9A22-55F7DFB80B8A}" destId="{DDC239AD-2029-4733-9EE4-62D091E8A794}" srcOrd="0" destOrd="0" presId="urn:microsoft.com/office/officeart/2018/2/layout/IconVerticalSolidList"/>
    <dgm:cxn modelId="{3FB75102-7ED6-4085-B01D-27E5AADB43E7}" type="presParOf" srcId="{FECA2081-20C3-49CA-A9C0-7E2DA177450B}" destId="{A7550E20-22E0-4A19-8802-5AA86F6AC93C}" srcOrd="0" destOrd="0" presId="urn:microsoft.com/office/officeart/2018/2/layout/IconVerticalSolidList"/>
    <dgm:cxn modelId="{9DDBD678-B5E5-4773-B221-2DCAA8DB3CC2}" type="presParOf" srcId="{A7550E20-22E0-4A19-8802-5AA86F6AC93C}" destId="{B054ACC2-322E-4BD5-AFC7-00CD3BAC1E51}" srcOrd="0" destOrd="0" presId="urn:microsoft.com/office/officeart/2018/2/layout/IconVerticalSolidList"/>
    <dgm:cxn modelId="{ECD20D7E-7B51-44A0-972E-84C64584010C}" type="presParOf" srcId="{A7550E20-22E0-4A19-8802-5AA86F6AC93C}" destId="{F784693D-0FB4-42A9-99D5-F25888656613}" srcOrd="1" destOrd="0" presId="urn:microsoft.com/office/officeart/2018/2/layout/IconVerticalSolidList"/>
    <dgm:cxn modelId="{3A001C68-5928-4A44-AE2A-FDBE4B850CBC}" type="presParOf" srcId="{A7550E20-22E0-4A19-8802-5AA86F6AC93C}" destId="{806E60FA-169B-43F0-82B4-70CFC9AF18DC}" srcOrd="2" destOrd="0" presId="urn:microsoft.com/office/officeart/2018/2/layout/IconVerticalSolidList"/>
    <dgm:cxn modelId="{201D8E67-9083-41B8-8477-0CF8B781FEDD}" type="presParOf" srcId="{A7550E20-22E0-4A19-8802-5AA86F6AC93C}" destId="{9C329BD2-96D2-4237-8498-ECB0FE4F7215}" srcOrd="3" destOrd="0" presId="urn:microsoft.com/office/officeart/2018/2/layout/IconVerticalSolidList"/>
    <dgm:cxn modelId="{15297568-3F19-4747-95CB-F24BAEDA1F3F}" type="presParOf" srcId="{A7550E20-22E0-4A19-8802-5AA86F6AC93C}" destId="{E9EF23C9-83E7-4756-BF77-3E1526A846CA}" srcOrd="4" destOrd="0" presId="urn:microsoft.com/office/officeart/2018/2/layout/IconVerticalSolidList"/>
    <dgm:cxn modelId="{1302EC23-7944-4A27-A889-03BD5F31B68E}" type="presParOf" srcId="{FECA2081-20C3-49CA-A9C0-7E2DA177450B}" destId="{BF4042BC-DB5D-4E02-9925-223D6E28464C}" srcOrd="1" destOrd="0" presId="urn:microsoft.com/office/officeart/2018/2/layout/IconVerticalSolidList"/>
    <dgm:cxn modelId="{A88B4098-5EA5-43F3-9087-CFE4216C132F}" type="presParOf" srcId="{FECA2081-20C3-49CA-A9C0-7E2DA177450B}" destId="{A6C23E4C-D3FD-4EB1-8B1D-796BE962B998}" srcOrd="2" destOrd="0" presId="urn:microsoft.com/office/officeart/2018/2/layout/IconVerticalSolidList"/>
    <dgm:cxn modelId="{D294948B-A481-4E2F-90B9-F18B25081245}" type="presParOf" srcId="{A6C23E4C-D3FD-4EB1-8B1D-796BE962B998}" destId="{BA2F0914-30FC-47DE-9F40-0212E321852C}" srcOrd="0" destOrd="0" presId="urn:microsoft.com/office/officeart/2018/2/layout/IconVerticalSolidList"/>
    <dgm:cxn modelId="{C6ADDA45-C2E5-47A7-AE03-C6B9254741F2}" type="presParOf" srcId="{A6C23E4C-D3FD-4EB1-8B1D-796BE962B998}" destId="{4268CA64-69C5-4419-88BC-6E32E53EF958}" srcOrd="1" destOrd="0" presId="urn:microsoft.com/office/officeart/2018/2/layout/IconVerticalSolidList"/>
    <dgm:cxn modelId="{695FD9DE-84A9-433F-98C2-E4D7C716719B}" type="presParOf" srcId="{A6C23E4C-D3FD-4EB1-8B1D-796BE962B998}" destId="{E908A21C-5A32-4904-B94E-AB54F9907532}" srcOrd="2" destOrd="0" presId="urn:microsoft.com/office/officeart/2018/2/layout/IconVerticalSolidList"/>
    <dgm:cxn modelId="{033CF533-979C-49F0-BA6F-4A45263B762D}" type="presParOf" srcId="{A6C23E4C-D3FD-4EB1-8B1D-796BE962B998}" destId="{FB39010C-0236-4583-AE10-334F823433E5}" srcOrd="3" destOrd="0" presId="urn:microsoft.com/office/officeart/2018/2/layout/IconVerticalSolidList"/>
    <dgm:cxn modelId="{41B2C418-CE0A-458D-A10D-DCA266A855D4}" type="presParOf" srcId="{A6C23E4C-D3FD-4EB1-8B1D-796BE962B998}" destId="{777B8027-5793-4564-8672-ABF66222D1BC}" srcOrd="4" destOrd="0" presId="urn:microsoft.com/office/officeart/2018/2/layout/IconVerticalSolidList"/>
    <dgm:cxn modelId="{651DBE58-8C1B-466D-95F6-4B691DA3E6AC}" type="presParOf" srcId="{FECA2081-20C3-49CA-A9C0-7E2DA177450B}" destId="{38EE6613-ECD9-4389-A468-B4D34E6C5010}" srcOrd="3" destOrd="0" presId="urn:microsoft.com/office/officeart/2018/2/layout/IconVerticalSolidList"/>
    <dgm:cxn modelId="{079557BB-6C98-4A2A-80E8-CD8E4C555F1B}" type="presParOf" srcId="{FECA2081-20C3-49CA-A9C0-7E2DA177450B}" destId="{70D0C926-7270-448D-AB22-F0D427D7B7D9}" srcOrd="4" destOrd="0" presId="urn:microsoft.com/office/officeart/2018/2/layout/IconVerticalSolidList"/>
    <dgm:cxn modelId="{C0E8D7CA-4250-4605-AEC6-F5CF1FB28F8E}" type="presParOf" srcId="{70D0C926-7270-448D-AB22-F0D427D7B7D9}" destId="{E817A471-4C44-40E7-81E6-78A2134C0BAF}" srcOrd="0" destOrd="0" presId="urn:microsoft.com/office/officeart/2018/2/layout/IconVerticalSolidList"/>
    <dgm:cxn modelId="{E1B749C2-F451-4331-8755-50DE9D1B2E0E}" type="presParOf" srcId="{70D0C926-7270-448D-AB22-F0D427D7B7D9}" destId="{61B7270C-6982-4E08-B303-6C7319F9F3AE}" srcOrd="1" destOrd="0" presId="urn:microsoft.com/office/officeart/2018/2/layout/IconVerticalSolidList"/>
    <dgm:cxn modelId="{D6786900-6325-4E54-9A5B-109546902E66}" type="presParOf" srcId="{70D0C926-7270-448D-AB22-F0D427D7B7D9}" destId="{58110C28-A32F-4E90-93D8-12E4DD546247}" srcOrd="2" destOrd="0" presId="urn:microsoft.com/office/officeart/2018/2/layout/IconVerticalSolidList"/>
    <dgm:cxn modelId="{E02FD922-705D-46BF-BFCB-1E31F5535AAD}" type="presParOf" srcId="{70D0C926-7270-448D-AB22-F0D427D7B7D9}" destId="{1E786C34-F3E7-4610-8FCC-1B89317D478D}" srcOrd="3" destOrd="0" presId="urn:microsoft.com/office/officeart/2018/2/layout/IconVerticalSolidList"/>
    <dgm:cxn modelId="{455298DA-2641-464A-A67D-BED784220E15}" type="presParOf" srcId="{70D0C926-7270-448D-AB22-F0D427D7B7D9}" destId="{34A92BD8-4A9F-42A6-A9F2-7B36BF775BCA}" srcOrd="4" destOrd="0" presId="urn:microsoft.com/office/officeart/2018/2/layout/IconVerticalSolidList"/>
    <dgm:cxn modelId="{759F052D-E4EB-4351-97E1-B072DC3AEBF7}" type="presParOf" srcId="{FECA2081-20C3-49CA-A9C0-7E2DA177450B}" destId="{A96F439A-A5AA-4F73-A7E4-626364A42AC8}" srcOrd="5" destOrd="0" presId="urn:microsoft.com/office/officeart/2018/2/layout/IconVerticalSolidList"/>
    <dgm:cxn modelId="{061F725C-2E66-49E9-A9CF-A4A183F143B3}" type="presParOf" srcId="{FECA2081-20C3-49CA-A9C0-7E2DA177450B}" destId="{D3898CB7-9AF5-4032-B7CD-378114BEF288}" srcOrd="6" destOrd="0" presId="urn:microsoft.com/office/officeart/2018/2/layout/IconVerticalSolidList"/>
    <dgm:cxn modelId="{EE4CFC33-EB9A-49D9-ADE8-C96901AA0EA8}" type="presParOf" srcId="{D3898CB7-9AF5-4032-B7CD-378114BEF288}" destId="{7D32C1CD-6E11-4A42-8671-1CB22A83E201}" srcOrd="0" destOrd="0" presId="urn:microsoft.com/office/officeart/2018/2/layout/IconVerticalSolidList"/>
    <dgm:cxn modelId="{90BBAB8E-F5B3-4AFA-B21C-C230860C46B5}" type="presParOf" srcId="{D3898CB7-9AF5-4032-B7CD-378114BEF288}" destId="{4FD8B499-ECDB-4ABB-8344-526C8EC650F9}" srcOrd="1" destOrd="0" presId="urn:microsoft.com/office/officeart/2018/2/layout/IconVerticalSolidList"/>
    <dgm:cxn modelId="{7110F127-52F8-4C14-A2BE-EFCA76EEDB3A}" type="presParOf" srcId="{D3898CB7-9AF5-4032-B7CD-378114BEF288}" destId="{836067FC-78BB-46F0-A0EC-241186C8EFC3}" srcOrd="2" destOrd="0" presId="urn:microsoft.com/office/officeart/2018/2/layout/IconVerticalSolidList"/>
    <dgm:cxn modelId="{8337F1E2-8C78-4B51-BBFB-2E654E6DCA98}" type="presParOf" srcId="{D3898CB7-9AF5-4032-B7CD-378114BEF288}" destId="{DDC239AD-2029-4733-9EE4-62D091E8A794}" srcOrd="3" destOrd="0" presId="urn:microsoft.com/office/officeart/2018/2/layout/IconVerticalSolidList"/>
    <dgm:cxn modelId="{96CAB9B0-59A4-4B68-9155-4E4898B5E61B}" type="presParOf" srcId="{D3898CB7-9AF5-4032-B7CD-378114BEF288}" destId="{E1B9FE58-FF9A-4513-AEDF-B634625A96DC}"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A79179-F804-467F-AEB5-DE87C3568C65}">
      <dsp:nvSpPr>
        <dsp:cNvPr id="0" name=""/>
        <dsp:cNvSpPr/>
      </dsp:nvSpPr>
      <dsp:spPr>
        <a:xfrm>
          <a:off x="0" y="2124"/>
          <a:ext cx="5393361"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3671116F-917D-4739-BD1F-31563C0F07BF}">
      <dsp:nvSpPr>
        <dsp:cNvPr id="0" name=""/>
        <dsp:cNvSpPr/>
      </dsp:nvSpPr>
      <dsp:spPr>
        <a:xfrm>
          <a:off x="0" y="2124"/>
          <a:ext cx="5393361"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Pretend you don’t know yourself and aren’t familiar with any of the activities on your resume. </a:t>
          </a:r>
        </a:p>
      </dsp:txBody>
      <dsp:txXfrm>
        <a:off x="0" y="2124"/>
        <a:ext cx="5393361" cy="1449029"/>
      </dsp:txXfrm>
    </dsp:sp>
    <dsp:sp modelId="{EEA7A492-CD1D-45CE-834E-608759101634}">
      <dsp:nvSpPr>
        <dsp:cNvPr id="0" name=""/>
        <dsp:cNvSpPr/>
      </dsp:nvSpPr>
      <dsp:spPr>
        <a:xfrm>
          <a:off x="0" y="1451154"/>
          <a:ext cx="5393361"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9078EE88-E5D9-4F13-AF22-DE6C37BF49A8}">
      <dsp:nvSpPr>
        <dsp:cNvPr id="0" name=""/>
        <dsp:cNvSpPr/>
      </dsp:nvSpPr>
      <dsp:spPr>
        <a:xfrm>
          <a:off x="0" y="1451154"/>
          <a:ext cx="5393361"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Take a few minutes to look at your resume. What impression do you have of that person? What skills do they possess? What things do they excel at? </a:t>
          </a:r>
        </a:p>
      </dsp:txBody>
      <dsp:txXfrm>
        <a:off x="0" y="1451154"/>
        <a:ext cx="5393361" cy="1449029"/>
      </dsp:txXfrm>
    </dsp:sp>
    <dsp:sp modelId="{F99FFED2-DD5E-48FC-834A-67D7B6E41623}">
      <dsp:nvSpPr>
        <dsp:cNvPr id="0" name=""/>
        <dsp:cNvSpPr/>
      </dsp:nvSpPr>
      <dsp:spPr>
        <a:xfrm>
          <a:off x="0" y="2900183"/>
          <a:ext cx="5393361"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sp>
    <dsp:sp modelId="{85298777-D02C-4190-90DF-81BD4F80A903}">
      <dsp:nvSpPr>
        <dsp:cNvPr id="0" name=""/>
        <dsp:cNvSpPr/>
      </dsp:nvSpPr>
      <dsp:spPr>
        <a:xfrm>
          <a:off x="0" y="2900183"/>
          <a:ext cx="5393361"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Do you have enough information to answer those questions?</a:t>
          </a:r>
        </a:p>
      </dsp:txBody>
      <dsp:txXfrm>
        <a:off x="0" y="2900183"/>
        <a:ext cx="5393361" cy="14490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54ACC2-322E-4BD5-AFC7-00CD3BAC1E51}">
      <dsp:nvSpPr>
        <dsp:cNvPr id="0" name=""/>
        <dsp:cNvSpPr/>
      </dsp:nvSpPr>
      <dsp:spPr>
        <a:xfrm>
          <a:off x="0" y="1565"/>
          <a:ext cx="10065111" cy="793413"/>
        </a:xfrm>
        <a:prstGeom prst="roundRect">
          <a:avLst>
            <a:gd name="adj" fmla="val 10000"/>
          </a:avLst>
        </a:prstGeom>
        <a:gradFill rotWithShape="0">
          <a:gsLst>
            <a:gs pos="0">
              <a:schemeClr val="accent1">
                <a:tint val="55000"/>
                <a:hueOff val="0"/>
                <a:satOff val="0"/>
                <a:lumOff val="0"/>
                <a:alphaOff val="0"/>
                <a:satMod val="103000"/>
                <a:lumMod val="102000"/>
                <a:tint val="94000"/>
              </a:schemeClr>
            </a:gs>
            <a:gs pos="50000">
              <a:schemeClr val="accent1">
                <a:tint val="55000"/>
                <a:hueOff val="0"/>
                <a:satOff val="0"/>
                <a:lumOff val="0"/>
                <a:alphaOff val="0"/>
                <a:satMod val="110000"/>
                <a:lumMod val="100000"/>
                <a:shade val="100000"/>
              </a:schemeClr>
            </a:gs>
            <a:gs pos="100000">
              <a:schemeClr val="accent1">
                <a:tint val="55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F784693D-0FB4-42A9-99D5-F25888656613}">
      <dsp:nvSpPr>
        <dsp:cNvPr id="0" name=""/>
        <dsp:cNvSpPr/>
      </dsp:nvSpPr>
      <dsp:spPr>
        <a:xfrm>
          <a:off x="240007" y="180083"/>
          <a:ext cx="436377" cy="43637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C329BD2-96D2-4237-8498-ECB0FE4F7215}">
      <dsp:nvSpPr>
        <dsp:cNvPr id="0" name=""/>
        <dsp:cNvSpPr/>
      </dsp:nvSpPr>
      <dsp:spPr>
        <a:xfrm>
          <a:off x="916392" y="1565"/>
          <a:ext cx="4529299"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889000">
            <a:lnSpc>
              <a:spcPct val="100000"/>
            </a:lnSpc>
            <a:spcBef>
              <a:spcPct val="0"/>
            </a:spcBef>
            <a:spcAft>
              <a:spcPct val="35000"/>
            </a:spcAft>
            <a:buNone/>
          </a:pPr>
          <a:r>
            <a:rPr lang="en-US" sz="2000" kern="1200" dirty="0"/>
            <a:t>Describe the SITUATION </a:t>
          </a:r>
        </a:p>
      </dsp:txBody>
      <dsp:txXfrm>
        <a:off x="916392" y="1565"/>
        <a:ext cx="4529299" cy="793413"/>
      </dsp:txXfrm>
    </dsp:sp>
    <dsp:sp modelId="{E9EF23C9-83E7-4756-BF77-3E1526A846CA}">
      <dsp:nvSpPr>
        <dsp:cNvPr id="0" name=""/>
        <dsp:cNvSpPr/>
      </dsp:nvSpPr>
      <dsp:spPr>
        <a:xfrm>
          <a:off x="5445692" y="1565"/>
          <a:ext cx="4619418"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533400">
            <a:lnSpc>
              <a:spcPct val="100000"/>
            </a:lnSpc>
            <a:spcBef>
              <a:spcPct val="0"/>
            </a:spcBef>
            <a:spcAft>
              <a:spcPct val="35000"/>
            </a:spcAft>
            <a:buNone/>
          </a:pPr>
          <a:r>
            <a:rPr lang="en-US" sz="1200" kern="1200"/>
            <a:t>Set the scene, provide relevant context</a:t>
          </a:r>
        </a:p>
      </dsp:txBody>
      <dsp:txXfrm>
        <a:off x="5445692" y="1565"/>
        <a:ext cx="4619418" cy="793413"/>
      </dsp:txXfrm>
    </dsp:sp>
    <dsp:sp modelId="{BA2F0914-30FC-47DE-9F40-0212E321852C}">
      <dsp:nvSpPr>
        <dsp:cNvPr id="0" name=""/>
        <dsp:cNvSpPr/>
      </dsp:nvSpPr>
      <dsp:spPr>
        <a:xfrm>
          <a:off x="0" y="993332"/>
          <a:ext cx="10065111" cy="793413"/>
        </a:xfrm>
        <a:prstGeom prst="roundRect">
          <a:avLst>
            <a:gd name="adj" fmla="val 10000"/>
          </a:avLst>
        </a:prstGeom>
        <a:gradFill rotWithShape="0">
          <a:gsLst>
            <a:gs pos="0">
              <a:schemeClr val="accent1">
                <a:tint val="55000"/>
                <a:hueOff val="0"/>
                <a:satOff val="0"/>
                <a:lumOff val="0"/>
                <a:alphaOff val="0"/>
                <a:satMod val="103000"/>
                <a:lumMod val="102000"/>
                <a:tint val="94000"/>
              </a:schemeClr>
            </a:gs>
            <a:gs pos="50000">
              <a:schemeClr val="accent1">
                <a:tint val="55000"/>
                <a:hueOff val="0"/>
                <a:satOff val="0"/>
                <a:lumOff val="0"/>
                <a:alphaOff val="0"/>
                <a:satMod val="110000"/>
                <a:lumMod val="100000"/>
                <a:shade val="100000"/>
              </a:schemeClr>
            </a:gs>
            <a:gs pos="100000">
              <a:schemeClr val="accent1">
                <a:tint val="55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4268CA64-69C5-4419-88BC-6E32E53EF958}">
      <dsp:nvSpPr>
        <dsp:cNvPr id="0" name=""/>
        <dsp:cNvSpPr/>
      </dsp:nvSpPr>
      <dsp:spPr>
        <a:xfrm>
          <a:off x="240007" y="1171850"/>
          <a:ext cx="436377" cy="43637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B39010C-0236-4583-AE10-334F823433E5}">
      <dsp:nvSpPr>
        <dsp:cNvPr id="0" name=""/>
        <dsp:cNvSpPr/>
      </dsp:nvSpPr>
      <dsp:spPr>
        <a:xfrm>
          <a:off x="916392" y="993332"/>
          <a:ext cx="4529299"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889000">
            <a:lnSpc>
              <a:spcPct val="100000"/>
            </a:lnSpc>
            <a:spcBef>
              <a:spcPct val="0"/>
            </a:spcBef>
            <a:spcAft>
              <a:spcPct val="35000"/>
            </a:spcAft>
            <a:buNone/>
          </a:pPr>
          <a:r>
            <a:rPr lang="en-US" sz="2000" kern="1200" dirty="0"/>
            <a:t>Explain the TASK you needed to complete</a:t>
          </a:r>
        </a:p>
      </dsp:txBody>
      <dsp:txXfrm>
        <a:off x="916392" y="993332"/>
        <a:ext cx="4529299" cy="793413"/>
      </dsp:txXfrm>
    </dsp:sp>
    <dsp:sp modelId="{777B8027-5793-4564-8672-ABF66222D1BC}">
      <dsp:nvSpPr>
        <dsp:cNvPr id="0" name=""/>
        <dsp:cNvSpPr/>
      </dsp:nvSpPr>
      <dsp:spPr>
        <a:xfrm>
          <a:off x="5445692" y="993332"/>
          <a:ext cx="4619418"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533400">
            <a:lnSpc>
              <a:spcPct val="100000"/>
            </a:lnSpc>
            <a:spcBef>
              <a:spcPct val="0"/>
            </a:spcBef>
            <a:spcAft>
              <a:spcPct val="35000"/>
            </a:spcAft>
            <a:buNone/>
          </a:pPr>
          <a:r>
            <a:rPr lang="en-US" sz="1200" kern="1200"/>
            <a:t>What were your responsibilities in that situation?</a:t>
          </a:r>
        </a:p>
      </dsp:txBody>
      <dsp:txXfrm>
        <a:off x="5445692" y="993332"/>
        <a:ext cx="4619418" cy="793413"/>
      </dsp:txXfrm>
    </dsp:sp>
    <dsp:sp modelId="{E817A471-4C44-40E7-81E6-78A2134C0BAF}">
      <dsp:nvSpPr>
        <dsp:cNvPr id="0" name=""/>
        <dsp:cNvSpPr/>
      </dsp:nvSpPr>
      <dsp:spPr>
        <a:xfrm>
          <a:off x="0" y="2077650"/>
          <a:ext cx="10065111" cy="793413"/>
        </a:xfrm>
        <a:prstGeom prst="roundRect">
          <a:avLst>
            <a:gd name="adj" fmla="val 10000"/>
          </a:avLst>
        </a:prstGeom>
        <a:gradFill rotWithShape="0">
          <a:gsLst>
            <a:gs pos="0">
              <a:schemeClr val="accent1">
                <a:tint val="55000"/>
                <a:hueOff val="0"/>
                <a:satOff val="0"/>
                <a:lumOff val="0"/>
                <a:alphaOff val="0"/>
                <a:satMod val="103000"/>
                <a:lumMod val="102000"/>
                <a:tint val="94000"/>
              </a:schemeClr>
            </a:gs>
            <a:gs pos="50000">
              <a:schemeClr val="accent1">
                <a:tint val="55000"/>
                <a:hueOff val="0"/>
                <a:satOff val="0"/>
                <a:lumOff val="0"/>
                <a:alphaOff val="0"/>
                <a:satMod val="110000"/>
                <a:lumMod val="100000"/>
                <a:shade val="100000"/>
              </a:schemeClr>
            </a:gs>
            <a:gs pos="100000">
              <a:schemeClr val="accent1">
                <a:tint val="55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61B7270C-6982-4E08-B303-6C7319F9F3AE}">
      <dsp:nvSpPr>
        <dsp:cNvPr id="0" name=""/>
        <dsp:cNvSpPr/>
      </dsp:nvSpPr>
      <dsp:spPr>
        <a:xfrm>
          <a:off x="240007" y="2163616"/>
          <a:ext cx="436377" cy="43637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E786C34-F3E7-4610-8FCC-1B89317D478D}">
      <dsp:nvSpPr>
        <dsp:cNvPr id="0" name=""/>
        <dsp:cNvSpPr/>
      </dsp:nvSpPr>
      <dsp:spPr>
        <a:xfrm>
          <a:off x="916392" y="1985098"/>
          <a:ext cx="4529299"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889000">
            <a:lnSpc>
              <a:spcPct val="100000"/>
            </a:lnSpc>
            <a:spcBef>
              <a:spcPct val="0"/>
            </a:spcBef>
            <a:spcAft>
              <a:spcPct val="35000"/>
            </a:spcAft>
            <a:buNone/>
          </a:pPr>
          <a:r>
            <a:rPr lang="en-US" sz="2000" kern="1200"/>
            <a:t>Explain the ACTIONS you took</a:t>
          </a:r>
        </a:p>
      </dsp:txBody>
      <dsp:txXfrm>
        <a:off x="916392" y="1985098"/>
        <a:ext cx="4529299" cy="793413"/>
      </dsp:txXfrm>
    </dsp:sp>
    <dsp:sp modelId="{34A92BD8-4A9F-42A6-A9F2-7B36BF775BCA}">
      <dsp:nvSpPr>
        <dsp:cNvPr id="0" name=""/>
        <dsp:cNvSpPr/>
      </dsp:nvSpPr>
      <dsp:spPr>
        <a:xfrm>
          <a:off x="5445692" y="1985098"/>
          <a:ext cx="4619418"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533400">
            <a:lnSpc>
              <a:spcPct val="100000"/>
            </a:lnSpc>
            <a:spcBef>
              <a:spcPct val="0"/>
            </a:spcBef>
            <a:spcAft>
              <a:spcPct val="35000"/>
            </a:spcAft>
            <a:buNone/>
          </a:pPr>
          <a:r>
            <a:rPr lang="en-US" sz="1200" kern="1200"/>
            <a:t>Be specific and keep the focus on you</a:t>
          </a:r>
        </a:p>
      </dsp:txBody>
      <dsp:txXfrm>
        <a:off x="5445692" y="1985098"/>
        <a:ext cx="4619418" cy="793413"/>
      </dsp:txXfrm>
    </dsp:sp>
    <dsp:sp modelId="{7D32C1CD-6E11-4A42-8671-1CB22A83E201}">
      <dsp:nvSpPr>
        <dsp:cNvPr id="0" name=""/>
        <dsp:cNvSpPr/>
      </dsp:nvSpPr>
      <dsp:spPr>
        <a:xfrm>
          <a:off x="0" y="2976865"/>
          <a:ext cx="10065111" cy="793413"/>
        </a:xfrm>
        <a:prstGeom prst="roundRect">
          <a:avLst>
            <a:gd name="adj" fmla="val 10000"/>
          </a:avLst>
        </a:prstGeom>
        <a:gradFill rotWithShape="0">
          <a:gsLst>
            <a:gs pos="0">
              <a:schemeClr val="accent1">
                <a:tint val="55000"/>
                <a:hueOff val="0"/>
                <a:satOff val="0"/>
                <a:lumOff val="0"/>
                <a:alphaOff val="0"/>
                <a:satMod val="103000"/>
                <a:lumMod val="102000"/>
                <a:tint val="94000"/>
              </a:schemeClr>
            </a:gs>
            <a:gs pos="50000">
              <a:schemeClr val="accent1">
                <a:tint val="55000"/>
                <a:hueOff val="0"/>
                <a:satOff val="0"/>
                <a:lumOff val="0"/>
                <a:alphaOff val="0"/>
                <a:satMod val="110000"/>
                <a:lumMod val="100000"/>
                <a:shade val="100000"/>
              </a:schemeClr>
            </a:gs>
            <a:gs pos="100000">
              <a:schemeClr val="accent1">
                <a:tint val="55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4FD8B499-ECDB-4ABB-8344-526C8EC650F9}">
      <dsp:nvSpPr>
        <dsp:cNvPr id="0" name=""/>
        <dsp:cNvSpPr/>
      </dsp:nvSpPr>
      <dsp:spPr>
        <a:xfrm>
          <a:off x="240007" y="3155383"/>
          <a:ext cx="436377" cy="43637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DC239AD-2029-4733-9EE4-62D091E8A794}">
      <dsp:nvSpPr>
        <dsp:cNvPr id="0" name=""/>
        <dsp:cNvSpPr/>
      </dsp:nvSpPr>
      <dsp:spPr>
        <a:xfrm>
          <a:off x="916392" y="2976865"/>
          <a:ext cx="4529299"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889000">
            <a:lnSpc>
              <a:spcPct val="100000"/>
            </a:lnSpc>
            <a:spcBef>
              <a:spcPct val="0"/>
            </a:spcBef>
            <a:spcAft>
              <a:spcPct val="35000"/>
            </a:spcAft>
            <a:buNone/>
          </a:pPr>
          <a:r>
            <a:rPr lang="en-US" sz="2000" kern="1200"/>
            <a:t>Describe the RESULTS of your actions</a:t>
          </a:r>
        </a:p>
      </dsp:txBody>
      <dsp:txXfrm>
        <a:off x="916392" y="2976865"/>
        <a:ext cx="4529299" cy="793413"/>
      </dsp:txXfrm>
    </dsp:sp>
    <dsp:sp modelId="{E1B9FE58-FF9A-4513-AEDF-B634625A96DC}">
      <dsp:nvSpPr>
        <dsp:cNvPr id="0" name=""/>
        <dsp:cNvSpPr/>
      </dsp:nvSpPr>
      <dsp:spPr>
        <a:xfrm>
          <a:off x="5445692" y="2976865"/>
          <a:ext cx="4619418" cy="79341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70" tIns="83970" rIns="83970" bIns="83970" numCol="1" spcCol="1270" anchor="ctr" anchorCtr="0">
          <a:noAutofit/>
        </a:bodyPr>
        <a:lstStyle/>
        <a:p>
          <a:pPr marL="0" lvl="0" indent="0" algn="l" defTabSz="533400">
            <a:lnSpc>
              <a:spcPct val="100000"/>
            </a:lnSpc>
            <a:spcBef>
              <a:spcPct val="0"/>
            </a:spcBef>
            <a:spcAft>
              <a:spcPct val="35000"/>
            </a:spcAft>
            <a:buNone/>
          </a:pPr>
          <a:r>
            <a:rPr lang="en-US" sz="1200" kern="1200"/>
            <a:t>How did things turn out? What did you accomplish? What did you learn? </a:t>
          </a:r>
        </a:p>
        <a:p>
          <a:pPr marL="0" lvl="0" indent="0" algn="l" defTabSz="533400">
            <a:lnSpc>
              <a:spcPct val="100000"/>
            </a:lnSpc>
            <a:spcBef>
              <a:spcPct val="0"/>
            </a:spcBef>
            <a:spcAft>
              <a:spcPct val="35000"/>
            </a:spcAft>
            <a:buNone/>
          </a:pPr>
          <a:r>
            <a:rPr lang="en-US" sz="1200" kern="1200" dirty="0"/>
            <a:t>What would you do differently in the future?</a:t>
          </a:r>
        </a:p>
      </dsp:txBody>
      <dsp:txXfrm>
        <a:off x="5445692" y="2976865"/>
        <a:ext cx="4619418" cy="793413"/>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F21F6C-A8AA-4D74-9CFB-D33770EC7355}" type="datetimeFigureOut">
              <a:rPr lang="en-US" smtClean="0"/>
              <a:t>1/21/2022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CF58CC-BEC4-4249-BEE5-CF0D7E288B00}" type="slidenum">
              <a:rPr lang="en-US" smtClean="0"/>
              <a:t>‹#›</a:t>
            </a:fld>
            <a:endParaRPr lang="en-US"/>
          </a:p>
        </p:txBody>
      </p:sp>
    </p:spTree>
    <p:extLst>
      <p:ext uri="{BB962C8B-B14F-4D97-AF65-F5344CB8AC3E}">
        <p14:creationId xmlns:p14="http://schemas.microsoft.com/office/powerpoint/2010/main" val="3568788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Let’s look again at</a:t>
            </a:r>
            <a:r>
              <a:rPr lang="en-US" baseline="0" dirty="0">
                <a:cs typeface="Calibri"/>
              </a:rPr>
              <a:t> what a resume should do. </a:t>
            </a:r>
          </a:p>
          <a:p>
            <a:r>
              <a:rPr lang="en-US" baseline="0" dirty="0">
                <a:cs typeface="Calibri"/>
              </a:rPr>
              <a:t>Not everything you’ve done is relevant to the purpose of your resume. You need to be able to pull those items that are from the dump document. This will make your resume stronger. </a:t>
            </a:r>
          </a:p>
          <a:p>
            <a:r>
              <a:rPr lang="en-US" baseline="0" dirty="0">
                <a:cs typeface="Calibri"/>
              </a:rPr>
              <a:t>Remember: at a glance. Don’t hide what they’re looking for by filling the page will unrelated information.</a:t>
            </a:r>
            <a:endParaRPr lang="en-US" dirty="0">
              <a:cs typeface="Calibri"/>
            </a:endParaRPr>
          </a:p>
        </p:txBody>
      </p:sp>
      <p:sp>
        <p:nvSpPr>
          <p:cNvPr id="4" name="Slide Number Placeholder 3"/>
          <p:cNvSpPr>
            <a:spLocks noGrp="1"/>
          </p:cNvSpPr>
          <p:nvPr>
            <p:ph type="sldNum" sz="quarter" idx="5"/>
          </p:nvPr>
        </p:nvSpPr>
        <p:spPr/>
        <p:txBody>
          <a:bodyPr/>
          <a:lstStyle/>
          <a:p>
            <a:fld id="{A38CD510-8234-4C8F-A7E0-A7FFF828B779}" type="slidenum">
              <a:rPr lang="en-US"/>
              <a:t>2</a:t>
            </a:fld>
            <a:endParaRPr lang="en-US"/>
          </a:p>
        </p:txBody>
      </p:sp>
    </p:spTree>
    <p:extLst>
      <p:ext uri="{BB962C8B-B14F-4D97-AF65-F5344CB8AC3E}">
        <p14:creationId xmlns:p14="http://schemas.microsoft.com/office/powerpoint/2010/main" val="140116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people a few minutes to review and a few</a:t>
            </a:r>
            <a:r>
              <a:rPr lang="en-US" baseline="0" dirty="0"/>
              <a:t> minutes to share</a:t>
            </a:r>
            <a:endParaRPr lang="en-US" dirty="0"/>
          </a:p>
        </p:txBody>
      </p:sp>
      <p:sp>
        <p:nvSpPr>
          <p:cNvPr id="4" name="Slide Number Placeholder 3"/>
          <p:cNvSpPr>
            <a:spLocks noGrp="1"/>
          </p:cNvSpPr>
          <p:nvPr>
            <p:ph type="sldNum" sz="quarter" idx="10"/>
          </p:nvPr>
        </p:nvSpPr>
        <p:spPr/>
        <p:txBody>
          <a:bodyPr/>
          <a:lstStyle/>
          <a:p>
            <a:fld id="{6D981A6D-5DA8-4566-B73B-099DA773957E}" type="slidenum">
              <a:rPr lang="en-US" smtClean="0"/>
              <a:t>3</a:t>
            </a:fld>
            <a:endParaRPr lang="en-US"/>
          </a:p>
        </p:txBody>
      </p:sp>
    </p:spTree>
    <p:extLst>
      <p:ext uri="{BB962C8B-B14F-4D97-AF65-F5344CB8AC3E}">
        <p14:creationId xmlns:p14="http://schemas.microsoft.com/office/powerpoint/2010/main" val="1467626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981A6D-5DA8-4566-B73B-099DA773957E}" type="slidenum">
              <a:rPr lang="en-US" smtClean="0"/>
              <a:t>4</a:t>
            </a:fld>
            <a:endParaRPr lang="en-US"/>
          </a:p>
        </p:txBody>
      </p:sp>
    </p:spTree>
    <p:extLst>
      <p:ext uri="{BB962C8B-B14F-4D97-AF65-F5344CB8AC3E}">
        <p14:creationId xmlns:p14="http://schemas.microsoft.com/office/powerpoint/2010/main" val="42696496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981A6D-5DA8-4566-B73B-099DA773957E}" type="slidenum">
              <a:rPr lang="en-US" smtClean="0"/>
              <a:t>5</a:t>
            </a:fld>
            <a:endParaRPr lang="en-US"/>
          </a:p>
        </p:txBody>
      </p:sp>
    </p:spTree>
    <p:extLst>
      <p:ext uri="{BB962C8B-B14F-4D97-AF65-F5344CB8AC3E}">
        <p14:creationId xmlns:p14="http://schemas.microsoft.com/office/powerpoint/2010/main" val="67859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What skills does the second version show that you don't get from the first version?</a:t>
            </a:r>
          </a:p>
          <a:p>
            <a:r>
              <a:rPr lang="en-US" dirty="0">
                <a:cs typeface="Calibri"/>
              </a:rPr>
              <a:t>Mentions working with others </a:t>
            </a:r>
          </a:p>
          <a:p>
            <a:r>
              <a:rPr lang="en-US" dirty="0">
                <a:cs typeface="Calibri"/>
              </a:rPr>
              <a:t>Gives context in terms of how many events – a significant number</a:t>
            </a:r>
          </a:p>
          <a:p>
            <a:r>
              <a:rPr lang="en-US" dirty="0">
                <a:cs typeface="Calibri"/>
              </a:rPr>
              <a:t>Mentions the outcome!</a:t>
            </a:r>
          </a:p>
          <a:p>
            <a:r>
              <a:rPr lang="en-US" b="1" dirty="0">
                <a:cs typeface="Calibri"/>
              </a:rPr>
              <a:t>Good example of valuable experience coming from a non-paid, extra-curricular activity. Consider grouping it all under "Experience" rather than breaking it down </a:t>
            </a:r>
          </a:p>
        </p:txBody>
      </p:sp>
      <p:sp>
        <p:nvSpPr>
          <p:cNvPr id="4" name="Slide Number Placeholder 3"/>
          <p:cNvSpPr>
            <a:spLocks noGrp="1"/>
          </p:cNvSpPr>
          <p:nvPr>
            <p:ph type="sldNum" sz="quarter" idx="5"/>
          </p:nvPr>
        </p:nvSpPr>
        <p:spPr/>
        <p:txBody>
          <a:bodyPr/>
          <a:lstStyle/>
          <a:p>
            <a:fld id="{A38CD510-8234-4C8F-A7E0-A7FFF828B779}" type="slidenum">
              <a:rPr lang="en-US"/>
              <a:t>6</a:t>
            </a:fld>
            <a:endParaRPr lang="en-US"/>
          </a:p>
        </p:txBody>
      </p:sp>
    </p:spTree>
    <p:extLst>
      <p:ext uri="{BB962C8B-B14F-4D97-AF65-F5344CB8AC3E}">
        <p14:creationId xmlns:p14="http://schemas.microsoft.com/office/powerpoint/2010/main" val="1576145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38CD510-8234-4C8F-A7E0-A7FFF828B779}" type="slidenum">
              <a:rPr lang="en-US"/>
              <a:t>7</a:t>
            </a:fld>
            <a:endParaRPr lang="en-US"/>
          </a:p>
        </p:txBody>
      </p:sp>
    </p:spTree>
    <p:extLst>
      <p:ext uri="{BB962C8B-B14F-4D97-AF65-F5344CB8AC3E}">
        <p14:creationId xmlns:p14="http://schemas.microsoft.com/office/powerpoint/2010/main" val="337564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Now take a minute to revise one of your entries to include specific skills and outcomes.</a:t>
            </a:r>
          </a:p>
          <a:p>
            <a:r>
              <a:rPr lang="en-US" b="1" dirty="0">
                <a:cs typeface="Calibri"/>
              </a:rPr>
              <a:t>I need a volunteer who will let us look at their Handshake and LinkedIn profiles. Come up here and pull them up</a:t>
            </a:r>
          </a:p>
          <a:p>
            <a:endParaRPr lang="en-US" dirty="0">
              <a:cs typeface="Calibri"/>
            </a:endParaRPr>
          </a:p>
          <a:p>
            <a:r>
              <a:rPr lang="en-US" dirty="0">
                <a:cs typeface="Calibri"/>
              </a:rPr>
              <a:t>What was easy? What was hard? Why?</a:t>
            </a:r>
          </a:p>
          <a:p>
            <a:r>
              <a:rPr lang="en-US" b="1" dirty="0">
                <a:cs typeface="Calibri"/>
              </a:rPr>
              <a:t>What questions do you have?</a:t>
            </a:r>
          </a:p>
        </p:txBody>
      </p:sp>
      <p:sp>
        <p:nvSpPr>
          <p:cNvPr id="4" name="Slide Number Placeholder 3"/>
          <p:cNvSpPr>
            <a:spLocks noGrp="1"/>
          </p:cNvSpPr>
          <p:nvPr>
            <p:ph type="sldNum" sz="quarter" idx="5"/>
          </p:nvPr>
        </p:nvSpPr>
        <p:spPr/>
        <p:txBody>
          <a:bodyPr/>
          <a:lstStyle/>
          <a:p>
            <a:fld id="{A38CD510-8234-4C8F-A7E0-A7FFF828B779}" type="slidenum">
              <a:rPr lang="en-US"/>
              <a:t>8</a:t>
            </a:fld>
            <a:endParaRPr lang="en-US"/>
          </a:p>
        </p:txBody>
      </p:sp>
    </p:spTree>
    <p:extLst>
      <p:ext uri="{BB962C8B-B14F-4D97-AF65-F5344CB8AC3E}">
        <p14:creationId xmlns:p14="http://schemas.microsoft.com/office/powerpoint/2010/main" val="1098331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981A6D-5DA8-4566-B73B-099DA773957E}" type="slidenum">
              <a:rPr lang="en-US" smtClean="0"/>
              <a:t>9</a:t>
            </a:fld>
            <a:endParaRPr lang="en-US"/>
          </a:p>
        </p:txBody>
      </p:sp>
    </p:spTree>
    <p:extLst>
      <p:ext uri="{BB962C8B-B14F-4D97-AF65-F5344CB8AC3E}">
        <p14:creationId xmlns:p14="http://schemas.microsoft.com/office/powerpoint/2010/main" val="1743945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981A6D-5DA8-4566-B73B-099DA773957E}" type="slidenum">
              <a:rPr lang="en-US" smtClean="0"/>
              <a:t>10</a:t>
            </a:fld>
            <a:endParaRPr lang="en-US"/>
          </a:p>
        </p:txBody>
      </p:sp>
    </p:spTree>
    <p:extLst>
      <p:ext uri="{BB962C8B-B14F-4D97-AF65-F5344CB8AC3E}">
        <p14:creationId xmlns:p14="http://schemas.microsoft.com/office/powerpoint/2010/main" val="2286597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DF7E2-C6B1-406F-9C16-1E5A259A31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5A1177-F44F-4B67-AC55-C7D874CE3A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23F96AB-5754-457E-9328-4DE88A695300}"/>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5" name="Footer Placeholder 4">
            <a:extLst>
              <a:ext uri="{FF2B5EF4-FFF2-40B4-BE49-F238E27FC236}">
                <a16:creationId xmlns:a16="http://schemas.microsoft.com/office/drawing/2014/main" id="{7A1E1825-0C1A-41F6-8B49-FEBB2592BE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280C77-FA55-4FDC-BF57-7F5A25729333}"/>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3493690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701AA-B753-4837-824E-53DB29874D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207D0C-D3B8-433E-83B4-EADECBACCB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776654-C968-4933-8B8B-8936B711D3AE}"/>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5" name="Footer Placeholder 4">
            <a:extLst>
              <a:ext uri="{FF2B5EF4-FFF2-40B4-BE49-F238E27FC236}">
                <a16:creationId xmlns:a16="http://schemas.microsoft.com/office/drawing/2014/main" id="{1C316EDF-DCFB-48E7-B4FA-E9C1D177A6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910D04-2EA8-4D83-9EB2-BD5933D5D311}"/>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1907145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C354602-E7AB-458B-8D56-CD61077E28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9D27245-0951-4113-942D-9538308F51C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A86019-582F-427B-872F-00781EA68814}"/>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5" name="Footer Placeholder 4">
            <a:extLst>
              <a:ext uri="{FF2B5EF4-FFF2-40B4-BE49-F238E27FC236}">
                <a16:creationId xmlns:a16="http://schemas.microsoft.com/office/drawing/2014/main" id="{9BE0C8B0-92ED-44FF-909A-9EEF9D810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32E2DE-C3B4-4CA0-A2A0-94F30CA42893}"/>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3013311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28C71-13BC-4A81-A368-5AF9DE3A256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58067B-7FD4-4807-96FA-9201288F9B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AC8788-4BF6-4621-86C4-5FA975A948AE}"/>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5" name="Footer Placeholder 4">
            <a:extLst>
              <a:ext uri="{FF2B5EF4-FFF2-40B4-BE49-F238E27FC236}">
                <a16:creationId xmlns:a16="http://schemas.microsoft.com/office/drawing/2014/main" id="{3991CBAE-962B-40E7-A915-C64ECD1AFC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77398-6BC1-48F3-8193-0DD7D8CA3617}"/>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2986055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7A6DC-D27D-4FCD-AC14-30AAD8C26EE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2A39EF-3B3D-4B3A-81E5-1676D7CFDC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9101CC-58B6-448B-91A3-EC5338985B19}"/>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5" name="Footer Placeholder 4">
            <a:extLst>
              <a:ext uri="{FF2B5EF4-FFF2-40B4-BE49-F238E27FC236}">
                <a16:creationId xmlns:a16="http://schemas.microsoft.com/office/drawing/2014/main" id="{9E309DAD-DFD3-4C88-BB44-7B45D909A5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0F2590-2604-4B65-8E94-03EB208B371A}"/>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3115589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FE706-19FA-44F7-A8EC-2B5BF159A9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724919-713B-4BB0-BC23-8E10CD0C01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CE6941-19E1-4F52-929C-06066A1D756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83D40A6-E1F7-4607-B368-19B08C8E3694}"/>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6" name="Footer Placeholder 5">
            <a:extLst>
              <a:ext uri="{FF2B5EF4-FFF2-40B4-BE49-F238E27FC236}">
                <a16:creationId xmlns:a16="http://schemas.microsoft.com/office/drawing/2014/main" id="{DF94C4E5-E5A8-461C-94AB-996A4BF65E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6BCBEFF-B548-4CBC-B1BC-512B590670B7}"/>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4166075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F9AE3-9341-4208-A24F-45BE2A86406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341120-9392-4A70-941E-F43D477CD2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698AD0-C57E-4FEC-9F97-D6F37D7A54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A70CFCA-5E29-43E9-AD9F-99F012F8A99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7BC4D7-6C3E-4D1B-892F-A5C8C52205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24FC50F-14E7-405B-8D08-06AC8868DAAC}"/>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8" name="Footer Placeholder 7">
            <a:extLst>
              <a:ext uri="{FF2B5EF4-FFF2-40B4-BE49-F238E27FC236}">
                <a16:creationId xmlns:a16="http://schemas.microsoft.com/office/drawing/2014/main" id="{5466E1DD-7E97-4D62-8958-6446E6C4470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E959B69-BA72-41BD-B944-28D099EB46D2}"/>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2955147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4398B-F6A5-4EEB-AF2D-2D3181C54B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D4877A9-FD83-4016-88A1-932675576E1D}"/>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4" name="Footer Placeholder 3">
            <a:extLst>
              <a:ext uri="{FF2B5EF4-FFF2-40B4-BE49-F238E27FC236}">
                <a16:creationId xmlns:a16="http://schemas.microsoft.com/office/drawing/2014/main" id="{5B91441D-DD6D-46E2-95BC-B0F5F436B7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67B5450-69D8-4809-8BA4-C366A9BB61A7}"/>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405555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55AE58-0E44-4BF9-8C37-B9A2B156ACE6}"/>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3" name="Footer Placeholder 2">
            <a:extLst>
              <a:ext uri="{FF2B5EF4-FFF2-40B4-BE49-F238E27FC236}">
                <a16:creationId xmlns:a16="http://schemas.microsoft.com/office/drawing/2014/main" id="{CFCE6B31-8226-4D6E-B512-0D6D485B4E2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0A6938-8AF8-4A42-A591-4377CD38FE93}"/>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3036671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8BE4F-0F90-4D99-8B29-B5B89D4F96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1C0857F-5C22-457A-9B88-B61829434B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9142580-090A-40D9-A637-4939F09F32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D78A80-8794-45B4-82DD-99FBAD4A273E}"/>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6" name="Footer Placeholder 5">
            <a:extLst>
              <a:ext uri="{FF2B5EF4-FFF2-40B4-BE49-F238E27FC236}">
                <a16:creationId xmlns:a16="http://schemas.microsoft.com/office/drawing/2014/main" id="{83443947-4BBA-4B5A-B62C-99D3C614ED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BEFBB4-0282-41CB-AFC3-B8AD3666F2D2}"/>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724735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F2BA7-F613-486F-8873-1A32839F53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6C08EF-62D8-4D98-9ECD-3489AE4CE8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848B5A5-830A-4BFA-806F-E35FCD4580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F80C0A-5749-44DF-B4EC-2AB9613A82DF}"/>
              </a:ext>
            </a:extLst>
          </p:cNvPr>
          <p:cNvSpPr>
            <a:spLocks noGrp="1"/>
          </p:cNvSpPr>
          <p:nvPr>
            <p:ph type="dt" sz="half" idx="10"/>
          </p:nvPr>
        </p:nvSpPr>
        <p:spPr/>
        <p:txBody>
          <a:bodyPr/>
          <a:lstStyle/>
          <a:p>
            <a:fld id="{F798CE7D-A2E2-4CEA-ADC2-15A5480C4716}" type="datetimeFigureOut">
              <a:rPr lang="en-US" smtClean="0"/>
              <a:t>1/21/2022</a:t>
            </a:fld>
            <a:endParaRPr lang="en-US"/>
          </a:p>
        </p:txBody>
      </p:sp>
      <p:sp>
        <p:nvSpPr>
          <p:cNvPr id="6" name="Footer Placeholder 5">
            <a:extLst>
              <a:ext uri="{FF2B5EF4-FFF2-40B4-BE49-F238E27FC236}">
                <a16:creationId xmlns:a16="http://schemas.microsoft.com/office/drawing/2014/main" id="{625277B8-D3AC-4CBF-BE9F-F58146797D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56F748-8FF6-4D71-A963-F4DCF586084E}"/>
              </a:ext>
            </a:extLst>
          </p:cNvPr>
          <p:cNvSpPr>
            <a:spLocks noGrp="1"/>
          </p:cNvSpPr>
          <p:nvPr>
            <p:ph type="sldNum" sz="quarter" idx="12"/>
          </p:nvPr>
        </p:nvSpPr>
        <p:spPr/>
        <p:txBody>
          <a:bodyPr/>
          <a:lstStyle/>
          <a:p>
            <a:fld id="{CF3A51B1-3997-436B-A97C-2FBC42E85E4D}" type="slidenum">
              <a:rPr lang="en-US" smtClean="0"/>
              <a:t>‹#›</a:t>
            </a:fld>
            <a:endParaRPr lang="en-US"/>
          </a:p>
        </p:txBody>
      </p:sp>
    </p:spTree>
    <p:extLst>
      <p:ext uri="{BB962C8B-B14F-4D97-AF65-F5344CB8AC3E}">
        <p14:creationId xmlns:p14="http://schemas.microsoft.com/office/powerpoint/2010/main" val="532161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88DD0-5942-4F68-82CF-881D22438C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9733F78-5347-4BAE-886A-2EC72D682A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E3F8E7-B9A6-463C-8DBF-E012C4FC43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8CE7D-A2E2-4CEA-ADC2-15A5480C4716}" type="datetimeFigureOut">
              <a:rPr lang="en-US" smtClean="0"/>
              <a:t>1/21/2022</a:t>
            </a:fld>
            <a:endParaRPr lang="en-US"/>
          </a:p>
        </p:txBody>
      </p:sp>
      <p:sp>
        <p:nvSpPr>
          <p:cNvPr id="5" name="Footer Placeholder 4">
            <a:extLst>
              <a:ext uri="{FF2B5EF4-FFF2-40B4-BE49-F238E27FC236}">
                <a16:creationId xmlns:a16="http://schemas.microsoft.com/office/drawing/2014/main" id="{950AF90E-DFED-4196-84C3-7A5A296F85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1E4A6C-E534-4509-8104-D365B971ED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3A51B1-3997-436B-A97C-2FBC42E85E4D}" type="slidenum">
              <a:rPr lang="en-US" smtClean="0"/>
              <a:t>‹#›</a:t>
            </a:fld>
            <a:endParaRPr lang="en-US"/>
          </a:p>
        </p:txBody>
      </p:sp>
    </p:spTree>
    <p:extLst>
      <p:ext uri="{BB962C8B-B14F-4D97-AF65-F5344CB8AC3E}">
        <p14:creationId xmlns:p14="http://schemas.microsoft.com/office/powerpoint/2010/main" val="2438143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hyperlink" Target="https://www.linkedin.com/business/learning/blog/top-skills-and-courses/the-skills-companies-need-most-in-2020and-how-to-learn-them#:~:text=The%20Soft%20Skills%20Companies%20Need%20Most%20in%202020&amp;text=Topping%20this%20year's%20list%20are,new%20ideas%20to%20the%20tabl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naceweb.org/career-readiness/competencies/career-readiness-defined/"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59EF30C2-29AC-4A0D-BC0A-A679CF113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5C36735-36B4-4933-9C21-14B2343F58FE}"/>
              </a:ext>
            </a:extLst>
          </p:cNvPr>
          <p:cNvSpPr>
            <a:spLocks noGrp="1"/>
          </p:cNvSpPr>
          <p:nvPr>
            <p:ph type="title"/>
          </p:nvPr>
        </p:nvSpPr>
        <p:spPr>
          <a:xfrm>
            <a:off x="5093520" y="2744662"/>
            <a:ext cx="6589707" cy="2387600"/>
          </a:xfrm>
        </p:spPr>
        <p:txBody>
          <a:bodyPr vert="horz" lIns="91440" tIns="45720" rIns="91440" bIns="45720" rtlCol="0" anchor="b">
            <a:normAutofit/>
          </a:bodyPr>
          <a:lstStyle/>
          <a:p>
            <a:pPr algn="r"/>
            <a:r>
              <a:rPr lang="en-US" sz="6000" kern="1200" dirty="0">
                <a:solidFill>
                  <a:srgbClr val="FFFFFF"/>
                </a:solidFill>
                <a:latin typeface="+mj-lt"/>
                <a:ea typeface="+mj-ea"/>
                <a:cs typeface="+mj-cs"/>
              </a:rPr>
              <a:t>Relevant Resumes</a:t>
            </a:r>
          </a:p>
        </p:txBody>
      </p:sp>
      <p:cxnSp>
        <p:nvCxnSpPr>
          <p:cNvPr id="37" name="Straight Connector 36">
            <a:extLst>
              <a:ext uri="{FF2B5EF4-FFF2-40B4-BE49-F238E27FC236}">
                <a16:creationId xmlns:a16="http://schemas.microsoft.com/office/drawing/2014/main" id="{266A0658-1CC4-4B0D-AAB7-A702286AF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39" name="Freeform: Shape 38">
            <a:extLst>
              <a:ext uri="{FF2B5EF4-FFF2-40B4-BE49-F238E27FC236}">
                <a16:creationId xmlns:a16="http://schemas.microsoft.com/office/drawing/2014/main" id="{A04F1504-431A-4D86-9091-AE7E4B333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endParaRPr lang="en-US" dirty="0"/>
          </a:p>
        </p:txBody>
      </p:sp>
      <p:sp>
        <p:nvSpPr>
          <p:cNvPr id="41" name="Freeform: Shape 40">
            <a:extLst>
              <a:ext uri="{FF2B5EF4-FFF2-40B4-BE49-F238E27FC236}">
                <a16:creationId xmlns:a16="http://schemas.microsoft.com/office/drawing/2014/main" id="{EA804283-B929-4503-802F-4585376E2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3" name="Oval 42">
            <a:extLst>
              <a:ext uri="{FF2B5EF4-FFF2-40B4-BE49-F238E27FC236}">
                <a16:creationId xmlns:a16="http://schemas.microsoft.com/office/drawing/2014/main" id="{AD3811F5-514E-49A4-B382-673ED228A4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5" name="Freeform: Shape 44">
            <a:extLst>
              <a:ext uri="{FF2B5EF4-FFF2-40B4-BE49-F238E27FC236}">
                <a16:creationId xmlns:a16="http://schemas.microsoft.com/office/drawing/2014/main" id="{067AD921-1CEE-4C1B-9AA3-C66D908DD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47" name="Arc 46">
            <a:extLst>
              <a:ext uri="{FF2B5EF4-FFF2-40B4-BE49-F238E27FC236}">
                <a16:creationId xmlns:a16="http://schemas.microsoft.com/office/drawing/2014/main" id="{C36A08F5-3B56-47C5-A371-9187BE56E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085041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1074" y="1396686"/>
            <a:ext cx="3240506" cy="4064628"/>
          </a:xfrm>
        </p:spPr>
        <p:txBody>
          <a:bodyPr>
            <a:normAutofit/>
          </a:bodyPr>
          <a:lstStyle/>
          <a:p>
            <a:r>
              <a:rPr lang="en-US" sz="4100">
                <a:solidFill>
                  <a:srgbClr val="FFFFFF"/>
                </a:solidFill>
              </a:rPr>
              <a:t>Other considerations</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Content Placeholder 2"/>
          <p:cNvSpPr>
            <a:spLocks noGrp="1"/>
          </p:cNvSpPr>
          <p:nvPr>
            <p:ph idx="1"/>
          </p:nvPr>
        </p:nvSpPr>
        <p:spPr>
          <a:xfrm>
            <a:off x="5370153" y="1526033"/>
            <a:ext cx="5536397" cy="3935281"/>
          </a:xfrm>
        </p:spPr>
        <p:txBody>
          <a:bodyPr>
            <a:normAutofit/>
          </a:bodyPr>
          <a:lstStyle/>
          <a:p>
            <a:r>
              <a:rPr lang="en-US" dirty="0"/>
              <a:t>One page</a:t>
            </a:r>
          </a:p>
          <a:p>
            <a:r>
              <a:rPr lang="en-US" dirty="0"/>
              <a:t>GPA</a:t>
            </a:r>
          </a:p>
          <a:p>
            <a:r>
              <a:rPr lang="en-US" dirty="0"/>
              <a:t>Relevant Coursework</a:t>
            </a:r>
          </a:p>
          <a:p>
            <a:r>
              <a:rPr lang="en-US" dirty="0"/>
              <a:t>High school experience</a:t>
            </a:r>
          </a:p>
          <a:p>
            <a:r>
              <a:rPr lang="en-US" dirty="0"/>
              <a:t>References – ask when you complete the experience!</a:t>
            </a:r>
          </a:p>
        </p:txBody>
      </p:sp>
    </p:spTree>
    <p:extLst>
      <p:ext uri="{BB962C8B-B14F-4D97-AF65-F5344CB8AC3E}">
        <p14:creationId xmlns:p14="http://schemas.microsoft.com/office/powerpoint/2010/main" val="243468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27D7A02-907B-496F-BA7E-AA3780733C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FBA5268-0AE7-4CAD-9537-D0EB09E764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88D065B-39DA-4077-B9CF-E489CE4C01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4D4C58-3038-4EF6-9660-817902870DF4}"/>
              </a:ext>
            </a:extLst>
          </p:cNvPr>
          <p:cNvSpPr>
            <a:spLocks noGrp="1"/>
          </p:cNvSpPr>
          <p:nvPr>
            <p:ph type="title"/>
          </p:nvPr>
        </p:nvSpPr>
        <p:spPr>
          <a:xfrm>
            <a:off x="2659529" y="2085788"/>
            <a:ext cx="6884895" cy="1496649"/>
          </a:xfrm>
        </p:spPr>
        <p:txBody>
          <a:bodyPr vert="horz" lIns="91440" tIns="45720" rIns="91440" bIns="45720" rtlCol="0" anchor="b">
            <a:normAutofit/>
          </a:bodyPr>
          <a:lstStyle/>
          <a:p>
            <a:pPr algn="ctr"/>
            <a:r>
              <a:rPr lang="en-US" sz="3200" kern="1200" dirty="0">
                <a:solidFill>
                  <a:schemeClr val="tx1">
                    <a:lumMod val="65000"/>
                    <a:lumOff val="35000"/>
                  </a:schemeClr>
                </a:solidFill>
                <a:latin typeface="+mj-lt"/>
                <a:ea typeface="+mj-ea"/>
                <a:cs typeface="+mj-cs"/>
              </a:rPr>
              <a:t>Final Paper</a:t>
            </a:r>
          </a:p>
        </p:txBody>
      </p:sp>
    </p:spTree>
    <p:extLst>
      <p:ext uri="{BB962C8B-B14F-4D97-AF65-F5344CB8AC3E}">
        <p14:creationId xmlns:p14="http://schemas.microsoft.com/office/powerpoint/2010/main" val="823274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E0D4A-D504-4C51-B93D-E3F006BB5757}"/>
              </a:ext>
            </a:extLst>
          </p:cNvPr>
          <p:cNvSpPr>
            <a:spLocks noGrp="1"/>
          </p:cNvSpPr>
          <p:nvPr>
            <p:ph type="title"/>
          </p:nvPr>
        </p:nvSpPr>
        <p:spPr>
          <a:xfrm>
            <a:off x="4974771" y="634946"/>
            <a:ext cx="6574972" cy="1450757"/>
          </a:xfrm>
        </p:spPr>
        <p:txBody>
          <a:bodyPr>
            <a:normAutofit/>
          </a:bodyPr>
          <a:lstStyle/>
          <a:p>
            <a:r>
              <a:rPr lang="en-US"/>
              <a:t>Behavioral Interview Questions</a:t>
            </a:r>
          </a:p>
        </p:txBody>
      </p:sp>
      <p:pic>
        <p:nvPicPr>
          <p:cNvPr id="23" name="Graphic 22" descr="Questions">
            <a:extLst>
              <a:ext uri="{FF2B5EF4-FFF2-40B4-BE49-F238E27FC236}">
                <a16:creationId xmlns:a16="http://schemas.microsoft.com/office/drawing/2014/main" id="{F98CCD73-032C-4E08-91B8-E14027A2824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34000" y="1351115"/>
            <a:ext cx="3695179" cy="3695179"/>
          </a:xfrm>
          <a:prstGeom prst="rect">
            <a:avLst/>
          </a:prstGeom>
        </p:spPr>
      </p:pic>
      <p:sp>
        <p:nvSpPr>
          <p:cNvPr id="3" name="Content Placeholder 2">
            <a:extLst>
              <a:ext uri="{FF2B5EF4-FFF2-40B4-BE49-F238E27FC236}">
                <a16:creationId xmlns:a16="http://schemas.microsoft.com/office/drawing/2014/main" id="{240BB99F-F7A8-49C2-86C6-4218DBFC9693}"/>
              </a:ext>
            </a:extLst>
          </p:cNvPr>
          <p:cNvSpPr>
            <a:spLocks noGrp="1"/>
          </p:cNvSpPr>
          <p:nvPr>
            <p:ph idx="1"/>
          </p:nvPr>
        </p:nvSpPr>
        <p:spPr>
          <a:xfrm>
            <a:off x="4973711" y="2407436"/>
            <a:ext cx="6576032" cy="3461657"/>
          </a:xfrm>
        </p:spPr>
        <p:txBody>
          <a:bodyPr>
            <a:normAutofit lnSpcReduction="10000"/>
          </a:bodyPr>
          <a:lstStyle/>
          <a:p>
            <a:r>
              <a:rPr lang="en-US" dirty="0"/>
              <a:t>Tell me about a time…</a:t>
            </a:r>
          </a:p>
          <a:p>
            <a:pPr marL="201168" lvl="1" indent="0">
              <a:buNone/>
            </a:pPr>
            <a:r>
              <a:rPr lang="en-US" dirty="0"/>
              <a:t>	You led a team</a:t>
            </a:r>
          </a:p>
          <a:p>
            <a:pPr marL="201168" lvl="1" indent="0">
              <a:buNone/>
            </a:pPr>
            <a:r>
              <a:rPr lang="en-US" dirty="0"/>
              <a:t>	You took initiative</a:t>
            </a:r>
          </a:p>
          <a:p>
            <a:pPr marL="201168" lvl="1" indent="0">
              <a:buNone/>
            </a:pPr>
            <a:r>
              <a:rPr lang="en-US" dirty="0"/>
              <a:t>	You worked with a difficult person</a:t>
            </a:r>
          </a:p>
          <a:p>
            <a:pPr marL="201168" lvl="1" indent="0">
              <a:buNone/>
            </a:pPr>
            <a:r>
              <a:rPr lang="en-US" dirty="0"/>
              <a:t>	You dealt with failure</a:t>
            </a:r>
          </a:p>
          <a:p>
            <a:pPr marL="201168" lvl="1" indent="0">
              <a:buNone/>
            </a:pPr>
            <a:r>
              <a:rPr lang="en-US" dirty="0"/>
              <a:t>	You made a mistake</a:t>
            </a:r>
          </a:p>
          <a:p>
            <a:pPr marL="201168" lvl="1" indent="0">
              <a:buNone/>
            </a:pPr>
            <a:r>
              <a:rPr lang="en-US" dirty="0"/>
              <a:t>	You thought outside the box</a:t>
            </a:r>
          </a:p>
          <a:p>
            <a:pPr marL="201168" lvl="1" indent="0">
              <a:buNone/>
            </a:pPr>
            <a:r>
              <a:rPr lang="en-US" dirty="0"/>
              <a:t>	Things didn’t go according to plan</a:t>
            </a:r>
          </a:p>
          <a:p>
            <a:pPr marL="201168" lvl="1" indent="0">
              <a:buNone/>
            </a:pPr>
            <a:r>
              <a:rPr lang="en-US" dirty="0"/>
              <a:t>	You were especially proud of your work</a:t>
            </a:r>
          </a:p>
          <a:p>
            <a:pPr marL="201168" lvl="1" indent="0">
              <a:buNone/>
            </a:pPr>
            <a:endParaRPr lang="en-US" dirty="0"/>
          </a:p>
        </p:txBody>
      </p:sp>
    </p:spTree>
    <p:extLst>
      <p:ext uri="{BB962C8B-B14F-4D97-AF65-F5344CB8AC3E}">
        <p14:creationId xmlns:p14="http://schemas.microsoft.com/office/powerpoint/2010/main" val="2484124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80363-59CE-426E-8DEA-BF39FEFC93AC}"/>
              </a:ext>
            </a:extLst>
          </p:cNvPr>
          <p:cNvSpPr>
            <a:spLocks noGrp="1"/>
          </p:cNvSpPr>
          <p:nvPr>
            <p:ph type="title"/>
          </p:nvPr>
        </p:nvSpPr>
        <p:spPr/>
        <p:txBody>
          <a:bodyPr/>
          <a:lstStyle/>
          <a:p>
            <a:r>
              <a:rPr lang="en-US" dirty="0"/>
              <a:t>The S.T.A.R. Method</a:t>
            </a:r>
          </a:p>
        </p:txBody>
      </p:sp>
      <p:graphicFrame>
        <p:nvGraphicFramePr>
          <p:cNvPr id="5" name="Content Placeholder 2">
            <a:extLst>
              <a:ext uri="{FF2B5EF4-FFF2-40B4-BE49-F238E27FC236}">
                <a16:creationId xmlns:a16="http://schemas.microsoft.com/office/drawing/2014/main" id="{987503F6-075F-454B-9ACE-4969B2C6346B}"/>
              </a:ext>
            </a:extLst>
          </p:cNvPr>
          <p:cNvGraphicFramePr>
            <a:graphicFrameLocks noGrp="1"/>
          </p:cNvGraphicFramePr>
          <p:nvPr>
            <p:ph idx="1"/>
          </p:nvPr>
        </p:nvGraphicFramePr>
        <p:xfrm>
          <a:off x="1090569" y="2097249"/>
          <a:ext cx="10065111" cy="37718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1412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CB299CAB-C506-454B-90FC-4065728297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8D99311-F254-40F1-8AB5-EE3E7B9B68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800"/>
            <a:ext cx="10820400" cy="175857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F98FCF-99E8-4AB3-8022-86BC8DAB9AB8}"/>
              </a:ext>
            </a:extLst>
          </p:cNvPr>
          <p:cNvSpPr>
            <a:spLocks noGrp="1"/>
          </p:cNvSpPr>
          <p:nvPr>
            <p:ph type="title"/>
          </p:nvPr>
        </p:nvSpPr>
        <p:spPr>
          <a:xfrm>
            <a:off x="1616054" y="1070149"/>
            <a:ext cx="8959893" cy="1004836"/>
          </a:xfrm>
        </p:spPr>
        <p:txBody>
          <a:bodyPr anchor="ctr">
            <a:normAutofit/>
          </a:bodyPr>
          <a:lstStyle/>
          <a:p>
            <a:pPr algn="ctr"/>
            <a:r>
              <a:rPr lang="en-US" sz="3200">
                <a:solidFill>
                  <a:srgbClr val="595959"/>
                </a:solidFill>
              </a:rPr>
              <a:t>Your turn!</a:t>
            </a:r>
          </a:p>
        </p:txBody>
      </p:sp>
      <p:sp>
        <p:nvSpPr>
          <p:cNvPr id="24" name="Rectangle 23">
            <a:extLst>
              <a:ext uri="{FF2B5EF4-FFF2-40B4-BE49-F238E27FC236}">
                <a16:creationId xmlns:a16="http://schemas.microsoft.com/office/drawing/2014/main" id="{7D89E3CB-00ED-4691-9F0F-F23EA35647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016" y="2444376"/>
            <a:ext cx="10824184" cy="3727824"/>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2">
            <a:extLst>
              <a:ext uri="{FF2B5EF4-FFF2-40B4-BE49-F238E27FC236}">
                <a16:creationId xmlns:a16="http://schemas.microsoft.com/office/drawing/2014/main" id="{45F671A7-92B4-4DCC-829B-F15DEA04D2EE}"/>
              </a:ext>
            </a:extLst>
          </p:cNvPr>
          <p:cNvSpPr>
            <a:spLocks noGrp="1"/>
          </p:cNvSpPr>
          <p:nvPr>
            <p:ph idx="1"/>
          </p:nvPr>
        </p:nvSpPr>
        <p:spPr>
          <a:xfrm>
            <a:off x="1616054" y="2768321"/>
            <a:ext cx="8959892" cy="2828543"/>
          </a:xfrm>
        </p:spPr>
        <p:txBody>
          <a:bodyPr anchor="t">
            <a:normAutofit/>
          </a:bodyPr>
          <a:lstStyle/>
          <a:p>
            <a:r>
              <a:rPr lang="en-US" sz="1600">
                <a:solidFill>
                  <a:schemeClr val="tx1">
                    <a:lumMod val="65000"/>
                    <a:lumOff val="35000"/>
                  </a:schemeClr>
                </a:solidFill>
              </a:rPr>
              <a:t>Tell me about a time you took initiative on a project.</a:t>
            </a:r>
          </a:p>
          <a:p>
            <a:r>
              <a:rPr lang="en-US" sz="1600">
                <a:solidFill>
                  <a:schemeClr val="tx1">
                    <a:lumMod val="65000"/>
                    <a:lumOff val="35000"/>
                  </a:schemeClr>
                </a:solidFill>
              </a:rPr>
              <a:t>Tell me about a time something didn’t go according to plan.</a:t>
            </a:r>
          </a:p>
          <a:p>
            <a:r>
              <a:rPr lang="en-US" sz="1600">
                <a:solidFill>
                  <a:schemeClr val="tx1">
                    <a:lumMod val="65000"/>
                    <a:lumOff val="35000"/>
                  </a:schemeClr>
                </a:solidFill>
              </a:rPr>
              <a:t>Tell me about a time you had to complete a task under a tight deadline.</a:t>
            </a:r>
          </a:p>
          <a:p>
            <a:r>
              <a:rPr lang="en-US" sz="1600">
                <a:solidFill>
                  <a:schemeClr val="tx1">
                    <a:lumMod val="65000"/>
                    <a:lumOff val="35000"/>
                  </a:schemeClr>
                </a:solidFill>
              </a:rPr>
              <a:t>Tell me about a time you were especially proud of your work.</a:t>
            </a:r>
          </a:p>
          <a:p>
            <a:r>
              <a:rPr lang="en-US" sz="1600">
                <a:solidFill>
                  <a:schemeClr val="tx1">
                    <a:lumMod val="65000"/>
                    <a:lumOff val="35000"/>
                  </a:schemeClr>
                </a:solidFill>
              </a:rPr>
              <a:t>Tell me about a time you worked as part of a team.</a:t>
            </a:r>
          </a:p>
          <a:p>
            <a:r>
              <a:rPr lang="en-US" sz="1600">
                <a:solidFill>
                  <a:schemeClr val="tx1">
                    <a:lumMod val="65000"/>
                    <a:lumOff val="35000"/>
                  </a:schemeClr>
                </a:solidFill>
              </a:rPr>
              <a:t>Tell me about a time you dealt with failure. </a:t>
            </a:r>
          </a:p>
          <a:p>
            <a:r>
              <a:rPr lang="en-US" sz="1600">
                <a:solidFill>
                  <a:schemeClr val="tx1">
                    <a:lumMod val="65000"/>
                    <a:lumOff val="35000"/>
                  </a:schemeClr>
                </a:solidFill>
              </a:rPr>
              <a:t>Tell me about a time you worked with a difficult person. </a:t>
            </a:r>
          </a:p>
          <a:p>
            <a:r>
              <a:rPr lang="en-US" sz="1600">
                <a:solidFill>
                  <a:schemeClr val="tx1">
                    <a:lumMod val="65000"/>
                    <a:lumOff val="35000"/>
                  </a:schemeClr>
                </a:solidFill>
              </a:rPr>
              <a:t>Tell me about a time you made a mistake. </a:t>
            </a:r>
          </a:p>
          <a:p>
            <a:endParaRPr lang="en-US" sz="1600">
              <a:solidFill>
                <a:schemeClr val="tx1">
                  <a:lumMod val="65000"/>
                  <a:lumOff val="35000"/>
                </a:schemeClr>
              </a:solidFill>
            </a:endParaRPr>
          </a:p>
        </p:txBody>
      </p:sp>
    </p:spTree>
    <p:extLst>
      <p:ext uri="{BB962C8B-B14F-4D97-AF65-F5344CB8AC3E}">
        <p14:creationId xmlns:p14="http://schemas.microsoft.com/office/powerpoint/2010/main" val="1895459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004A8AE1-9605-41DC-920F-A4B8E8F23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Arc 26">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90889" flipH="1">
            <a:off x="715850" y="795372"/>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F6149E1-1656-4AE3-AA65-661E0C3FED37}"/>
              </a:ext>
            </a:extLst>
          </p:cNvPr>
          <p:cNvSpPr>
            <a:spLocks noGrp="1"/>
          </p:cNvSpPr>
          <p:nvPr>
            <p:ph idx="1"/>
          </p:nvPr>
        </p:nvSpPr>
        <p:spPr>
          <a:xfrm>
            <a:off x="838200" y="1461360"/>
            <a:ext cx="5536397" cy="3935281"/>
          </a:xfrm>
        </p:spPr>
        <p:txBody>
          <a:bodyPr>
            <a:normAutofit/>
          </a:bodyPr>
          <a:lstStyle/>
          <a:p>
            <a:r>
              <a:rPr lang="en-US" sz="2000"/>
              <a:t>Show </a:t>
            </a:r>
            <a:r>
              <a:rPr lang="en-US" sz="2000" b="1"/>
              <a:t>at a glance </a:t>
            </a:r>
            <a:r>
              <a:rPr lang="en-US" sz="2000"/>
              <a:t>that you would bring unique value to an organization</a:t>
            </a:r>
          </a:p>
          <a:p>
            <a:r>
              <a:rPr lang="en-US" sz="2000"/>
              <a:t>Show how you’ve taken on </a:t>
            </a:r>
            <a:r>
              <a:rPr lang="en-US" sz="2000" b="1"/>
              <a:t>significant responsibility </a:t>
            </a:r>
          </a:p>
          <a:p>
            <a:r>
              <a:rPr lang="en-US" sz="2000"/>
              <a:t>Show how you’ve used </a:t>
            </a:r>
            <a:r>
              <a:rPr lang="en-US" sz="2000" b="1"/>
              <a:t>specific skills</a:t>
            </a:r>
          </a:p>
          <a:p>
            <a:r>
              <a:rPr lang="en-US" sz="2000"/>
              <a:t>Showcase your </a:t>
            </a:r>
            <a:r>
              <a:rPr lang="en-US" sz="2000" b="1"/>
              <a:t>results and successes </a:t>
            </a:r>
            <a:r>
              <a:rPr lang="en-US" sz="2000"/>
              <a:t>(prove you have those skills)</a:t>
            </a:r>
          </a:p>
          <a:p>
            <a:r>
              <a:rPr lang="en-US" sz="2000"/>
              <a:t>Show things that are </a:t>
            </a:r>
            <a:r>
              <a:rPr lang="en-US" sz="2000" b="1"/>
              <a:t>relevant</a:t>
            </a:r>
            <a:r>
              <a:rPr lang="en-US" sz="2000"/>
              <a:t> to the position you’re applying for</a:t>
            </a:r>
          </a:p>
          <a:p>
            <a:endParaRPr lang="en-US" sz="2000"/>
          </a:p>
          <a:p>
            <a:r>
              <a:rPr lang="en-US" sz="2000"/>
              <a:t>Give the recruiter a reason to </a:t>
            </a:r>
            <a:r>
              <a:rPr lang="en-US" sz="2000" b="1"/>
              <a:t>interview </a:t>
            </a:r>
            <a:r>
              <a:rPr lang="en-US" sz="2000"/>
              <a:t>you</a:t>
            </a:r>
          </a:p>
          <a:p>
            <a:endParaRPr lang="en-US" sz="2000"/>
          </a:p>
        </p:txBody>
      </p:sp>
      <p:sp>
        <p:nvSpPr>
          <p:cNvPr id="29" name="Oval 28">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2396"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17460" y="4737713"/>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2572156-5AC8-4144-9884-2AC68764DC3B}"/>
              </a:ext>
            </a:extLst>
          </p:cNvPr>
          <p:cNvSpPr>
            <a:spLocks noGrp="1"/>
          </p:cNvSpPr>
          <p:nvPr>
            <p:ph type="title"/>
          </p:nvPr>
        </p:nvSpPr>
        <p:spPr>
          <a:xfrm>
            <a:off x="7474281" y="1396686"/>
            <a:ext cx="3240506" cy="4064628"/>
          </a:xfrm>
        </p:spPr>
        <p:txBody>
          <a:bodyPr>
            <a:normAutofit/>
          </a:bodyPr>
          <a:lstStyle/>
          <a:p>
            <a:r>
              <a:rPr lang="en-US">
                <a:solidFill>
                  <a:srgbClr val="FFFFFF"/>
                </a:solidFill>
              </a:rPr>
              <a:t>What should a resume do?</a:t>
            </a:r>
          </a:p>
        </p:txBody>
      </p:sp>
    </p:spTree>
    <p:extLst>
      <p:ext uri="{BB962C8B-B14F-4D97-AF65-F5344CB8AC3E}">
        <p14:creationId xmlns:p14="http://schemas.microsoft.com/office/powerpoint/2010/main" val="1604620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p:cNvSpPr>
            <a:spLocks noGrp="1"/>
          </p:cNvSpPr>
          <p:nvPr>
            <p:ph type="title"/>
          </p:nvPr>
        </p:nvSpPr>
        <p:spPr>
          <a:xfrm>
            <a:off x="838200" y="365125"/>
            <a:ext cx="5393361" cy="1325563"/>
          </a:xfrm>
        </p:spPr>
        <p:txBody>
          <a:bodyPr>
            <a:normAutofit/>
          </a:bodyPr>
          <a:lstStyle/>
          <a:p>
            <a:r>
              <a:rPr lang="en-US"/>
              <a:t>What does your resume show? </a:t>
            </a:r>
            <a:endParaRPr lang="en-US" dirty="0"/>
          </a:p>
        </p:txBody>
      </p:sp>
      <p:pic>
        <p:nvPicPr>
          <p:cNvPr id="5" name="Picture 4" descr="Magnifying glass on clear background">
            <a:extLst>
              <a:ext uri="{FF2B5EF4-FFF2-40B4-BE49-F238E27FC236}">
                <a16:creationId xmlns:a16="http://schemas.microsoft.com/office/drawing/2014/main" id="{7ADDB1A4-4981-40AA-A0C7-F797D1088B05}"/>
              </a:ext>
            </a:extLst>
          </p:cNvPr>
          <p:cNvPicPr>
            <a:picLocks noChangeAspect="1"/>
          </p:cNvPicPr>
          <p:nvPr/>
        </p:nvPicPr>
        <p:blipFill rotWithShape="1">
          <a:blip r:embed="rId3"/>
          <a:srcRect l="29238" r="4011" b="-2"/>
          <a:stretch/>
        </p:blipFill>
        <p:spPr>
          <a:xfrm>
            <a:off x="6374920" y="758514"/>
            <a:ext cx="5122238" cy="5122238"/>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14"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7" name="Content Placeholder 2">
            <a:extLst>
              <a:ext uri="{FF2B5EF4-FFF2-40B4-BE49-F238E27FC236}">
                <a16:creationId xmlns:a16="http://schemas.microsoft.com/office/drawing/2014/main" id="{4BC7A37C-A3FF-46C6-A92E-9F279E20F417}"/>
              </a:ext>
            </a:extLst>
          </p:cNvPr>
          <p:cNvGraphicFramePr>
            <a:graphicFrameLocks noGrp="1"/>
          </p:cNvGraphicFramePr>
          <p:nvPr>
            <p:ph idx="1"/>
            <p:extLst>
              <p:ext uri="{D42A27DB-BD31-4B8C-83A1-F6EECF244321}">
                <p14:modId xmlns:p14="http://schemas.microsoft.com/office/powerpoint/2010/main" val="2098964896"/>
              </p:ext>
            </p:extLst>
          </p:nvPr>
        </p:nvGraphicFramePr>
        <p:xfrm>
          <a:off x="838200" y="1825625"/>
          <a:ext cx="5393361"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44524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6834" y="1153572"/>
            <a:ext cx="3200400" cy="4461163"/>
          </a:xfrm>
        </p:spPr>
        <p:txBody>
          <a:bodyPr>
            <a:normAutofit/>
          </a:bodyPr>
          <a:lstStyle/>
          <a:p>
            <a:r>
              <a:rPr lang="en-US">
                <a:solidFill>
                  <a:srgbClr val="FFFFFF"/>
                </a:solidFill>
              </a:rPr>
              <a:t>Skills Employers Want</a:t>
            </a:r>
          </a:p>
        </p:txBody>
      </p:sp>
      <p:sp>
        <p:nvSpPr>
          <p:cNvPr id="16" name="Arc 15">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Content Placeholder 6"/>
          <p:cNvSpPr>
            <a:spLocks noGrp="1"/>
          </p:cNvSpPr>
          <p:nvPr>
            <p:ph idx="1"/>
          </p:nvPr>
        </p:nvSpPr>
        <p:spPr>
          <a:xfrm>
            <a:off x="4447308" y="591344"/>
            <a:ext cx="6906491" cy="5585619"/>
          </a:xfrm>
        </p:spPr>
        <p:txBody>
          <a:bodyPr anchor="ctr">
            <a:normAutofit/>
          </a:bodyPr>
          <a:lstStyle/>
          <a:p>
            <a:r>
              <a:rPr lang="en-US" sz="1500" dirty="0"/>
              <a:t>“Topping this year's list are </a:t>
            </a:r>
            <a:r>
              <a:rPr lang="en-US" sz="1500" b="1" dirty="0"/>
              <a:t>creativity</a:t>
            </a:r>
            <a:r>
              <a:rPr lang="en-US" sz="1500" dirty="0"/>
              <a:t>, </a:t>
            </a:r>
            <a:r>
              <a:rPr lang="en-US" sz="1500" b="1" dirty="0"/>
              <a:t>collaboration</a:t>
            </a:r>
            <a:r>
              <a:rPr lang="en-US" sz="1500" dirty="0"/>
              <a:t>, </a:t>
            </a:r>
            <a:r>
              <a:rPr lang="en-US" sz="1500" b="1" dirty="0"/>
              <a:t>persuasion</a:t>
            </a:r>
            <a:r>
              <a:rPr lang="en-US" sz="1500" dirty="0"/>
              <a:t>, and </a:t>
            </a:r>
            <a:r>
              <a:rPr lang="en-US" sz="1500" b="1" dirty="0"/>
              <a:t>emotional intelligence</a:t>
            </a:r>
            <a:r>
              <a:rPr lang="en-US" sz="1500" dirty="0"/>
              <a:t>—all skills that demonstrate how we work with others and bring new ideas to the table.” LinkedIn, </a:t>
            </a:r>
            <a:r>
              <a:rPr lang="en-US" sz="1500" i="1" dirty="0">
                <a:hlinkClick r:id="rId3"/>
              </a:rPr>
              <a:t>The Top Skills Companies Need Most in 2020</a:t>
            </a:r>
            <a:endParaRPr lang="en-US" sz="1500" i="1" dirty="0"/>
          </a:p>
          <a:p>
            <a:r>
              <a:rPr lang="en-US" sz="1500" b="1" i="1" cap="all" dirty="0">
                <a:latin typeface="open-sans-condensed"/>
              </a:rPr>
              <a:t>“</a:t>
            </a:r>
            <a:r>
              <a:rPr lang="en-US" sz="1500" dirty="0"/>
              <a:t>Competencies that broadly prepare college graduates for a successful transition into the workplace [include]: </a:t>
            </a:r>
          </a:p>
          <a:p>
            <a:pPr lvl="1"/>
            <a:r>
              <a:rPr lang="en-US" sz="1500" dirty="0"/>
              <a:t>Critical thinking/problem solving	</a:t>
            </a:r>
          </a:p>
          <a:p>
            <a:pPr lvl="1"/>
            <a:r>
              <a:rPr lang="en-US" sz="1500" dirty="0"/>
              <a:t>Oral/written communication</a:t>
            </a:r>
          </a:p>
          <a:p>
            <a:pPr lvl="1"/>
            <a:r>
              <a:rPr lang="en-US" sz="1500" dirty="0"/>
              <a:t>Teamwork/collaboration</a:t>
            </a:r>
          </a:p>
          <a:p>
            <a:pPr lvl="1"/>
            <a:r>
              <a:rPr lang="en-US" sz="1500" dirty="0"/>
              <a:t>Global/intercultural fluency</a:t>
            </a:r>
          </a:p>
          <a:p>
            <a:pPr lvl="1"/>
            <a:r>
              <a:rPr lang="en-US" sz="1500" dirty="0"/>
              <a:t>Leadership</a:t>
            </a:r>
          </a:p>
          <a:p>
            <a:pPr lvl="1"/>
            <a:r>
              <a:rPr lang="en-US" sz="1500" dirty="0"/>
              <a:t>Professionalism/work ethic</a:t>
            </a:r>
          </a:p>
          <a:p>
            <a:pPr lvl="1"/>
            <a:r>
              <a:rPr lang="en-US" sz="1500" dirty="0"/>
              <a:t>Technology</a:t>
            </a:r>
          </a:p>
          <a:p>
            <a:pPr marL="274320" lvl="1" indent="0">
              <a:buNone/>
            </a:pPr>
            <a:r>
              <a:rPr lang="en-US" sz="1500" dirty="0"/>
              <a:t>	-</a:t>
            </a:r>
            <a:r>
              <a:rPr lang="en-US" sz="1500" dirty="0">
                <a:hlinkClick r:id="rId4"/>
              </a:rPr>
              <a:t>National Association of Colleges and Employers</a:t>
            </a:r>
            <a:endParaRPr lang="en-US" sz="1500" dirty="0"/>
          </a:p>
        </p:txBody>
      </p:sp>
    </p:spTree>
    <p:extLst>
      <p:ext uri="{BB962C8B-B14F-4D97-AF65-F5344CB8AC3E}">
        <p14:creationId xmlns:p14="http://schemas.microsoft.com/office/powerpoint/2010/main" val="2830009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709F1D5-B0F1-4714-A239-E5B61C1619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228FB460-D3FF-4440-A020-05982A09E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40546" y="1011045"/>
            <a:ext cx="4369859" cy="4369859"/>
          </a:xfrm>
          <a:prstGeom prst="roundRect">
            <a:avLst>
              <a:gd name="adj" fmla="val 275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6826" y="1112969"/>
            <a:ext cx="3937298" cy="4166010"/>
          </a:xfrm>
        </p:spPr>
        <p:txBody>
          <a:bodyPr>
            <a:normAutofit/>
          </a:bodyPr>
          <a:lstStyle/>
          <a:p>
            <a:r>
              <a:rPr lang="en-US">
                <a:solidFill>
                  <a:srgbClr val="FFFFFF"/>
                </a:solidFill>
              </a:rPr>
              <a:t>Show, Don’t (just) Tell</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21"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6096000" y="820880"/>
            <a:ext cx="5257799" cy="4889350"/>
          </a:xfrm>
        </p:spPr>
        <p:txBody>
          <a:bodyPr anchor="t">
            <a:normAutofit/>
          </a:bodyPr>
          <a:lstStyle/>
          <a:p>
            <a:r>
              <a:rPr lang="en-US" sz="2000" dirty="0"/>
              <a:t>Tell: Hard-working film student</a:t>
            </a:r>
          </a:p>
          <a:p>
            <a:r>
              <a:rPr lang="en-US" sz="2000" dirty="0"/>
              <a:t>Show: Wrote 200 pages of screenplays, filmed and edited a 90 minute feature using Final Cut , interviewed 30 people for a documentary on Birmingham’s food scene </a:t>
            </a:r>
          </a:p>
          <a:p>
            <a:endParaRPr lang="en-US" sz="2000" dirty="0"/>
          </a:p>
          <a:p>
            <a:pPr marL="45720" indent="0">
              <a:buNone/>
            </a:pPr>
            <a:r>
              <a:rPr lang="en-US" sz="2000" dirty="0"/>
              <a:t>Treasurer, Club BSC</a:t>
            </a:r>
          </a:p>
          <a:p>
            <a:r>
              <a:rPr lang="en-US" sz="2000" dirty="0"/>
              <a:t>Tell: Managed budget for the club</a:t>
            </a:r>
          </a:p>
          <a:p>
            <a:r>
              <a:rPr lang="en-US" sz="2000" dirty="0"/>
              <a:t>Show: Managed a budget of $5000; provided monthly reports to executive leadership; vetted spending requests for three committees; researched new sources of revenue; found ways to host events on a reduced budget, saving approximately $2000</a:t>
            </a:r>
          </a:p>
          <a:p>
            <a:pPr lvl="1"/>
            <a:endParaRPr lang="en-US" sz="1300" dirty="0"/>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18308"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928131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0F24D38-B79E-44B4-830E-043F45D96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E6C0E74-FB4F-413C-883E-CC1AEBB3AC81}"/>
              </a:ext>
            </a:extLst>
          </p:cNvPr>
          <p:cNvSpPr>
            <a:spLocks noGrp="1"/>
          </p:cNvSpPr>
          <p:nvPr>
            <p:ph type="title"/>
          </p:nvPr>
        </p:nvSpPr>
        <p:spPr>
          <a:xfrm>
            <a:off x="838200" y="620742"/>
            <a:ext cx="10515600" cy="1325563"/>
          </a:xfrm>
        </p:spPr>
        <p:txBody>
          <a:bodyPr>
            <a:normAutofit/>
          </a:bodyPr>
          <a:lstStyle/>
          <a:p>
            <a:r>
              <a:rPr lang="en-US">
                <a:solidFill>
                  <a:srgbClr val="FFFFFF"/>
                </a:solidFill>
              </a:rPr>
              <a:t>What do you learn about this person? </a:t>
            </a:r>
          </a:p>
        </p:txBody>
      </p:sp>
      <p:cxnSp>
        <p:nvCxnSpPr>
          <p:cNvPr id="11" name="Straight Connector 10">
            <a:extLst>
              <a:ext uri="{FF2B5EF4-FFF2-40B4-BE49-F238E27FC236}">
                <a16:creationId xmlns:a16="http://schemas.microsoft.com/office/drawing/2014/main" id="{FC469874-256B-45B3-A79C-7591B4BA1E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5690C60-29BA-4E27-B82D-BCB927D9621E}"/>
              </a:ext>
            </a:extLst>
          </p:cNvPr>
          <p:cNvSpPr>
            <a:spLocks noGrp="1"/>
          </p:cNvSpPr>
          <p:nvPr>
            <p:ph sz="half" idx="1"/>
          </p:nvPr>
        </p:nvSpPr>
        <p:spPr>
          <a:xfrm>
            <a:off x="838200" y="2266345"/>
            <a:ext cx="5097780" cy="3910617"/>
          </a:xfrm>
        </p:spPr>
        <p:txBody>
          <a:bodyPr>
            <a:normAutofit/>
          </a:bodyPr>
          <a:lstStyle/>
          <a:p>
            <a:pPr marL="0" indent="0">
              <a:spcBef>
                <a:spcPts val="0"/>
              </a:spcBef>
              <a:spcAft>
                <a:spcPts val="600"/>
              </a:spcAft>
              <a:buNone/>
            </a:pPr>
            <a:r>
              <a:rPr lang="en-US" sz="2400">
                <a:solidFill>
                  <a:srgbClr val="FFFFFF"/>
                </a:solidFill>
              </a:rPr>
              <a:t>Philanthropy Chair, Alpha Omicron Pi</a:t>
            </a:r>
          </a:p>
          <a:p>
            <a:pPr marL="342900" indent="-342900">
              <a:spcBef>
                <a:spcPts val="0"/>
              </a:spcBef>
              <a:spcAft>
                <a:spcPts val="600"/>
              </a:spcAft>
            </a:pPr>
            <a:r>
              <a:rPr lang="en-US" sz="2400">
                <a:solidFill>
                  <a:srgbClr val="FFFFFF"/>
                </a:solidFill>
              </a:rPr>
              <a:t>Planned service and fundraising events</a:t>
            </a:r>
            <a:r>
              <a:rPr lang="en-US" sz="2400" b="1">
                <a:solidFill>
                  <a:srgbClr val="FFFFFF"/>
                </a:solidFill>
              </a:rPr>
              <a:t> </a:t>
            </a:r>
          </a:p>
        </p:txBody>
      </p:sp>
      <p:sp>
        <p:nvSpPr>
          <p:cNvPr id="4" name="Content Placeholder 3">
            <a:extLst>
              <a:ext uri="{FF2B5EF4-FFF2-40B4-BE49-F238E27FC236}">
                <a16:creationId xmlns:a16="http://schemas.microsoft.com/office/drawing/2014/main" id="{81C7EFF3-2850-4E6A-9FED-04B6542FBDA5}"/>
              </a:ext>
            </a:extLst>
          </p:cNvPr>
          <p:cNvSpPr>
            <a:spLocks noGrp="1"/>
          </p:cNvSpPr>
          <p:nvPr>
            <p:ph sz="half" idx="2"/>
          </p:nvPr>
        </p:nvSpPr>
        <p:spPr>
          <a:xfrm>
            <a:off x="6256020" y="2266345"/>
            <a:ext cx="5097780" cy="3910618"/>
          </a:xfrm>
        </p:spPr>
        <p:txBody>
          <a:bodyPr>
            <a:normAutofit/>
          </a:bodyPr>
          <a:lstStyle/>
          <a:p>
            <a:pPr marL="0" indent="0">
              <a:spcAft>
                <a:spcPts val="0"/>
              </a:spcAft>
              <a:buNone/>
            </a:pPr>
            <a:r>
              <a:rPr lang="en-US" sz="2000">
                <a:solidFill>
                  <a:srgbClr val="FFFFFF"/>
                </a:solidFill>
              </a:rPr>
              <a:t>Philanthropy Chair, Alpha Omicron Pi</a:t>
            </a:r>
          </a:p>
          <a:p>
            <a:pPr marL="342900" indent="-342900">
              <a:spcAft>
                <a:spcPts val="0"/>
              </a:spcAft>
            </a:pPr>
            <a:r>
              <a:rPr lang="en-US" sz="2000">
                <a:solidFill>
                  <a:srgbClr val="FFFFFF"/>
                </a:solidFill>
              </a:rPr>
              <a:t>Planned 12 chapter-wide and four campus-wide service events</a:t>
            </a:r>
          </a:p>
          <a:p>
            <a:pPr marL="342900" indent="-342900">
              <a:spcAft>
                <a:spcPts val="0"/>
              </a:spcAft>
            </a:pPr>
            <a:r>
              <a:rPr lang="en-US" sz="2000">
                <a:solidFill>
                  <a:srgbClr val="FFFFFF"/>
                </a:solidFill>
              </a:rPr>
              <a:t>Collaborated with off-campus nonprofit agencies and other student organizations </a:t>
            </a:r>
          </a:p>
          <a:p>
            <a:pPr marL="342900" indent="-342900">
              <a:spcAft>
                <a:spcPts val="0"/>
              </a:spcAft>
            </a:pPr>
            <a:r>
              <a:rPr lang="en-US" sz="2000">
                <a:solidFill>
                  <a:srgbClr val="FFFFFF"/>
                </a:solidFill>
              </a:rPr>
              <a:t>Marketed events through social media and direct outreach</a:t>
            </a:r>
          </a:p>
          <a:p>
            <a:pPr marL="342900" indent="-342900">
              <a:spcAft>
                <a:spcPts val="0"/>
              </a:spcAft>
            </a:pPr>
            <a:r>
              <a:rPr lang="en-US" sz="2000">
                <a:solidFill>
                  <a:srgbClr val="FFFFFF"/>
                </a:solidFill>
              </a:rPr>
              <a:t>Developed fundraising components for six events, leading a team of 30 to raise $10,000 for the Juvenile Arthritis Foundation</a:t>
            </a:r>
          </a:p>
        </p:txBody>
      </p:sp>
    </p:spTree>
    <p:extLst>
      <p:ext uri="{BB962C8B-B14F-4D97-AF65-F5344CB8AC3E}">
        <p14:creationId xmlns:p14="http://schemas.microsoft.com/office/powerpoint/2010/main" val="195616045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1" name="Rectangle 20">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1F5BDDC-24CD-492F-AB68-B581E01F48D1}"/>
              </a:ext>
            </a:extLst>
          </p:cNvPr>
          <p:cNvSpPr>
            <a:spLocks noGrp="1"/>
          </p:cNvSpPr>
          <p:nvPr>
            <p:ph type="title"/>
          </p:nvPr>
        </p:nvSpPr>
        <p:spPr>
          <a:xfrm>
            <a:off x="992206" y="1608667"/>
            <a:ext cx="2823275" cy="4501127"/>
          </a:xfrm>
        </p:spPr>
        <p:txBody>
          <a:bodyPr anchor="t">
            <a:normAutofit/>
          </a:bodyPr>
          <a:lstStyle/>
          <a:p>
            <a:pPr algn="r"/>
            <a:r>
              <a:rPr lang="en-US" sz="3200">
                <a:solidFill>
                  <a:srgbClr val="FFFFFF"/>
                </a:solidFill>
              </a:rPr>
              <a:t>What do you learn?</a:t>
            </a:r>
          </a:p>
        </p:txBody>
      </p:sp>
      <p:sp>
        <p:nvSpPr>
          <p:cNvPr id="3" name="Content Placeholder 2">
            <a:extLst>
              <a:ext uri="{FF2B5EF4-FFF2-40B4-BE49-F238E27FC236}">
                <a16:creationId xmlns:a16="http://schemas.microsoft.com/office/drawing/2014/main" id="{A4E80B6B-D094-497A-A5B5-F96A43B14868}"/>
              </a:ext>
            </a:extLst>
          </p:cNvPr>
          <p:cNvSpPr>
            <a:spLocks noGrp="1"/>
          </p:cNvSpPr>
          <p:nvPr>
            <p:ph sz="half" idx="1"/>
          </p:nvPr>
        </p:nvSpPr>
        <p:spPr>
          <a:xfrm>
            <a:off x="4547698" y="1608667"/>
            <a:ext cx="3421958" cy="4501127"/>
          </a:xfrm>
        </p:spPr>
        <p:txBody>
          <a:bodyPr>
            <a:normAutofit/>
          </a:bodyPr>
          <a:lstStyle/>
          <a:p>
            <a:pPr marL="0" indent="0">
              <a:spcBef>
                <a:spcPts val="0"/>
              </a:spcBef>
              <a:spcAft>
                <a:spcPts val="0"/>
              </a:spcAft>
              <a:buNone/>
            </a:pPr>
            <a:r>
              <a:rPr lang="en-US" sz="2000"/>
              <a:t>Events Intern, Birmingham Ballet</a:t>
            </a:r>
          </a:p>
          <a:p>
            <a:pPr marL="342900" indent="-342900">
              <a:spcAft>
                <a:spcPts val="0"/>
              </a:spcAft>
            </a:pPr>
            <a:r>
              <a:rPr lang="en-US" sz="2000"/>
              <a:t>Assisted with the Pointe Ball fundraiser</a:t>
            </a:r>
          </a:p>
          <a:p>
            <a:pPr marL="342900" indent="-342900">
              <a:spcAft>
                <a:spcPts val="0"/>
              </a:spcAft>
            </a:pPr>
            <a:r>
              <a:rPr lang="en-US" sz="2000"/>
              <a:t>Volunteered the night of the event</a:t>
            </a:r>
          </a:p>
        </p:txBody>
      </p:sp>
      <p:sp>
        <p:nvSpPr>
          <p:cNvPr id="4" name="Content Placeholder 3">
            <a:extLst>
              <a:ext uri="{FF2B5EF4-FFF2-40B4-BE49-F238E27FC236}">
                <a16:creationId xmlns:a16="http://schemas.microsoft.com/office/drawing/2014/main" id="{1B0D2FF9-F89B-4F4A-8A33-547A81358269}"/>
              </a:ext>
            </a:extLst>
          </p:cNvPr>
          <p:cNvSpPr>
            <a:spLocks noGrp="1"/>
          </p:cNvSpPr>
          <p:nvPr>
            <p:ph sz="half" idx="2"/>
          </p:nvPr>
        </p:nvSpPr>
        <p:spPr>
          <a:xfrm>
            <a:off x="8289696" y="1608667"/>
            <a:ext cx="3421957" cy="4501127"/>
          </a:xfrm>
        </p:spPr>
        <p:txBody>
          <a:bodyPr>
            <a:normAutofit/>
          </a:bodyPr>
          <a:lstStyle/>
          <a:p>
            <a:pPr marL="0" indent="0">
              <a:spcAft>
                <a:spcPts val="0"/>
              </a:spcAft>
              <a:buNone/>
            </a:pPr>
            <a:r>
              <a:rPr lang="en-US" sz="2000"/>
              <a:t>Events Intern, Birmingham Ballet</a:t>
            </a:r>
          </a:p>
          <a:p>
            <a:pPr marL="342900" indent="-342900">
              <a:spcAft>
                <a:spcPts val="0"/>
              </a:spcAft>
            </a:pPr>
            <a:r>
              <a:rPr lang="en-US" sz="2000"/>
              <a:t>Coordinated volunteer logistics for the Pointe Ball fundraiser</a:t>
            </a:r>
          </a:p>
          <a:p>
            <a:pPr marL="342900" indent="-342900">
              <a:spcAft>
                <a:spcPts val="0"/>
              </a:spcAft>
            </a:pPr>
            <a:r>
              <a:rPr lang="en-US" sz="2000"/>
              <a:t>Planned hospitality for 50 volunteers within a budget of $300 </a:t>
            </a:r>
          </a:p>
          <a:p>
            <a:pPr marL="342900" indent="-342900">
              <a:spcAft>
                <a:spcPts val="0"/>
              </a:spcAft>
            </a:pPr>
            <a:r>
              <a:rPr lang="en-US" sz="2000"/>
              <a:t>Tracked RSVPs and donations received in Raiser’s Edge</a:t>
            </a:r>
          </a:p>
        </p:txBody>
      </p:sp>
    </p:spTree>
    <p:extLst>
      <p:ext uri="{BB962C8B-B14F-4D97-AF65-F5344CB8AC3E}">
        <p14:creationId xmlns:p14="http://schemas.microsoft.com/office/powerpoint/2010/main" val="158744734"/>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CD81A2A-6ED4-4EF4-A14C-912D31E148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BDF90847-173A-43A4-A2AC-306DF6139B0A}"/>
              </a:ext>
            </a:extLst>
          </p:cNvPr>
          <p:cNvSpPr>
            <a:spLocks noGrp="1"/>
          </p:cNvSpPr>
          <p:nvPr>
            <p:ph type="title"/>
          </p:nvPr>
        </p:nvSpPr>
        <p:spPr>
          <a:xfrm>
            <a:off x="838200" y="365125"/>
            <a:ext cx="5393361" cy="1325563"/>
          </a:xfrm>
        </p:spPr>
        <p:txBody>
          <a:bodyPr>
            <a:normAutofit/>
          </a:bodyPr>
          <a:lstStyle/>
          <a:p>
            <a:r>
              <a:rPr lang="en-US" dirty="0"/>
              <a:t>Your Turn</a:t>
            </a:r>
          </a:p>
        </p:txBody>
      </p:sp>
      <p:sp>
        <p:nvSpPr>
          <p:cNvPr id="14" name="Freeform: Shape 13">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E8844DE1-643B-42E1-AFAB-47685DEBEAFC}"/>
              </a:ext>
            </a:extLst>
          </p:cNvPr>
          <p:cNvSpPr>
            <a:spLocks noGrp="1"/>
          </p:cNvSpPr>
          <p:nvPr>
            <p:ph idx="1"/>
          </p:nvPr>
        </p:nvSpPr>
        <p:spPr>
          <a:xfrm>
            <a:off x="838200" y="1825625"/>
            <a:ext cx="5393361" cy="4351338"/>
          </a:xfrm>
        </p:spPr>
        <p:txBody>
          <a:bodyPr>
            <a:normAutofit/>
          </a:bodyPr>
          <a:lstStyle/>
          <a:p>
            <a:pPr>
              <a:spcBef>
                <a:spcPts val="0"/>
              </a:spcBef>
              <a:spcAft>
                <a:spcPts val="600"/>
              </a:spcAft>
            </a:pPr>
            <a:r>
              <a:rPr lang="en-US" dirty="0"/>
              <a:t>Take a minute to consider one entry on your resume. Revise it to show specific skills and outcomes.</a:t>
            </a:r>
            <a:endParaRPr lang="en-US"/>
          </a:p>
          <a:p>
            <a:pPr>
              <a:spcBef>
                <a:spcPts val="0"/>
              </a:spcBef>
              <a:spcAft>
                <a:spcPts val="600"/>
              </a:spcAft>
            </a:pPr>
            <a:endParaRPr lang="en-US"/>
          </a:p>
          <a:p>
            <a:pPr>
              <a:spcBef>
                <a:spcPts val="0"/>
              </a:spcBef>
              <a:spcAft>
                <a:spcPts val="600"/>
              </a:spcAft>
            </a:pPr>
            <a:r>
              <a:rPr lang="en-US" dirty="0"/>
              <a:t>What was easy? What was hard? Why?</a:t>
            </a:r>
            <a:endParaRPr lang="en-US"/>
          </a:p>
          <a:p>
            <a:pPr>
              <a:spcBef>
                <a:spcPts val="0"/>
              </a:spcBef>
              <a:spcAft>
                <a:spcPts val="600"/>
              </a:spcAft>
            </a:pPr>
            <a:endParaRPr lang="en-US"/>
          </a:p>
          <a:p>
            <a:pPr>
              <a:spcBef>
                <a:spcPts val="0"/>
              </a:spcBef>
              <a:spcAft>
                <a:spcPts val="600"/>
              </a:spcAft>
            </a:pPr>
            <a:r>
              <a:rPr lang="en-US" dirty="0"/>
              <a:t>What questions do you have?</a:t>
            </a:r>
            <a:endParaRPr lang="en-US"/>
          </a:p>
        </p:txBody>
      </p:sp>
      <p:sp>
        <p:nvSpPr>
          <p:cNvPr id="16" name="Oval 15">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Document">
            <a:extLst>
              <a:ext uri="{FF2B5EF4-FFF2-40B4-BE49-F238E27FC236}">
                <a16:creationId xmlns:a16="http://schemas.microsoft.com/office/drawing/2014/main" id="{01BA8AFD-61D2-4E76-A401-0C9DF0FE608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87184" y="1216485"/>
            <a:ext cx="3781051" cy="3781051"/>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18" name="Freeform: Shape 17">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20" name="Straight Connector 19">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2" name="Freeform: Shape 21">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Freeform: Shape 25">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62636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365125"/>
            <a:ext cx="5558489" cy="1325563"/>
          </a:xfrm>
        </p:spPr>
        <p:txBody>
          <a:bodyPr>
            <a:normAutofit/>
          </a:bodyPr>
          <a:lstStyle/>
          <a:p>
            <a:r>
              <a:rPr lang="en-US" dirty="0"/>
              <a:t>Formatting</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p:cNvSpPr>
            <a:spLocks noGrp="1"/>
          </p:cNvSpPr>
          <p:nvPr>
            <p:ph idx="1"/>
          </p:nvPr>
        </p:nvSpPr>
        <p:spPr>
          <a:xfrm>
            <a:off x="838200" y="1825625"/>
            <a:ext cx="5558489" cy="4351338"/>
          </a:xfrm>
        </p:spPr>
        <p:txBody>
          <a:bodyPr>
            <a:normAutofit/>
          </a:bodyPr>
          <a:lstStyle/>
          <a:p>
            <a:r>
              <a:rPr lang="en-US" sz="2400"/>
              <a:t>No photo</a:t>
            </a:r>
          </a:p>
          <a:p>
            <a:r>
              <a:rPr lang="en-US" sz="2400"/>
              <a:t>Bullet points for ease of readability </a:t>
            </a:r>
          </a:p>
          <a:p>
            <a:r>
              <a:rPr lang="en-US" sz="2400"/>
              <a:t>Lose the objective section </a:t>
            </a:r>
          </a:p>
          <a:p>
            <a:r>
              <a:rPr lang="en-US" sz="2400"/>
              <a:t>Education at the top</a:t>
            </a:r>
          </a:p>
          <a:p>
            <a:r>
              <a:rPr lang="en-US" sz="2400"/>
              <a:t>City, State and Dates for every entry</a:t>
            </a:r>
          </a:p>
          <a:p>
            <a:r>
              <a:rPr lang="en-US" sz="2400"/>
              <a:t>Reverse chronological order</a:t>
            </a:r>
          </a:p>
          <a:p>
            <a:r>
              <a:rPr lang="en-US" sz="2400"/>
              <a:t>Use a layout that maximizes the space you have to show why you’re awesome!</a:t>
            </a:r>
          </a:p>
          <a:p>
            <a:r>
              <a:rPr lang="en-US" sz="2400"/>
              <a:t>Be careful with creativity, especially when uploading electronically</a:t>
            </a:r>
          </a:p>
          <a:p>
            <a:endParaRPr lang="en-US" sz="240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658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997</Words>
  <Application>Microsoft Office PowerPoint</Application>
  <PresentationFormat>Widescreen</PresentationFormat>
  <Paragraphs>121</Paragraphs>
  <Slides>14</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open-sans-condensed</vt:lpstr>
      <vt:lpstr>Office Theme</vt:lpstr>
      <vt:lpstr>Relevant Resumes</vt:lpstr>
      <vt:lpstr>What should a resume do?</vt:lpstr>
      <vt:lpstr>What does your resume show? </vt:lpstr>
      <vt:lpstr>Skills Employers Want</vt:lpstr>
      <vt:lpstr>Show, Don’t (just) Tell</vt:lpstr>
      <vt:lpstr>What do you learn about this person? </vt:lpstr>
      <vt:lpstr>What do you learn?</vt:lpstr>
      <vt:lpstr>Your Turn</vt:lpstr>
      <vt:lpstr>Formatting</vt:lpstr>
      <vt:lpstr>Other considerations</vt:lpstr>
      <vt:lpstr>Final Paper</vt:lpstr>
      <vt:lpstr>Behavioral Interview Questions</vt:lpstr>
      <vt:lpstr>The S.T.A.R. Method</vt:lpstr>
      <vt:lpstr>Your turn!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Relevant Resumes</dc:title>
  <dc:creator>Smith, Katy</dc:creator>
  <cp:lastModifiedBy>Smith, Katy</cp:lastModifiedBy>
  <cp:revision>1</cp:revision>
  <dcterms:created xsi:type="dcterms:W3CDTF">2022-01-21T16:58:31Z</dcterms:created>
  <dcterms:modified xsi:type="dcterms:W3CDTF">2022-01-21T17:19:21Z</dcterms:modified>
</cp:coreProperties>
</file>