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76" r:id="rId1"/>
  </p:sldMasterIdLst>
  <p:sldIdLst>
    <p:sldId id="256" r:id="rId2"/>
    <p:sldId id="258" r:id="rId3"/>
    <p:sldId id="268" r:id="rId4"/>
    <p:sldId id="260" r:id="rId5"/>
    <p:sldId id="257" r:id="rId6"/>
    <p:sldId id="269" r:id="rId7"/>
    <p:sldId id="261" r:id="rId8"/>
    <p:sldId id="262" r:id="rId9"/>
    <p:sldId id="267" r:id="rId10"/>
    <p:sldId id="266" r:id="rId11"/>
    <p:sldId id="264" r:id="rId12"/>
    <p:sldId id="271" r:id="rId13"/>
    <p:sldId id="272" r:id="rId14"/>
    <p:sldId id="265" r:id="rId15"/>
  </p:sldIdLst>
  <p:sldSz cx="12192000" cy="6858000"/>
  <p:notesSz cx="6858000" cy="9144000"/>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CDEDD3-B284-4727-B96D-53B9C8CB2E3C}" type="doc">
      <dgm:prSet loTypeId="urn:microsoft.com/office/officeart/2005/8/layout/default" loCatId="list" qsTypeId="urn:microsoft.com/office/officeart/2005/8/quickstyle/simple2" qsCatId="simple" csTypeId="urn:microsoft.com/office/officeart/2005/8/colors/colorful1" csCatId="colorful" phldr="1"/>
      <dgm:spPr/>
      <dgm:t>
        <a:bodyPr/>
        <a:lstStyle/>
        <a:p>
          <a:endParaRPr lang="en-US"/>
        </a:p>
      </dgm:t>
    </dgm:pt>
    <dgm:pt modelId="{5EFA24FB-1AD7-4E6D-80A7-8664EFEC95A6}">
      <dgm:prSet phldrT="[Text]"/>
      <dgm:spPr/>
      <dgm:t>
        <a:bodyPr/>
        <a:lstStyle/>
        <a:p>
          <a:r>
            <a:rPr lang="en-US" altLang="en-US" dirty="0" smtClean="0"/>
            <a:t>A Representative Sample of Subjects</a:t>
          </a:r>
          <a:endParaRPr lang="en-US" dirty="0"/>
        </a:p>
      </dgm:t>
    </dgm:pt>
    <dgm:pt modelId="{5D5C4F05-94DC-45A8-AF78-41B6DFC1B4BE}" type="parTrans" cxnId="{C0A863E9-DCB7-46AB-87E3-42170332329B}">
      <dgm:prSet/>
      <dgm:spPr/>
      <dgm:t>
        <a:bodyPr/>
        <a:lstStyle/>
        <a:p>
          <a:endParaRPr lang="en-US"/>
        </a:p>
      </dgm:t>
    </dgm:pt>
    <dgm:pt modelId="{D1A608AC-48CA-4DAB-82DA-B2CD2523CA4E}" type="sibTrans" cxnId="{C0A863E9-DCB7-46AB-87E3-42170332329B}">
      <dgm:prSet/>
      <dgm:spPr/>
      <dgm:t>
        <a:bodyPr/>
        <a:lstStyle/>
        <a:p>
          <a:endParaRPr lang="en-US"/>
        </a:p>
      </dgm:t>
    </dgm:pt>
    <dgm:pt modelId="{202EACF2-7E8E-49DA-BF64-C3374471B9BF}">
      <dgm:prSet phldrT="[Text]"/>
      <dgm:spPr/>
      <dgm:t>
        <a:bodyPr/>
        <a:lstStyle/>
        <a:p>
          <a:r>
            <a:rPr lang="en-US" altLang="en-US" dirty="0" smtClean="0"/>
            <a:t>Control of Non-Relevant Variables</a:t>
          </a:r>
          <a:endParaRPr lang="en-US" dirty="0"/>
        </a:p>
      </dgm:t>
    </dgm:pt>
    <dgm:pt modelId="{612F0A7B-D8C4-4A86-A1EF-2BF4A4CA0904}" type="parTrans" cxnId="{FE2234A2-2B1A-427A-80C0-6BDCD8D60B5D}">
      <dgm:prSet/>
      <dgm:spPr/>
      <dgm:t>
        <a:bodyPr/>
        <a:lstStyle/>
        <a:p>
          <a:endParaRPr lang="en-US"/>
        </a:p>
      </dgm:t>
    </dgm:pt>
    <dgm:pt modelId="{D1696CAC-5637-42A7-B827-E1ACBF661DFA}" type="sibTrans" cxnId="{FE2234A2-2B1A-427A-80C0-6BDCD8D60B5D}">
      <dgm:prSet/>
      <dgm:spPr/>
      <dgm:t>
        <a:bodyPr/>
        <a:lstStyle/>
        <a:p>
          <a:endParaRPr lang="en-US"/>
        </a:p>
      </dgm:t>
    </dgm:pt>
    <dgm:pt modelId="{D50AD76E-765F-45BE-9D18-AC2BB75A1064}">
      <dgm:prSet phldrT="[Text]"/>
      <dgm:spPr/>
      <dgm:t>
        <a:bodyPr/>
        <a:lstStyle/>
        <a:p>
          <a:r>
            <a:rPr lang="en-US" dirty="0" smtClean="0"/>
            <a:t>Objectivity</a:t>
          </a:r>
          <a:endParaRPr lang="en-US" dirty="0"/>
        </a:p>
      </dgm:t>
    </dgm:pt>
    <dgm:pt modelId="{2C1E7FAF-6476-4C5F-B20F-6D4783BBC2C8}" type="parTrans" cxnId="{BC921457-563C-4963-AAD9-63A3653DC533}">
      <dgm:prSet/>
      <dgm:spPr/>
      <dgm:t>
        <a:bodyPr/>
        <a:lstStyle/>
        <a:p>
          <a:endParaRPr lang="en-US"/>
        </a:p>
      </dgm:t>
    </dgm:pt>
    <dgm:pt modelId="{AA771A7A-01EB-4288-A8EB-5CB47C6D84BE}" type="sibTrans" cxnId="{BC921457-563C-4963-AAD9-63A3653DC533}">
      <dgm:prSet/>
      <dgm:spPr/>
      <dgm:t>
        <a:bodyPr/>
        <a:lstStyle/>
        <a:p>
          <a:endParaRPr lang="en-US"/>
        </a:p>
      </dgm:t>
    </dgm:pt>
    <dgm:pt modelId="{6159F27D-A4F7-4137-842A-33990F5C5D06}">
      <dgm:prSet phldrT="[Text]"/>
      <dgm:spPr/>
      <dgm:t>
        <a:bodyPr/>
        <a:lstStyle/>
        <a:p>
          <a:r>
            <a:rPr lang="en-US" dirty="0" smtClean="0"/>
            <a:t>Peer-Reviewed</a:t>
          </a:r>
        </a:p>
        <a:p>
          <a:r>
            <a:rPr lang="en-US" dirty="0" smtClean="0"/>
            <a:t>Publication of Procedures and Results</a:t>
          </a:r>
          <a:endParaRPr lang="en-US" dirty="0"/>
        </a:p>
      </dgm:t>
    </dgm:pt>
    <dgm:pt modelId="{50FF3C78-B891-4FDD-9F8E-038624A9AAF7}" type="parTrans" cxnId="{609D6690-B967-420B-B29F-8537B10650E6}">
      <dgm:prSet/>
      <dgm:spPr/>
      <dgm:t>
        <a:bodyPr/>
        <a:lstStyle/>
        <a:p>
          <a:endParaRPr lang="en-US"/>
        </a:p>
      </dgm:t>
    </dgm:pt>
    <dgm:pt modelId="{C8DBF74E-ED98-4B75-9003-3F73CC3298A2}" type="sibTrans" cxnId="{609D6690-B967-420B-B29F-8537B10650E6}">
      <dgm:prSet/>
      <dgm:spPr/>
      <dgm:t>
        <a:bodyPr/>
        <a:lstStyle/>
        <a:p>
          <a:endParaRPr lang="en-US"/>
        </a:p>
      </dgm:t>
    </dgm:pt>
    <dgm:pt modelId="{774697F6-8007-4010-9C2F-2CDB131C15D5}">
      <dgm:prSet phldrT="[Text]"/>
      <dgm:spPr/>
      <dgm:t>
        <a:bodyPr/>
        <a:lstStyle/>
        <a:p>
          <a:r>
            <a:rPr lang="en-US" dirty="0" smtClean="0"/>
            <a:t>Replication by Others </a:t>
          </a:r>
          <a:endParaRPr lang="en-US" dirty="0"/>
        </a:p>
      </dgm:t>
    </dgm:pt>
    <dgm:pt modelId="{8AC3556F-9B1A-40D7-A707-EE1B36E37BB7}" type="parTrans" cxnId="{1E875711-D3F9-4AFF-8EB4-9574865B2E1F}">
      <dgm:prSet/>
      <dgm:spPr/>
      <dgm:t>
        <a:bodyPr/>
        <a:lstStyle/>
        <a:p>
          <a:endParaRPr lang="en-US"/>
        </a:p>
      </dgm:t>
    </dgm:pt>
    <dgm:pt modelId="{75233E10-E8A9-4F09-AE33-E3B41C6D1938}" type="sibTrans" cxnId="{1E875711-D3F9-4AFF-8EB4-9574865B2E1F}">
      <dgm:prSet/>
      <dgm:spPr/>
      <dgm:t>
        <a:bodyPr/>
        <a:lstStyle/>
        <a:p>
          <a:endParaRPr lang="en-US"/>
        </a:p>
      </dgm:t>
    </dgm:pt>
    <dgm:pt modelId="{603C9F8A-75B4-4085-839D-B1F0B411F77F}" type="pres">
      <dgm:prSet presAssocID="{91CDEDD3-B284-4727-B96D-53B9C8CB2E3C}" presName="diagram" presStyleCnt="0">
        <dgm:presLayoutVars>
          <dgm:dir/>
          <dgm:resizeHandles val="exact"/>
        </dgm:presLayoutVars>
      </dgm:prSet>
      <dgm:spPr/>
      <dgm:t>
        <a:bodyPr/>
        <a:lstStyle/>
        <a:p>
          <a:endParaRPr lang="en-US"/>
        </a:p>
      </dgm:t>
    </dgm:pt>
    <dgm:pt modelId="{D0C1F293-21E7-434E-B884-DD85CB7E7081}" type="pres">
      <dgm:prSet presAssocID="{5EFA24FB-1AD7-4E6D-80A7-8664EFEC95A6}" presName="node" presStyleLbl="node1" presStyleIdx="0" presStyleCnt="5">
        <dgm:presLayoutVars>
          <dgm:bulletEnabled val="1"/>
        </dgm:presLayoutVars>
      </dgm:prSet>
      <dgm:spPr/>
      <dgm:t>
        <a:bodyPr/>
        <a:lstStyle/>
        <a:p>
          <a:endParaRPr lang="en-US"/>
        </a:p>
      </dgm:t>
    </dgm:pt>
    <dgm:pt modelId="{8069A412-BB31-4550-A3C1-C500001A48C3}" type="pres">
      <dgm:prSet presAssocID="{D1A608AC-48CA-4DAB-82DA-B2CD2523CA4E}" presName="sibTrans" presStyleCnt="0"/>
      <dgm:spPr/>
    </dgm:pt>
    <dgm:pt modelId="{F8BA76C5-6C55-4A78-AEAD-918011A8186A}" type="pres">
      <dgm:prSet presAssocID="{202EACF2-7E8E-49DA-BF64-C3374471B9BF}" presName="node" presStyleLbl="node1" presStyleIdx="1" presStyleCnt="5">
        <dgm:presLayoutVars>
          <dgm:bulletEnabled val="1"/>
        </dgm:presLayoutVars>
      </dgm:prSet>
      <dgm:spPr/>
      <dgm:t>
        <a:bodyPr/>
        <a:lstStyle/>
        <a:p>
          <a:endParaRPr lang="en-US"/>
        </a:p>
      </dgm:t>
    </dgm:pt>
    <dgm:pt modelId="{D8C59601-EAB4-40A6-9C8C-44FDB22CF70B}" type="pres">
      <dgm:prSet presAssocID="{D1696CAC-5637-42A7-B827-E1ACBF661DFA}" presName="sibTrans" presStyleCnt="0"/>
      <dgm:spPr/>
    </dgm:pt>
    <dgm:pt modelId="{E255E8CC-4D9E-4B8B-9B25-DFB1926944A6}" type="pres">
      <dgm:prSet presAssocID="{D50AD76E-765F-45BE-9D18-AC2BB75A1064}" presName="node" presStyleLbl="node1" presStyleIdx="2" presStyleCnt="5">
        <dgm:presLayoutVars>
          <dgm:bulletEnabled val="1"/>
        </dgm:presLayoutVars>
      </dgm:prSet>
      <dgm:spPr/>
      <dgm:t>
        <a:bodyPr/>
        <a:lstStyle/>
        <a:p>
          <a:endParaRPr lang="en-US"/>
        </a:p>
      </dgm:t>
    </dgm:pt>
    <dgm:pt modelId="{2CE2BA51-A265-4F40-8ACD-4605A83097D6}" type="pres">
      <dgm:prSet presAssocID="{AA771A7A-01EB-4288-A8EB-5CB47C6D84BE}" presName="sibTrans" presStyleCnt="0"/>
      <dgm:spPr/>
    </dgm:pt>
    <dgm:pt modelId="{839CFFD0-F9FF-4165-BC55-CB3C78170CB0}" type="pres">
      <dgm:prSet presAssocID="{6159F27D-A4F7-4137-842A-33990F5C5D06}" presName="node" presStyleLbl="node1" presStyleIdx="3" presStyleCnt="5">
        <dgm:presLayoutVars>
          <dgm:bulletEnabled val="1"/>
        </dgm:presLayoutVars>
      </dgm:prSet>
      <dgm:spPr/>
      <dgm:t>
        <a:bodyPr/>
        <a:lstStyle/>
        <a:p>
          <a:endParaRPr lang="en-US"/>
        </a:p>
      </dgm:t>
    </dgm:pt>
    <dgm:pt modelId="{1826EBBF-02AC-46F8-BDE3-56E26B4A29D1}" type="pres">
      <dgm:prSet presAssocID="{C8DBF74E-ED98-4B75-9003-3F73CC3298A2}" presName="sibTrans" presStyleCnt="0"/>
      <dgm:spPr/>
    </dgm:pt>
    <dgm:pt modelId="{2E8FF3A7-8DD4-40E1-AAB8-BB1C7158E395}" type="pres">
      <dgm:prSet presAssocID="{774697F6-8007-4010-9C2F-2CDB131C15D5}" presName="node" presStyleLbl="node1" presStyleIdx="4" presStyleCnt="5">
        <dgm:presLayoutVars>
          <dgm:bulletEnabled val="1"/>
        </dgm:presLayoutVars>
      </dgm:prSet>
      <dgm:spPr/>
      <dgm:t>
        <a:bodyPr/>
        <a:lstStyle/>
        <a:p>
          <a:endParaRPr lang="en-US"/>
        </a:p>
      </dgm:t>
    </dgm:pt>
  </dgm:ptLst>
  <dgm:cxnLst>
    <dgm:cxn modelId="{812E58FE-BF57-4C9B-80FB-C9632A02DC4F}" type="presOf" srcId="{202EACF2-7E8E-49DA-BF64-C3374471B9BF}" destId="{F8BA76C5-6C55-4A78-AEAD-918011A8186A}" srcOrd="0" destOrd="0" presId="urn:microsoft.com/office/officeart/2005/8/layout/default"/>
    <dgm:cxn modelId="{381CD4F8-8D6D-477C-BF76-85B14F8CDC0F}" type="presOf" srcId="{5EFA24FB-1AD7-4E6D-80A7-8664EFEC95A6}" destId="{D0C1F293-21E7-434E-B884-DD85CB7E7081}" srcOrd="0" destOrd="0" presId="urn:microsoft.com/office/officeart/2005/8/layout/default"/>
    <dgm:cxn modelId="{AD220E52-FFE8-4E26-A9A9-6DC5D92DD2F4}" type="presOf" srcId="{774697F6-8007-4010-9C2F-2CDB131C15D5}" destId="{2E8FF3A7-8DD4-40E1-AAB8-BB1C7158E395}" srcOrd="0" destOrd="0" presId="urn:microsoft.com/office/officeart/2005/8/layout/default"/>
    <dgm:cxn modelId="{FE2234A2-2B1A-427A-80C0-6BDCD8D60B5D}" srcId="{91CDEDD3-B284-4727-B96D-53B9C8CB2E3C}" destId="{202EACF2-7E8E-49DA-BF64-C3374471B9BF}" srcOrd="1" destOrd="0" parTransId="{612F0A7B-D8C4-4A86-A1EF-2BF4A4CA0904}" sibTransId="{D1696CAC-5637-42A7-B827-E1ACBF661DFA}"/>
    <dgm:cxn modelId="{1E875711-D3F9-4AFF-8EB4-9574865B2E1F}" srcId="{91CDEDD3-B284-4727-B96D-53B9C8CB2E3C}" destId="{774697F6-8007-4010-9C2F-2CDB131C15D5}" srcOrd="4" destOrd="0" parTransId="{8AC3556F-9B1A-40D7-A707-EE1B36E37BB7}" sibTransId="{75233E10-E8A9-4F09-AE33-E3B41C6D1938}"/>
    <dgm:cxn modelId="{609D6690-B967-420B-B29F-8537B10650E6}" srcId="{91CDEDD3-B284-4727-B96D-53B9C8CB2E3C}" destId="{6159F27D-A4F7-4137-842A-33990F5C5D06}" srcOrd="3" destOrd="0" parTransId="{50FF3C78-B891-4FDD-9F8E-038624A9AAF7}" sibTransId="{C8DBF74E-ED98-4B75-9003-3F73CC3298A2}"/>
    <dgm:cxn modelId="{49688AD4-086E-46BB-BB58-CB9549FE8D37}" type="presOf" srcId="{D50AD76E-765F-45BE-9D18-AC2BB75A1064}" destId="{E255E8CC-4D9E-4B8B-9B25-DFB1926944A6}" srcOrd="0" destOrd="0" presId="urn:microsoft.com/office/officeart/2005/8/layout/default"/>
    <dgm:cxn modelId="{BC921457-563C-4963-AAD9-63A3653DC533}" srcId="{91CDEDD3-B284-4727-B96D-53B9C8CB2E3C}" destId="{D50AD76E-765F-45BE-9D18-AC2BB75A1064}" srcOrd="2" destOrd="0" parTransId="{2C1E7FAF-6476-4C5F-B20F-6D4783BBC2C8}" sibTransId="{AA771A7A-01EB-4288-A8EB-5CB47C6D84BE}"/>
    <dgm:cxn modelId="{78E93651-D294-4335-93B9-504C4E8B7124}" type="presOf" srcId="{91CDEDD3-B284-4727-B96D-53B9C8CB2E3C}" destId="{603C9F8A-75B4-4085-839D-B1F0B411F77F}" srcOrd="0" destOrd="0" presId="urn:microsoft.com/office/officeart/2005/8/layout/default"/>
    <dgm:cxn modelId="{C0A863E9-DCB7-46AB-87E3-42170332329B}" srcId="{91CDEDD3-B284-4727-B96D-53B9C8CB2E3C}" destId="{5EFA24FB-1AD7-4E6D-80A7-8664EFEC95A6}" srcOrd="0" destOrd="0" parTransId="{5D5C4F05-94DC-45A8-AF78-41B6DFC1B4BE}" sibTransId="{D1A608AC-48CA-4DAB-82DA-B2CD2523CA4E}"/>
    <dgm:cxn modelId="{0102C6AA-C132-4113-8722-EAB62E2AA4D7}" type="presOf" srcId="{6159F27D-A4F7-4137-842A-33990F5C5D06}" destId="{839CFFD0-F9FF-4165-BC55-CB3C78170CB0}" srcOrd="0" destOrd="0" presId="urn:microsoft.com/office/officeart/2005/8/layout/default"/>
    <dgm:cxn modelId="{7AD1926B-3D30-4D82-9888-92FADDC55403}" type="presParOf" srcId="{603C9F8A-75B4-4085-839D-B1F0B411F77F}" destId="{D0C1F293-21E7-434E-B884-DD85CB7E7081}" srcOrd="0" destOrd="0" presId="urn:microsoft.com/office/officeart/2005/8/layout/default"/>
    <dgm:cxn modelId="{6EAB65EA-F46F-44AF-873B-7E782BCC786D}" type="presParOf" srcId="{603C9F8A-75B4-4085-839D-B1F0B411F77F}" destId="{8069A412-BB31-4550-A3C1-C500001A48C3}" srcOrd="1" destOrd="0" presId="urn:microsoft.com/office/officeart/2005/8/layout/default"/>
    <dgm:cxn modelId="{23203A0D-FB4C-415F-9392-42DB258FE672}" type="presParOf" srcId="{603C9F8A-75B4-4085-839D-B1F0B411F77F}" destId="{F8BA76C5-6C55-4A78-AEAD-918011A8186A}" srcOrd="2" destOrd="0" presId="urn:microsoft.com/office/officeart/2005/8/layout/default"/>
    <dgm:cxn modelId="{859E8384-37BC-474B-8FF0-615458176A01}" type="presParOf" srcId="{603C9F8A-75B4-4085-839D-B1F0B411F77F}" destId="{D8C59601-EAB4-40A6-9C8C-44FDB22CF70B}" srcOrd="3" destOrd="0" presId="urn:microsoft.com/office/officeart/2005/8/layout/default"/>
    <dgm:cxn modelId="{2D094C65-B835-466E-AC53-76697AAF5B90}" type="presParOf" srcId="{603C9F8A-75B4-4085-839D-B1F0B411F77F}" destId="{E255E8CC-4D9E-4B8B-9B25-DFB1926944A6}" srcOrd="4" destOrd="0" presId="urn:microsoft.com/office/officeart/2005/8/layout/default"/>
    <dgm:cxn modelId="{F8A3265C-4ACF-404D-85EB-894E9A84BD15}" type="presParOf" srcId="{603C9F8A-75B4-4085-839D-B1F0B411F77F}" destId="{2CE2BA51-A265-4F40-8ACD-4605A83097D6}" srcOrd="5" destOrd="0" presId="urn:microsoft.com/office/officeart/2005/8/layout/default"/>
    <dgm:cxn modelId="{69E08235-88A2-43EB-97DC-75858EB571C0}" type="presParOf" srcId="{603C9F8A-75B4-4085-839D-B1F0B411F77F}" destId="{839CFFD0-F9FF-4165-BC55-CB3C78170CB0}" srcOrd="6" destOrd="0" presId="urn:microsoft.com/office/officeart/2005/8/layout/default"/>
    <dgm:cxn modelId="{AD6EAC1C-E843-44D4-BBCB-94C3001DDFD3}" type="presParOf" srcId="{603C9F8A-75B4-4085-839D-B1F0B411F77F}" destId="{1826EBBF-02AC-46F8-BDE3-56E26B4A29D1}" srcOrd="7" destOrd="0" presId="urn:microsoft.com/office/officeart/2005/8/layout/default"/>
    <dgm:cxn modelId="{7B35A7B6-1A5A-4EB1-B4CE-6462F4763777}" type="presParOf" srcId="{603C9F8A-75B4-4085-839D-B1F0B411F77F}" destId="{2E8FF3A7-8DD4-40E1-AAB8-BB1C7158E395}"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1F293-21E7-434E-B884-DD85CB7E7081}">
      <dsp:nvSpPr>
        <dsp:cNvPr id="0" name=""/>
        <dsp:cNvSpPr/>
      </dsp:nvSpPr>
      <dsp:spPr>
        <a:xfrm>
          <a:off x="0" y="733339"/>
          <a:ext cx="2311977" cy="1387186"/>
        </a:xfrm>
        <a:prstGeom prst="rect">
          <a:avLst/>
        </a:prstGeom>
        <a:solidFill>
          <a:schemeClr val="accent2">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altLang="en-US" sz="2000" kern="1200" dirty="0" smtClean="0"/>
            <a:t>A Representative Sample of Subjects</a:t>
          </a:r>
          <a:endParaRPr lang="en-US" sz="2000" kern="1200" dirty="0"/>
        </a:p>
      </dsp:txBody>
      <dsp:txXfrm>
        <a:off x="0" y="733339"/>
        <a:ext cx="2311977" cy="1387186"/>
      </dsp:txXfrm>
    </dsp:sp>
    <dsp:sp modelId="{F8BA76C5-6C55-4A78-AEAD-918011A8186A}">
      <dsp:nvSpPr>
        <dsp:cNvPr id="0" name=""/>
        <dsp:cNvSpPr/>
      </dsp:nvSpPr>
      <dsp:spPr>
        <a:xfrm>
          <a:off x="2543174" y="733339"/>
          <a:ext cx="2311977" cy="1387186"/>
        </a:xfrm>
        <a:prstGeom prst="rect">
          <a:avLst/>
        </a:prstGeom>
        <a:solidFill>
          <a:schemeClr val="accent3">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altLang="en-US" sz="2000" kern="1200" dirty="0" smtClean="0"/>
            <a:t>Control of Non-Relevant Variables</a:t>
          </a:r>
          <a:endParaRPr lang="en-US" sz="2000" kern="1200" dirty="0"/>
        </a:p>
      </dsp:txBody>
      <dsp:txXfrm>
        <a:off x="2543174" y="733339"/>
        <a:ext cx="2311977" cy="1387186"/>
      </dsp:txXfrm>
    </dsp:sp>
    <dsp:sp modelId="{E255E8CC-4D9E-4B8B-9B25-DFB1926944A6}">
      <dsp:nvSpPr>
        <dsp:cNvPr id="0" name=""/>
        <dsp:cNvSpPr/>
      </dsp:nvSpPr>
      <dsp:spPr>
        <a:xfrm>
          <a:off x="5086349" y="733339"/>
          <a:ext cx="2311977" cy="1387186"/>
        </a:xfrm>
        <a:prstGeom prst="rect">
          <a:avLst/>
        </a:prstGeom>
        <a:solidFill>
          <a:schemeClr val="accent4">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Objectivity</a:t>
          </a:r>
          <a:endParaRPr lang="en-US" sz="2000" kern="1200" dirty="0"/>
        </a:p>
      </dsp:txBody>
      <dsp:txXfrm>
        <a:off x="5086349" y="733339"/>
        <a:ext cx="2311977" cy="1387186"/>
      </dsp:txXfrm>
    </dsp:sp>
    <dsp:sp modelId="{839CFFD0-F9FF-4165-BC55-CB3C78170CB0}">
      <dsp:nvSpPr>
        <dsp:cNvPr id="0" name=""/>
        <dsp:cNvSpPr/>
      </dsp:nvSpPr>
      <dsp:spPr>
        <a:xfrm>
          <a:off x="1271587" y="2351723"/>
          <a:ext cx="2311977" cy="1387186"/>
        </a:xfrm>
        <a:prstGeom prst="rect">
          <a:avLst/>
        </a:prstGeom>
        <a:solidFill>
          <a:schemeClr val="accent5">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Peer-Reviewed</a:t>
          </a:r>
        </a:p>
        <a:p>
          <a:pPr lvl="0" algn="ctr" defTabSz="889000">
            <a:lnSpc>
              <a:spcPct val="90000"/>
            </a:lnSpc>
            <a:spcBef>
              <a:spcPct val="0"/>
            </a:spcBef>
            <a:spcAft>
              <a:spcPct val="35000"/>
            </a:spcAft>
          </a:pPr>
          <a:r>
            <a:rPr lang="en-US" sz="2000" kern="1200" dirty="0" smtClean="0"/>
            <a:t>Publication of Procedures and Results</a:t>
          </a:r>
          <a:endParaRPr lang="en-US" sz="2000" kern="1200" dirty="0"/>
        </a:p>
      </dsp:txBody>
      <dsp:txXfrm>
        <a:off x="1271587" y="2351723"/>
        <a:ext cx="2311977" cy="1387186"/>
      </dsp:txXfrm>
    </dsp:sp>
    <dsp:sp modelId="{2E8FF3A7-8DD4-40E1-AAB8-BB1C7158E395}">
      <dsp:nvSpPr>
        <dsp:cNvPr id="0" name=""/>
        <dsp:cNvSpPr/>
      </dsp:nvSpPr>
      <dsp:spPr>
        <a:xfrm>
          <a:off x="3814762" y="2351723"/>
          <a:ext cx="2311977" cy="1387186"/>
        </a:xfrm>
        <a:prstGeom prst="rect">
          <a:avLst/>
        </a:prstGeom>
        <a:solidFill>
          <a:schemeClr val="accent6">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Replication by Others </a:t>
          </a:r>
          <a:endParaRPr lang="en-US" sz="2000" kern="1200" dirty="0"/>
        </a:p>
      </dsp:txBody>
      <dsp:txXfrm>
        <a:off x="3814762" y="2351723"/>
        <a:ext cx="2311977" cy="138718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4508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17525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31183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37099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91649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76988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542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55408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653634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84627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50000"/>
              <a:lumOff val="5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5586B75A-687E-405C-8A0B-8D00578BA2C3}" type="datetimeFigureOut">
              <a:rPr lang="en-US" smtClean="0"/>
              <a:pPr/>
              <a:t>2/7/2018</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82629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bg2">
                    <a:lumMod val="40000"/>
                    <a:lumOff val="60000"/>
                  </a:schemeClr>
                </a:solidFill>
              </a:defRPr>
            </a:lvl1pPr>
          </a:lstStyle>
          <a:p>
            <a:fld id="{5586B75A-687E-405C-8A0B-8D00578BA2C3}" type="datetimeFigureOut">
              <a:rPr lang="en-US" smtClean="0"/>
              <a:pPr/>
              <a:t>2/7/2018</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bg2">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44413510"/>
      </p:ext>
    </p:extLst>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tabLst>
          <a:tab pos="1143000" algn="l"/>
        </a:tabLst>
        <a:defRPr sz="2000" kern="1200">
          <a:solidFill>
            <a:schemeClr val="bg2">
              <a:lumMod val="20000"/>
              <a:lumOff val="80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800" kern="1200">
          <a:solidFill>
            <a:schemeClr val="bg2">
              <a:lumMod val="20000"/>
              <a:lumOff val="80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600" kern="1200">
          <a:solidFill>
            <a:schemeClr val="bg2">
              <a:lumMod val="20000"/>
              <a:lumOff val="80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ted.com/talks/andreas_schleicher_use_data_to_build_better_schools#t-1168264"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9847" y="1298448"/>
            <a:ext cx="7345367" cy="3255264"/>
          </a:xfrm>
        </p:spPr>
        <p:txBody>
          <a:bodyPr>
            <a:normAutofit/>
          </a:bodyPr>
          <a:lstStyle/>
          <a:p>
            <a:r>
              <a:rPr lang="en-US" sz="7200" dirty="0" smtClean="0"/>
              <a:t>Applying Psychology to Teaching </a:t>
            </a:r>
            <a:endParaRPr lang="en-US" sz="7200" dirty="0"/>
          </a:p>
        </p:txBody>
      </p:sp>
      <p:sp>
        <p:nvSpPr>
          <p:cNvPr id="3" name="Subtitle 2"/>
          <p:cNvSpPr>
            <a:spLocks noGrp="1"/>
          </p:cNvSpPr>
          <p:nvPr>
            <p:ph type="subTitle" idx="1"/>
          </p:nvPr>
        </p:nvSpPr>
        <p:spPr>
          <a:xfrm>
            <a:off x="1069847" y="4844814"/>
            <a:ext cx="7315200" cy="914400"/>
          </a:xfrm>
        </p:spPr>
        <p:txBody>
          <a:bodyPr/>
          <a:lstStyle/>
          <a:p>
            <a:r>
              <a:rPr lang="en-US" dirty="0" smtClean="0"/>
              <a:t>Based </a:t>
            </a:r>
            <a:r>
              <a:rPr lang="en-US" dirty="0" smtClean="0"/>
              <a:t>on Chapter One </a:t>
            </a:r>
            <a:endParaRPr lang="en-US" dirty="0"/>
          </a:p>
        </p:txBody>
      </p:sp>
    </p:spTree>
    <p:extLst>
      <p:ext uri="{BB962C8B-B14F-4D97-AF65-F5344CB8AC3E}">
        <p14:creationId xmlns:p14="http://schemas.microsoft.com/office/powerpoint/2010/main" val="24415886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Validity </a:t>
            </a:r>
            <a:endParaRPr lang="en-US" dirty="0"/>
          </a:p>
        </p:txBody>
      </p:sp>
      <p:sp>
        <p:nvSpPr>
          <p:cNvPr id="3" name="Content Placeholder 2"/>
          <p:cNvSpPr>
            <a:spLocks noGrp="1"/>
          </p:cNvSpPr>
          <p:nvPr>
            <p:ph idx="1"/>
          </p:nvPr>
        </p:nvSpPr>
        <p:spPr>
          <a:xfrm>
            <a:off x="3844724" y="735265"/>
            <a:ext cx="7315200" cy="2331674"/>
          </a:xfrm>
        </p:spPr>
        <p:txBody>
          <a:bodyPr/>
          <a:lstStyle/>
          <a:p>
            <a:r>
              <a:rPr lang="en-US" dirty="0"/>
              <a:t>Internal Validity-  Degree to which results can be attributed to treatment, not other factors</a:t>
            </a:r>
            <a:r>
              <a:rPr lang="en-US" dirty="0" smtClean="0"/>
              <a:t>.</a:t>
            </a:r>
            <a:endParaRPr lang="en-US" dirty="0"/>
          </a:p>
          <a:p>
            <a:r>
              <a:rPr lang="en-US" dirty="0"/>
              <a:t>External Validity- Degree to which results can be applied to real-life situations.</a:t>
            </a:r>
          </a:p>
          <a:p>
            <a:endParaRPr lang="en-US" dirty="0"/>
          </a:p>
        </p:txBody>
      </p:sp>
      <p:sp>
        <p:nvSpPr>
          <p:cNvPr id="4" name="TextBox 3"/>
          <p:cNvSpPr txBox="1"/>
          <p:nvPr/>
        </p:nvSpPr>
        <p:spPr>
          <a:xfrm>
            <a:off x="3699314" y="3102741"/>
            <a:ext cx="3685309" cy="369332"/>
          </a:xfrm>
          <a:prstGeom prst="rect">
            <a:avLst/>
          </a:prstGeom>
          <a:noFill/>
        </p:spPr>
        <p:txBody>
          <a:bodyPr wrap="square" rtlCol="0">
            <a:spAutoFit/>
          </a:bodyPr>
          <a:lstStyle/>
          <a:p>
            <a:pPr algn="ctr"/>
            <a:r>
              <a:rPr lang="en-US" dirty="0" smtClean="0"/>
              <a:t>Lab Experiments</a:t>
            </a:r>
            <a:endParaRPr lang="en-US" dirty="0"/>
          </a:p>
        </p:txBody>
      </p:sp>
      <p:sp>
        <p:nvSpPr>
          <p:cNvPr id="5" name="TextBox 4"/>
          <p:cNvSpPr txBox="1"/>
          <p:nvPr/>
        </p:nvSpPr>
        <p:spPr>
          <a:xfrm>
            <a:off x="8091868" y="3130445"/>
            <a:ext cx="3685309" cy="369332"/>
          </a:xfrm>
          <a:prstGeom prst="rect">
            <a:avLst/>
          </a:prstGeom>
          <a:noFill/>
        </p:spPr>
        <p:txBody>
          <a:bodyPr wrap="square" rtlCol="0">
            <a:spAutoFit/>
          </a:bodyPr>
          <a:lstStyle/>
          <a:p>
            <a:pPr algn="ctr"/>
            <a:r>
              <a:rPr lang="en-US" dirty="0" smtClean="0"/>
              <a:t>Field Experiments</a:t>
            </a:r>
            <a:endParaRPr lang="en-US" dirty="0"/>
          </a:p>
        </p:txBody>
      </p:sp>
      <p:sp>
        <p:nvSpPr>
          <p:cNvPr id="6" name="Down Arrow 5"/>
          <p:cNvSpPr/>
          <p:nvPr/>
        </p:nvSpPr>
        <p:spPr>
          <a:xfrm>
            <a:off x="5604488" y="3932785"/>
            <a:ext cx="1191490" cy="20227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stretch>
            <a:fillRect/>
          </a:stretch>
        </p:blipFill>
        <p:spPr>
          <a:xfrm>
            <a:off x="8510539" y="3932785"/>
            <a:ext cx="1225402" cy="2042337"/>
          </a:xfrm>
          <a:prstGeom prst="rect">
            <a:avLst/>
          </a:prstGeom>
        </p:spPr>
      </p:pic>
      <p:pic>
        <p:nvPicPr>
          <p:cNvPr id="8" name="Picture 7"/>
          <p:cNvPicPr>
            <a:picLocks noChangeAspect="1"/>
          </p:cNvPicPr>
          <p:nvPr/>
        </p:nvPicPr>
        <p:blipFill>
          <a:blip r:embed="rId2"/>
          <a:stretch>
            <a:fillRect/>
          </a:stretch>
        </p:blipFill>
        <p:spPr>
          <a:xfrm rot="10800000">
            <a:off x="4054670" y="3932785"/>
            <a:ext cx="1225402" cy="2042337"/>
          </a:xfrm>
          <a:prstGeom prst="rect">
            <a:avLst/>
          </a:prstGeom>
        </p:spPr>
      </p:pic>
      <p:pic>
        <p:nvPicPr>
          <p:cNvPr id="9" name="Picture 8"/>
          <p:cNvPicPr>
            <a:picLocks noChangeAspect="1"/>
          </p:cNvPicPr>
          <p:nvPr/>
        </p:nvPicPr>
        <p:blipFill>
          <a:blip r:embed="rId2"/>
          <a:stretch>
            <a:fillRect/>
          </a:stretch>
        </p:blipFill>
        <p:spPr>
          <a:xfrm rot="10800000">
            <a:off x="9934522" y="3913211"/>
            <a:ext cx="1225402" cy="2042337"/>
          </a:xfrm>
          <a:prstGeom prst="rect">
            <a:avLst/>
          </a:prstGeom>
        </p:spPr>
      </p:pic>
      <p:sp>
        <p:nvSpPr>
          <p:cNvPr id="10" name="TextBox 9"/>
          <p:cNvSpPr txBox="1"/>
          <p:nvPr/>
        </p:nvSpPr>
        <p:spPr>
          <a:xfrm>
            <a:off x="3808632" y="4257782"/>
            <a:ext cx="1733336" cy="646331"/>
          </a:xfrm>
          <a:prstGeom prst="rect">
            <a:avLst/>
          </a:prstGeom>
          <a:noFill/>
        </p:spPr>
        <p:txBody>
          <a:bodyPr wrap="square" rtlCol="0">
            <a:spAutoFit/>
          </a:bodyPr>
          <a:lstStyle/>
          <a:p>
            <a:pPr algn="ctr"/>
            <a:r>
              <a:rPr lang="en-US" dirty="0" smtClean="0"/>
              <a:t>High</a:t>
            </a:r>
          </a:p>
          <a:p>
            <a:pPr algn="ctr"/>
            <a:r>
              <a:rPr lang="en-US" dirty="0" smtClean="0"/>
              <a:t>Internal Validity</a:t>
            </a:r>
            <a:endParaRPr lang="en-US" dirty="0"/>
          </a:p>
        </p:txBody>
      </p:sp>
      <p:sp>
        <p:nvSpPr>
          <p:cNvPr id="14" name="TextBox 13"/>
          <p:cNvSpPr txBox="1"/>
          <p:nvPr/>
        </p:nvSpPr>
        <p:spPr>
          <a:xfrm>
            <a:off x="8256572" y="5106260"/>
            <a:ext cx="1733336" cy="646331"/>
          </a:xfrm>
          <a:prstGeom prst="rect">
            <a:avLst/>
          </a:prstGeom>
          <a:noFill/>
        </p:spPr>
        <p:txBody>
          <a:bodyPr wrap="square" rtlCol="0">
            <a:spAutoFit/>
          </a:bodyPr>
          <a:lstStyle/>
          <a:p>
            <a:pPr algn="ctr"/>
            <a:r>
              <a:rPr lang="en-US" dirty="0" smtClean="0"/>
              <a:t>Low</a:t>
            </a:r>
          </a:p>
          <a:p>
            <a:pPr algn="ctr"/>
            <a:r>
              <a:rPr lang="en-US" dirty="0" smtClean="0"/>
              <a:t>Internal Validity</a:t>
            </a:r>
            <a:endParaRPr lang="en-US" dirty="0"/>
          </a:p>
        </p:txBody>
      </p:sp>
      <p:sp>
        <p:nvSpPr>
          <p:cNvPr id="15" name="TextBox 14"/>
          <p:cNvSpPr txBox="1"/>
          <p:nvPr/>
        </p:nvSpPr>
        <p:spPr>
          <a:xfrm>
            <a:off x="5382308" y="5106259"/>
            <a:ext cx="1733336" cy="646331"/>
          </a:xfrm>
          <a:prstGeom prst="rect">
            <a:avLst/>
          </a:prstGeom>
          <a:noFill/>
        </p:spPr>
        <p:txBody>
          <a:bodyPr wrap="square" rtlCol="0">
            <a:spAutoFit/>
          </a:bodyPr>
          <a:lstStyle/>
          <a:p>
            <a:pPr algn="ctr"/>
            <a:r>
              <a:rPr lang="en-US" dirty="0" smtClean="0"/>
              <a:t>Low</a:t>
            </a:r>
          </a:p>
          <a:p>
            <a:pPr algn="ctr"/>
            <a:r>
              <a:rPr lang="en-US" dirty="0" smtClean="0"/>
              <a:t>External Validity</a:t>
            </a:r>
            <a:endParaRPr lang="en-US" dirty="0"/>
          </a:p>
        </p:txBody>
      </p:sp>
      <p:sp>
        <p:nvSpPr>
          <p:cNvPr id="16" name="TextBox 15"/>
          <p:cNvSpPr txBox="1"/>
          <p:nvPr/>
        </p:nvSpPr>
        <p:spPr>
          <a:xfrm>
            <a:off x="9710289" y="4137948"/>
            <a:ext cx="1733336" cy="646331"/>
          </a:xfrm>
          <a:prstGeom prst="rect">
            <a:avLst/>
          </a:prstGeom>
          <a:noFill/>
        </p:spPr>
        <p:txBody>
          <a:bodyPr wrap="square" rtlCol="0">
            <a:spAutoFit/>
          </a:bodyPr>
          <a:lstStyle/>
          <a:p>
            <a:pPr algn="ctr"/>
            <a:r>
              <a:rPr lang="en-US" dirty="0" smtClean="0"/>
              <a:t>High</a:t>
            </a:r>
          </a:p>
          <a:p>
            <a:pPr algn="ctr"/>
            <a:r>
              <a:rPr lang="en-US" dirty="0" smtClean="0"/>
              <a:t>External Validity</a:t>
            </a:r>
            <a:endParaRPr lang="en-US" dirty="0"/>
          </a:p>
        </p:txBody>
      </p:sp>
      <p:sp>
        <p:nvSpPr>
          <p:cNvPr id="17" name="Rectangle 16"/>
          <p:cNvSpPr/>
          <p:nvPr/>
        </p:nvSpPr>
        <p:spPr>
          <a:xfrm>
            <a:off x="7650247" y="2789576"/>
            <a:ext cx="102368" cy="368530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683652" y="3526625"/>
            <a:ext cx="8093525" cy="93041"/>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01924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18072" y="2595389"/>
            <a:ext cx="2441448" cy="3255264"/>
          </a:xfrm>
        </p:spPr>
        <p:txBody>
          <a:bodyPr>
            <a:normAutofit fontScale="90000"/>
          </a:bodyPr>
          <a:lstStyle/>
          <a:p>
            <a:r>
              <a:rPr lang="en-US" sz="2400" dirty="0" smtClean="0"/>
              <a:t>Listen to your gut, but follow it with inquiry not immediate </a:t>
            </a:r>
            <a:r>
              <a:rPr lang="en-US" sz="2400" dirty="0" smtClean="0"/>
              <a:t>reaction; Be intellectually curious. </a:t>
            </a:r>
            <a:br>
              <a:rPr lang="en-US" sz="2400" dirty="0" smtClean="0"/>
            </a:br>
            <a:r>
              <a:rPr lang="en-US" sz="2400" dirty="0"/>
              <a:t/>
            </a:r>
            <a:br>
              <a:rPr lang="en-US" sz="2400" dirty="0"/>
            </a:br>
            <a:r>
              <a:rPr lang="en-US" sz="2400" dirty="0" smtClean="0"/>
              <a:t>Good teaching is rooted in more than heart. Teachers must be grounded with content knowledge about instructional approaches, strategies, diversity, and child development. </a:t>
            </a:r>
            <a:endParaRPr lang="en-US" sz="2400" dirty="0"/>
          </a:p>
        </p:txBody>
      </p:sp>
      <p:sp>
        <p:nvSpPr>
          <p:cNvPr id="3" name="Subtitle 2"/>
          <p:cNvSpPr>
            <a:spLocks noGrp="1"/>
          </p:cNvSpPr>
          <p:nvPr>
            <p:ph type="subTitle" idx="1"/>
          </p:nvPr>
        </p:nvSpPr>
        <p:spPr>
          <a:xfrm>
            <a:off x="1075077" y="5094195"/>
            <a:ext cx="7315200" cy="914400"/>
          </a:xfrm>
        </p:spPr>
        <p:txBody>
          <a:bodyPr/>
          <a:lstStyle/>
          <a:p>
            <a:pPr algn="ctr"/>
            <a:r>
              <a:rPr lang="en-US" dirty="0" smtClean="0"/>
              <a:t>BSC Department of Education Conceptual Framework</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767501" y="1370245"/>
            <a:ext cx="5930352" cy="3459450"/>
          </a:xfrm>
          <a:prstGeom prst="rect">
            <a:avLst/>
          </a:prstGeom>
        </p:spPr>
      </p:pic>
    </p:spTree>
    <p:extLst>
      <p:ext uri="{BB962C8B-B14F-4D97-AF65-F5344CB8AC3E}">
        <p14:creationId xmlns:p14="http://schemas.microsoft.com/office/powerpoint/2010/main" val="1049470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355" y="997112"/>
            <a:ext cx="3055546" cy="4601183"/>
          </a:xfrm>
        </p:spPr>
        <p:txBody>
          <a:bodyPr/>
          <a:lstStyle/>
          <a:p>
            <a:r>
              <a:rPr lang="en-US" altLang="en-US" dirty="0">
                <a:solidFill>
                  <a:schemeClr val="tx1"/>
                </a:solidFill>
              </a:rPr>
              <a:t>Good Teaching is Partly </a:t>
            </a:r>
            <a:br>
              <a:rPr lang="en-US" altLang="en-US" dirty="0">
                <a:solidFill>
                  <a:schemeClr val="tx1"/>
                </a:solidFill>
              </a:rPr>
            </a:br>
            <a:r>
              <a:rPr lang="en-US" altLang="en-US" dirty="0">
                <a:solidFill>
                  <a:schemeClr val="tx1"/>
                </a:solidFill>
              </a:rPr>
              <a:t>an Art and Partly a Science</a:t>
            </a:r>
            <a:endParaRPr lang="en-US" dirty="0"/>
          </a:p>
        </p:txBody>
      </p:sp>
      <p:sp>
        <p:nvSpPr>
          <p:cNvPr id="3" name="Content Placeholder 2"/>
          <p:cNvSpPr>
            <a:spLocks noGrp="1"/>
          </p:cNvSpPr>
          <p:nvPr>
            <p:ph idx="1"/>
          </p:nvPr>
        </p:nvSpPr>
        <p:spPr>
          <a:xfrm>
            <a:off x="3686388" y="997112"/>
            <a:ext cx="7743612" cy="5120640"/>
          </a:xfrm>
        </p:spPr>
        <p:txBody>
          <a:bodyPr>
            <a:normAutofit/>
          </a:bodyPr>
          <a:lstStyle/>
          <a:p>
            <a:pPr marL="0" indent="0">
              <a:buNone/>
              <a:tabLst>
                <a:tab pos="798513" algn="l"/>
              </a:tabLst>
            </a:pPr>
            <a:r>
              <a:rPr lang="en-US" altLang="en-US" sz="2400" dirty="0"/>
              <a:t>The Argument for Teaching as an Art </a:t>
            </a:r>
          </a:p>
          <a:p>
            <a:pPr marL="798513" lvl="1" indent="-341313">
              <a:buFont typeface="Zapf Dingbats" pitchFamily="36" charset="2"/>
              <a:buChar char="ã"/>
              <a:tabLst>
                <a:tab pos="798513" algn="l"/>
              </a:tabLst>
            </a:pPr>
            <a:r>
              <a:rPr lang="en-US" altLang="en-US" sz="2400" dirty="0"/>
              <a:t>Motives, beliefs, emotions, values, flexibility, are all part of successful teaching</a:t>
            </a:r>
          </a:p>
          <a:p>
            <a:pPr marL="798513" lvl="1" indent="-341313">
              <a:buFont typeface="Zapf Dingbats" pitchFamily="36" charset="2"/>
              <a:buChar char="ã"/>
              <a:tabLst>
                <a:tab pos="798513" algn="l"/>
              </a:tabLst>
            </a:pPr>
            <a:endParaRPr lang="en-US" altLang="en-US" sz="2400" dirty="0"/>
          </a:p>
          <a:p>
            <a:pPr marL="0" indent="0">
              <a:buNone/>
              <a:tabLst>
                <a:tab pos="798513" algn="l"/>
              </a:tabLst>
            </a:pPr>
            <a:r>
              <a:rPr lang="en-US" altLang="en-US" sz="2400" dirty="0"/>
              <a:t>The Argument for Teaching as a Science </a:t>
            </a:r>
          </a:p>
          <a:p>
            <a:pPr marL="798513" lvl="1" indent="-341313">
              <a:buFont typeface="Zapf Dingbats" pitchFamily="36" charset="2"/>
              <a:buChar char="ã"/>
              <a:tabLst>
                <a:tab pos="798513" algn="l"/>
              </a:tabLst>
            </a:pPr>
            <a:r>
              <a:rPr lang="en-US" altLang="en-US" sz="2400" dirty="0"/>
              <a:t>Usable body of research findings</a:t>
            </a:r>
          </a:p>
          <a:p>
            <a:pPr marL="798513" lvl="1" indent="-341313">
              <a:buFont typeface="Zapf Dingbats" pitchFamily="36" charset="2"/>
              <a:buChar char="ã"/>
              <a:tabLst>
                <a:tab pos="798513" algn="l"/>
              </a:tabLst>
            </a:pPr>
            <a:endParaRPr lang="en-US" altLang="en-US" sz="2400" dirty="0"/>
          </a:p>
          <a:p>
            <a:pPr marL="0" indent="0">
              <a:buNone/>
              <a:tabLst>
                <a:tab pos="795338" algn="l"/>
              </a:tabLst>
            </a:pPr>
            <a:r>
              <a:rPr lang="en-US" altLang="en-US" sz="2400" dirty="0"/>
              <a:t>The Teacher as Artistic Scholar: Combining the Art and Science of Teaching</a:t>
            </a:r>
            <a:endParaRPr lang="en-US" altLang="en-US" sz="2400" dirty="0">
              <a:sym typeface="Zapf Dingbats" pitchFamily="36" charset="2"/>
            </a:endParaRPr>
          </a:p>
          <a:p>
            <a:pPr marL="798513" lvl="1" indent="-341313">
              <a:buNone/>
              <a:tabLst>
                <a:tab pos="795338" algn="l"/>
              </a:tabLst>
            </a:pPr>
            <a:r>
              <a:rPr lang="en-US" altLang="en-US" sz="2400" dirty="0">
                <a:sym typeface="Zapf Dingbats" pitchFamily="36" charset="2"/>
              </a:rPr>
              <a:t> The artistic scholar strikes a balance between the art and science of teaching by using research findings as ideas that might be applicable to a particular group of students at a particular point in time</a:t>
            </a:r>
          </a:p>
          <a:p>
            <a:endParaRPr lang="en-US" dirty="0"/>
          </a:p>
        </p:txBody>
      </p:sp>
    </p:spTree>
    <p:extLst>
      <p:ext uri="{BB962C8B-B14F-4D97-AF65-F5344CB8AC3E}">
        <p14:creationId xmlns:p14="http://schemas.microsoft.com/office/powerpoint/2010/main" val="1205364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Reflective Teachers…</a:t>
            </a:r>
            <a:endParaRPr lang="en-US" dirty="0"/>
          </a:p>
        </p:txBody>
      </p:sp>
      <p:sp>
        <p:nvSpPr>
          <p:cNvPr id="3" name="Content Placeholder 2"/>
          <p:cNvSpPr>
            <a:spLocks noGrp="1"/>
          </p:cNvSpPr>
          <p:nvPr>
            <p:ph idx="1"/>
          </p:nvPr>
        </p:nvSpPr>
        <p:spPr>
          <a:xfrm>
            <a:off x="3200401" y="974208"/>
            <a:ext cx="8312726" cy="5120640"/>
          </a:xfrm>
        </p:spPr>
        <p:txBody>
          <a:bodyPr>
            <a:normAutofit lnSpcReduction="10000"/>
          </a:bodyPr>
          <a:lstStyle/>
          <a:p>
            <a:pPr marL="914400" lvl="1" indent="-457200">
              <a:buFont typeface="Zapf Dingbats" pitchFamily="36" charset="2"/>
              <a:buChar char="ã"/>
            </a:pPr>
            <a:r>
              <a:rPr lang="en-US" altLang="en-US" sz="3200" dirty="0" smtClean="0"/>
              <a:t>Make </a:t>
            </a:r>
            <a:r>
              <a:rPr lang="en-US" altLang="en-US" sz="3200" dirty="0"/>
              <a:t>extensive use of formative assessment to generate information on which to </a:t>
            </a:r>
            <a:r>
              <a:rPr lang="en-US" altLang="en-US" sz="3200" dirty="0" smtClean="0"/>
              <a:t>reflect</a:t>
            </a:r>
          </a:p>
          <a:p>
            <a:pPr marL="914400" lvl="1" indent="-457200">
              <a:buFont typeface="Zapf Dingbats" pitchFamily="36" charset="2"/>
              <a:buChar char="ã"/>
            </a:pPr>
            <a:endParaRPr lang="en-US" altLang="en-US" sz="3200" dirty="0"/>
          </a:p>
          <a:p>
            <a:pPr marL="914400" lvl="1" indent="-457200">
              <a:buFont typeface="Zapf Dingbats" pitchFamily="36" charset="2"/>
              <a:buChar char="ã"/>
            </a:pPr>
            <a:r>
              <a:rPr lang="en-US" altLang="en-US" sz="3200" dirty="0" smtClean="0">
                <a:sym typeface="Zapf Dingbats" pitchFamily="36" charset="2"/>
              </a:rPr>
              <a:t>Have </a:t>
            </a:r>
            <a:r>
              <a:rPr lang="en-US" altLang="en-US" sz="3200" dirty="0">
                <a:sym typeface="Zapf Dingbats" pitchFamily="36" charset="2"/>
              </a:rPr>
              <a:t>an introspective orientation, are open-minded but questioning, take responsibility for their decisions and </a:t>
            </a:r>
            <a:r>
              <a:rPr lang="en-US" altLang="en-US" sz="3200" dirty="0" smtClean="0">
                <a:sym typeface="Zapf Dingbats" pitchFamily="36" charset="2"/>
              </a:rPr>
              <a:t>actions</a:t>
            </a:r>
          </a:p>
          <a:p>
            <a:pPr marL="914400" lvl="1" indent="-457200">
              <a:buFont typeface="Zapf Dingbats" pitchFamily="36" charset="2"/>
              <a:buChar char="ã"/>
            </a:pPr>
            <a:endParaRPr lang="en-US" altLang="en-US" sz="3200" dirty="0"/>
          </a:p>
          <a:p>
            <a:pPr marL="914400" lvl="1" indent="-457200">
              <a:buNone/>
            </a:pPr>
            <a:r>
              <a:rPr lang="en-US" altLang="en-US" sz="3200" dirty="0">
                <a:sym typeface="Zapf Dingbats" pitchFamily="36" charset="2"/>
              </a:rPr>
              <a:t>	</a:t>
            </a:r>
            <a:r>
              <a:rPr lang="en-US" altLang="en-US" sz="3200" dirty="0"/>
              <a:t>Are able to use compelling evidence in support of a decision</a:t>
            </a:r>
          </a:p>
          <a:p>
            <a:endParaRPr lang="en-US" dirty="0"/>
          </a:p>
        </p:txBody>
      </p:sp>
    </p:spTree>
    <p:extLst>
      <p:ext uri="{BB962C8B-B14F-4D97-AF65-F5344CB8AC3E}">
        <p14:creationId xmlns:p14="http://schemas.microsoft.com/office/powerpoint/2010/main" val="3386703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796" y="3202709"/>
            <a:ext cx="2834640" cy="2377440"/>
          </a:xfrm>
        </p:spPr>
        <p:txBody>
          <a:bodyPr>
            <a:normAutofit fontScale="90000"/>
          </a:bodyPr>
          <a:lstStyle/>
          <a:p>
            <a:r>
              <a:rPr lang="en-US" dirty="0" smtClean="0"/>
              <a:t>TED Talk</a:t>
            </a:r>
            <a:br>
              <a:rPr lang="en-US" dirty="0" smtClean="0"/>
            </a:br>
            <a:r>
              <a:rPr lang="en-US" dirty="0" smtClean="0"/>
              <a:t/>
            </a:r>
            <a:br>
              <a:rPr lang="en-US" dirty="0" smtClean="0"/>
            </a:br>
            <a:r>
              <a:rPr lang="en-US" dirty="0" smtClean="0"/>
              <a:t/>
            </a:r>
            <a:br>
              <a:rPr lang="en-US" dirty="0" smtClean="0"/>
            </a:br>
            <a:r>
              <a:rPr lang="en-US" i="1" dirty="0" smtClean="0"/>
              <a:t>Use Data to Build Better Schools</a:t>
            </a:r>
            <a:br>
              <a:rPr lang="en-US" i="1" dirty="0" smtClean="0"/>
            </a:br>
            <a:r>
              <a:rPr lang="en-US" dirty="0" smtClean="0"/>
              <a:t/>
            </a:r>
            <a:br>
              <a:rPr lang="en-US" dirty="0" smtClean="0"/>
            </a:br>
            <a:r>
              <a:rPr lang="en-US" dirty="0"/>
              <a:t/>
            </a:r>
            <a:br>
              <a:rPr lang="en-US" dirty="0"/>
            </a:br>
            <a:r>
              <a:rPr lang="en-US" dirty="0" smtClean="0"/>
              <a:t>Andreas Schleicher, PISA</a:t>
            </a:r>
            <a:br>
              <a:rPr lang="en-US" dirty="0" smtClean="0"/>
            </a:br>
            <a:endParaRPr lang="en-US" dirty="0"/>
          </a:p>
        </p:txBody>
      </p:sp>
      <p:pic>
        <p:nvPicPr>
          <p:cNvPr id="6" name="Picture Placeholder 5">
            <a:hlinkClick r:id="rId2"/>
          </p:cNvPr>
          <p:cNvPicPr>
            <a:picLocks noGrp="1" noChangeAspect="1"/>
          </p:cNvPicPr>
          <p:nvPr>
            <p:ph type="pic" idx="1"/>
          </p:nvPr>
        </p:nvPicPr>
        <p:blipFill rotWithShape="1">
          <a:blip r:embed="rId3"/>
          <a:srcRect l="422" r="-184"/>
          <a:stretch/>
        </p:blipFill>
        <p:spPr>
          <a:xfrm>
            <a:off x="3860801" y="1225220"/>
            <a:ext cx="7416800" cy="4180424"/>
          </a:xfrm>
          <a:prstGeom prst="rect">
            <a:avLst/>
          </a:prstGeom>
        </p:spPr>
      </p:pic>
      <p:sp>
        <p:nvSpPr>
          <p:cNvPr id="5" name="Rectangle 4"/>
          <p:cNvSpPr/>
          <p:nvPr/>
        </p:nvSpPr>
        <p:spPr>
          <a:xfrm>
            <a:off x="3860801" y="5492418"/>
            <a:ext cx="7416800" cy="646331"/>
          </a:xfrm>
          <a:prstGeom prst="rect">
            <a:avLst/>
          </a:prstGeom>
        </p:spPr>
        <p:txBody>
          <a:bodyPr wrap="square">
            <a:spAutoFit/>
          </a:bodyPr>
          <a:lstStyle/>
          <a:p>
            <a:r>
              <a:rPr lang="en-US" dirty="0"/>
              <a:t>https://www.ted.com/talks/andreas_schleicher_use_data_to_build_better_schools#t-1168264</a:t>
            </a:r>
          </a:p>
        </p:txBody>
      </p:sp>
    </p:spTree>
    <p:extLst>
      <p:ext uri="{BB962C8B-B14F-4D97-AF65-F5344CB8AC3E}">
        <p14:creationId xmlns:p14="http://schemas.microsoft.com/office/powerpoint/2010/main" val="13673869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What is Educational Psychology? </a:t>
            </a:r>
            <a:endParaRPr lang="en-US" sz="4000" dirty="0"/>
          </a:p>
        </p:txBody>
      </p:sp>
      <p:sp>
        <p:nvSpPr>
          <p:cNvPr id="3" name="Content Placeholder 2"/>
          <p:cNvSpPr>
            <a:spLocks noGrp="1"/>
          </p:cNvSpPr>
          <p:nvPr>
            <p:ph idx="1"/>
          </p:nvPr>
        </p:nvSpPr>
        <p:spPr>
          <a:xfrm>
            <a:off x="3834170" y="1226588"/>
            <a:ext cx="7315200" cy="4682421"/>
          </a:xfrm>
        </p:spPr>
        <p:txBody>
          <a:bodyPr>
            <a:normAutofit fontScale="62500" lnSpcReduction="20000"/>
          </a:bodyPr>
          <a:lstStyle/>
          <a:p>
            <a:pPr marL="0" indent="0">
              <a:buNone/>
            </a:pPr>
            <a:r>
              <a:rPr lang="en-US" sz="4400" dirty="0" smtClean="0"/>
              <a:t>The study of how people learn, with respect to social, emotional, and cognitive development. </a:t>
            </a:r>
          </a:p>
          <a:p>
            <a:pPr marL="0" indent="0">
              <a:buNone/>
            </a:pPr>
            <a:endParaRPr lang="en-US" sz="4400" dirty="0"/>
          </a:p>
          <a:p>
            <a:pPr marL="0" indent="0">
              <a:buNone/>
            </a:pPr>
            <a:r>
              <a:rPr lang="en-US" sz="4400" dirty="0" smtClean="0"/>
              <a:t>Using grounded, purposeful, scientific knowledge to inform decisions about teaching. </a:t>
            </a:r>
          </a:p>
          <a:p>
            <a:pPr marL="0" indent="0">
              <a:buNone/>
            </a:pPr>
            <a:endParaRPr lang="en-US" sz="4400" dirty="0"/>
          </a:p>
          <a:p>
            <a:pPr marL="0" indent="0">
              <a:buNone/>
            </a:pPr>
            <a:r>
              <a:rPr lang="en-US" sz="4400" dirty="0" smtClean="0"/>
              <a:t>Challenging your own perceptions, assumptions, and experiences. </a:t>
            </a:r>
          </a:p>
          <a:p>
            <a:pPr marL="0" indent="0">
              <a:buNone/>
            </a:pPr>
            <a:endParaRPr lang="en-US" sz="4400" dirty="0"/>
          </a:p>
          <a:p>
            <a:pPr marL="0" indent="0">
              <a:buNone/>
            </a:pPr>
            <a:r>
              <a:rPr lang="en-US" sz="4400" dirty="0" smtClean="0"/>
              <a:t>Rigorously asking “Why?” </a:t>
            </a:r>
          </a:p>
          <a:p>
            <a:pPr marL="0" indent="0">
              <a:buNone/>
            </a:pPr>
            <a:endParaRPr lang="en-US" dirty="0"/>
          </a:p>
        </p:txBody>
      </p:sp>
    </p:spTree>
    <p:extLst>
      <p:ext uri="{BB962C8B-B14F-4D97-AF65-F5344CB8AC3E}">
        <p14:creationId xmlns:p14="http://schemas.microsoft.com/office/powerpoint/2010/main" val="15900346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Ed Psych? </a:t>
            </a:r>
            <a:endParaRPr lang="en-US" dirty="0"/>
          </a:p>
        </p:txBody>
      </p:sp>
      <p:sp>
        <p:nvSpPr>
          <p:cNvPr id="3" name="Content Placeholder 2"/>
          <p:cNvSpPr>
            <a:spLocks noGrp="1"/>
          </p:cNvSpPr>
          <p:nvPr>
            <p:ph idx="1"/>
          </p:nvPr>
        </p:nvSpPr>
        <p:spPr>
          <a:xfrm>
            <a:off x="3694699" y="897359"/>
            <a:ext cx="7976369" cy="5262372"/>
          </a:xfrm>
        </p:spPr>
        <p:txBody>
          <a:bodyPr/>
          <a:lstStyle/>
          <a:p>
            <a:r>
              <a:rPr lang="en-US" altLang="en-US" sz="2400" dirty="0"/>
              <a:t>Teaching Is a Complex Enterprise</a:t>
            </a:r>
          </a:p>
          <a:p>
            <a:pPr marL="914400" lvl="1" indent="-457200">
              <a:buFont typeface="Zapf Dingbats" pitchFamily="36" charset="2"/>
              <a:buChar char="ã"/>
            </a:pPr>
            <a:r>
              <a:rPr lang="en-US" altLang="en-US" sz="2400" dirty="0" smtClean="0"/>
              <a:t>Educational </a:t>
            </a:r>
            <a:r>
              <a:rPr lang="en-US" altLang="en-US" sz="2400" dirty="0"/>
              <a:t>psychology provides information about the many factors that affect teaching and </a:t>
            </a:r>
            <a:r>
              <a:rPr lang="en-US" altLang="en-US" sz="2400" dirty="0" smtClean="0"/>
              <a:t>learning</a:t>
            </a:r>
          </a:p>
          <a:p>
            <a:pPr marL="914400" lvl="1" indent="-457200">
              <a:buFont typeface="Zapf Dingbats" pitchFamily="36" charset="2"/>
              <a:buChar char="ã"/>
            </a:pPr>
            <a:endParaRPr lang="en-US" altLang="en-US" sz="2400" dirty="0"/>
          </a:p>
          <a:p>
            <a:r>
              <a:rPr lang="en-US" altLang="en-US" sz="2400" dirty="0"/>
              <a:t>Research Can Inform Teachers</a:t>
            </a:r>
          </a:p>
          <a:p>
            <a:pPr marL="914400" lvl="1" indent="-457200">
              <a:buFont typeface="Zapf Dingbats" pitchFamily="36" charset="2"/>
              <a:buChar char="ã"/>
            </a:pPr>
            <a:r>
              <a:rPr lang="en-US" altLang="en-US" sz="2400" dirty="0" smtClean="0"/>
              <a:t>Educational </a:t>
            </a:r>
            <a:r>
              <a:rPr lang="en-US" altLang="en-US" sz="2400" dirty="0"/>
              <a:t>psychology offers useful and tested ideas for improving </a:t>
            </a:r>
            <a:r>
              <a:rPr lang="en-US" altLang="en-US" sz="2400" dirty="0" smtClean="0"/>
              <a:t>instruction</a:t>
            </a:r>
          </a:p>
          <a:p>
            <a:pPr marL="914400" lvl="1" indent="-457200">
              <a:buFont typeface="Zapf Dingbats" pitchFamily="36" charset="2"/>
              <a:buChar char="ã"/>
            </a:pPr>
            <a:endParaRPr lang="en-US" altLang="en-US" sz="2400" dirty="0"/>
          </a:p>
          <a:p>
            <a:r>
              <a:rPr lang="en-US" altLang="en-US" sz="2400" dirty="0"/>
              <a:t>Coursework and Competence</a:t>
            </a:r>
          </a:p>
          <a:p>
            <a:pPr marL="914400" lvl="1" indent="-457200">
              <a:buNone/>
            </a:pPr>
            <a:r>
              <a:rPr lang="en-US" altLang="en-US" sz="2400" dirty="0">
                <a:sym typeface="Zapf Dingbats" pitchFamily="36" charset="2"/>
              </a:rPr>
              <a:t> </a:t>
            </a:r>
            <a:r>
              <a:rPr lang="en-US" altLang="en-US" sz="2400" dirty="0"/>
              <a:t>Educational psychology helps prepare teachers to be effective by providing them with pedagogical content knowledge </a:t>
            </a:r>
          </a:p>
          <a:p>
            <a:endParaRPr lang="en-US" dirty="0"/>
          </a:p>
        </p:txBody>
      </p:sp>
    </p:spTree>
    <p:extLst>
      <p:ext uri="{BB962C8B-B14F-4D97-AF65-F5344CB8AC3E}">
        <p14:creationId xmlns:p14="http://schemas.microsoft.com/office/powerpoint/2010/main" val="796318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one-size fits all magic solutions…</a:t>
            </a:r>
            <a:br>
              <a:rPr lang="en-US" dirty="0" smtClean="0"/>
            </a:br>
            <a:r>
              <a:rPr lang="en-US" dirty="0" smtClean="0"/>
              <a:t/>
            </a:r>
            <a:br>
              <a:rPr lang="en-US" dirty="0" smtClean="0"/>
            </a:br>
            <a:r>
              <a:rPr lang="en-US" dirty="0" smtClean="0"/>
              <a:t>(pg. 5)</a:t>
            </a:r>
            <a:endParaRPr lang="en-US" dirty="0"/>
          </a:p>
        </p:txBody>
      </p:sp>
      <p:sp>
        <p:nvSpPr>
          <p:cNvPr id="3" name="Content Placeholder 2"/>
          <p:cNvSpPr>
            <a:spLocks noGrp="1"/>
          </p:cNvSpPr>
          <p:nvPr>
            <p:ph idx="1"/>
          </p:nvPr>
        </p:nvSpPr>
        <p:spPr>
          <a:xfrm>
            <a:off x="3751967" y="1092205"/>
            <a:ext cx="7315200" cy="5120640"/>
          </a:xfrm>
        </p:spPr>
        <p:txBody>
          <a:bodyPr>
            <a:normAutofit fontScale="92500" lnSpcReduction="10000"/>
          </a:bodyPr>
          <a:lstStyle/>
          <a:p>
            <a:r>
              <a:rPr lang="en-US" dirty="0" smtClean="0"/>
              <a:t>“The insights you seek from research should be specific rather than general. So instead of asking, ‘Will my students benefit from approach A rather than approach B?’ you need to ask ‘For which students will this idea likely work best? Under what circumstances? With what kinds of tasks? And for what kinds of outcomes</a:t>
            </a:r>
            <a:r>
              <a:rPr lang="en-US" dirty="0" smtClean="0"/>
              <a:t>?’”</a:t>
            </a:r>
          </a:p>
          <a:p>
            <a:pPr marL="0" indent="0">
              <a:buNone/>
            </a:pPr>
            <a:endParaRPr lang="en-US" dirty="0" smtClean="0"/>
          </a:p>
          <a:p>
            <a:pPr>
              <a:tabLst>
                <a:tab pos="798513" algn="l"/>
              </a:tabLst>
            </a:pPr>
            <a:r>
              <a:rPr lang="en-US" altLang="en-US" dirty="0"/>
              <a:t>Complicating Factors in the Study </a:t>
            </a:r>
            <a:r>
              <a:rPr lang="en-US" altLang="en-US" dirty="0" smtClean="0"/>
              <a:t>of </a:t>
            </a:r>
            <a:r>
              <a:rPr lang="en-US" altLang="en-US" dirty="0"/>
              <a:t>Behavior and Thought </a:t>
            </a:r>
            <a:r>
              <a:rPr lang="en-US" altLang="en-US" dirty="0" smtClean="0"/>
              <a:t>Processes:</a:t>
            </a:r>
            <a:endParaRPr lang="en-US" dirty="0"/>
          </a:p>
          <a:p>
            <a:pPr lvl="1">
              <a:tabLst>
                <a:tab pos="798513" algn="l"/>
              </a:tabLst>
            </a:pPr>
            <a:r>
              <a:rPr lang="en-US" altLang="en-US" dirty="0"/>
              <a:t>The Limited Focus of Research</a:t>
            </a:r>
          </a:p>
          <a:p>
            <a:pPr lvl="1">
              <a:tabLst>
                <a:tab pos="798513" algn="l"/>
              </a:tabLst>
            </a:pPr>
            <a:r>
              <a:rPr lang="en-US" altLang="en-US" dirty="0"/>
              <a:t>The Complexity of Teaching and Learning</a:t>
            </a:r>
          </a:p>
          <a:p>
            <a:pPr lvl="1">
              <a:tabLst>
                <a:tab pos="798513" algn="l"/>
              </a:tabLst>
            </a:pPr>
            <a:r>
              <a:rPr lang="en-US" altLang="en-US" dirty="0"/>
              <a:t>Selection and Interpretation of Data</a:t>
            </a:r>
          </a:p>
          <a:p>
            <a:pPr lvl="1">
              <a:tabLst>
                <a:tab pos="798513" algn="l"/>
              </a:tabLst>
            </a:pPr>
            <a:r>
              <a:rPr lang="en-US" dirty="0" smtClean="0"/>
              <a:t>Research is </a:t>
            </a:r>
            <a:r>
              <a:rPr lang="en-US" dirty="0" smtClean="0"/>
              <a:t>continually evolving – “This is what we know </a:t>
            </a:r>
            <a:r>
              <a:rPr lang="en-US" u="sng" dirty="0" smtClean="0"/>
              <a:t>for now</a:t>
            </a:r>
            <a:r>
              <a:rPr lang="en-US" dirty="0" smtClean="0"/>
              <a:t>.”</a:t>
            </a:r>
          </a:p>
          <a:p>
            <a:endParaRPr lang="en-US" dirty="0" smtClean="0"/>
          </a:p>
          <a:p>
            <a:r>
              <a:rPr lang="en-US" dirty="0" smtClean="0"/>
              <a:t>Always look for discrepancies and contradictions, which may lead you to more questions and opportunities for research </a:t>
            </a:r>
            <a:endParaRPr lang="en-US" dirty="0" smtClean="0"/>
          </a:p>
          <a:p>
            <a:endParaRPr lang="en-US" dirty="0" smtClean="0"/>
          </a:p>
          <a:p>
            <a:r>
              <a:rPr lang="en-US" dirty="0" smtClean="0"/>
              <a:t>Analyze your sources using the CRAAP test! </a:t>
            </a:r>
            <a:endParaRPr lang="en-US" dirty="0"/>
          </a:p>
          <a:p>
            <a:endParaRPr lang="en-US" dirty="0"/>
          </a:p>
        </p:txBody>
      </p:sp>
    </p:spTree>
    <p:extLst>
      <p:ext uri="{BB962C8B-B14F-4D97-AF65-F5344CB8AC3E}">
        <p14:creationId xmlns:p14="http://schemas.microsoft.com/office/powerpoint/2010/main" val="980281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Revisit </a:t>
            </a:r>
            <a:br>
              <a:rPr lang="en-US" dirty="0" smtClean="0"/>
            </a:br>
            <a:r>
              <a:rPr lang="en-US" dirty="0" smtClean="0"/>
              <a:t>Joey, age 11 </a:t>
            </a:r>
            <a:endParaRPr lang="en-US" dirty="0"/>
          </a:p>
        </p:txBody>
      </p:sp>
      <p:sp>
        <p:nvSpPr>
          <p:cNvPr id="3" name="Content Placeholder 2"/>
          <p:cNvSpPr>
            <a:spLocks noGrp="1"/>
          </p:cNvSpPr>
          <p:nvPr>
            <p:ph idx="1"/>
          </p:nvPr>
        </p:nvSpPr>
        <p:spPr>
          <a:xfrm>
            <a:off x="3819391" y="1039090"/>
            <a:ext cx="7776864" cy="4987637"/>
          </a:xfrm>
        </p:spPr>
        <p:txBody>
          <a:bodyPr>
            <a:noAutofit/>
          </a:bodyPr>
          <a:lstStyle/>
          <a:p>
            <a:pPr marL="0" indent="0">
              <a:buNone/>
            </a:pPr>
            <a:r>
              <a:rPr lang="en-US" sz="1400" b="1" dirty="0">
                <a:solidFill>
                  <a:schemeClr val="accent1">
                    <a:lumMod val="40000"/>
                    <a:lumOff val="60000"/>
                  </a:schemeClr>
                </a:solidFill>
              </a:rPr>
              <a:t>Joey is in the 5th grade. It’s the end of the year, and he’s had a D or F average in nearly every subject, since the beginning of the year. While Joey has made some academic gains, especially in math and reading, he remains behind his classmates and below his grade-level on standardized assessments. His teachers wish Joey had just a little more time with them each day, and maybe Joey would be able to catch up.  </a:t>
            </a:r>
          </a:p>
          <a:p>
            <a:pPr marL="0" indent="0">
              <a:buNone/>
            </a:pPr>
            <a:r>
              <a:rPr lang="en-US" sz="1400" b="1" dirty="0">
                <a:solidFill>
                  <a:schemeClr val="accent1">
                    <a:lumMod val="40000"/>
                    <a:lumOff val="60000"/>
                  </a:schemeClr>
                </a:solidFill>
              </a:rPr>
              <a:t>Because of his academic struggles and his below-average size, Joey feels socially disconnected from his peers. His teachers also notice that he’s less mature than his classmates. He tries hard not to let this get to him, but overall, Joey feels lonely and like a failure. Even at home he feels invisible. He’s the middle sibling of three, and his mom doesn’t have a lot of time to spend with him one-on-one, between taking care of his three-year-old sister and brother who is about to start high school</a:t>
            </a:r>
            <a:r>
              <a:rPr lang="en-US" sz="1400" b="1" dirty="0" smtClean="0">
                <a:solidFill>
                  <a:schemeClr val="accent1">
                    <a:lumMod val="40000"/>
                    <a:lumOff val="60000"/>
                  </a:schemeClr>
                </a:solidFill>
              </a:rPr>
              <a:t>.</a:t>
            </a:r>
            <a:endParaRPr lang="en-US" sz="1400" b="1" dirty="0">
              <a:solidFill>
                <a:schemeClr val="accent1">
                  <a:lumMod val="40000"/>
                  <a:lumOff val="60000"/>
                </a:schemeClr>
              </a:solidFill>
            </a:endParaRPr>
          </a:p>
          <a:p>
            <a:pPr marL="0" indent="0">
              <a:buNone/>
            </a:pPr>
            <a:r>
              <a:rPr lang="en-US" sz="1400" b="1" dirty="0">
                <a:solidFill>
                  <a:schemeClr val="accent1">
                    <a:lumMod val="40000"/>
                    <a:lumOff val="60000"/>
                  </a:schemeClr>
                </a:solidFill>
              </a:rPr>
              <a:t>Joey’s teachers </a:t>
            </a:r>
            <a:r>
              <a:rPr lang="en-US" sz="1400" b="1" dirty="0" smtClean="0">
                <a:solidFill>
                  <a:schemeClr val="accent1">
                    <a:lumMod val="40000"/>
                    <a:lumOff val="60000"/>
                  </a:schemeClr>
                </a:solidFill>
              </a:rPr>
              <a:t>and mother </a:t>
            </a:r>
            <a:r>
              <a:rPr lang="en-US" sz="1400" b="1" dirty="0">
                <a:solidFill>
                  <a:schemeClr val="accent1">
                    <a:lumMod val="40000"/>
                    <a:lumOff val="60000"/>
                  </a:schemeClr>
                </a:solidFill>
              </a:rPr>
              <a:t>have been discussing the best option for Joey next year, but they’re torn. Should Joey be retained to repeat the 5th grade, or should he be promoted, despite his academic and social struggles? </a:t>
            </a:r>
          </a:p>
          <a:p>
            <a:pPr marL="0" indent="0">
              <a:buNone/>
            </a:pPr>
            <a:endParaRPr lang="en-US" sz="800" b="1" dirty="0">
              <a:solidFill>
                <a:schemeClr val="accent1">
                  <a:lumMod val="40000"/>
                  <a:lumOff val="60000"/>
                </a:schemeClr>
              </a:solidFill>
            </a:endParaRPr>
          </a:p>
          <a:p>
            <a:pPr marL="502920" lvl="1" indent="0">
              <a:spcBef>
                <a:spcPts val="0"/>
              </a:spcBef>
              <a:spcAft>
                <a:spcPts val="0"/>
              </a:spcAft>
              <a:buNone/>
            </a:pPr>
            <a:r>
              <a:rPr lang="en-US" sz="1400" b="1" u="sng" dirty="0" smtClean="0">
                <a:solidFill>
                  <a:schemeClr val="accent4"/>
                </a:solidFill>
              </a:rPr>
              <a:t>Initial Thoughts </a:t>
            </a:r>
            <a:r>
              <a:rPr lang="en-US" sz="1400" b="1" u="sng" dirty="0" smtClean="0">
                <a:solidFill>
                  <a:schemeClr val="accent4"/>
                </a:solidFill>
              </a:rPr>
              <a:t>and Questions from Monday</a:t>
            </a:r>
            <a:r>
              <a:rPr lang="en-US" sz="1400" b="1" dirty="0">
                <a:solidFill>
                  <a:schemeClr val="accent4"/>
                </a:solidFill>
              </a:rPr>
              <a:t/>
            </a:r>
            <a:br>
              <a:rPr lang="en-US" sz="1400" b="1" dirty="0">
                <a:solidFill>
                  <a:schemeClr val="accent4"/>
                </a:solidFill>
              </a:rPr>
            </a:br>
            <a:r>
              <a:rPr lang="en-US" sz="1400" b="1" dirty="0" smtClean="0">
                <a:solidFill>
                  <a:schemeClr val="accent4"/>
                </a:solidFill>
              </a:rPr>
              <a:t>-Social issues may be impacting academic performance</a:t>
            </a:r>
          </a:p>
          <a:p>
            <a:pPr marL="502920" lvl="1" indent="0">
              <a:spcBef>
                <a:spcPts val="0"/>
              </a:spcBef>
              <a:spcAft>
                <a:spcPts val="0"/>
              </a:spcAft>
              <a:buNone/>
            </a:pPr>
            <a:r>
              <a:rPr lang="en-US" sz="1400" b="1" dirty="0" smtClean="0">
                <a:solidFill>
                  <a:schemeClr val="accent4"/>
                </a:solidFill>
              </a:rPr>
              <a:t>-Recommend summer programs for academic and social development</a:t>
            </a:r>
            <a:r>
              <a:rPr lang="en-US" sz="1400" b="1" dirty="0">
                <a:solidFill>
                  <a:schemeClr val="accent4"/>
                </a:solidFill>
              </a:rPr>
              <a:t/>
            </a:r>
            <a:br>
              <a:rPr lang="en-US" sz="1400" b="1" dirty="0">
                <a:solidFill>
                  <a:schemeClr val="accent4"/>
                </a:solidFill>
              </a:rPr>
            </a:br>
            <a:r>
              <a:rPr lang="en-US" sz="1400" b="1" dirty="0" smtClean="0">
                <a:solidFill>
                  <a:schemeClr val="accent4"/>
                </a:solidFill>
              </a:rPr>
              <a:t>-Consider </a:t>
            </a:r>
            <a:r>
              <a:rPr lang="en-US" sz="1400" b="1" dirty="0">
                <a:solidFill>
                  <a:schemeClr val="accent4"/>
                </a:solidFill>
              </a:rPr>
              <a:t>future </a:t>
            </a:r>
            <a:r>
              <a:rPr lang="en-US" sz="1400" b="1" dirty="0" smtClean="0">
                <a:solidFill>
                  <a:schemeClr val="accent4"/>
                </a:solidFill>
              </a:rPr>
              <a:t>implications, not just how Joey will be impacted in 5</a:t>
            </a:r>
            <a:r>
              <a:rPr lang="en-US" sz="1400" b="1" baseline="30000" dirty="0" smtClean="0">
                <a:solidFill>
                  <a:schemeClr val="accent4"/>
                </a:solidFill>
              </a:rPr>
              <a:t>th</a:t>
            </a:r>
            <a:r>
              <a:rPr lang="en-US" sz="1400" b="1" dirty="0" smtClean="0">
                <a:solidFill>
                  <a:schemeClr val="accent4"/>
                </a:solidFill>
              </a:rPr>
              <a:t>/6</a:t>
            </a:r>
            <a:r>
              <a:rPr lang="en-US" sz="1400" b="1" baseline="30000" dirty="0" smtClean="0">
                <a:solidFill>
                  <a:schemeClr val="accent4"/>
                </a:solidFill>
              </a:rPr>
              <a:t>th</a:t>
            </a:r>
            <a:r>
              <a:rPr lang="en-US" sz="1400" b="1" dirty="0" smtClean="0">
                <a:solidFill>
                  <a:schemeClr val="accent4"/>
                </a:solidFill>
              </a:rPr>
              <a:t> </a:t>
            </a:r>
            <a:r>
              <a:rPr lang="en-US" sz="1400" b="1" dirty="0" smtClean="0">
                <a:solidFill>
                  <a:schemeClr val="accent4"/>
                </a:solidFill>
              </a:rPr>
              <a:t>grade</a:t>
            </a:r>
          </a:p>
          <a:p>
            <a:pPr marL="502920" lvl="1" indent="0">
              <a:spcBef>
                <a:spcPts val="0"/>
              </a:spcBef>
              <a:spcAft>
                <a:spcPts val="0"/>
              </a:spcAft>
              <a:buNone/>
            </a:pPr>
            <a:r>
              <a:rPr lang="en-US" sz="1400" b="1" dirty="0" smtClean="0">
                <a:solidFill>
                  <a:schemeClr val="accent4"/>
                </a:solidFill>
              </a:rPr>
              <a:t>-What does Joey think? </a:t>
            </a:r>
          </a:p>
          <a:p>
            <a:pPr marL="502920" lvl="1" indent="0">
              <a:spcBef>
                <a:spcPts val="0"/>
              </a:spcBef>
              <a:spcAft>
                <a:spcPts val="0"/>
              </a:spcAft>
              <a:buNone/>
            </a:pPr>
            <a:r>
              <a:rPr lang="en-US" sz="1400" b="1" dirty="0" smtClean="0">
                <a:solidFill>
                  <a:schemeClr val="accent4"/>
                </a:solidFill>
              </a:rPr>
              <a:t>-If retained, he could go from being smaller/younger/immature to a class leader</a:t>
            </a:r>
          </a:p>
          <a:p>
            <a:pPr marL="502920" lvl="1" indent="0">
              <a:spcBef>
                <a:spcPts val="0"/>
              </a:spcBef>
              <a:spcAft>
                <a:spcPts val="0"/>
              </a:spcAft>
              <a:buNone/>
            </a:pPr>
            <a:r>
              <a:rPr lang="en-US" sz="1400" b="1" dirty="0" smtClean="0">
                <a:solidFill>
                  <a:schemeClr val="accent4"/>
                </a:solidFill>
              </a:rPr>
              <a:t>-Is he already receiving intervention or other services? </a:t>
            </a:r>
          </a:p>
          <a:p>
            <a:pPr marL="502920" lvl="1" indent="0">
              <a:spcBef>
                <a:spcPts val="0"/>
              </a:spcBef>
              <a:spcAft>
                <a:spcPts val="0"/>
              </a:spcAft>
              <a:buNone/>
            </a:pPr>
            <a:r>
              <a:rPr lang="en-US" sz="1400" b="1" dirty="0" smtClean="0">
                <a:solidFill>
                  <a:schemeClr val="accent4"/>
                </a:solidFill>
              </a:rPr>
              <a:t>-How do his family history and dynamics play into current situation?</a:t>
            </a:r>
          </a:p>
          <a:p>
            <a:pPr marL="502920" lvl="1" indent="0">
              <a:spcBef>
                <a:spcPts val="0"/>
              </a:spcBef>
              <a:spcAft>
                <a:spcPts val="0"/>
              </a:spcAft>
              <a:buNone/>
            </a:pPr>
            <a:r>
              <a:rPr lang="en-US" sz="1400" b="1" dirty="0" smtClean="0">
                <a:solidFill>
                  <a:schemeClr val="accent4"/>
                </a:solidFill>
              </a:rPr>
              <a:t>-What was his performance like before 5</a:t>
            </a:r>
            <a:r>
              <a:rPr lang="en-US" sz="1400" b="1" baseline="30000" dirty="0" smtClean="0">
                <a:solidFill>
                  <a:schemeClr val="accent4"/>
                </a:solidFill>
              </a:rPr>
              <a:t>th</a:t>
            </a:r>
            <a:r>
              <a:rPr lang="en-US" sz="1400" b="1" dirty="0" smtClean="0">
                <a:solidFill>
                  <a:schemeClr val="accent4"/>
                </a:solidFill>
              </a:rPr>
              <a:t> grade?</a:t>
            </a:r>
            <a:r>
              <a:rPr lang="en-US" sz="1400" b="1" dirty="0">
                <a:solidFill>
                  <a:schemeClr val="accent1">
                    <a:lumMod val="40000"/>
                    <a:lumOff val="60000"/>
                  </a:schemeClr>
                </a:solidFill>
              </a:rPr>
              <a:t/>
            </a:r>
            <a:br>
              <a:rPr lang="en-US" sz="1400" b="1" dirty="0">
                <a:solidFill>
                  <a:schemeClr val="accent1">
                    <a:lumMod val="40000"/>
                    <a:lumOff val="60000"/>
                  </a:schemeClr>
                </a:solidFill>
              </a:rPr>
            </a:br>
            <a:endParaRPr lang="en-US" sz="1400" b="1" dirty="0">
              <a:solidFill>
                <a:schemeClr val="accent1">
                  <a:lumMod val="40000"/>
                  <a:lumOff val="60000"/>
                </a:schemeClr>
              </a:solidFill>
            </a:endParaRPr>
          </a:p>
          <a:p>
            <a:pPr marL="502920" lvl="1" indent="0">
              <a:spcBef>
                <a:spcPts val="0"/>
              </a:spcBef>
              <a:spcAft>
                <a:spcPts val="0"/>
              </a:spcAft>
              <a:buNone/>
            </a:pPr>
            <a:r>
              <a:rPr lang="en-US" b="1" i="1" dirty="0" smtClean="0">
                <a:solidFill>
                  <a:schemeClr val="tx2"/>
                </a:solidFill>
              </a:rPr>
              <a:t>After </a:t>
            </a:r>
            <a:r>
              <a:rPr lang="en-US" b="1" i="1" dirty="0" smtClean="0">
                <a:solidFill>
                  <a:schemeClr val="tx2"/>
                </a:solidFill>
              </a:rPr>
              <a:t>reading “Chapter One,” how have your thoughts changed? Do you have any new questions or concerns regarding the decision of whether or not to promote Joey to 6</a:t>
            </a:r>
            <a:r>
              <a:rPr lang="en-US" b="1" i="1" baseline="30000" dirty="0" smtClean="0">
                <a:solidFill>
                  <a:schemeClr val="tx2"/>
                </a:solidFill>
              </a:rPr>
              <a:t>th</a:t>
            </a:r>
            <a:r>
              <a:rPr lang="en-US" b="1" i="1" dirty="0" smtClean="0">
                <a:solidFill>
                  <a:schemeClr val="tx2"/>
                </a:solidFill>
              </a:rPr>
              <a:t> grade? </a:t>
            </a:r>
            <a:endParaRPr lang="en-US" b="1" i="1" dirty="0">
              <a:solidFill>
                <a:schemeClr val="tx2"/>
              </a:solidFill>
            </a:endParaRPr>
          </a:p>
        </p:txBody>
      </p:sp>
    </p:spTree>
    <p:extLst>
      <p:ext uri="{BB962C8B-B14F-4D97-AF65-F5344CB8AC3E}">
        <p14:creationId xmlns:p14="http://schemas.microsoft.com/office/powerpoint/2010/main" val="2143622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Limitations </a:t>
            </a:r>
            <a:r>
              <a:rPr lang="en-US" altLang="en-US" dirty="0"/>
              <a:t>of Non-Scientific Observation</a:t>
            </a:r>
            <a:br>
              <a:rPr lang="en-US" altLang="en-US" dirty="0"/>
            </a:br>
            <a:endParaRPr lang="en-US" dirty="0"/>
          </a:p>
        </p:txBody>
      </p:sp>
      <p:sp>
        <p:nvSpPr>
          <p:cNvPr id="3" name="Content Placeholder 2"/>
          <p:cNvSpPr>
            <a:spLocks noGrp="1"/>
          </p:cNvSpPr>
          <p:nvPr>
            <p:ph idx="1"/>
          </p:nvPr>
        </p:nvSpPr>
        <p:spPr>
          <a:xfrm>
            <a:off x="3420380" y="539704"/>
            <a:ext cx="7859990" cy="5769448"/>
          </a:xfrm>
        </p:spPr>
        <p:txBody>
          <a:bodyPr/>
          <a:lstStyle/>
          <a:p>
            <a:pPr lvl="1">
              <a:tabLst>
                <a:tab pos="798513" algn="l"/>
              </a:tabLst>
            </a:pPr>
            <a:r>
              <a:rPr lang="en-US" altLang="en-US" sz="2400" dirty="0" smtClean="0"/>
              <a:t>May </a:t>
            </a:r>
            <a:r>
              <a:rPr lang="en-US" altLang="en-US" sz="2400" dirty="0"/>
              <a:t>draw false conclusions because particular beliefs or experiences are simply assumed to be true. Thus, alternative explanations are not considered or idiosyncratic factors are given too much </a:t>
            </a:r>
            <a:r>
              <a:rPr lang="en-US" altLang="en-US" sz="2400" dirty="0" smtClean="0"/>
              <a:t>importance</a:t>
            </a:r>
          </a:p>
          <a:p>
            <a:pPr lvl="1">
              <a:tabLst>
                <a:tab pos="798513" algn="l"/>
              </a:tabLst>
            </a:pPr>
            <a:endParaRPr lang="en-US" altLang="en-US" sz="2400" dirty="0"/>
          </a:p>
          <a:p>
            <a:pPr lvl="1">
              <a:tabLst>
                <a:tab pos="798513" algn="l"/>
              </a:tabLst>
            </a:pPr>
            <a:r>
              <a:rPr lang="en-US" altLang="en-US" sz="2400" dirty="0"/>
              <a:t>Retaining students in a grade is an example of a practice that results from non-scientific observation</a:t>
            </a:r>
          </a:p>
          <a:p>
            <a:pPr marL="0" indent="0">
              <a:buNone/>
            </a:pPr>
            <a:endParaRPr lang="en-US" dirty="0"/>
          </a:p>
        </p:txBody>
      </p:sp>
    </p:spTree>
    <p:extLst>
      <p:ext uri="{BB962C8B-B14F-4D97-AF65-F5344CB8AC3E}">
        <p14:creationId xmlns:p14="http://schemas.microsoft.com/office/powerpoint/2010/main" val="201985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tabLst>
                <a:tab pos="798513" algn="l"/>
              </a:tabLst>
            </a:pPr>
            <a:r>
              <a:rPr lang="en-US" altLang="en-US" sz="2400" dirty="0" smtClean="0"/>
              <a:t>Strength of Scientific Observation</a:t>
            </a:r>
            <a:r>
              <a:rPr lang="en-US" altLang="en-US" sz="2400" dirty="0"/>
              <a:t/>
            </a:r>
            <a:br>
              <a:rPr lang="en-US" altLang="en-US" sz="2400" dirty="0"/>
            </a:br>
            <a:endParaRPr lang="en-US" alt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18826405"/>
              </p:ext>
            </p:extLst>
          </p:nvPr>
        </p:nvGraphicFramePr>
        <p:xfrm>
          <a:off x="4031672" y="1554478"/>
          <a:ext cx="7398327" cy="4472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txBox="1">
            <a:spLocks/>
          </p:cNvSpPr>
          <p:nvPr/>
        </p:nvSpPr>
        <p:spPr>
          <a:xfrm>
            <a:off x="3805224" y="1068022"/>
            <a:ext cx="7807656" cy="972911"/>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tabLst>
                <a:tab pos="798513" algn="l"/>
              </a:tabLst>
            </a:pPr>
            <a:r>
              <a:rPr lang="en-US" altLang="en-US" sz="2400" dirty="0" smtClean="0"/>
              <a:t>A systematic, scientific approach to studying educational problems is characterized by:</a:t>
            </a:r>
            <a:br>
              <a:rPr lang="en-US" altLang="en-US" sz="2400" dirty="0" smtClean="0"/>
            </a:br>
            <a:endParaRPr lang="en-US" altLang="en-US" sz="2400" dirty="0"/>
          </a:p>
        </p:txBody>
      </p:sp>
    </p:spTree>
    <p:extLst>
      <p:ext uri="{BB962C8B-B14F-4D97-AF65-F5344CB8AC3E}">
        <p14:creationId xmlns:p14="http://schemas.microsoft.com/office/powerpoint/2010/main" val="21650616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stretch>
            <a:fillRect/>
          </a:stretch>
        </p:blipFill>
        <p:spPr>
          <a:xfrm>
            <a:off x="803563" y="114878"/>
            <a:ext cx="10510981" cy="6829400"/>
          </a:xfrm>
          <a:prstGeom prst="rect">
            <a:avLst/>
          </a:prstGeom>
        </p:spPr>
      </p:pic>
    </p:spTree>
    <p:extLst>
      <p:ext uri="{BB962C8B-B14F-4D97-AF65-F5344CB8AC3E}">
        <p14:creationId xmlns:p14="http://schemas.microsoft.com/office/powerpoint/2010/main" val="24151937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media-cache-ak0.pinimg.com/originals/fe/aa/1a/feaa1a16a315823b2d9ad24da7eccdaf.pn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717025" y="338132"/>
            <a:ext cx="4556939" cy="291604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i.pinimg.com/736x/a4/66/da/a466daf0d5d4b598da6c019ee8429ed5--scientific-method-chick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025" y="3391174"/>
            <a:ext cx="4556938" cy="322738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837381" y="1313682"/>
            <a:ext cx="5994399" cy="4154984"/>
          </a:xfrm>
          <a:prstGeom prst="rect">
            <a:avLst/>
          </a:prstGeom>
        </p:spPr>
        <p:txBody>
          <a:bodyPr wrap="square">
            <a:spAutoFit/>
          </a:bodyPr>
          <a:lstStyle/>
          <a:p>
            <a:endParaRPr lang="en-US" dirty="0"/>
          </a:p>
          <a:p>
            <a:r>
              <a:rPr lang="en-US" sz="5400" u="sng" dirty="0" smtClean="0"/>
              <a:t>Correlation Method</a:t>
            </a:r>
          </a:p>
          <a:p>
            <a:endParaRPr lang="en-US" sz="2400" u="sng" dirty="0" smtClean="0"/>
          </a:p>
          <a:p>
            <a:r>
              <a:rPr lang="en-US" sz="2400" dirty="0" smtClean="0"/>
              <a:t>Correlations does not equal causation</a:t>
            </a:r>
          </a:p>
          <a:p>
            <a:endParaRPr lang="en-US" sz="2400" dirty="0" smtClean="0"/>
          </a:p>
          <a:p>
            <a:r>
              <a:rPr lang="en-US" sz="2400" dirty="0" smtClean="0"/>
              <a:t>Correlations calculates the </a:t>
            </a:r>
            <a:r>
              <a:rPr lang="en-US" sz="2400" b="1" dirty="0" smtClean="0"/>
              <a:t>relationship</a:t>
            </a:r>
            <a:r>
              <a:rPr lang="en-US" sz="2400" dirty="0" smtClean="0"/>
              <a:t> </a:t>
            </a:r>
            <a:r>
              <a:rPr lang="en-US" sz="2400" dirty="0"/>
              <a:t>between </a:t>
            </a:r>
            <a:r>
              <a:rPr lang="en-US" sz="2400" dirty="0" smtClean="0"/>
              <a:t>factors…</a:t>
            </a:r>
            <a:endParaRPr lang="en-US" sz="2400" dirty="0"/>
          </a:p>
          <a:p>
            <a:pPr marL="800100" lvl="1" indent="-342900">
              <a:buFont typeface="Arial" panose="020B0604020202020204" pitchFamily="34" charset="0"/>
              <a:buChar char="•"/>
            </a:pPr>
            <a:r>
              <a:rPr lang="en-US" sz="2400" dirty="0"/>
              <a:t>Positive- Hours studied and grades</a:t>
            </a:r>
          </a:p>
          <a:p>
            <a:pPr marL="800100" lvl="1" indent="-342900">
              <a:buFont typeface="Arial" panose="020B0604020202020204" pitchFamily="34" charset="0"/>
              <a:buChar char="•"/>
            </a:pPr>
            <a:r>
              <a:rPr lang="en-US" sz="2400" dirty="0"/>
              <a:t>Negative- Days absent and grades</a:t>
            </a:r>
          </a:p>
          <a:p>
            <a:pPr marL="800100" lvl="1" indent="-342900">
              <a:buFont typeface="Arial" panose="020B0604020202020204" pitchFamily="34" charset="0"/>
              <a:buChar char="•"/>
            </a:pPr>
            <a:r>
              <a:rPr lang="en-US" sz="2400" dirty="0"/>
              <a:t>No correlation-  Rainy days and grades</a:t>
            </a:r>
          </a:p>
        </p:txBody>
      </p:sp>
    </p:spTree>
    <p:extLst>
      <p:ext uri="{BB962C8B-B14F-4D97-AF65-F5344CB8AC3E}">
        <p14:creationId xmlns:p14="http://schemas.microsoft.com/office/powerpoint/2010/main" val="330332843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2c6eadde-0737-473f-bea8-a3b48190be78"/>
  <p:tag name="TPVERSION" val="8"/>
  <p:tag name="TPFULLVERSION" val="8.2.1.29"/>
  <p:tag name="PPTVERSION" val="16"/>
  <p:tag name="TPOS" val="2"/>
  <p:tag name="TPLASTSAVEVERSION" val="6.2 PC"/>
</p:tagLst>
</file>

<file path=ppt/theme/theme1.xml><?xml version="1.0" encoding="utf-8"?>
<a:theme xmlns:a="http://schemas.openxmlformats.org/drawingml/2006/main" name="Frame">
  <a:themeElements>
    <a:clrScheme name="Frame">
      <a:dk1>
        <a:sysClr val="windowText" lastClr="000000"/>
      </a:dk1>
      <a:lt1>
        <a:sysClr val="window" lastClr="FFFFFF"/>
      </a:lt1>
      <a:dk2>
        <a:srgbClr val="4A3F38"/>
      </a:dk2>
      <a:lt2>
        <a:srgbClr val="EEEDCB"/>
      </a:lt2>
      <a:accent1>
        <a:srgbClr val="818E9F"/>
      </a:accent1>
      <a:accent2>
        <a:srgbClr val="D26400"/>
      </a:accent2>
      <a:accent3>
        <a:srgbClr val="C3BA45"/>
      </a:accent3>
      <a:accent4>
        <a:srgbClr val="8A8552"/>
      </a:accent4>
      <a:accent5>
        <a:srgbClr val="F3B843"/>
      </a:accent5>
      <a:accent6>
        <a:srgbClr val="786C71"/>
      </a:accent6>
      <a:hlink>
        <a:srgbClr val="46A7CA"/>
      </a:hlink>
      <a:folHlink>
        <a:srgbClr val="B2B2B2"/>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9935E573-C197-41A8-BCA1-5D5F62C560B7}"/>
    </a:ext>
  </a:extLst>
</a:theme>
</file>

<file path=docProps/app.xml><?xml version="1.0" encoding="utf-8"?>
<Properties xmlns="http://schemas.openxmlformats.org/officeDocument/2006/extended-properties" xmlns:vt="http://schemas.openxmlformats.org/officeDocument/2006/docPropsVTypes">
  <Template>Frame</Template>
  <TotalTime>4402</TotalTime>
  <Words>800</Words>
  <Application>Microsoft Office PowerPoint</Application>
  <PresentationFormat>Widescreen</PresentationFormat>
  <Paragraphs>97</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Corbel</vt:lpstr>
      <vt:lpstr>Wingdings 2</vt:lpstr>
      <vt:lpstr>Zapf Dingbats</vt:lpstr>
      <vt:lpstr>Frame</vt:lpstr>
      <vt:lpstr>Applying Psychology to Teaching </vt:lpstr>
      <vt:lpstr>What is Educational Psychology? </vt:lpstr>
      <vt:lpstr>Why study Ed Psych? </vt:lpstr>
      <vt:lpstr>No one-size fits all magic solutions…  (pg. 5)</vt:lpstr>
      <vt:lpstr>Revisit  Joey, age 11 </vt:lpstr>
      <vt:lpstr>Limitations of Non-Scientific Observation </vt:lpstr>
      <vt:lpstr>Strength of Scientific Observation </vt:lpstr>
      <vt:lpstr>PowerPoint Presentation</vt:lpstr>
      <vt:lpstr>PowerPoint Presentation</vt:lpstr>
      <vt:lpstr>Validity </vt:lpstr>
      <vt:lpstr>Listen to your gut, but follow it with inquiry not immediate reaction; Be intellectually curious.   Good teaching is rooted in more than heart. Teachers must be grounded with content knowledge about instructional approaches, strategies, diversity, and child development. </vt:lpstr>
      <vt:lpstr>Good Teaching is Partly  an Art and Partly a Science</vt:lpstr>
      <vt:lpstr>Reflective Teachers…</vt:lpstr>
      <vt:lpstr>TED Talk   Use Data to Build Better Schools   Andreas Schleicher, PISA </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Cohron, Nikki</dc:creator>
  <cp:lastModifiedBy>Cohron, Nikki</cp:lastModifiedBy>
  <cp:revision>25</cp:revision>
  <dcterms:created xsi:type="dcterms:W3CDTF">2017-08-22T17:28:25Z</dcterms:created>
  <dcterms:modified xsi:type="dcterms:W3CDTF">2018-02-07T16:44:20Z</dcterms:modified>
</cp:coreProperties>
</file>