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82" r:id="rId3"/>
    <p:sldId id="305" r:id="rId4"/>
    <p:sldId id="265" r:id="rId5"/>
    <p:sldId id="325" r:id="rId6"/>
    <p:sldId id="266" r:id="rId7"/>
    <p:sldId id="347" r:id="rId8"/>
    <p:sldId id="364" r:id="rId9"/>
    <p:sldId id="356" r:id="rId10"/>
    <p:sldId id="357" r:id="rId11"/>
    <p:sldId id="349" r:id="rId12"/>
    <p:sldId id="350" r:id="rId13"/>
    <p:sldId id="352" r:id="rId14"/>
    <p:sldId id="358" r:id="rId15"/>
    <p:sldId id="261" r:id="rId16"/>
    <p:sldId id="334" r:id="rId17"/>
    <p:sldId id="300" r:id="rId18"/>
    <p:sldId id="330" r:id="rId19"/>
    <p:sldId id="333" r:id="rId20"/>
    <p:sldId id="284" r:id="rId21"/>
    <p:sldId id="27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96408" autoAdjust="0"/>
  </p:normalViewPr>
  <p:slideViewPr>
    <p:cSldViewPr snapToGrid="0">
      <p:cViewPr varScale="1">
        <p:scale>
          <a:sx n="60" d="100"/>
          <a:sy n="60" d="100"/>
        </p:scale>
        <p:origin x="1368" y="48"/>
      </p:cViewPr>
      <p:guideLst/>
    </p:cSldViewPr>
  </p:slideViewPr>
  <p:outlineViewPr>
    <p:cViewPr>
      <p:scale>
        <a:sx n="33" d="100"/>
        <a:sy n="33" d="100"/>
      </p:scale>
      <p:origin x="0" y="-21636"/>
    </p:cViewPr>
  </p:outlin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E7B7F-DCD2-468A-B5D4-5453F46744B2}"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B7BFA391-A41E-4F9E-BAE1-9BD9D642AE8F}">
      <dgm:prSet custT="1"/>
      <dgm:spPr/>
      <dgm:t>
        <a:bodyPr/>
        <a:lstStyle/>
        <a:p>
          <a:pPr rtl="0"/>
          <a:r>
            <a:rPr lang="en-US" sz="4000" dirty="0"/>
            <a:t>Solids</a:t>
          </a:r>
        </a:p>
      </dgm:t>
    </dgm:pt>
    <dgm:pt modelId="{8ACCB525-A22A-4D0A-B256-1762391F728A}" type="parTrans" cxnId="{17F8C181-CA63-4620-B89A-4E820DFC019B}">
      <dgm:prSet/>
      <dgm:spPr/>
      <dgm:t>
        <a:bodyPr/>
        <a:lstStyle/>
        <a:p>
          <a:endParaRPr lang="en-US"/>
        </a:p>
      </dgm:t>
    </dgm:pt>
    <dgm:pt modelId="{11C75C66-F31D-4FDF-BECE-F98773EAE372}" type="sibTrans" cxnId="{17F8C181-CA63-4620-B89A-4E820DFC019B}">
      <dgm:prSet/>
      <dgm:spPr/>
      <dgm:t>
        <a:bodyPr/>
        <a:lstStyle/>
        <a:p>
          <a:endParaRPr lang="en-US"/>
        </a:p>
      </dgm:t>
    </dgm:pt>
    <dgm:pt modelId="{DEB86A36-C509-4432-8769-BC066576F06D}">
      <dgm:prSet custT="1"/>
      <dgm:spPr/>
      <dgm:t>
        <a:bodyPr/>
        <a:lstStyle/>
        <a:p>
          <a:pPr rtl="0">
            <a:lnSpc>
              <a:spcPct val="100000"/>
            </a:lnSpc>
          </a:pPr>
          <a:r>
            <a:rPr lang="en-US" sz="1800" dirty="0"/>
            <a:t>Most ordered.</a:t>
          </a:r>
        </a:p>
      </dgm:t>
    </dgm:pt>
    <dgm:pt modelId="{A410071D-8FEA-4581-AD90-E40E5AA747D4}" type="parTrans" cxnId="{AEBABD4C-D0CF-42E2-9AB2-912345D48DEB}">
      <dgm:prSet/>
      <dgm:spPr/>
      <dgm:t>
        <a:bodyPr/>
        <a:lstStyle/>
        <a:p>
          <a:endParaRPr lang="en-US"/>
        </a:p>
      </dgm:t>
    </dgm:pt>
    <dgm:pt modelId="{6C05E35A-4A13-4C59-BD0A-2CA8EECE3DFD}" type="sibTrans" cxnId="{AEBABD4C-D0CF-42E2-9AB2-912345D48DEB}">
      <dgm:prSet/>
      <dgm:spPr/>
      <dgm:t>
        <a:bodyPr/>
        <a:lstStyle/>
        <a:p>
          <a:endParaRPr lang="en-US"/>
        </a:p>
      </dgm:t>
    </dgm:pt>
    <dgm:pt modelId="{236BA437-FCE7-47D0-A108-C6EE2AD368E1}">
      <dgm:prSet custT="1"/>
      <dgm:spPr/>
      <dgm:t>
        <a:bodyPr/>
        <a:lstStyle/>
        <a:p>
          <a:pPr rtl="0">
            <a:lnSpc>
              <a:spcPct val="100000"/>
            </a:lnSpc>
          </a:pPr>
          <a:r>
            <a:rPr lang="en-US" sz="1800" dirty="0"/>
            <a:t>Defined and rigid external shape</a:t>
          </a:r>
        </a:p>
      </dgm:t>
    </dgm:pt>
    <dgm:pt modelId="{46859C8A-10A8-4D0B-B95B-B209862A16D6}" type="parTrans" cxnId="{564E8425-0D04-4333-80E3-67BD093720E1}">
      <dgm:prSet/>
      <dgm:spPr/>
      <dgm:t>
        <a:bodyPr/>
        <a:lstStyle/>
        <a:p>
          <a:endParaRPr lang="en-US"/>
        </a:p>
      </dgm:t>
    </dgm:pt>
    <dgm:pt modelId="{008E3EA1-2D9D-48DC-A3A6-DF3E15D2DC9A}" type="sibTrans" cxnId="{564E8425-0D04-4333-80E3-67BD093720E1}">
      <dgm:prSet/>
      <dgm:spPr/>
      <dgm:t>
        <a:bodyPr/>
        <a:lstStyle/>
        <a:p>
          <a:endParaRPr lang="en-US"/>
        </a:p>
      </dgm:t>
    </dgm:pt>
    <dgm:pt modelId="{BE5058DF-B168-4E22-84B7-3B0AEF5D46C7}">
      <dgm:prSet custT="1"/>
      <dgm:spPr/>
      <dgm:t>
        <a:bodyPr/>
        <a:lstStyle/>
        <a:p>
          <a:pPr rtl="0"/>
          <a:r>
            <a:rPr lang="en-US" sz="4000" dirty="0"/>
            <a:t>Liquids</a:t>
          </a:r>
          <a:endParaRPr lang="en-US" sz="4500" dirty="0"/>
        </a:p>
      </dgm:t>
    </dgm:pt>
    <dgm:pt modelId="{65410521-8707-4A43-B139-E7B86B24C834}" type="parTrans" cxnId="{B843BF5F-1593-4E49-B441-62E0F41C9EAD}">
      <dgm:prSet/>
      <dgm:spPr/>
      <dgm:t>
        <a:bodyPr/>
        <a:lstStyle/>
        <a:p>
          <a:endParaRPr lang="en-US"/>
        </a:p>
      </dgm:t>
    </dgm:pt>
    <dgm:pt modelId="{9BE17C36-4D1D-42D3-999E-C2ADAEA0BAB3}" type="sibTrans" cxnId="{B843BF5F-1593-4E49-B441-62E0F41C9EAD}">
      <dgm:prSet/>
      <dgm:spPr/>
      <dgm:t>
        <a:bodyPr/>
        <a:lstStyle/>
        <a:p>
          <a:endParaRPr lang="en-US"/>
        </a:p>
      </dgm:t>
    </dgm:pt>
    <dgm:pt modelId="{D87D6390-48DF-49FB-8690-730296B586A8}">
      <dgm:prSet custT="1"/>
      <dgm:spPr/>
      <dgm:t>
        <a:bodyPr/>
        <a:lstStyle/>
        <a:p>
          <a:pPr rtl="0">
            <a:lnSpc>
              <a:spcPct val="100000"/>
            </a:lnSpc>
          </a:pPr>
          <a:r>
            <a:rPr lang="en-US" sz="1800" dirty="0"/>
            <a:t>Its shape is often determined by the container it occupies. </a:t>
          </a:r>
        </a:p>
      </dgm:t>
    </dgm:pt>
    <dgm:pt modelId="{CE4DA7C0-824A-40F0-8A7D-92F9952F80FD}" type="parTrans" cxnId="{CC7FF968-DBB5-4EB5-826A-CA8BB60399AB}">
      <dgm:prSet/>
      <dgm:spPr/>
      <dgm:t>
        <a:bodyPr/>
        <a:lstStyle/>
        <a:p>
          <a:endParaRPr lang="en-US"/>
        </a:p>
      </dgm:t>
    </dgm:pt>
    <dgm:pt modelId="{462AE5C8-F32B-4728-89CF-66F47841F11F}" type="sibTrans" cxnId="{CC7FF968-DBB5-4EB5-826A-CA8BB60399AB}">
      <dgm:prSet/>
      <dgm:spPr/>
      <dgm:t>
        <a:bodyPr/>
        <a:lstStyle/>
        <a:p>
          <a:endParaRPr lang="en-US"/>
        </a:p>
      </dgm:t>
    </dgm:pt>
    <dgm:pt modelId="{0C019EF4-DEC0-403A-934D-C813EF675FD2}">
      <dgm:prSet custT="1"/>
      <dgm:spPr/>
      <dgm:t>
        <a:bodyPr/>
        <a:lstStyle/>
        <a:p>
          <a:pPr rtl="0">
            <a:lnSpc>
              <a:spcPct val="100000"/>
            </a:lnSpc>
          </a:pPr>
          <a:r>
            <a:rPr lang="en-US" sz="1800" dirty="0"/>
            <a:t>Moderate intermolecular force interaction.</a:t>
          </a:r>
        </a:p>
      </dgm:t>
    </dgm:pt>
    <dgm:pt modelId="{B5AE352F-D0F3-4FFF-961E-D91D5B94A4D5}" type="parTrans" cxnId="{0EA42285-E3DA-4064-9576-20A904B78E11}">
      <dgm:prSet/>
      <dgm:spPr/>
      <dgm:t>
        <a:bodyPr/>
        <a:lstStyle/>
        <a:p>
          <a:endParaRPr lang="en-US"/>
        </a:p>
      </dgm:t>
    </dgm:pt>
    <dgm:pt modelId="{19EAD6F7-CF98-41C8-AB7A-D6D899A50735}" type="sibTrans" cxnId="{0EA42285-E3DA-4064-9576-20A904B78E11}">
      <dgm:prSet/>
      <dgm:spPr/>
      <dgm:t>
        <a:bodyPr/>
        <a:lstStyle/>
        <a:p>
          <a:endParaRPr lang="en-US"/>
        </a:p>
      </dgm:t>
    </dgm:pt>
    <dgm:pt modelId="{58EAAB00-ED8E-4A29-8C26-520FD98501C4}">
      <dgm:prSet custT="1"/>
      <dgm:spPr/>
      <dgm:t>
        <a:bodyPr/>
        <a:lstStyle/>
        <a:p>
          <a:pPr rtl="0"/>
          <a:r>
            <a:rPr lang="en-US" sz="4000" dirty="0"/>
            <a:t>Gases</a:t>
          </a:r>
          <a:endParaRPr lang="en-US" sz="4600" dirty="0"/>
        </a:p>
      </dgm:t>
    </dgm:pt>
    <dgm:pt modelId="{C1CFF691-8A5D-4F0F-A866-07474CC3A3A7}" type="parTrans" cxnId="{FE384EDA-4498-41CE-B799-16BBB23C0C20}">
      <dgm:prSet/>
      <dgm:spPr/>
      <dgm:t>
        <a:bodyPr/>
        <a:lstStyle/>
        <a:p>
          <a:endParaRPr lang="en-US"/>
        </a:p>
      </dgm:t>
    </dgm:pt>
    <dgm:pt modelId="{ECCDD9A9-81A9-4834-A11C-14F99C34F108}" type="sibTrans" cxnId="{FE384EDA-4498-41CE-B799-16BBB23C0C20}">
      <dgm:prSet/>
      <dgm:spPr/>
      <dgm:t>
        <a:bodyPr/>
        <a:lstStyle/>
        <a:p>
          <a:endParaRPr lang="en-US"/>
        </a:p>
      </dgm:t>
    </dgm:pt>
    <dgm:pt modelId="{DA33B262-B852-47FC-9B08-A6D84E4E2853}">
      <dgm:prSet custT="1"/>
      <dgm:spPr/>
      <dgm:t>
        <a:bodyPr/>
        <a:lstStyle/>
        <a:p>
          <a:pPr rtl="0">
            <a:lnSpc>
              <a:spcPct val="100000"/>
            </a:lnSpc>
          </a:pPr>
          <a:r>
            <a:rPr lang="en-US" sz="1800" dirty="0"/>
            <a:t>Most disordered.</a:t>
          </a:r>
        </a:p>
      </dgm:t>
    </dgm:pt>
    <dgm:pt modelId="{44460F26-B54D-49EA-889D-E8948CD131BD}" type="parTrans" cxnId="{52CAFAE1-2247-4C28-B42A-8C5F50417032}">
      <dgm:prSet/>
      <dgm:spPr/>
      <dgm:t>
        <a:bodyPr/>
        <a:lstStyle/>
        <a:p>
          <a:endParaRPr lang="en-US"/>
        </a:p>
      </dgm:t>
    </dgm:pt>
    <dgm:pt modelId="{203C0A41-FFC7-4194-89FB-22C7546B6899}" type="sibTrans" cxnId="{52CAFAE1-2247-4C28-B42A-8C5F50417032}">
      <dgm:prSet/>
      <dgm:spPr/>
      <dgm:t>
        <a:bodyPr/>
        <a:lstStyle/>
        <a:p>
          <a:endParaRPr lang="en-US"/>
        </a:p>
      </dgm:t>
    </dgm:pt>
    <dgm:pt modelId="{EDD4BAB7-F059-4FCA-B35A-05CB7E7D6ED5}">
      <dgm:prSet custT="1"/>
      <dgm:spPr/>
      <dgm:t>
        <a:bodyPr/>
        <a:lstStyle/>
        <a:p>
          <a:pPr rtl="0">
            <a:lnSpc>
              <a:spcPct val="100000"/>
            </a:lnSpc>
          </a:pPr>
          <a:r>
            <a:rPr lang="en-US" sz="1800" dirty="0"/>
            <a:t>Does not have a defined external shape. </a:t>
          </a:r>
        </a:p>
      </dgm:t>
    </dgm:pt>
    <dgm:pt modelId="{93F6954F-5099-4265-91B6-A5426268AAF0}" type="parTrans" cxnId="{B594A19F-8C3B-4934-9DE5-E888D8B71D36}">
      <dgm:prSet/>
      <dgm:spPr/>
      <dgm:t>
        <a:bodyPr/>
        <a:lstStyle/>
        <a:p>
          <a:endParaRPr lang="en-US"/>
        </a:p>
      </dgm:t>
    </dgm:pt>
    <dgm:pt modelId="{E4BC3F96-E63D-4AFE-BBFC-9BC57799A60C}" type="sibTrans" cxnId="{B594A19F-8C3B-4934-9DE5-E888D8B71D36}">
      <dgm:prSet/>
      <dgm:spPr/>
      <dgm:t>
        <a:bodyPr/>
        <a:lstStyle/>
        <a:p>
          <a:endParaRPr lang="en-US"/>
        </a:p>
      </dgm:t>
    </dgm:pt>
    <dgm:pt modelId="{F497EBAD-080E-4022-8D03-390AB1F3F294}">
      <dgm:prSet custT="1"/>
      <dgm:spPr/>
      <dgm:t>
        <a:bodyPr/>
        <a:lstStyle/>
        <a:p>
          <a:pPr rtl="0">
            <a:lnSpc>
              <a:spcPct val="100000"/>
            </a:lnSpc>
          </a:pPr>
          <a:r>
            <a:rPr lang="en-US" sz="1800" dirty="0"/>
            <a:t>Weak intermolecular interactions</a:t>
          </a:r>
        </a:p>
      </dgm:t>
    </dgm:pt>
    <dgm:pt modelId="{3280ABD0-606C-4BEA-99AA-D5FBB6FACDF5}" type="parTrans" cxnId="{927F7E19-4A4F-402A-9DF7-078C119D472B}">
      <dgm:prSet/>
      <dgm:spPr/>
      <dgm:t>
        <a:bodyPr/>
        <a:lstStyle/>
        <a:p>
          <a:endParaRPr lang="en-US"/>
        </a:p>
      </dgm:t>
    </dgm:pt>
    <dgm:pt modelId="{9CAAD16B-B300-44CD-8769-164BE3D28096}" type="sibTrans" cxnId="{927F7E19-4A4F-402A-9DF7-078C119D472B}">
      <dgm:prSet/>
      <dgm:spPr/>
      <dgm:t>
        <a:bodyPr/>
        <a:lstStyle/>
        <a:p>
          <a:endParaRPr lang="en-US"/>
        </a:p>
      </dgm:t>
    </dgm:pt>
    <dgm:pt modelId="{3E39C344-7CBF-4FC3-AE8B-D0730570CC52}">
      <dgm:prSet custT="1"/>
      <dgm:spPr/>
      <dgm:t>
        <a:bodyPr/>
        <a:lstStyle/>
        <a:p>
          <a:pPr rtl="0">
            <a:lnSpc>
              <a:spcPct val="100000"/>
            </a:lnSpc>
          </a:pPr>
          <a:r>
            <a:rPr lang="en-US" sz="1800" dirty="0"/>
            <a:t>Strong intermolecular force interaction</a:t>
          </a:r>
        </a:p>
      </dgm:t>
    </dgm:pt>
    <dgm:pt modelId="{03B9A147-CD66-433C-B852-625E2DFCD32E}" type="parTrans" cxnId="{6E5BF8F5-0B25-4430-B8AB-2F31AE3694C4}">
      <dgm:prSet/>
      <dgm:spPr/>
      <dgm:t>
        <a:bodyPr/>
        <a:lstStyle/>
        <a:p>
          <a:endParaRPr lang="en-US"/>
        </a:p>
      </dgm:t>
    </dgm:pt>
    <dgm:pt modelId="{59CA8379-7E8B-45FC-A9A2-B7FF6BCD2A32}" type="sibTrans" cxnId="{6E5BF8F5-0B25-4430-B8AB-2F31AE3694C4}">
      <dgm:prSet/>
      <dgm:spPr/>
      <dgm:t>
        <a:bodyPr/>
        <a:lstStyle/>
        <a:p>
          <a:endParaRPr lang="en-US"/>
        </a:p>
      </dgm:t>
    </dgm:pt>
    <dgm:pt modelId="{1670F130-FDB7-481B-9AF1-13A9AEFDF03A}">
      <dgm:prSet custT="1"/>
      <dgm:spPr/>
      <dgm:t>
        <a:bodyPr/>
        <a:lstStyle/>
        <a:p>
          <a:pPr rtl="0">
            <a:lnSpc>
              <a:spcPct val="100000"/>
            </a:lnSpc>
          </a:pPr>
          <a:r>
            <a:rPr lang="en-US" sz="1800" dirty="0"/>
            <a:t>Its volume is defined by the container.</a:t>
          </a:r>
        </a:p>
      </dgm:t>
    </dgm:pt>
    <dgm:pt modelId="{ED35FF33-90AD-4CB4-836C-5996FC009113}" type="parTrans" cxnId="{69FDAC2F-EB0C-4553-8B76-174CC2693E96}">
      <dgm:prSet/>
      <dgm:spPr/>
      <dgm:t>
        <a:bodyPr/>
        <a:lstStyle/>
        <a:p>
          <a:endParaRPr lang="en-US"/>
        </a:p>
      </dgm:t>
    </dgm:pt>
    <dgm:pt modelId="{33D73697-A57F-4BE0-A042-108F42FF4E1C}" type="sibTrans" cxnId="{69FDAC2F-EB0C-4553-8B76-174CC2693E96}">
      <dgm:prSet/>
      <dgm:spPr/>
      <dgm:t>
        <a:bodyPr/>
        <a:lstStyle/>
        <a:p>
          <a:endParaRPr lang="en-US"/>
        </a:p>
      </dgm:t>
    </dgm:pt>
    <dgm:pt modelId="{CDD0FCC7-491E-4832-A315-59645A2A6B8B}" type="pres">
      <dgm:prSet presAssocID="{EB4E7B7F-DCD2-468A-B5D4-5453F46744B2}" presName="Name0" presStyleCnt="0">
        <dgm:presLayoutVars>
          <dgm:dir/>
          <dgm:animLvl val="lvl"/>
          <dgm:resizeHandles val="exact"/>
        </dgm:presLayoutVars>
      </dgm:prSet>
      <dgm:spPr/>
    </dgm:pt>
    <dgm:pt modelId="{7E8BA18B-DE5B-46D0-B2C6-9A0D65941547}" type="pres">
      <dgm:prSet presAssocID="{B7BFA391-A41E-4F9E-BAE1-9BD9D642AE8F}" presName="composite" presStyleCnt="0"/>
      <dgm:spPr/>
    </dgm:pt>
    <dgm:pt modelId="{28A1B69C-F5C4-4552-9E6D-A265E23D0FE9}" type="pres">
      <dgm:prSet presAssocID="{B7BFA391-A41E-4F9E-BAE1-9BD9D642AE8F}" presName="parTx" presStyleLbl="alignNode1" presStyleIdx="0" presStyleCnt="3">
        <dgm:presLayoutVars>
          <dgm:chMax val="0"/>
          <dgm:chPref val="0"/>
          <dgm:bulletEnabled val="1"/>
        </dgm:presLayoutVars>
      </dgm:prSet>
      <dgm:spPr/>
    </dgm:pt>
    <dgm:pt modelId="{92C1C692-993B-4E34-B62A-20B89207C096}" type="pres">
      <dgm:prSet presAssocID="{B7BFA391-A41E-4F9E-BAE1-9BD9D642AE8F}" presName="desTx" presStyleLbl="alignAccFollowNode1" presStyleIdx="0" presStyleCnt="3">
        <dgm:presLayoutVars>
          <dgm:bulletEnabled val="1"/>
        </dgm:presLayoutVars>
      </dgm:prSet>
      <dgm:spPr/>
    </dgm:pt>
    <dgm:pt modelId="{546B693C-D77D-4D35-999E-2FC5D57B0950}" type="pres">
      <dgm:prSet presAssocID="{11C75C66-F31D-4FDF-BECE-F98773EAE372}" presName="space" presStyleCnt="0"/>
      <dgm:spPr/>
    </dgm:pt>
    <dgm:pt modelId="{0F3A185B-55CB-4312-A15A-98BD7DC0A45C}" type="pres">
      <dgm:prSet presAssocID="{BE5058DF-B168-4E22-84B7-3B0AEF5D46C7}" presName="composite" presStyleCnt="0"/>
      <dgm:spPr/>
    </dgm:pt>
    <dgm:pt modelId="{F1C81A60-09C5-4F9E-810B-09DBA747F13C}" type="pres">
      <dgm:prSet presAssocID="{BE5058DF-B168-4E22-84B7-3B0AEF5D46C7}" presName="parTx" presStyleLbl="alignNode1" presStyleIdx="1" presStyleCnt="3">
        <dgm:presLayoutVars>
          <dgm:chMax val="0"/>
          <dgm:chPref val="0"/>
          <dgm:bulletEnabled val="1"/>
        </dgm:presLayoutVars>
      </dgm:prSet>
      <dgm:spPr/>
    </dgm:pt>
    <dgm:pt modelId="{C5243822-7AAB-4545-97C6-E8FEA6D2CCDB}" type="pres">
      <dgm:prSet presAssocID="{BE5058DF-B168-4E22-84B7-3B0AEF5D46C7}" presName="desTx" presStyleLbl="alignAccFollowNode1" presStyleIdx="1" presStyleCnt="3" custLinFactNeighborX="-1260" custLinFactNeighborY="-305">
        <dgm:presLayoutVars>
          <dgm:bulletEnabled val="1"/>
        </dgm:presLayoutVars>
      </dgm:prSet>
      <dgm:spPr/>
    </dgm:pt>
    <dgm:pt modelId="{80C230D1-8C6B-49DF-ADF1-BEF430C20B60}" type="pres">
      <dgm:prSet presAssocID="{9BE17C36-4D1D-42D3-999E-C2ADAEA0BAB3}" presName="space" presStyleCnt="0"/>
      <dgm:spPr/>
    </dgm:pt>
    <dgm:pt modelId="{77E8B436-367F-4881-A9DA-E05156FE59D1}" type="pres">
      <dgm:prSet presAssocID="{58EAAB00-ED8E-4A29-8C26-520FD98501C4}" presName="composite" presStyleCnt="0"/>
      <dgm:spPr/>
    </dgm:pt>
    <dgm:pt modelId="{0E6CD66D-4056-4CFA-AAFC-E9DF222C6604}" type="pres">
      <dgm:prSet presAssocID="{58EAAB00-ED8E-4A29-8C26-520FD98501C4}" presName="parTx" presStyleLbl="alignNode1" presStyleIdx="2" presStyleCnt="3">
        <dgm:presLayoutVars>
          <dgm:chMax val="0"/>
          <dgm:chPref val="0"/>
          <dgm:bulletEnabled val="1"/>
        </dgm:presLayoutVars>
      </dgm:prSet>
      <dgm:spPr/>
    </dgm:pt>
    <dgm:pt modelId="{B8196382-9D9B-474B-97BA-6AFE49E8A49C}" type="pres">
      <dgm:prSet presAssocID="{58EAAB00-ED8E-4A29-8C26-520FD98501C4}" presName="desTx" presStyleLbl="alignAccFollowNode1" presStyleIdx="2" presStyleCnt="3">
        <dgm:presLayoutVars>
          <dgm:bulletEnabled val="1"/>
        </dgm:presLayoutVars>
      </dgm:prSet>
      <dgm:spPr/>
    </dgm:pt>
  </dgm:ptLst>
  <dgm:cxnLst>
    <dgm:cxn modelId="{EC920D01-D0D6-4051-83BA-01345FD90713}" type="presOf" srcId="{58EAAB00-ED8E-4A29-8C26-520FD98501C4}" destId="{0E6CD66D-4056-4CFA-AAFC-E9DF222C6604}" srcOrd="0" destOrd="0" presId="urn:microsoft.com/office/officeart/2005/8/layout/hList1"/>
    <dgm:cxn modelId="{1D3C3304-EA04-4F89-9809-5E5E9CA0AE17}" type="presOf" srcId="{BE5058DF-B168-4E22-84B7-3B0AEF5D46C7}" destId="{F1C81A60-09C5-4F9E-810B-09DBA747F13C}" srcOrd="0" destOrd="0" presId="urn:microsoft.com/office/officeart/2005/8/layout/hList1"/>
    <dgm:cxn modelId="{260FB110-C908-4BDE-9BAE-3B354881BAA9}" type="presOf" srcId="{DA33B262-B852-47FC-9B08-A6D84E4E2853}" destId="{B8196382-9D9B-474B-97BA-6AFE49E8A49C}" srcOrd="0" destOrd="0" presId="urn:microsoft.com/office/officeart/2005/8/layout/hList1"/>
    <dgm:cxn modelId="{CF88CB15-7F92-4413-ABC1-D866227AC1EF}" type="presOf" srcId="{1670F130-FDB7-481B-9AF1-13A9AEFDF03A}" destId="{B8196382-9D9B-474B-97BA-6AFE49E8A49C}" srcOrd="0" destOrd="2" presId="urn:microsoft.com/office/officeart/2005/8/layout/hList1"/>
    <dgm:cxn modelId="{927F7E19-4A4F-402A-9DF7-078C119D472B}" srcId="{58EAAB00-ED8E-4A29-8C26-520FD98501C4}" destId="{F497EBAD-080E-4022-8D03-390AB1F3F294}" srcOrd="3" destOrd="0" parTransId="{3280ABD0-606C-4BEA-99AA-D5FBB6FACDF5}" sibTransId="{9CAAD16B-B300-44CD-8769-164BE3D28096}"/>
    <dgm:cxn modelId="{564E8425-0D04-4333-80E3-67BD093720E1}" srcId="{B7BFA391-A41E-4F9E-BAE1-9BD9D642AE8F}" destId="{236BA437-FCE7-47D0-A108-C6EE2AD368E1}" srcOrd="1" destOrd="0" parTransId="{46859C8A-10A8-4D0B-B95B-B209862A16D6}" sibTransId="{008E3EA1-2D9D-48DC-A3A6-DF3E15D2DC9A}"/>
    <dgm:cxn modelId="{69FDAC2F-EB0C-4553-8B76-174CC2693E96}" srcId="{58EAAB00-ED8E-4A29-8C26-520FD98501C4}" destId="{1670F130-FDB7-481B-9AF1-13A9AEFDF03A}" srcOrd="2" destOrd="0" parTransId="{ED35FF33-90AD-4CB4-836C-5996FC009113}" sibTransId="{33D73697-A57F-4BE0-A042-108F42FF4E1C}"/>
    <dgm:cxn modelId="{05A0823B-4088-49A0-BDF9-FB0D08B54119}" type="presOf" srcId="{B7BFA391-A41E-4F9E-BAE1-9BD9D642AE8F}" destId="{28A1B69C-F5C4-4552-9E6D-A265E23D0FE9}" srcOrd="0" destOrd="0" presId="urn:microsoft.com/office/officeart/2005/8/layout/hList1"/>
    <dgm:cxn modelId="{9D6AB23F-AF70-4EF3-9105-428186DD3A27}" type="presOf" srcId="{D87D6390-48DF-49FB-8690-730296B586A8}" destId="{C5243822-7AAB-4545-97C6-E8FEA6D2CCDB}" srcOrd="0" destOrd="0" presId="urn:microsoft.com/office/officeart/2005/8/layout/hList1"/>
    <dgm:cxn modelId="{BDDBF65D-2599-4C65-AE18-784B9CAF87BA}" type="presOf" srcId="{3E39C344-7CBF-4FC3-AE8B-D0730570CC52}" destId="{92C1C692-993B-4E34-B62A-20B89207C096}" srcOrd="0" destOrd="2" presId="urn:microsoft.com/office/officeart/2005/8/layout/hList1"/>
    <dgm:cxn modelId="{B843BF5F-1593-4E49-B441-62E0F41C9EAD}" srcId="{EB4E7B7F-DCD2-468A-B5D4-5453F46744B2}" destId="{BE5058DF-B168-4E22-84B7-3B0AEF5D46C7}" srcOrd="1" destOrd="0" parTransId="{65410521-8707-4A43-B139-E7B86B24C834}" sibTransId="{9BE17C36-4D1D-42D3-999E-C2ADAEA0BAB3}"/>
    <dgm:cxn modelId="{CC7FF968-DBB5-4EB5-826A-CA8BB60399AB}" srcId="{BE5058DF-B168-4E22-84B7-3B0AEF5D46C7}" destId="{D87D6390-48DF-49FB-8690-730296B586A8}" srcOrd="0" destOrd="0" parTransId="{CE4DA7C0-824A-40F0-8A7D-92F9952F80FD}" sibTransId="{462AE5C8-F32B-4728-89CF-66F47841F11F}"/>
    <dgm:cxn modelId="{90A2994B-58D2-4634-8590-F7AF6C66BA7B}" type="presOf" srcId="{236BA437-FCE7-47D0-A108-C6EE2AD368E1}" destId="{92C1C692-993B-4E34-B62A-20B89207C096}" srcOrd="0" destOrd="1" presId="urn:microsoft.com/office/officeart/2005/8/layout/hList1"/>
    <dgm:cxn modelId="{AEBABD4C-D0CF-42E2-9AB2-912345D48DEB}" srcId="{B7BFA391-A41E-4F9E-BAE1-9BD9D642AE8F}" destId="{DEB86A36-C509-4432-8769-BC066576F06D}" srcOrd="0" destOrd="0" parTransId="{A410071D-8FEA-4581-AD90-E40E5AA747D4}" sibTransId="{6C05E35A-4A13-4C59-BD0A-2CA8EECE3DFD}"/>
    <dgm:cxn modelId="{8AC06179-1928-4BAC-B914-31300F6CCF73}" type="presOf" srcId="{0C019EF4-DEC0-403A-934D-C813EF675FD2}" destId="{C5243822-7AAB-4545-97C6-E8FEA6D2CCDB}" srcOrd="0" destOrd="1" presId="urn:microsoft.com/office/officeart/2005/8/layout/hList1"/>
    <dgm:cxn modelId="{17F8C181-CA63-4620-B89A-4E820DFC019B}" srcId="{EB4E7B7F-DCD2-468A-B5D4-5453F46744B2}" destId="{B7BFA391-A41E-4F9E-BAE1-9BD9D642AE8F}" srcOrd="0" destOrd="0" parTransId="{8ACCB525-A22A-4D0A-B256-1762391F728A}" sibTransId="{11C75C66-F31D-4FDF-BECE-F98773EAE372}"/>
    <dgm:cxn modelId="{0EA42285-E3DA-4064-9576-20A904B78E11}" srcId="{BE5058DF-B168-4E22-84B7-3B0AEF5D46C7}" destId="{0C019EF4-DEC0-403A-934D-C813EF675FD2}" srcOrd="1" destOrd="0" parTransId="{B5AE352F-D0F3-4FFF-961E-D91D5B94A4D5}" sibTransId="{19EAD6F7-CF98-41C8-AB7A-D6D899A50735}"/>
    <dgm:cxn modelId="{9A0F458A-E484-4257-ABA6-414687243A72}" type="presOf" srcId="{F497EBAD-080E-4022-8D03-390AB1F3F294}" destId="{B8196382-9D9B-474B-97BA-6AFE49E8A49C}" srcOrd="0" destOrd="3" presId="urn:microsoft.com/office/officeart/2005/8/layout/hList1"/>
    <dgm:cxn modelId="{11010E8B-B115-4F4D-8A76-DBBCF08F8C26}" type="presOf" srcId="{EB4E7B7F-DCD2-468A-B5D4-5453F46744B2}" destId="{CDD0FCC7-491E-4832-A315-59645A2A6B8B}" srcOrd="0" destOrd="0" presId="urn:microsoft.com/office/officeart/2005/8/layout/hList1"/>
    <dgm:cxn modelId="{B594A19F-8C3B-4934-9DE5-E888D8B71D36}" srcId="{58EAAB00-ED8E-4A29-8C26-520FD98501C4}" destId="{EDD4BAB7-F059-4FCA-B35A-05CB7E7D6ED5}" srcOrd="1" destOrd="0" parTransId="{93F6954F-5099-4265-91B6-A5426268AAF0}" sibTransId="{E4BC3F96-E63D-4AFE-BBFC-9BC57799A60C}"/>
    <dgm:cxn modelId="{52C85ECC-5D04-4754-90FC-BF911A4EBF68}" type="presOf" srcId="{EDD4BAB7-F059-4FCA-B35A-05CB7E7D6ED5}" destId="{B8196382-9D9B-474B-97BA-6AFE49E8A49C}" srcOrd="0" destOrd="1" presId="urn:microsoft.com/office/officeart/2005/8/layout/hList1"/>
    <dgm:cxn modelId="{700FCED0-D904-48C2-833E-8EAE2A59A9D9}" type="presOf" srcId="{DEB86A36-C509-4432-8769-BC066576F06D}" destId="{92C1C692-993B-4E34-B62A-20B89207C096}" srcOrd="0" destOrd="0" presId="urn:microsoft.com/office/officeart/2005/8/layout/hList1"/>
    <dgm:cxn modelId="{FE384EDA-4498-41CE-B799-16BBB23C0C20}" srcId="{EB4E7B7F-DCD2-468A-B5D4-5453F46744B2}" destId="{58EAAB00-ED8E-4A29-8C26-520FD98501C4}" srcOrd="2" destOrd="0" parTransId="{C1CFF691-8A5D-4F0F-A866-07474CC3A3A7}" sibTransId="{ECCDD9A9-81A9-4834-A11C-14F99C34F108}"/>
    <dgm:cxn modelId="{52CAFAE1-2247-4C28-B42A-8C5F50417032}" srcId="{58EAAB00-ED8E-4A29-8C26-520FD98501C4}" destId="{DA33B262-B852-47FC-9B08-A6D84E4E2853}" srcOrd="0" destOrd="0" parTransId="{44460F26-B54D-49EA-889D-E8948CD131BD}" sibTransId="{203C0A41-FFC7-4194-89FB-22C7546B6899}"/>
    <dgm:cxn modelId="{6E5BF8F5-0B25-4430-B8AB-2F31AE3694C4}" srcId="{B7BFA391-A41E-4F9E-BAE1-9BD9D642AE8F}" destId="{3E39C344-7CBF-4FC3-AE8B-D0730570CC52}" srcOrd="2" destOrd="0" parTransId="{03B9A147-CD66-433C-B852-625E2DFCD32E}" sibTransId="{59CA8379-7E8B-45FC-A9A2-B7FF6BCD2A32}"/>
    <dgm:cxn modelId="{5F07AC67-28E3-49E6-BA64-C62896F79DBB}" type="presParOf" srcId="{CDD0FCC7-491E-4832-A315-59645A2A6B8B}" destId="{7E8BA18B-DE5B-46D0-B2C6-9A0D65941547}" srcOrd="0" destOrd="0" presId="urn:microsoft.com/office/officeart/2005/8/layout/hList1"/>
    <dgm:cxn modelId="{BB842C20-DBEF-42C5-B0AF-D9DE3D6B871A}" type="presParOf" srcId="{7E8BA18B-DE5B-46D0-B2C6-9A0D65941547}" destId="{28A1B69C-F5C4-4552-9E6D-A265E23D0FE9}" srcOrd="0" destOrd="0" presId="urn:microsoft.com/office/officeart/2005/8/layout/hList1"/>
    <dgm:cxn modelId="{B0F3FA55-89F2-4CB9-AD9F-B29A616DC79B}" type="presParOf" srcId="{7E8BA18B-DE5B-46D0-B2C6-9A0D65941547}" destId="{92C1C692-993B-4E34-B62A-20B89207C096}" srcOrd="1" destOrd="0" presId="urn:microsoft.com/office/officeart/2005/8/layout/hList1"/>
    <dgm:cxn modelId="{E20A7D6D-E5AF-4AE8-9356-7B5FFABD86B3}" type="presParOf" srcId="{CDD0FCC7-491E-4832-A315-59645A2A6B8B}" destId="{546B693C-D77D-4D35-999E-2FC5D57B0950}" srcOrd="1" destOrd="0" presId="urn:microsoft.com/office/officeart/2005/8/layout/hList1"/>
    <dgm:cxn modelId="{DEAC5392-07EA-4B4D-AD19-FBD51E993A47}" type="presParOf" srcId="{CDD0FCC7-491E-4832-A315-59645A2A6B8B}" destId="{0F3A185B-55CB-4312-A15A-98BD7DC0A45C}" srcOrd="2" destOrd="0" presId="urn:microsoft.com/office/officeart/2005/8/layout/hList1"/>
    <dgm:cxn modelId="{20306668-4F9E-4F42-B461-6BEEE7DE994B}" type="presParOf" srcId="{0F3A185B-55CB-4312-A15A-98BD7DC0A45C}" destId="{F1C81A60-09C5-4F9E-810B-09DBA747F13C}" srcOrd="0" destOrd="0" presId="urn:microsoft.com/office/officeart/2005/8/layout/hList1"/>
    <dgm:cxn modelId="{2FFEFA5A-BA2F-4F30-9DC8-D1084774435D}" type="presParOf" srcId="{0F3A185B-55CB-4312-A15A-98BD7DC0A45C}" destId="{C5243822-7AAB-4545-97C6-E8FEA6D2CCDB}" srcOrd="1" destOrd="0" presId="urn:microsoft.com/office/officeart/2005/8/layout/hList1"/>
    <dgm:cxn modelId="{E38C9677-F0D4-4C13-BA75-BBD99154C3F1}" type="presParOf" srcId="{CDD0FCC7-491E-4832-A315-59645A2A6B8B}" destId="{80C230D1-8C6B-49DF-ADF1-BEF430C20B60}" srcOrd="3" destOrd="0" presId="urn:microsoft.com/office/officeart/2005/8/layout/hList1"/>
    <dgm:cxn modelId="{86AAFC7A-F86D-4BE4-84C8-B52208176BD5}" type="presParOf" srcId="{CDD0FCC7-491E-4832-A315-59645A2A6B8B}" destId="{77E8B436-367F-4881-A9DA-E05156FE59D1}" srcOrd="4" destOrd="0" presId="urn:microsoft.com/office/officeart/2005/8/layout/hList1"/>
    <dgm:cxn modelId="{DC15E0A8-799B-4A0F-899B-63B73FD9C2A9}" type="presParOf" srcId="{77E8B436-367F-4881-A9DA-E05156FE59D1}" destId="{0E6CD66D-4056-4CFA-AAFC-E9DF222C6604}" srcOrd="0" destOrd="0" presId="urn:microsoft.com/office/officeart/2005/8/layout/hList1"/>
    <dgm:cxn modelId="{97949E75-9F38-4658-AB4C-6C45E19AE264}" type="presParOf" srcId="{77E8B436-367F-4881-A9DA-E05156FE59D1}" destId="{B8196382-9D9B-474B-97BA-6AFE49E8A49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1B69C-F5C4-4552-9E6D-A265E23D0FE9}">
      <dsp:nvSpPr>
        <dsp:cNvPr id="0" name=""/>
        <dsp:cNvSpPr/>
      </dsp:nvSpPr>
      <dsp:spPr>
        <a:xfrm>
          <a:off x="2547" y="318209"/>
          <a:ext cx="2484239" cy="993695"/>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rtl="0">
            <a:lnSpc>
              <a:spcPct val="90000"/>
            </a:lnSpc>
            <a:spcBef>
              <a:spcPct val="0"/>
            </a:spcBef>
            <a:spcAft>
              <a:spcPct val="35000"/>
            </a:spcAft>
            <a:buNone/>
          </a:pPr>
          <a:r>
            <a:rPr lang="en-US" sz="4000" kern="1200" dirty="0"/>
            <a:t>Solids</a:t>
          </a:r>
        </a:p>
      </dsp:txBody>
      <dsp:txXfrm>
        <a:off x="2547" y="318209"/>
        <a:ext cx="2484239" cy="993695"/>
      </dsp:txXfrm>
    </dsp:sp>
    <dsp:sp modelId="{92C1C692-993B-4E34-B62A-20B89207C096}">
      <dsp:nvSpPr>
        <dsp:cNvPr id="0" name=""/>
        <dsp:cNvSpPr/>
      </dsp:nvSpPr>
      <dsp:spPr>
        <a:xfrm>
          <a:off x="2547" y="1311905"/>
          <a:ext cx="2484239" cy="285480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100000"/>
            </a:lnSpc>
            <a:spcBef>
              <a:spcPct val="0"/>
            </a:spcBef>
            <a:spcAft>
              <a:spcPct val="15000"/>
            </a:spcAft>
            <a:buChar char="•"/>
          </a:pPr>
          <a:r>
            <a:rPr lang="en-US" sz="1800" kern="1200" dirty="0"/>
            <a:t>Most ordered.</a:t>
          </a:r>
        </a:p>
        <a:p>
          <a:pPr marL="171450" lvl="1" indent="-171450" algn="l" defTabSz="800100" rtl="0">
            <a:lnSpc>
              <a:spcPct val="100000"/>
            </a:lnSpc>
            <a:spcBef>
              <a:spcPct val="0"/>
            </a:spcBef>
            <a:spcAft>
              <a:spcPct val="15000"/>
            </a:spcAft>
            <a:buChar char="•"/>
          </a:pPr>
          <a:r>
            <a:rPr lang="en-US" sz="1800" kern="1200" dirty="0"/>
            <a:t>Defined and rigid external shape</a:t>
          </a:r>
        </a:p>
        <a:p>
          <a:pPr marL="171450" lvl="1" indent="-171450" algn="l" defTabSz="800100" rtl="0">
            <a:lnSpc>
              <a:spcPct val="100000"/>
            </a:lnSpc>
            <a:spcBef>
              <a:spcPct val="0"/>
            </a:spcBef>
            <a:spcAft>
              <a:spcPct val="15000"/>
            </a:spcAft>
            <a:buChar char="•"/>
          </a:pPr>
          <a:r>
            <a:rPr lang="en-US" sz="1800" kern="1200" dirty="0"/>
            <a:t>Strong intermolecular force interaction</a:t>
          </a:r>
        </a:p>
      </dsp:txBody>
      <dsp:txXfrm>
        <a:off x="2547" y="1311905"/>
        <a:ext cx="2484239" cy="2854800"/>
      </dsp:txXfrm>
    </dsp:sp>
    <dsp:sp modelId="{F1C81A60-09C5-4F9E-810B-09DBA747F13C}">
      <dsp:nvSpPr>
        <dsp:cNvPr id="0" name=""/>
        <dsp:cNvSpPr/>
      </dsp:nvSpPr>
      <dsp:spPr>
        <a:xfrm>
          <a:off x="2834580" y="318209"/>
          <a:ext cx="2484239" cy="993695"/>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rtl="0">
            <a:lnSpc>
              <a:spcPct val="90000"/>
            </a:lnSpc>
            <a:spcBef>
              <a:spcPct val="0"/>
            </a:spcBef>
            <a:spcAft>
              <a:spcPct val="35000"/>
            </a:spcAft>
            <a:buNone/>
          </a:pPr>
          <a:r>
            <a:rPr lang="en-US" sz="4000" kern="1200" dirty="0"/>
            <a:t>Liquids</a:t>
          </a:r>
          <a:endParaRPr lang="en-US" sz="4500" kern="1200" dirty="0"/>
        </a:p>
      </dsp:txBody>
      <dsp:txXfrm>
        <a:off x="2834580" y="318209"/>
        <a:ext cx="2484239" cy="993695"/>
      </dsp:txXfrm>
    </dsp:sp>
    <dsp:sp modelId="{C5243822-7AAB-4545-97C6-E8FEA6D2CCDB}">
      <dsp:nvSpPr>
        <dsp:cNvPr id="0" name=""/>
        <dsp:cNvSpPr/>
      </dsp:nvSpPr>
      <dsp:spPr>
        <a:xfrm>
          <a:off x="2803279" y="1303198"/>
          <a:ext cx="2484239" cy="285480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100000"/>
            </a:lnSpc>
            <a:spcBef>
              <a:spcPct val="0"/>
            </a:spcBef>
            <a:spcAft>
              <a:spcPct val="15000"/>
            </a:spcAft>
            <a:buChar char="•"/>
          </a:pPr>
          <a:r>
            <a:rPr lang="en-US" sz="1800" kern="1200" dirty="0"/>
            <a:t>Its shape is often determined by the container it occupies. </a:t>
          </a:r>
        </a:p>
        <a:p>
          <a:pPr marL="171450" lvl="1" indent="-171450" algn="l" defTabSz="800100" rtl="0">
            <a:lnSpc>
              <a:spcPct val="100000"/>
            </a:lnSpc>
            <a:spcBef>
              <a:spcPct val="0"/>
            </a:spcBef>
            <a:spcAft>
              <a:spcPct val="15000"/>
            </a:spcAft>
            <a:buChar char="•"/>
          </a:pPr>
          <a:r>
            <a:rPr lang="en-US" sz="1800" kern="1200" dirty="0"/>
            <a:t>Moderate intermolecular force interaction.</a:t>
          </a:r>
        </a:p>
      </dsp:txBody>
      <dsp:txXfrm>
        <a:off x="2803279" y="1303198"/>
        <a:ext cx="2484239" cy="2854800"/>
      </dsp:txXfrm>
    </dsp:sp>
    <dsp:sp modelId="{0E6CD66D-4056-4CFA-AAFC-E9DF222C6604}">
      <dsp:nvSpPr>
        <dsp:cNvPr id="0" name=""/>
        <dsp:cNvSpPr/>
      </dsp:nvSpPr>
      <dsp:spPr>
        <a:xfrm>
          <a:off x="5666612" y="318209"/>
          <a:ext cx="2484239" cy="993695"/>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rtl="0">
            <a:lnSpc>
              <a:spcPct val="90000"/>
            </a:lnSpc>
            <a:spcBef>
              <a:spcPct val="0"/>
            </a:spcBef>
            <a:spcAft>
              <a:spcPct val="35000"/>
            </a:spcAft>
            <a:buNone/>
          </a:pPr>
          <a:r>
            <a:rPr lang="en-US" sz="4000" kern="1200" dirty="0"/>
            <a:t>Gases</a:t>
          </a:r>
          <a:endParaRPr lang="en-US" sz="4600" kern="1200" dirty="0"/>
        </a:p>
      </dsp:txBody>
      <dsp:txXfrm>
        <a:off x="5666612" y="318209"/>
        <a:ext cx="2484239" cy="993695"/>
      </dsp:txXfrm>
    </dsp:sp>
    <dsp:sp modelId="{B8196382-9D9B-474B-97BA-6AFE49E8A49C}">
      <dsp:nvSpPr>
        <dsp:cNvPr id="0" name=""/>
        <dsp:cNvSpPr/>
      </dsp:nvSpPr>
      <dsp:spPr>
        <a:xfrm>
          <a:off x="5666612" y="1311905"/>
          <a:ext cx="2484239" cy="2854800"/>
        </a:xfrm>
        <a:prstGeom prst="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rtl="0">
            <a:lnSpc>
              <a:spcPct val="100000"/>
            </a:lnSpc>
            <a:spcBef>
              <a:spcPct val="0"/>
            </a:spcBef>
            <a:spcAft>
              <a:spcPct val="15000"/>
            </a:spcAft>
            <a:buChar char="•"/>
          </a:pPr>
          <a:r>
            <a:rPr lang="en-US" sz="1800" kern="1200" dirty="0"/>
            <a:t>Most disordered.</a:t>
          </a:r>
        </a:p>
        <a:p>
          <a:pPr marL="171450" lvl="1" indent="-171450" algn="l" defTabSz="800100" rtl="0">
            <a:lnSpc>
              <a:spcPct val="100000"/>
            </a:lnSpc>
            <a:spcBef>
              <a:spcPct val="0"/>
            </a:spcBef>
            <a:spcAft>
              <a:spcPct val="15000"/>
            </a:spcAft>
            <a:buChar char="•"/>
          </a:pPr>
          <a:r>
            <a:rPr lang="en-US" sz="1800" kern="1200" dirty="0"/>
            <a:t>Does not have a defined external shape. </a:t>
          </a:r>
        </a:p>
        <a:p>
          <a:pPr marL="171450" lvl="1" indent="-171450" algn="l" defTabSz="800100" rtl="0">
            <a:lnSpc>
              <a:spcPct val="100000"/>
            </a:lnSpc>
            <a:spcBef>
              <a:spcPct val="0"/>
            </a:spcBef>
            <a:spcAft>
              <a:spcPct val="15000"/>
            </a:spcAft>
            <a:buChar char="•"/>
          </a:pPr>
          <a:r>
            <a:rPr lang="en-US" sz="1800" kern="1200" dirty="0"/>
            <a:t>Its volume is defined by the container.</a:t>
          </a:r>
        </a:p>
        <a:p>
          <a:pPr marL="171450" lvl="1" indent="-171450" algn="l" defTabSz="800100" rtl="0">
            <a:lnSpc>
              <a:spcPct val="100000"/>
            </a:lnSpc>
            <a:spcBef>
              <a:spcPct val="0"/>
            </a:spcBef>
            <a:spcAft>
              <a:spcPct val="15000"/>
            </a:spcAft>
            <a:buChar char="•"/>
          </a:pPr>
          <a:r>
            <a:rPr lang="en-US" sz="1800" kern="1200" dirty="0"/>
            <a:t>Weak intermolecular interactions</a:t>
          </a:r>
        </a:p>
      </dsp:txBody>
      <dsp:txXfrm>
        <a:off x="5666612" y="1311905"/>
        <a:ext cx="2484239" cy="285480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0E6F75-3408-4806-AE50-8E6BB0B2D411}" type="datetimeFigureOut">
              <a:rPr lang="en-US" smtClean="0"/>
              <a:t>1/25/2022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EF277D-063E-4054-875F-C7C302F30214}" type="slidenum">
              <a:rPr lang="en-US" smtClean="0"/>
              <a:t>‹#›</a:t>
            </a:fld>
            <a:endParaRPr lang="en-US"/>
          </a:p>
        </p:txBody>
      </p:sp>
    </p:spTree>
    <p:extLst>
      <p:ext uri="{BB962C8B-B14F-4D97-AF65-F5344CB8AC3E}">
        <p14:creationId xmlns:p14="http://schemas.microsoft.com/office/powerpoint/2010/main" val="865481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xfrm>
            <a:off x="3886200" y="8133285"/>
            <a:ext cx="2971800" cy="42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1pPr>
            <a:lvl2pPr marL="37931725" indent="-37474525"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2pPr>
            <a:lvl3pPr marL="11430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3pPr>
            <a:lvl4pPr marL="16002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4pPr>
            <a:lvl5pPr marL="20574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9pPr>
          </a:lstStyle>
          <a:p>
            <a:pPr>
              <a:spcBef>
                <a:spcPct val="0"/>
              </a:spcBef>
            </a:pPr>
            <a:fld id="{6C8D5411-4FD8-48F0-81B7-22E9C66AF7BB}" type="slidenum">
              <a:rPr lang="en-US" altLang="en-US"/>
              <a:pPr>
                <a:spcBef>
                  <a:spcPct val="0"/>
                </a:spcBef>
              </a:pPr>
              <a:t>7</a:t>
            </a:fld>
            <a:endParaRPr lang="en-US" altLang="en-US"/>
          </a:p>
        </p:txBody>
      </p:sp>
      <p:sp>
        <p:nvSpPr>
          <p:cNvPr id="137219" name="Rectangle 2"/>
          <p:cNvSpPr>
            <a:spLocks noGrp="1" noRot="1" noChangeAspect="1" noChangeArrowheads="1" noTextEdit="1"/>
          </p:cNvSpPr>
          <p:nvPr>
            <p:ph type="sldImg"/>
          </p:nvPr>
        </p:nvSpPr>
        <p:spPr>
          <a:xfrm>
            <a:off x="1371600" y="1143000"/>
            <a:ext cx="4114800" cy="3086100"/>
          </a:xfrm>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047222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xfrm>
            <a:off x="3886200" y="8133285"/>
            <a:ext cx="2971800" cy="42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1pPr>
            <a:lvl2pPr marL="37931725" indent="-37474525"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2pPr>
            <a:lvl3pPr marL="11430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3pPr>
            <a:lvl4pPr marL="16002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4pPr>
            <a:lvl5pPr marL="20574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9pPr>
          </a:lstStyle>
          <a:p>
            <a:pPr>
              <a:spcBef>
                <a:spcPct val="0"/>
              </a:spcBef>
            </a:pPr>
            <a:fld id="{6C8D5411-4FD8-48F0-81B7-22E9C66AF7BB}" type="slidenum">
              <a:rPr lang="en-US" altLang="en-US"/>
              <a:pPr>
                <a:spcBef>
                  <a:spcPct val="0"/>
                </a:spcBef>
              </a:pPr>
              <a:t>8</a:t>
            </a:fld>
            <a:endParaRPr lang="en-US" altLang="en-US"/>
          </a:p>
        </p:txBody>
      </p:sp>
      <p:sp>
        <p:nvSpPr>
          <p:cNvPr id="137219" name="Rectangle 2"/>
          <p:cNvSpPr>
            <a:spLocks noGrp="1" noRot="1" noChangeAspect="1" noChangeArrowheads="1" noTextEdit="1"/>
          </p:cNvSpPr>
          <p:nvPr>
            <p:ph type="sldImg"/>
          </p:nvPr>
        </p:nvSpPr>
        <p:spPr>
          <a:xfrm>
            <a:off x="1371600" y="1143000"/>
            <a:ext cx="4114800" cy="3086100"/>
          </a:xfrm>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00472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xfrm>
            <a:off x="3886200" y="8133285"/>
            <a:ext cx="2971800" cy="42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1pPr>
            <a:lvl2pPr marL="37931725" indent="-37474525"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2pPr>
            <a:lvl3pPr marL="11430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3pPr>
            <a:lvl4pPr marL="16002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4pPr>
            <a:lvl5pPr marL="2057400" indent="-228600" eaLnBrk="0" hangingPunct="0">
              <a:spcBef>
                <a:spcPct val="30000"/>
              </a:spcBef>
              <a:defRPr sz="12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panose="02020603050405020304" pitchFamily="18" charset="0"/>
                <a:ea typeface="ＭＳ Ｐゴシック" panose="020B0600070205080204" pitchFamily="34" charset="-128"/>
              </a:defRPr>
            </a:lvl9pPr>
          </a:lstStyle>
          <a:p>
            <a:pPr>
              <a:spcBef>
                <a:spcPct val="0"/>
              </a:spcBef>
            </a:pPr>
            <a:fld id="{6C8D5411-4FD8-48F0-81B7-22E9C66AF7BB}" type="slidenum">
              <a:rPr lang="en-US" altLang="en-US"/>
              <a:pPr>
                <a:spcBef>
                  <a:spcPct val="0"/>
                </a:spcBef>
              </a:pPr>
              <a:t>9</a:t>
            </a:fld>
            <a:endParaRPr lang="en-US" altLang="en-US"/>
          </a:p>
        </p:txBody>
      </p:sp>
      <p:sp>
        <p:nvSpPr>
          <p:cNvPr id="137219" name="Rectangle 2"/>
          <p:cNvSpPr>
            <a:spLocks noGrp="1" noRot="1" noChangeAspect="1" noChangeArrowheads="1" noTextEdit="1"/>
          </p:cNvSpPr>
          <p:nvPr>
            <p:ph type="sldImg"/>
          </p:nvPr>
        </p:nvSpPr>
        <p:spPr>
          <a:xfrm>
            <a:off x="1371600" y="1143000"/>
            <a:ext cx="4114800" cy="3086100"/>
          </a:xfrm>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244302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a:spLocks noGrp="1" noChangeArrowheads="1"/>
          </p:cNvSpPr>
          <p:nvPr>
            <p:ph type="sldNum" sz="quarter" idx="5"/>
          </p:nvPr>
        </p:nvSpPr>
        <p:spPr>
          <a:xfrm>
            <a:off x="3884613" y="8685213"/>
            <a:ext cx="2971800" cy="457200"/>
          </a:xfrm>
          <a:prstGeom prst="rect">
            <a:avLst/>
          </a:prstGeom>
          <a:noFill/>
        </p:spPr>
        <p:txBody>
          <a:bodyPr/>
          <a:lstStyle/>
          <a:p>
            <a:fld id="{86270D01-017E-4EBF-A26B-98562A389539}" type="slidenum">
              <a:rPr lang="en-US" smtClean="0"/>
              <a:pPr/>
              <a:t>15</a:t>
            </a:fld>
            <a:endParaRPr lang="en-US" dirty="0"/>
          </a:p>
        </p:txBody>
      </p:sp>
      <p:sp>
        <p:nvSpPr>
          <p:cNvPr id="297987" name="Rectangle 2"/>
          <p:cNvSpPr>
            <a:spLocks noGrp="1" noRot="1" noChangeAspect="1" noChangeArrowheads="1" noTextEdit="1"/>
          </p:cNvSpPr>
          <p:nvPr>
            <p:ph type="sldImg"/>
          </p:nvPr>
        </p:nvSpPr>
        <p:spPr>
          <a:xfrm>
            <a:off x="1371600" y="1143000"/>
            <a:ext cx="4114800" cy="3086100"/>
          </a:xfrm>
          <a:ln/>
        </p:spPr>
      </p:sp>
      <p:sp>
        <p:nvSpPr>
          <p:cNvPr id="29798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67922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EF277D-063E-4054-875F-C7C302F30214}" type="slidenum">
              <a:rPr lang="en-US" smtClean="0"/>
              <a:t>16</a:t>
            </a:fld>
            <a:endParaRPr lang="en-US"/>
          </a:p>
        </p:txBody>
      </p:sp>
    </p:spTree>
    <p:extLst>
      <p:ext uri="{BB962C8B-B14F-4D97-AF65-F5344CB8AC3E}">
        <p14:creationId xmlns:p14="http://schemas.microsoft.com/office/powerpoint/2010/main" val="3487988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xfrm>
            <a:off x="1371600" y="1143000"/>
            <a:ext cx="4114800" cy="3086100"/>
          </a:xfrm>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ea typeface="MS PGothic" charset="0"/>
            </a:endParaRPr>
          </a:p>
        </p:txBody>
      </p:sp>
      <p:sp>
        <p:nvSpPr>
          <p:cNvPr id="157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fld id="{35569A10-5B60-024D-A7A7-E96263B435FE}" type="slidenum">
              <a:rPr lang="en-US" sz="1200"/>
              <a:pPr/>
              <a:t>19</a:t>
            </a:fld>
            <a:endParaRPr lang="en-US" sz="1200"/>
          </a:p>
        </p:txBody>
      </p:sp>
    </p:spTree>
    <p:extLst>
      <p:ext uri="{BB962C8B-B14F-4D97-AF65-F5344CB8AC3E}">
        <p14:creationId xmlns:p14="http://schemas.microsoft.com/office/powerpoint/2010/main" val="4119003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655777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41916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C4E3F890-1FE9-4B6E-9CF6-9E9040E84231}" type="datetimeFigureOut">
              <a:rPr lang="en-US" smtClean="0"/>
              <a:t>1/25/2022</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A15E2F7-3A28-447D-A3CA-D8361B4D867A}" type="slidenum">
              <a:rPr lang="en-US" smtClean="0"/>
              <a:t>‹#›</a:t>
            </a:fld>
            <a:endParaRPr lang="en-US"/>
          </a:p>
        </p:txBody>
      </p:sp>
    </p:spTree>
    <p:extLst>
      <p:ext uri="{BB962C8B-B14F-4D97-AF65-F5344CB8AC3E}">
        <p14:creationId xmlns:p14="http://schemas.microsoft.com/office/powerpoint/2010/main" val="242139856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4E3F890-1FE9-4B6E-9CF6-9E9040E84231}"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5E2F7-3A28-447D-A3CA-D8361B4D867A}" type="slidenum">
              <a:rPr lang="en-US" smtClean="0"/>
              <a:t>‹#›</a:t>
            </a:fld>
            <a:endParaRPr lang="en-US"/>
          </a:p>
        </p:txBody>
      </p:sp>
    </p:spTree>
    <p:extLst>
      <p:ext uri="{BB962C8B-B14F-4D97-AF65-F5344CB8AC3E}">
        <p14:creationId xmlns:p14="http://schemas.microsoft.com/office/powerpoint/2010/main" val="2917042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C4E3F890-1FE9-4B6E-9CF6-9E9040E84231}" type="datetimeFigureOut">
              <a:rPr lang="en-US" smtClean="0"/>
              <a:t>1/25/2022</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9A15E2F7-3A28-447D-A3CA-D8361B4D867A}" type="slidenum">
              <a:rPr lang="en-US" smtClean="0"/>
              <a:t>‹#›</a:t>
            </a:fld>
            <a:endParaRPr lang="en-US"/>
          </a:p>
        </p:txBody>
      </p:sp>
    </p:spTree>
    <p:extLst>
      <p:ext uri="{BB962C8B-B14F-4D97-AF65-F5344CB8AC3E}">
        <p14:creationId xmlns:p14="http://schemas.microsoft.com/office/powerpoint/2010/main" val="61589367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C4E3F890-1FE9-4B6E-9CF6-9E9040E84231}" type="datetimeFigureOut">
              <a:rPr lang="en-US" smtClean="0"/>
              <a:t>1/25/2022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A15E2F7-3A28-447D-A3CA-D8361B4D867A}"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185940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C4E3F890-1FE9-4B6E-9CF6-9E9040E84231}" type="datetimeFigureOut">
              <a:rPr lang="en-US" smtClean="0"/>
              <a:t>1/25/2022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9A15E2F7-3A28-447D-A3CA-D8361B4D867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40204371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C4E3F890-1FE9-4B6E-9CF6-9E9040E84231}" type="datetimeFigureOut">
              <a:rPr lang="en-US" smtClean="0"/>
              <a:t>1/25/2022</a:t>
            </a:fld>
            <a:endParaRPr lang="en-US"/>
          </a:p>
        </p:txBody>
      </p:sp>
      <p:sp>
        <p:nvSpPr>
          <p:cNvPr id="10" name="Slide Number Placeholder 9"/>
          <p:cNvSpPr>
            <a:spLocks noGrp="1"/>
          </p:cNvSpPr>
          <p:nvPr>
            <p:ph type="sldNum" sz="quarter" idx="16"/>
          </p:nvPr>
        </p:nvSpPr>
        <p:spPr/>
        <p:txBody>
          <a:bodyPr rtlCol="0"/>
          <a:lstStyle/>
          <a:p>
            <a:fld id="{9A15E2F7-3A28-447D-A3CA-D8361B4D867A}"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7905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C4E3F890-1FE9-4B6E-9CF6-9E9040E84231}" type="datetimeFigureOut">
              <a:rPr lang="en-US" smtClean="0"/>
              <a:t>1/25/2022</a:t>
            </a:fld>
            <a:endParaRPr lang="en-US"/>
          </a:p>
        </p:txBody>
      </p:sp>
      <p:sp>
        <p:nvSpPr>
          <p:cNvPr id="12" name="Slide Number Placeholder 11"/>
          <p:cNvSpPr>
            <a:spLocks noGrp="1"/>
          </p:cNvSpPr>
          <p:nvPr>
            <p:ph type="sldNum" sz="quarter" idx="16"/>
          </p:nvPr>
        </p:nvSpPr>
        <p:spPr/>
        <p:txBody>
          <a:bodyPr rtlCol="0"/>
          <a:lstStyle/>
          <a:p>
            <a:fld id="{9A15E2F7-3A28-447D-A3CA-D8361B4D867A}"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Tree>
    <p:extLst>
      <p:ext uri="{BB962C8B-B14F-4D97-AF65-F5344CB8AC3E}">
        <p14:creationId xmlns:p14="http://schemas.microsoft.com/office/powerpoint/2010/main" val="1216125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C4E3F890-1FE9-4B6E-9CF6-9E9040E84231}" type="datetimeFigureOut">
              <a:rPr lang="en-US" smtClean="0"/>
              <a:t>1/25/2022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A15E2F7-3A28-447D-A3CA-D8361B4D867A}" type="slidenum">
              <a:rPr lang="en-US" smtClean="0"/>
              <a:t>‹#›</a:t>
            </a:fld>
            <a:endParaRPr lang="en-US"/>
          </a:p>
        </p:txBody>
      </p:sp>
    </p:spTree>
    <p:extLst>
      <p:ext uri="{BB962C8B-B14F-4D97-AF65-F5344CB8AC3E}">
        <p14:creationId xmlns:p14="http://schemas.microsoft.com/office/powerpoint/2010/main" val="2100617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E3F890-1FE9-4B6E-9CF6-9E9040E84231}" type="datetimeFigureOut">
              <a:rPr lang="en-US" smtClean="0"/>
              <a:t>1/25/2022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A15E2F7-3A28-447D-A3CA-D8361B4D867A}" type="slidenum">
              <a:rPr lang="en-US" smtClean="0"/>
              <a:t>‹#›</a:t>
            </a:fld>
            <a:endParaRPr lang="en-US"/>
          </a:p>
        </p:txBody>
      </p:sp>
    </p:spTree>
    <p:extLst>
      <p:ext uri="{BB962C8B-B14F-4D97-AF65-F5344CB8AC3E}">
        <p14:creationId xmlns:p14="http://schemas.microsoft.com/office/powerpoint/2010/main" val="1492217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C4E3F890-1FE9-4B6E-9CF6-9E9040E84231}" type="datetimeFigureOut">
              <a:rPr lang="en-US" smtClean="0"/>
              <a:t>1/25/2022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A15E2F7-3A28-447D-A3CA-D8361B4D867A}"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93481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C4E3F890-1FE9-4B6E-9CF6-9E9040E84231}" type="datetimeFigureOut">
              <a:rPr lang="en-US" smtClean="0"/>
              <a:t>1/25/2022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9A15E2F7-3A28-447D-A3CA-D8361B4D867A}" type="slidenum">
              <a:rPr lang="en-US" smtClean="0"/>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32562467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C4E3F890-1FE9-4B6E-9CF6-9E9040E84231}" type="datetimeFigureOut">
              <a:rPr lang="en-US" smtClean="0"/>
              <a:t>1/25/2022</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9A15E2F7-3A28-447D-A3CA-D8361B4D867A}" type="slidenum">
              <a:rPr lang="en-US" smtClean="0"/>
              <a:t>‹#›</a:t>
            </a:fld>
            <a:endParaRPr lang="en-US"/>
          </a:p>
        </p:txBody>
      </p:sp>
    </p:spTree>
    <p:extLst>
      <p:ext uri="{BB962C8B-B14F-4D97-AF65-F5344CB8AC3E}">
        <p14:creationId xmlns:p14="http://schemas.microsoft.com/office/powerpoint/2010/main" val="3674209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80.png"/><Relationship Id="rId3" Type="http://schemas.openxmlformats.org/officeDocument/2006/relationships/image" Target="../media/image120.png"/><Relationship Id="rId7" Type="http://schemas.openxmlformats.org/officeDocument/2006/relationships/image" Target="../media/image17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image" Target="../media/image211.png"/><Relationship Id="rId5" Type="http://schemas.openxmlformats.org/officeDocument/2006/relationships/image" Target="../media/image50.png"/><Relationship Id="rId10" Type="http://schemas.openxmlformats.org/officeDocument/2006/relationships/image" Target="../media/image201.png"/><Relationship Id="rId4" Type="http://schemas.openxmlformats.org/officeDocument/2006/relationships/image" Target="../media/image130.png"/><Relationship Id="rId9" Type="http://schemas.openxmlformats.org/officeDocument/2006/relationships/image" Target="../media/image19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lstStyle/>
          <a:p>
            <a:r>
              <a:rPr lang="en-US" dirty="0"/>
              <a:t>Chapter </a:t>
            </a:r>
            <a:r>
              <a:rPr lang="en-US"/>
              <a:t>10 Part 3</a:t>
            </a:r>
            <a:endParaRPr lang="en-US" dirty="0"/>
          </a:p>
        </p:txBody>
      </p:sp>
    </p:spTree>
    <p:extLst>
      <p:ext uri="{BB962C8B-B14F-4D97-AF65-F5344CB8AC3E}">
        <p14:creationId xmlns:p14="http://schemas.microsoft.com/office/powerpoint/2010/main" val="1887257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Enthalpies of Fusion and Vaporization</a:t>
            </a:r>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p:txBody>
              <a:bodyPr/>
              <a:lstStyle/>
              <a:p>
                <a:r>
                  <a:rPr lang="en-US" dirty="0"/>
                  <a:t>The enthalpy of fusion </a:t>
                </a:r>
                <a14:m>
                  <m:oMath xmlns:m="http://schemas.openxmlformats.org/officeDocument/2006/math">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m:rPr>
                            <m:sty m:val="p"/>
                          </m:rPr>
                          <a:rPr lang="en-US" b="0" i="0" smtClean="0">
                            <a:latin typeface="Cambria Math" panose="02040503050406030204" pitchFamily="18" charset="0"/>
                          </a:rPr>
                          <m:t>fus</m:t>
                        </m:r>
                      </m:sub>
                    </m:sSub>
                  </m:oMath>
                </a14:m>
                <a:r>
                  <a:rPr lang="en-US" dirty="0"/>
                  <a:t> is the amount of energy required to fuse (melt) the solid into a liquid</a:t>
                </a:r>
              </a:p>
              <a:p>
                <a:r>
                  <a:rPr lang="en-US" dirty="0"/>
                  <a:t>Involves adding sufficient energy to the solid particles to make them flow throughout one another and behave as liquid particles</a:t>
                </a:r>
              </a:p>
              <a:p>
                <a:r>
                  <a:rPr lang="en-US" dirty="0"/>
                  <a:t>Normally in units of J/g or J/</a:t>
                </a:r>
                <a:r>
                  <a:rPr lang="en-US" dirty="0" err="1"/>
                  <a:t>mol</a:t>
                </a:r>
                <a:endParaRPr lang="en-US" dirty="0"/>
              </a:p>
              <a:p>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blipFill>
                <a:blip r:embed="rId2"/>
                <a:stretch>
                  <a:fillRect t="-9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Content Placeholder 4"/>
              <p:cNvSpPr>
                <a:spLocks noGrp="1"/>
              </p:cNvSpPr>
              <p:nvPr>
                <p:ph sz="quarter" idx="2"/>
              </p:nvPr>
            </p:nvSpPr>
            <p:spPr/>
            <p:txBody>
              <a:bodyPr/>
              <a:lstStyle/>
              <a:p>
                <a:r>
                  <a:rPr lang="en-US" dirty="0"/>
                  <a:t>The enthalpy of vaporization </a:t>
                </a:r>
                <a14:m>
                  <m:oMath xmlns:m="http://schemas.openxmlformats.org/officeDocument/2006/math">
                    <m:r>
                      <m:rPr>
                        <m:sty m:val="p"/>
                      </m:rPr>
                      <a:rPr lang="en-US" i="0">
                        <a:latin typeface="Cambria Math" panose="02040503050406030204" pitchFamily="18" charset="0"/>
                      </a:rPr>
                      <m:t>Δ</m:t>
                    </m:r>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m:rPr>
                            <m:sty m:val="p"/>
                          </m:rPr>
                          <a:rPr lang="en-US" b="0" i="0" smtClean="0">
                            <a:latin typeface="Cambria Math" panose="02040503050406030204" pitchFamily="18" charset="0"/>
                          </a:rPr>
                          <m:t>vap</m:t>
                        </m:r>
                      </m:sub>
                    </m:sSub>
                  </m:oMath>
                </a14:m>
                <a:r>
                  <a:rPr lang="en-US" dirty="0"/>
                  <a:t> is the amount of energy required to vaporize the liquid into a gas</a:t>
                </a:r>
              </a:p>
              <a:p>
                <a:r>
                  <a:rPr lang="en-US" dirty="0"/>
                  <a:t>Involves adding sufficient energy to the liquid particles to essentially overcome their IMFs and behave as gas particles </a:t>
                </a:r>
              </a:p>
              <a:p>
                <a:r>
                  <a:rPr lang="en-US" dirty="0"/>
                  <a:t>Normally in units of kJ/g or kJ/</a:t>
                </a:r>
                <a:r>
                  <a:rPr lang="en-US" dirty="0" err="1"/>
                  <a:t>mol</a:t>
                </a:r>
                <a:endParaRPr lang="en-US" dirty="0"/>
              </a:p>
              <a:p>
                <a:endParaRPr lang="en-US" dirty="0"/>
              </a:p>
            </p:txBody>
          </p:sp>
        </mc:Choice>
        <mc:Fallback xmlns="">
          <p:sp>
            <p:nvSpPr>
              <p:cNvPr id="5" name="Content Placeholder 4"/>
              <p:cNvSpPr>
                <a:spLocks noGrp="1" noRot="1" noChangeAspect="1" noMove="1" noResize="1" noEditPoints="1" noAdjustHandles="1" noChangeArrowheads="1" noChangeShapeType="1" noTextEdit="1"/>
              </p:cNvSpPr>
              <p:nvPr>
                <p:ph sz="quarter" idx="2"/>
              </p:nvPr>
            </p:nvSpPr>
            <p:spPr>
              <a:blipFill>
                <a:blip r:embed="rId3"/>
                <a:stretch>
                  <a:fillRect l="-157" t="-933" r="-1727"/>
                </a:stretch>
              </a:blipFill>
            </p:spPr>
            <p:txBody>
              <a:bodyPr/>
              <a:lstStyle/>
              <a:p>
                <a:r>
                  <a:rPr lang="en-US">
                    <a:noFill/>
                  </a:rPr>
                  <a:t> </a:t>
                </a:r>
              </a:p>
            </p:txBody>
          </p:sp>
        </mc:Fallback>
      </mc:AlternateContent>
    </p:spTree>
    <p:extLst>
      <p:ext uri="{BB962C8B-B14F-4D97-AF65-F5344CB8AC3E}">
        <p14:creationId xmlns:p14="http://schemas.microsoft.com/office/powerpoint/2010/main" val="4072335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Heating Curves </a:t>
            </a:r>
          </a:p>
        </p:txBody>
      </p:sp>
      <p:cxnSp>
        <p:nvCxnSpPr>
          <p:cNvPr id="10" name="Straight Connector 9"/>
          <p:cNvCxnSpPr/>
          <p:nvPr/>
        </p:nvCxnSpPr>
        <p:spPr>
          <a:xfrm flipV="1">
            <a:off x="687756" y="5220677"/>
            <a:ext cx="976923" cy="101600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7350373" y="2000739"/>
            <a:ext cx="1098061" cy="107852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239478" y="3079262"/>
            <a:ext cx="2129692" cy="21414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37324" y="5220677"/>
            <a:ext cx="160215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369170" y="3079259"/>
            <a:ext cx="1989016" cy="0"/>
          </a:xfrm>
          <a:prstGeom prst="line">
            <a:avLst/>
          </a:prstGeom>
          <a:ln w="381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176705" y="5478587"/>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𝑞</m:t>
                      </m:r>
                      <m:r>
                        <a:rPr lang="en-US" sz="1400" i="1">
                          <a:latin typeface="Cambria Math" panose="02040503050406030204" pitchFamily="18" charset="0"/>
                        </a:rPr>
                        <m:t>=</m:t>
                      </m:r>
                      <m:r>
                        <a:rPr lang="en-US" sz="1400" i="1">
                          <a:latin typeface="Cambria Math" panose="02040503050406030204" pitchFamily="18" charset="0"/>
                        </a:rPr>
                        <m:t>𝑚</m:t>
                      </m:r>
                      <m:sSub>
                        <m:sSubPr>
                          <m:ctrlPr>
                            <a:rPr lang="en-US" sz="1400" i="1">
                              <a:latin typeface="Cambria Math" panose="02040503050406030204" pitchFamily="18" charset="0"/>
                            </a:rPr>
                          </m:ctrlPr>
                        </m:sSubPr>
                        <m:e>
                          <m:r>
                            <a:rPr lang="en-US" sz="1400" i="1">
                              <a:latin typeface="Cambria Math" panose="02040503050406030204" pitchFamily="18" charset="0"/>
                            </a:rPr>
                            <m:t>𝑐</m:t>
                          </m:r>
                        </m:e>
                        <m:sub>
                          <m:r>
                            <a:rPr lang="en-US" sz="1400" i="1">
                              <a:latin typeface="Cambria Math" panose="02040503050406030204" pitchFamily="18" charset="0"/>
                            </a:rPr>
                            <m:t>𝑠</m:t>
                          </m:r>
                        </m:sub>
                      </m:sSub>
                      <m:r>
                        <m:rPr>
                          <m:sty m:val="p"/>
                        </m:rPr>
                        <a:rPr lang="en-US" sz="1400">
                          <a:latin typeface="Cambria Math" panose="02040503050406030204" pitchFamily="18" charset="0"/>
                        </a:rPr>
                        <m:t>Δ</m:t>
                      </m:r>
                      <m:r>
                        <a:rPr lang="en-US" sz="1400" i="1">
                          <a:latin typeface="Cambria Math" panose="02040503050406030204" pitchFamily="18" charset="0"/>
                        </a:rPr>
                        <m:t>𝑇</m:t>
                      </m:r>
                    </m:oMath>
                  </m:oMathPara>
                </a14:m>
                <a:endParaRPr lang="en-US" sz="1400" dirty="0"/>
              </a:p>
            </p:txBody>
          </p:sp>
        </mc:Choice>
        <mc:Fallback xmlns="">
          <p:sp>
            <p:nvSpPr>
              <p:cNvPr id="26" name="TextBox 25"/>
              <p:cNvSpPr txBox="1">
                <a:spLocks noRot="1" noChangeAspect="1" noMove="1" noResize="1" noEditPoints="1" noAdjustHandles="1" noChangeArrowheads="1" noChangeShapeType="1" noTextEdit="1"/>
              </p:cNvSpPr>
              <p:nvPr/>
            </p:nvSpPr>
            <p:spPr>
              <a:xfrm>
                <a:off x="-176706" y="5478585"/>
                <a:ext cx="1578707" cy="307777"/>
              </a:xfrm>
              <a:prstGeom prst="rect">
                <a:avLst/>
              </a:prstGeom>
              <a:blipFill rotWithShape="0">
                <a:blip r:embed="rId2"/>
                <a:stretch>
                  <a:fillRect b="-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3039327" y="3842193"/>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𝑞</m:t>
                      </m:r>
                      <m:r>
                        <a:rPr lang="en-US" sz="1400" i="1">
                          <a:latin typeface="Cambria Math" panose="02040503050406030204" pitchFamily="18" charset="0"/>
                        </a:rPr>
                        <m:t>=</m:t>
                      </m:r>
                      <m:r>
                        <a:rPr lang="en-US" sz="1400" i="1">
                          <a:latin typeface="Cambria Math" panose="02040503050406030204" pitchFamily="18" charset="0"/>
                        </a:rPr>
                        <m:t>𝑚</m:t>
                      </m:r>
                      <m:sSub>
                        <m:sSubPr>
                          <m:ctrlPr>
                            <a:rPr lang="en-US" sz="1400" i="1">
                              <a:latin typeface="Cambria Math" panose="02040503050406030204" pitchFamily="18" charset="0"/>
                            </a:rPr>
                          </m:ctrlPr>
                        </m:sSubPr>
                        <m:e>
                          <m:r>
                            <a:rPr lang="en-US" sz="1400" i="1">
                              <a:latin typeface="Cambria Math" panose="02040503050406030204" pitchFamily="18" charset="0"/>
                            </a:rPr>
                            <m:t>𝑐</m:t>
                          </m:r>
                        </m:e>
                        <m:sub>
                          <m:r>
                            <a:rPr lang="en-US" sz="1400" i="1">
                              <a:latin typeface="Cambria Math" panose="02040503050406030204" pitchFamily="18" charset="0"/>
                            </a:rPr>
                            <m:t>𝑙</m:t>
                          </m:r>
                        </m:sub>
                      </m:sSub>
                      <m:r>
                        <m:rPr>
                          <m:sty m:val="p"/>
                        </m:rPr>
                        <a:rPr lang="en-US" sz="1400">
                          <a:latin typeface="Cambria Math" panose="02040503050406030204" pitchFamily="18" charset="0"/>
                        </a:rPr>
                        <m:t>Δ</m:t>
                      </m:r>
                      <m:r>
                        <a:rPr lang="en-US" sz="1400" i="1">
                          <a:latin typeface="Cambria Math" panose="02040503050406030204" pitchFamily="18" charset="0"/>
                        </a:rPr>
                        <m:t>𝑇</m:t>
                      </m:r>
                    </m:oMath>
                  </m:oMathPara>
                </a14:m>
                <a:endParaRPr lang="en-US" sz="1400" dirty="0"/>
              </a:p>
            </p:txBody>
          </p:sp>
        </mc:Choice>
        <mc:Fallback xmlns="">
          <p:sp>
            <p:nvSpPr>
              <p:cNvPr id="27" name="TextBox 26"/>
              <p:cNvSpPr txBox="1">
                <a:spLocks noRot="1" noChangeAspect="1" noMove="1" noResize="1" noEditPoints="1" noAdjustHandles="1" noChangeArrowheads="1" noChangeShapeType="1" noTextEdit="1"/>
              </p:cNvSpPr>
              <p:nvPr/>
            </p:nvSpPr>
            <p:spPr>
              <a:xfrm>
                <a:off x="3039325" y="3842191"/>
                <a:ext cx="1578707" cy="307777"/>
              </a:xfrm>
              <a:prstGeom prst="rect">
                <a:avLst/>
              </a:prstGeom>
              <a:blipFill rotWithShape="0">
                <a:blip r:embed="rId3"/>
                <a:stretch>
                  <a:fillRect b="-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6561019" y="2222918"/>
                <a:ext cx="1578707" cy="3252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i="1">
                          <a:latin typeface="Cambria Math" panose="02040503050406030204" pitchFamily="18" charset="0"/>
                        </a:rPr>
                        <m:t>𝑞</m:t>
                      </m:r>
                      <m:r>
                        <a:rPr lang="en-US" sz="1400" i="1">
                          <a:latin typeface="Cambria Math" panose="02040503050406030204" pitchFamily="18" charset="0"/>
                        </a:rPr>
                        <m:t>=</m:t>
                      </m:r>
                      <m:r>
                        <a:rPr lang="en-US" sz="1400" i="1">
                          <a:latin typeface="Cambria Math" panose="02040503050406030204" pitchFamily="18" charset="0"/>
                        </a:rPr>
                        <m:t>𝑚</m:t>
                      </m:r>
                      <m:sSub>
                        <m:sSubPr>
                          <m:ctrlPr>
                            <a:rPr lang="en-US" sz="1400" i="1">
                              <a:latin typeface="Cambria Math" panose="02040503050406030204" pitchFamily="18" charset="0"/>
                            </a:rPr>
                          </m:ctrlPr>
                        </m:sSubPr>
                        <m:e>
                          <m:r>
                            <a:rPr lang="en-US" sz="1400" i="1">
                              <a:latin typeface="Cambria Math" panose="02040503050406030204" pitchFamily="18" charset="0"/>
                            </a:rPr>
                            <m:t>𝑐</m:t>
                          </m:r>
                        </m:e>
                        <m:sub>
                          <m:r>
                            <a:rPr lang="en-US" sz="1400" i="1">
                              <a:latin typeface="Cambria Math" panose="02040503050406030204" pitchFamily="18" charset="0"/>
                            </a:rPr>
                            <m:t>𝑔</m:t>
                          </m:r>
                        </m:sub>
                      </m:sSub>
                      <m:r>
                        <m:rPr>
                          <m:sty m:val="p"/>
                        </m:rPr>
                        <a:rPr lang="en-US" sz="1400">
                          <a:latin typeface="Cambria Math" panose="02040503050406030204" pitchFamily="18" charset="0"/>
                        </a:rPr>
                        <m:t>Δ</m:t>
                      </m:r>
                      <m:r>
                        <a:rPr lang="en-US" sz="1400" i="1">
                          <a:latin typeface="Cambria Math" panose="02040503050406030204" pitchFamily="18" charset="0"/>
                        </a:rPr>
                        <m:t>𝑇</m:t>
                      </m:r>
                    </m:oMath>
                  </m:oMathPara>
                </a14:m>
                <a:endParaRPr lang="en-US" sz="1400" dirty="0"/>
              </a:p>
            </p:txBody>
          </p:sp>
        </mc:Choice>
        <mc:Fallback xmlns="">
          <p:sp>
            <p:nvSpPr>
              <p:cNvPr id="28" name="TextBox 27"/>
              <p:cNvSpPr txBox="1">
                <a:spLocks noRot="1" noChangeAspect="1" noMove="1" noResize="1" noEditPoints="1" noAdjustHandles="1" noChangeArrowheads="1" noChangeShapeType="1" noTextEdit="1"/>
              </p:cNvSpPr>
              <p:nvPr/>
            </p:nvSpPr>
            <p:spPr>
              <a:xfrm>
                <a:off x="6561017" y="2222918"/>
                <a:ext cx="1578707" cy="325282"/>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1788865" y="4780041"/>
                <a:ext cx="1578707" cy="32502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Δ</m:t>
                      </m:r>
                      <m:sSub>
                        <m:sSubPr>
                          <m:ctrlPr>
                            <a:rPr lang="en-US" sz="1400" i="1">
                              <a:latin typeface="Cambria Math" panose="02040503050406030204" pitchFamily="18" charset="0"/>
                            </a:rPr>
                          </m:ctrlPr>
                        </m:sSubPr>
                        <m:e>
                          <m:r>
                            <a:rPr lang="en-US" sz="1400" i="1">
                              <a:latin typeface="Cambria Math" panose="02040503050406030204" pitchFamily="18" charset="0"/>
                            </a:rPr>
                            <m:t>𝐻</m:t>
                          </m:r>
                        </m:e>
                        <m:sub>
                          <m:r>
                            <a:rPr lang="en-US" sz="1400" i="1">
                              <a:latin typeface="Cambria Math" panose="02040503050406030204" pitchFamily="18" charset="0"/>
                            </a:rPr>
                            <m:t>𝑓𝑢𝑠</m:t>
                          </m:r>
                        </m:sub>
                      </m:sSub>
                    </m:oMath>
                  </m:oMathPara>
                </a14:m>
                <a:endParaRPr lang="en-US" sz="1400" dirty="0"/>
              </a:p>
            </p:txBody>
          </p:sp>
        </mc:Choice>
        <mc:Fallback xmlns="">
          <p:sp>
            <p:nvSpPr>
              <p:cNvPr id="29" name="TextBox 28"/>
              <p:cNvSpPr txBox="1">
                <a:spLocks noRot="1" noChangeAspect="1" noMove="1" noResize="1" noEditPoints="1" noAdjustHandles="1" noChangeArrowheads="1" noChangeShapeType="1" noTextEdit="1"/>
              </p:cNvSpPr>
              <p:nvPr/>
            </p:nvSpPr>
            <p:spPr>
              <a:xfrm>
                <a:off x="1788865" y="4780041"/>
                <a:ext cx="1578707" cy="325025"/>
              </a:xfrm>
              <a:prstGeom prst="rect">
                <a:avLst/>
              </a:prstGeom>
              <a:blipFill>
                <a:blip r:embed="rId5"/>
                <a:stretch>
                  <a:fillRect b="-37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669204" y="2674594"/>
                <a:ext cx="1578707" cy="3243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Δ</m:t>
                      </m:r>
                      <m:sSub>
                        <m:sSubPr>
                          <m:ctrlPr>
                            <a:rPr lang="en-US" sz="1400" i="1">
                              <a:latin typeface="Cambria Math" panose="02040503050406030204" pitchFamily="18" charset="0"/>
                            </a:rPr>
                          </m:ctrlPr>
                        </m:sSubPr>
                        <m:e>
                          <m:r>
                            <a:rPr lang="en-US" sz="1400" i="1">
                              <a:latin typeface="Cambria Math" panose="02040503050406030204" pitchFamily="18" charset="0"/>
                            </a:rPr>
                            <m:t>𝐻</m:t>
                          </m:r>
                        </m:e>
                        <m:sub>
                          <m:r>
                            <a:rPr lang="en-US" sz="1400" i="1">
                              <a:latin typeface="Cambria Math" panose="02040503050406030204" pitchFamily="18" charset="0"/>
                            </a:rPr>
                            <m:t>𝑣𝑎𝑝</m:t>
                          </m:r>
                        </m:sub>
                      </m:sSub>
                    </m:oMath>
                  </m:oMathPara>
                </a14:m>
                <a:endParaRPr lang="en-US" sz="1400" dirty="0"/>
              </a:p>
            </p:txBody>
          </p:sp>
        </mc:Choice>
        <mc:Fallback xmlns="">
          <p:sp>
            <p:nvSpPr>
              <p:cNvPr id="30" name="TextBox 29"/>
              <p:cNvSpPr txBox="1">
                <a:spLocks noRot="1" noChangeAspect="1" noMove="1" noResize="1" noEditPoints="1" noAdjustHandles="1" noChangeArrowheads="1" noChangeShapeType="1" noTextEdit="1"/>
              </p:cNvSpPr>
              <p:nvPr/>
            </p:nvSpPr>
            <p:spPr>
              <a:xfrm>
                <a:off x="5669204" y="2674594"/>
                <a:ext cx="1578707" cy="32438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1496649" y="6198405"/>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solid</m:t>
                      </m:r>
                    </m:oMath>
                  </m:oMathPara>
                </a14:m>
                <a:endParaRPr lang="en-US" sz="1400" dirty="0"/>
              </a:p>
            </p:txBody>
          </p:sp>
        </mc:Choice>
        <mc:Fallback xmlns="">
          <p:sp>
            <p:nvSpPr>
              <p:cNvPr id="31" name="TextBox 30"/>
              <p:cNvSpPr txBox="1">
                <a:spLocks noRot="1" noChangeAspect="1" noMove="1" noResize="1" noEditPoints="1" noAdjustHandles="1" noChangeArrowheads="1" noChangeShapeType="1" noTextEdit="1"/>
              </p:cNvSpPr>
              <p:nvPr/>
            </p:nvSpPr>
            <p:spPr>
              <a:xfrm>
                <a:off x="1496647" y="6198403"/>
                <a:ext cx="1578707" cy="30777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139726" y="2993467"/>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gas</m:t>
                      </m:r>
                    </m:oMath>
                  </m:oMathPara>
                </a14:m>
                <a:endParaRPr lang="en-US" sz="1400" dirty="0"/>
              </a:p>
            </p:txBody>
          </p:sp>
        </mc:Choice>
        <mc:Fallback xmlns="">
          <p:sp>
            <p:nvSpPr>
              <p:cNvPr id="32" name="TextBox 31"/>
              <p:cNvSpPr txBox="1">
                <a:spLocks noRot="1" noChangeAspect="1" noMove="1" noResize="1" noEditPoints="1" noAdjustHandles="1" noChangeArrowheads="1" noChangeShapeType="1" noTextEdit="1"/>
              </p:cNvSpPr>
              <p:nvPr/>
            </p:nvSpPr>
            <p:spPr>
              <a:xfrm>
                <a:off x="8139724" y="2993465"/>
                <a:ext cx="1578707" cy="307777"/>
              </a:xfrm>
              <a:prstGeom prst="rect">
                <a:avLst/>
              </a:prstGeom>
              <a:blipFill rotWithShape="0">
                <a:blip r:embed="rId8"/>
                <a:stretch>
                  <a:fillRect b="-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897435" y="4419044"/>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liquid</m:t>
                      </m:r>
                    </m:oMath>
                  </m:oMathPara>
                </a14:m>
                <a:endParaRPr lang="en-US" sz="1400" dirty="0"/>
              </a:p>
            </p:txBody>
          </p:sp>
        </mc:Choice>
        <mc:Fallback xmlns="">
          <p:sp>
            <p:nvSpPr>
              <p:cNvPr id="33" name="TextBox 32"/>
              <p:cNvSpPr txBox="1">
                <a:spLocks noRot="1" noChangeAspect="1" noMove="1" noResize="1" noEditPoints="1" noAdjustHandles="1" noChangeArrowheads="1" noChangeShapeType="1" noTextEdit="1"/>
              </p:cNvSpPr>
              <p:nvPr/>
            </p:nvSpPr>
            <p:spPr>
              <a:xfrm>
                <a:off x="4897433" y="4419042"/>
                <a:ext cx="1578707" cy="307777"/>
              </a:xfrm>
              <a:prstGeom prst="rect">
                <a:avLst/>
              </a:prstGeom>
              <a:blipFill rotWithShape="0">
                <a:blip r:embed="rId9"/>
                <a:stretch>
                  <a:fillRect b="-10000"/>
                </a:stretch>
              </a:blipFill>
            </p:spPr>
            <p:txBody>
              <a:bodyPr/>
              <a:lstStyle/>
              <a:p>
                <a:r>
                  <a:rPr lang="en-US">
                    <a:noFill/>
                  </a:rPr>
                  <a:t> </a:t>
                </a:r>
              </a:p>
            </p:txBody>
          </p:sp>
        </mc:Fallback>
      </mc:AlternateContent>
      <p:cxnSp>
        <p:nvCxnSpPr>
          <p:cNvPr id="35" name="Straight Arrow Connector 34"/>
          <p:cNvCxnSpPr/>
          <p:nvPr/>
        </p:nvCxnSpPr>
        <p:spPr>
          <a:xfrm flipH="1" flipV="1">
            <a:off x="1268046" y="5814124"/>
            <a:ext cx="734646" cy="53816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8" name="Straight Arrow Connector 37"/>
          <p:cNvCxnSpPr/>
          <p:nvPr/>
        </p:nvCxnSpPr>
        <p:spPr>
          <a:xfrm flipH="1" flipV="1">
            <a:off x="4642456" y="4001754"/>
            <a:ext cx="726714" cy="5389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9" name="Straight Arrow Connector 38"/>
          <p:cNvCxnSpPr/>
          <p:nvPr/>
        </p:nvCxnSpPr>
        <p:spPr>
          <a:xfrm flipH="1" flipV="1">
            <a:off x="8037265" y="2570409"/>
            <a:ext cx="655399" cy="5088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3" name="Straight Arrow Connector 42"/>
          <p:cNvCxnSpPr/>
          <p:nvPr/>
        </p:nvCxnSpPr>
        <p:spPr>
          <a:xfrm flipH="1" flipV="1">
            <a:off x="2529137" y="5336290"/>
            <a:ext cx="734646" cy="53816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4" name="Straight Arrow Connector 43"/>
          <p:cNvCxnSpPr/>
          <p:nvPr/>
        </p:nvCxnSpPr>
        <p:spPr>
          <a:xfrm flipH="1" flipV="1">
            <a:off x="6476140" y="3192770"/>
            <a:ext cx="734646" cy="53816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47" name="TextBox 46"/>
              <p:cNvSpPr txBox="1"/>
              <p:nvPr/>
            </p:nvSpPr>
            <p:spPr>
              <a:xfrm>
                <a:off x="3006967" y="5708053"/>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solid</m:t>
                      </m:r>
                      <m:r>
                        <a:rPr lang="en-US" sz="1400">
                          <a:latin typeface="Cambria Math" panose="02040503050406030204" pitchFamily="18" charset="0"/>
                        </a:rPr>
                        <m:t>/</m:t>
                      </m:r>
                      <m:r>
                        <m:rPr>
                          <m:sty m:val="p"/>
                        </m:rPr>
                        <a:rPr lang="en-US" sz="1400">
                          <a:latin typeface="Cambria Math" panose="02040503050406030204" pitchFamily="18" charset="0"/>
                        </a:rPr>
                        <m:t>liquid</m:t>
                      </m:r>
                    </m:oMath>
                  </m:oMathPara>
                </a14:m>
                <a:endParaRPr lang="en-US" sz="1400" dirty="0"/>
              </a:p>
            </p:txBody>
          </p:sp>
        </mc:Choice>
        <mc:Fallback xmlns="">
          <p:sp>
            <p:nvSpPr>
              <p:cNvPr id="47" name="TextBox 46"/>
              <p:cNvSpPr txBox="1">
                <a:spLocks noRot="1" noChangeAspect="1" noMove="1" noResize="1" noEditPoints="1" noAdjustHandles="1" noChangeArrowheads="1" noChangeShapeType="1" noTextEdit="1"/>
              </p:cNvSpPr>
              <p:nvPr/>
            </p:nvSpPr>
            <p:spPr>
              <a:xfrm>
                <a:off x="3006965" y="5708051"/>
                <a:ext cx="1578707" cy="307777"/>
              </a:xfrm>
              <a:prstGeom prst="rect">
                <a:avLst/>
              </a:prstGeom>
              <a:blipFill rotWithShape="0">
                <a:blip r:embed="rId10"/>
                <a:stretch>
                  <a:fillRect b="-78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6903167" y="3586041"/>
                <a:ext cx="1578707"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1400">
                          <a:latin typeface="Cambria Math" panose="02040503050406030204" pitchFamily="18" charset="0"/>
                        </a:rPr>
                        <m:t>liquid</m:t>
                      </m:r>
                      <m:r>
                        <a:rPr lang="en-US" sz="1400">
                          <a:latin typeface="Cambria Math" panose="02040503050406030204" pitchFamily="18" charset="0"/>
                        </a:rPr>
                        <m:t>/</m:t>
                      </m:r>
                      <m:r>
                        <m:rPr>
                          <m:sty m:val="p"/>
                        </m:rPr>
                        <a:rPr lang="en-US" sz="1400">
                          <a:latin typeface="Cambria Math" panose="02040503050406030204" pitchFamily="18" charset="0"/>
                        </a:rPr>
                        <m:t>gas</m:t>
                      </m:r>
                    </m:oMath>
                  </m:oMathPara>
                </a14:m>
                <a:endParaRPr lang="en-US" sz="1400" dirty="0"/>
              </a:p>
            </p:txBody>
          </p:sp>
        </mc:Choice>
        <mc:Fallback xmlns="">
          <p:sp>
            <p:nvSpPr>
              <p:cNvPr id="48" name="TextBox 47"/>
              <p:cNvSpPr txBox="1">
                <a:spLocks noRot="1" noChangeAspect="1" noMove="1" noResize="1" noEditPoints="1" noAdjustHandles="1" noChangeArrowheads="1" noChangeShapeType="1" noTextEdit="1"/>
              </p:cNvSpPr>
              <p:nvPr/>
            </p:nvSpPr>
            <p:spPr>
              <a:xfrm>
                <a:off x="6903165" y="3586039"/>
                <a:ext cx="1578707" cy="307777"/>
              </a:xfrm>
              <a:prstGeom prst="rect">
                <a:avLst/>
              </a:prstGeom>
              <a:blipFill rotWithShape="0">
                <a:blip r:embed="rId11"/>
                <a:stretch>
                  <a:fillRect b="-7843"/>
                </a:stretch>
              </a:blipFill>
            </p:spPr>
            <p:txBody>
              <a:bodyPr/>
              <a:lstStyle/>
              <a:p>
                <a:r>
                  <a:rPr lang="en-US">
                    <a:noFill/>
                  </a:rPr>
                  <a:t> </a:t>
                </a:r>
              </a:p>
            </p:txBody>
          </p:sp>
        </mc:Fallback>
      </mc:AlternateContent>
    </p:spTree>
    <p:extLst>
      <p:ext uri="{BB962C8B-B14F-4D97-AF65-F5344CB8AC3E}">
        <p14:creationId xmlns:p14="http://schemas.microsoft.com/office/powerpoint/2010/main" val="182826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Phase Transitions</a:t>
            </a:r>
          </a:p>
        </p:txBody>
      </p:sp>
      <p:sp>
        <p:nvSpPr>
          <p:cNvPr id="3" name="Content Placeholder 2"/>
          <p:cNvSpPr>
            <a:spLocks noGrp="1"/>
          </p:cNvSpPr>
          <p:nvPr>
            <p:ph idx="1"/>
          </p:nvPr>
        </p:nvSpPr>
        <p:spPr/>
        <p:txBody>
          <a:bodyPr/>
          <a:lstStyle/>
          <a:p>
            <a:pPr marL="0" indent="0">
              <a:buNone/>
            </a:pPr>
            <a:r>
              <a:rPr lang="en-US" sz="2000" dirty="0"/>
              <a:t>Determine the amount of energy needed to evaporate 100.0 grams of liquid ammonia at its boiling point. </a:t>
            </a:r>
            <a:r>
              <a:rPr lang="en-US" sz="2000" dirty="0" err="1">
                <a:latin typeface="Symbol" panose="05050102010706020507" pitchFamily="18" charset="2"/>
              </a:rPr>
              <a:t>D</a:t>
            </a:r>
            <a:r>
              <a:rPr lang="en-US" sz="2000" dirty="0" err="1"/>
              <a:t>H</a:t>
            </a:r>
            <a:r>
              <a:rPr lang="en-US" sz="2000" baseline="-25000" dirty="0" err="1"/>
              <a:t>vap</a:t>
            </a:r>
            <a:r>
              <a:rPr lang="en-US" sz="2000" dirty="0"/>
              <a:t> = 4.8 kJ/</a:t>
            </a:r>
            <a:r>
              <a:rPr lang="en-US" sz="2000" dirty="0" err="1"/>
              <a:t>mol</a:t>
            </a:r>
            <a:endParaRPr lang="en-US" sz="2000" dirty="0"/>
          </a:p>
          <a:p>
            <a:pPr marL="0" indent="0">
              <a:buNone/>
            </a:pPr>
            <a:endParaRPr lang="en-US" sz="2400" dirty="0"/>
          </a:p>
          <a:p>
            <a:pPr marL="0" indent="0">
              <a:buNone/>
            </a:pPr>
            <a:endParaRPr lang="en-US" sz="2000" dirty="0"/>
          </a:p>
          <a:p>
            <a:pPr marL="0" indent="0">
              <a:buNone/>
            </a:pPr>
            <a:endParaRPr lang="en-US" sz="2400" dirty="0"/>
          </a:p>
        </p:txBody>
      </p:sp>
    </p:spTree>
    <p:extLst>
      <p:ext uri="{BB962C8B-B14F-4D97-AF65-F5344CB8AC3E}">
        <p14:creationId xmlns:p14="http://schemas.microsoft.com/office/powerpoint/2010/main" val="1173760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Changing the temperature within a phase</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marL="0" indent="0">
                  <a:buNone/>
                </a:pPr>
                <a:r>
                  <a:rPr lang="en-US" sz="2000" dirty="0"/>
                  <a:t>How much heat in joules is required to change the temperature of 7.35 g of water from 21.0 to 98.0</a:t>
                </a:r>
                <a14:m>
                  <m:oMath xmlns:m="http://schemas.openxmlformats.org/officeDocument/2006/math">
                    <m:r>
                      <a:rPr lang="en-US" sz="2000" i="1">
                        <a:latin typeface="Cambria Math" panose="02040503050406030204" pitchFamily="18" charset="0"/>
                        <a:ea typeface="Cambria Math" panose="02040503050406030204" pitchFamily="18" charset="0"/>
                      </a:rPr>
                      <m:t>℃</m:t>
                    </m:r>
                  </m:oMath>
                </a14:m>
                <a:r>
                  <a:rPr lang="en-US" sz="2000" dirty="0"/>
                  <a:t>? The specific heat of water is 4.184 J g</a:t>
                </a:r>
                <a:r>
                  <a:rPr lang="en-US" sz="2000" baseline="30000" dirty="0"/>
                  <a:t>-1</a:t>
                </a:r>
                <a:r>
                  <a:rPr lang="en-US" sz="2000" dirty="0"/>
                  <a:t> </a:t>
                </a:r>
                <a14:m>
                  <m:oMath xmlns:m="http://schemas.openxmlformats.org/officeDocument/2006/math">
                    <m:r>
                      <a:rPr lang="en-US" sz="2000" i="1">
                        <a:latin typeface="Cambria Math" panose="02040503050406030204" pitchFamily="18" charset="0"/>
                        <a:ea typeface="Cambria Math" panose="02040503050406030204" pitchFamily="18" charset="0"/>
                      </a:rPr>
                      <m:t>℃</m:t>
                    </m:r>
                  </m:oMath>
                </a14:m>
                <a:r>
                  <a:rPr lang="en-US" sz="2000" baseline="30000" dirty="0"/>
                  <a:t>-1</a:t>
                </a:r>
                <a:r>
                  <a:rPr lang="en-US" sz="2000" dirty="0"/>
                  <a:t>.</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561" t="-814"/>
                </a:stretch>
              </a:blipFill>
            </p:spPr>
            <p:txBody>
              <a:bodyPr/>
              <a:lstStyle/>
              <a:p>
                <a:r>
                  <a:rPr lang="en-US">
                    <a:noFill/>
                  </a:rPr>
                  <a:t> </a:t>
                </a:r>
              </a:p>
            </p:txBody>
          </p:sp>
        </mc:Fallback>
      </mc:AlternateContent>
    </p:spTree>
    <p:extLst>
      <p:ext uri="{BB962C8B-B14F-4D97-AF65-F5344CB8AC3E}">
        <p14:creationId xmlns:p14="http://schemas.microsoft.com/office/powerpoint/2010/main" val="2709238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Heating Curves</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marL="0" indent="0">
                  <a:buNone/>
                </a:pPr>
                <a:r>
                  <a:rPr lang="en-US" sz="1800" dirty="0"/>
                  <a:t>If a 1.50 g cube of ice is heated from </a:t>
                </a:r>
                <a14:m>
                  <m:oMath xmlns:m="http://schemas.openxmlformats.org/officeDocument/2006/math">
                    <m:r>
                      <a:rPr lang="en-US" sz="1800" i="1" dirty="0">
                        <a:latin typeface="Cambria Math" panose="02040503050406030204" pitchFamily="18" charset="0"/>
                      </a:rPr>
                      <m:t>−13.00 °</m:t>
                    </m:r>
                    <m:r>
                      <m:rPr>
                        <m:sty m:val="p"/>
                      </m:rPr>
                      <a:rPr lang="en-US" sz="1800" dirty="0">
                        <a:latin typeface="Cambria Math" panose="02040503050406030204" pitchFamily="18" charset="0"/>
                      </a:rPr>
                      <m:t>C</m:t>
                    </m:r>
                    <m:r>
                      <a:rPr lang="en-US" sz="1800" i="1" dirty="0">
                        <a:latin typeface="Cambria Math" panose="02040503050406030204" pitchFamily="18" charset="0"/>
                      </a:rPr>
                      <m:t> </m:t>
                    </m:r>
                  </m:oMath>
                </a14:m>
                <a:r>
                  <a:rPr lang="en-US" sz="1800" dirty="0"/>
                  <a:t>to water at 59.00 °C, how much heat is absorbed by the system?  The freezing point of water is 0.00 °C.  The boiling point of water is 100.00°C.  The specific heats of ice, water, and steam are 2.06, 4.18, and 2.03 J g</a:t>
                </a:r>
                <a:r>
                  <a:rPr lang="en-US" sz="1800" baseline="30000" dirty="0"/>
                  <a:t>-1</a:t>
                </a:r>
                <a:r>
                  <a:rPr lang="en-US" sz="1800" dirty="0"/>
                  <a:t> °C,</a:t>
                </a:r>
                <a:r>
                  <a:rPr lang="en-US" sz="1800" baseline="30000" dirty="0"/>
                  <a:t> </a:t>
                </a:r>
                <a:r>
                  <a:rPr lang="en-US" sz="1800" dirty="0"/>
                  <a:t>respectively.  The enthalpy of fusion and enthalpy of vaporization of water are 333.55 J/g and 40.66 kJ/</a:t>
                </a:r>
                <a:r>
                  <a:rPr lang="en-US" sz="1800" dirty="0" err="1"/>
                  <a:t>mol</a:t>
                </a:r>
                <a:r>
                  <a:rPr lang="en-US" sz="1800" dirty="0"/>
                  <a:t> respectively.</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673" t="-950"/>
                </a:stretch>
              </a:blipFill>
            </p:spPr>
            <p:txBody>
              <a:bodyPr/>
              <a:lstStyle/>
              <a:p>
                <a:r>
                  <a:rPr lang="en-US">
                    <a:noFill/>
                  </a:rPr>
                  <a:t> </a:t>
                </a:r>
              </a:p>
            </p:txBody>
          </p:sp>
        </mc:Fallback>
      </mc:AlternateContent>
    </p:spTree>
    <p:extLst>
      <p:ext uri="{BB962C8B-B14F-4D97-AF65-F5344CB8AC3E}">
        <p14:creationId xmlns:p14="http://schemas.microsoft.com/office/powerpoint/2010/main" val="2541025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2"/>
          <p:cNvSpPr>
            <a:spLocks noGrp="1" noChangeArrowheads="1"/>
          </p:cNvSpPr>
          <p:nvPr>
            <p:ph type="title"/>
          </p:nvPr>
        </p:nvSpPr>
        <p:spPr>
          <a:xfrm>
            <a:off x="457200" y="152400"/>
            <a:ext cx="8229600" cy="1143000"/>
          </a:xfrm>
        </p:spPr>
        <p:txBody>
          <a:bodyPr>
            <a:noAutofit/>
          </a:bodyPr>
          <a:lstStyle/>
          <a:p>
            <a:pPr algn="ctr" eaLnBrk="1" hangingPunct="1"/>
            <a:r>
              <a:rPr lang="en-US" sz="3600" dirty="0">
                <a:cs typeface="Verdana"/>
              </a:rPr>
              <a:t>Supercritical Fluid: A 4</a:t>
            </a:r>
            <a:r>
              <a:rPr lang="en-US" sz="3600" baseline="30000" dirty="0">
                <a:cs typeface="Verdana"/>
              </a:rPr>
              <a:t>th</a:t>
            </a:r>
            <a:r>
              <a:rPr lang="en-US" sz="3600" dirty="0">
                <a:cs typeface="Verdana"/>
              </a:rPr>
              <a:t> Phase of Matter</a:t>
            </a:r>
          </a:p>
        </p:txBody>
      </p:sp>
      <p:sp>
        <p:nvSpPr>
          <p:cNvPr id="108548" name="Rectangle 3"/>
          <p:cNvSpPr>
            <a:spLocks noGrp="1" noChangeArrowheads="1"/>
          </p:cNvSpPr>
          <p:nvPr>
            <p:ph idx="1"/>
          </p:nvPr>
        </p:nvSpPr>
        <p:spPr/>
        <p:txBody>
          <a:bodyPr>
            <a:normAutofit/>
          </a:bodyPr>
          <a:lstStyle/>
          <a:p>
            <a:pPr eaLnBrk="1" hangingPunct="1"/>
            <a:r>
              <a:rPr lang="en-US" sz="2000" dirty="0"/>
              <a:t>When a liquid is heated in a sealed container, a large amount of vapor collects within the container.</a:t>
            </a:r>
          </a:p>
          <a:p>
            <a:r>
              <a:rPr lang="en-US" sz="2000" dirty="0"/>
              <a:t>This increases the density of the vapor while decreasing the density of the liquid</a:t>
            </a:r>
          </a:p>
          <a:p>
            <a:pPr eaLnBrk="1" hangingPunct="1"/>
            <a:r>
              <a:rPr lang="en-US" sz="2000" dirty="0"/>
              <a:t>At some temperature, the meniscus between the liquid and vapor disappears and the states commingle to form a supercritical fluid.</a:t>
            </a:r>
          </a:p>
          <a:p>
            <a:pPr eaLnBrk="1" hangingPunct="1"/>
            <a:r>
              <a:rPr lang="en-US" sz="2000" dirty="0"/>
              <a:t>Supercritical fluids have properties of both gas and liquid states as the function as “gaseous liquid” which move in random and rapid motion like gases but also can flow like liquids</a:t>
            </a:r>
          </a:p>
        </p:txBody>
      </p:sp>
      <p:grpSp>
        <p:nvGrpSpPr>
          <p:cNvPr id="4" name="Group 3">
            <a:extLst>
              <a:ext uri="{FF2B5EF4-FFF2-40B4-BE49-F238E27FC236}">
                <a16:creationId xmlns:a16="http://schemas.microsoft.com/office/drawing/2014/main" id="{0268A3F8-83F5-4B57-9402-CC45EA19FABA}"/>
              </a:ext>
            </a:extLst>
          </p:cNvPr>
          <p:cNvGrpSpPr/>
          <p:nvPr/>
        </p:nvGrpSpPr>
        <p:grpSpPr>
          <a:xfrm>
            <a:off x="612648" y="4860324"/>
            <a:ext cx="2494747" cy="1845276"/>
            <a:chOff x="1039285" y="3237470"/>
            <a:chExt cx="2494747" cy="1845276"/>
          </a:xfrm>
        </p:grpSpPr>
        <p:sp>
          <p:nvSpPr>
            <p:cNvPr id="5" name="Rectangle 4">
              <a:extLst>
                <a:ext uri="{FF2B5EF4-FFF2-40B4-BE49-F238E27FC236}">
                  <a16:creationId xmlns:a16="http://schemas.microsoft.com/office/drawing/2014/main" id="{3D1F59FB-0ED2-4FEF-8E54-A4852B7935D0}"/>
                </a:ext>
              </a:extLst>
            </p:cNvPr>
            <p:cNvSpPr/>
            <p:nvPr/>
          </p:nvSpPr>
          <p:spPr>
            <a:xfrm>
              <a:off x="1039285" y="3237470"/>
              <a:ext cx="2494747" cy="18452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DEDA0CEB-3764-473C-B953-9298A1B18558}"/>
                </a:ext>
              </a:extLst>
            </p:cNvPr>
            <p:cNvSpPr/>
            <p:nvPr/>
          </p:nvSpPr>
          <p:spPr>
            <a:xfrm>
              <a:off x="1450875"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12860D6B-6CF8-429F-8935-B49B7DA31A3F}"/>
                </a:ext>
              </a:extLst>
            </p:cNvPr>
            <p:cNvSpPr/>
            <p:nvPr/>
          </p:nvSpPr>
          <p:spPr>
            <a:xfrm>
              <a:off x="1131988" y="479003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A1EA482B-D01C-4BE7-8D0C-EB013042CB41}"/>
                </a:ext>
              </a:extLst>
            </p:cNvPr>
            <p:cNvSpPr/>
            <p:nvPr/>
          </p:nvSpPr>
          <p:spPr>
            <a:xfrm>
              <a:off x="1862465"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EC813A04-259A-40EF-B55F-10C508A2334F}"/>
                </a:ext>
              </a:extLst>
            </p:cNvPr>
            <p:cNvSpPr/>
            <p:nvPr/>
          </p:nvSpPr>
          <p:spPr>
            <a:xfrm>
              <a:off x="2114981"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767C8BF-4CEE-4D80-A0F7-AF10214F519A}"/>
                </a:ext>
              </a:extLst>
            </p:cNvPr>
            <p:cNvSpPr/>
            <p:nvPr/>
          </p:nvSpPr>
          <p:spPr>
            <a:xfrm>
              <a:off x="2427661" y="478412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24FA2DF-29AF-40E9-ADD0-1E5BD4A8C9AC}"/>
                </a:ext>
              </a:extLst>
            </p:cNvPr>
            <p:cNvSpPr/>
            <p:nvPr/>
          </p:nvSpPr>
          <p:spPr>
            <a:xfrm>
              <a:off x="1661955" y="468036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4B4B5AE-A015-4316-B7BC-159E95514F39}"/>
                </a:ext>
              </a:extLst>
            </p:cNvPr>
            <p:cNvSpPr/>
            <p:nvPr/>
          </p:nvSpPr>
          <p:spPr>
            <a:xfrm>
              <a:off x="1302415" y="459027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E5B4A2C-D49F-426A-A6E9-389713E36274}"/>
                </a:ext>
              </a:extLst>
            </p:cNvPr>
            <p:cNvSpPr/>
            <p:nvPr/>
          </p:nvSpPr>
          <p:spPr>
            <a:xfrm>
              <a:off x="1507674" y="446810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842D051-53AF-4D16-A963-DA6811E21225}"/>
                </a:ext>
              </a:extLst>
            </p:cNvPr>
            <p:cNvSpPr/>
            <p:nvPr/>
          </p:nvSpPr>
          <p:spPr>
            <a:xfrm>
              <a:off x="2912566"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DA730177-3AAA-4893-9E82-D5F69F8E70EE}"/>
                </a:ext>
              </a:extLst>
            </p:cNvPr>
            <p:cNvSpPr/>
            <p:nvPr/>
          </p:nvSpPr>
          <p:spPr>
            <a:xfrm>
              <a:off x="3283972"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705E0C2-EAA2-40D6-B0AA-ED4B8BFAFB75}"/>
                </a:ext>
              </a:extLst>
            </p:cNvPr>
            <p:cNvSpPr/>
            <p:nvPr/>
          </p:nvSpPr>
          <p:spPr>
            <a:xfrm>
              <a:off x="3078684" y="46420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18F388E-71F2-4FE8-8BB4-D477B097203F}"/>
                </a:ext>
              </a:extLst>
            </p:cNvPr>
            <p:cNvSpPr/>
            <p:nvPr/>
          </p:nvSpPr>
          <p:spPr>
            <a:xfrm>
              <a:off x="3281061" y="450105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FDD238A-9282-4D13-97FB-48FDC22BB912}"/>
                </a:ext>
              </a:extLst>
            </p:cNvPr>
            <p:cNvSpPr/>
            <p:nvPr/>
          </p:nvSpPr>
          <p:spPr>
            <a:xfrm>
              <a:off x="2853544" y="453260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18DA1CC-67AA-4346-A082-98D24B7AB3F9}"/>
                </a:ext>
              </a:extLst>
            </p:cNvPr>
            <p:cNvSpPr/>
            <p:nvPr/>
          </p:nvSpPr>
          <p:spPr>
            <a:xfrm>
              <a:off x="1762242" y="443103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78CB730-9034-40F8-9E4B-CEE98C44ED25}"/>
                </a:ext>
              </a:extLst>
            </p:cNvPr>
            <p:cNvSpPr/>
            <p:nvPr/>
          </p:nvSpPr>
          <p:spPr>
            <a:xfrm>
              <a:off x="1958653" y="45556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6CC31F3-439A-4DF6-AD55-9D0BE11C46F4}"/>
                </a:ext>
              </a:extLst>
            </p:cNvPr>
            <p:cNvSpPr/>
            <p:nvPr/>
          </p:nvSpPr>
          <p:spPr>
            <a:xfrm>
              <a:off x="2272691" y="457120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B3526A56-4212-4F27-88FE-C735759CD7B4}"/>
                </a:ext>
              </a:extLst>
            </p:cNvPr>
            <p:cNvSpPr/>
            <p:nvPr/>
          </p:nvSpPr>
          <p:spPr>
            <a:xfrm>
              <a:off x="2126972" y="437144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CFC3F190-4D3D-47D1-9E25-9CEFCF49E53F}"/>
                </a:ext>
              </a:extLst>
            </p:cNvPr>
            <p:cNvSpPr/>
            <p:nvPr/>
          </p:nvSpPr>
          <p:spPr>
            <a:xfrm>
              <a:off x="2540590" y="457984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1B26B38B-1C0C-4248-9124-9E2201F53EAC}"/>
                </a:ext>
              </a:extLst>
            </p:cNvPr>
            <p:cNvSpPr/>
            <p:nvPr/>
          </p:nvSpPr>
          <p:spPr>
            <a:xfrm>
              <a:off x="2397917" y="436679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4ABF2C7-F738-47A1-B609-062326D35361}"/>
                </a:ext>
              </a:extLst>
            </p:cNvPr>
            <p:cNvSpPr/>
            <p:nvPr/>
          </p:nvSpPr>
          <p:spPr>
            <a:xfrm>
              <a:off x="3074825" y="43861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E27297B-3613-4029-AEC7-DBD9C7805CAF}"/>
                </a:ext>
              </a:extLst>
            </p:cNvPr>
            <p:cNvSpPr/>
            <p:nvPr/>
          </p:nvSpPr>
          <p:spPr>
            <a:xfrm>
              <a:off x="2693058" y="436679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BC81353-61B6-45D2-BB65-C00B85B32D33}"/>
                </a:ext>
              </a:extLst>
            </p:cNvPr>
            <p:cNvSpPr/>
            <p:nvPr/>
          </p:nvSpPr>
          <p:spPr>
            <a:xfrm>
              <a:off x="1069250" y="454044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CE63BDF8-2D56-4536-AF5D-CCF8D6ED521B}"/>
                </a:ext>
              </a:extLst>
            </p:cNvPr>
            <p:cNvSpPr/>
            <p:nvPr/>
          </p:nvSpPr>
          <p:spPr>
            <a:xfrm>
              <a:off x="1108063" y="429085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2496E6A2-D9C1-4E86-A54A-E802372AC41A}"/>
                </a:ext>
              </a:extLst>
            </p:cNvPr>
            <p:cNvSpPr/>
            <p:nvPr/>
          </p:nvSpPr>
          <p:spPr>
            <a:xfrm>
              <a:off x="1354397" y="429102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D095C18B-7CDF-4A0D-936D-945D844AD60F}"/>
                </a:ext>
              </a:extLst>
            </p:cNvPr>
            <p:cNvSpPr/>
            <p:nvPr/>
          </p:nvSpPr>
          <p:spPr>
            <a:xfrm>
              <a:off x="3281061" y="423963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6BF7A88-374A-4643-9D56-787001719931}"/>
                </a:ext>
              </a:extLst>
            </p:cNvPr>
            <p:cNvSpPr/>
            <p:nvPr/>
          </p:nvSpPr>
          <p:spPr>
            <a:xfrm>
              <a:off x="2693058"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563A6BE6-9817-4E1B-B63D-D50BFA712137}"/>
                </a:ext>
              </a:extLst>
            </p:cNvPr>
            <p:cNvSpPr/>
            <p:nvPr/>
          </p:nvSpPr>
          <p:spPr>
            <a:xfrm>
              <a:off x="1605880" y="424313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AA2EB5E8-53AC-44FB-B4C1-6ECF69698A35}"/>
              </a:ext>
            </a:extLst>
          </p:cNvPr>
          <p:cNvGrpSpPr/>
          <p:nvPr/>
        </p:nvGrpSpPr>
        <p:grpSpPr>
          <a:xfrm>
            <a:off x="3324628" y="4864620"/>
            <a:ext cx="2494747" cy="1845276"/>
            <a:chOff x="4828349" y="3791902"/>
            <a:chExt cx="2494747" cy="1845276"/>
          </a:xfrm>
        </p:grpSpPr>
        <p:grpSp>
          <p:nvGrpSpPr>
            <p:cNvPr id="35" name="Group 34">
              <a:extLst>
                <a:ext uri="{FF2B5EF4-FFF2-40B4-BE49-F238E27FC236}">
                  <a16:creationId xmlns:a16="http://schemas.microsoft.com/office/drawing/2014/main" id="{528164C3-0C5C-44E9-90F4-4CFDC954475B}"/>
                </a:ext>
              </a:extLst>
            </p:cNvPr>
            <p:cNvGrpSpPr/>
            <p:nvPr/>
          </p:nvGrpSpPr>
          <p:grpSpPr>
            <a:xfrm>
              <a:off x="4828349" y="3791902"/>
              <a:ext cx="2494747" cy="1845276"/>
              <a:chOff x="1039285" y="3237470"/>
              <a:chExt cx="2494747" cy="1845276"/>
            </a:xfrm>
          </p:grpSpPr>
          <p:sp>
            <p:nvSpPr>
              <p:cNvPr id="39" name="Rectangle 38">
                <a:extLst>
                  <a:ext uri="{FF2B5EF4-FFF2-40B4-BE49-F238E27FC236}">
                    <a16:creationId xmlns:a16="http://schemas.microsoft.com/office/drawing/2014/main" id="{994E3F53-953A-4B23-8B86-5C690F970F6F}"/>
                  </a:ext>
                </a:extLst>
              </p:cNvPr>
              <p:cNvSpPr/>
              <p:nvPr/>
            </p:nvSpPr>
            <p:spPr>
              <a:xfrm>
                <a:off x="1039285" y="3237470"/>
                <a:ext cx="2494747" cy="18452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CAC6957B-EE20-4F72-9156-358D51749D3B}"/>
                  </a:ext>
                </a:extLst>
              </p:cNvPr>
              <p:cNvSpPr/>
              <p:nvPr/>
            </p:nvSpPr>
            <p:spPr>
              <a:xfrm>
                <a:off x="1450875"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28C000D8-D68D-4C16-B35A-CAA52FF72690}"/>
                  </a:ext>
                </a:extLst>
              </p:cNvPr>
              <p:cNvSpPr/>
              <p:nvPr/>
            </p:nvSpPr>
            <p:spPr>
              <a:xfrm>
                <a:off x="1131988" y="479003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E7038FEF-0FDB-422E-83FA-091707392304}"/>
                  </a:ext>
                </a:extLst>
              </p:cNvPr>
              <p:cNvSpPr/>
              <p:nvPr/>
            </p:nvSpPr>
            <p:spPr>
              <a:xfrm>
                <a:off x="1862465"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476D9C3-326B-42EE-8A34-2EF4D4CC9F75}"/>
                  </a:ext>
                </a:extLst>
              </p:cNvPr>
              <p:cNvSpPr/>
              <p:nvPr/>
            </p:nvSpPr>
            <p:spPr>
              <a:xfrm>
                <a:off x="2114981"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69657B09-9A88-434E-B0AE-85BFEE55FE4D}"/>
                  </a:ext>
                </a:extLst>
              </p:cNvPr>
              <p:cNvSpPr/>
              <p:nvPr/>
            </p:nvSpPr>
            <p:spPr>
              <a:xfrm>
                <a:off x="2427661" y="478412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66C71525-8ABF-4401-9262-BD1388B6F4FD}"/>
                  </a:ext>
                </a:extLst>
              </p:cNvPr>
              <p:cNvSpPr/>
              <p:nvPr/>
            </p:nvSpPr>
            <p:spPr>
              <a:xfrm>
                <a:off x="1661955" y="468036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0BFDBCD4-C80A-4073-B9EB-FBD7524CA33C}"/>
                  </a:ext>
                </a:extLst>
              </p:cNvPr>
              <p:cNvSpPr/>
              <p:nvPr/>
            </p:nvSpPr>
            <p:spPr>
              <a:xfrm>
                <a:off x="1302415" y="459027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2C20AB56-F5DF-4185-8E9E-3D8B2801E58B}"/>
                  </a:ext>
                </a:extLst>
              </p:cNvPr>
              <p:cNvSpPr/>
              <p:nvPr/>
            </p:nvSpPr>
            <p:spPr>
              <a:xfrm>
                <a:off x="1507674" y="446810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A3F0C38A-2876-4289-ACD6-6AEF38D78CDD}"/>
                  </a:ext>
                </a:extLst>
              </p:cNvPr>
              <p:cNvSpPr/>
              <p:nvPr/>
            </p:nvSpPr>
            <p:spPr>
              <a:xfrm>
                <a:off x="2912566"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56C746AF-FE10-4EDC-B534-D4B7EDF6AE89}"/>
                  </a:ext>
                </a:extLst>
              </p:cNvPr>
              <p:cNvSpPr/>
              <p:nvPr/>
            </p:nvSpPr>
            <p:spPr>
              <a:xfrm>
                <a:off x="3283972"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C3312DDB-9B08-40E2-A6FA-9AD3A02F560A}"/>
                  </a:ext>
                </a:extLst>
              </p:cNvPr>
              <p:cNvSpPr/>
              <p:nvPr/>
            </p:nvSpPr>
            <p:spPr>
              <a:xfrm>
                <a:off x="3078684" y="46420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EC9A16C2-D921-4F79-8A0B-46F467EC4267}"/>
                  </a:ext>
                </a:extLst>
              </p:cNvPr>
              <p:cNvSpPr/>
              <p:nvPr/>
            </p:nvSpPr>
            <p:spPr>
              <a:xfrm>
                <a:off x="3281061" y="450105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1CF50F1B-485B-42EA-8F01-B2037C3E39CC}"/>
                  </a:ext>
                </a:extLst>
              </p:cNvPr>
              <p:cNvSpPr/>
              <p:nvPr/>
            </p:nvSpPr>
            <p:spPr>
              <a:xfrm>
                <a:off x="2853544" y="453260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7BC9E83A-D237-44C6-91B2-C0DB41E28BB6}"/>
                  </a:ext>
                </a:extLst>
              </p:cNvPr>
              <p:cNvSpPr/>
              <p:nvPr/>
            </p:nvSpPr>
            <p:spPr>
              <a:xfrm>
                <a:off x="1762242" y="443103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F6CF4F1D-708B-497A-BB6C-2D118B75CB61}"/>
                  </a:ext>
                </a:extLst>
              </p:cNvPr>
              <p:cNvSpPr/>
              <p:nvPr/>
            </p:nvSpPr>
            <p:spPr>
              <a:xfrm>
                <a:off x="1958653" y="45556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B9C5434-0FF9-4ECF-BC02-48348E0B9C1D}"/>
                  </a:ext>
                </a:extLst>
              </p:cNvPr>
              <p:cNvSpPr/>
              <p:nvPr/>
            </p:nvSpPr>
            <p:spPr>
              <a:xfrm>
                <a:off x="2272691" y="457120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EC57CC3C-3110-4B5F-9833-42D502F486CB}"/>
                  </a:ext>
                </a:extLst>
              </p:cNvPr>
              <p:cNvSpPr/>
              <p:nvPr/>
            </p:nvSpPr>
            <p:spPr>
              <a:xfrm>
                <a:off x="2126972" y="437144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7FFC1DC0-FAAE-42E8-BB46-ED5B19C5275E}"/>
                  </a:ext>
                </a:extLst>
              </p:cNvPr>
              <p:cNvSpPr/>
              <p:nvPr/>
            </p:nvSpPr>
            <p:spPr>
              <a:xfrm>
                <a:off x="2540590" y="457984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BBBE4A79-36A9-4E1A-A98F-9E4AFF42DABF}"/>
                  </a:ext>
                </a:extLst>
              </p:cNvPr>
              <p:cNvSpPr/>
              <p:nvPr/>
            </p:nvSpPr>
            <p:spPr>
              <a:xfrm>
                <a:off x="2341522" y="373791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799EF755-7B7E-4EBE-AECA-51738E65B15A}"/>
                  </a:ext>
                </a:extLst>
              </p:cNvPr>
              <p:cNvSpPr/>
              <p:nvPr/>
            </p:nvSpPr>
            <p:spPr>
              <a:xfrm>
                <a:off x="3074825" y="43861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20F4D070-AC34-4CA9-956B-BDA75B820818}"/>
                  </a:ext>
                </a:extLst>
              </p:cNvPr>
              <p:cNvSpPr/>
              <p:nvPr/>
            </p:nvSpPr>
            <p:spPr>
              <a:xfrm>
                <a:off x="2693058" y="436679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C8EA9904-BE23-48B4-97B5-641CD0807E1F}"/>
                  </a:ext>
                </a:extLst>
              </p:cNvPr>
              <p:cNvSpPr/>
              <p:nvPr/>
            </p:nvSpPr>
            <p:spPr>
              <a:xfrm>
                <a:off x="1069250" y="454044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85F02CF3-D19B-42ED-82EF-910CA6167EC6}"/>
                  </a:ext>
                </a:extLst>
              </p:cNvPr>
              <p:cNvSpPr/>
              <p:nvPr/>
            </p:nvSpPr>
            <p:spPr>
              <a:xfrm>
                <a:off x="1108063" y="429085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1D8142FE-D9EF-45F5-8DAA-ED534B2BFDBE}"/>
                  </a:ext>
                </a:extLst>
              </p:cNvPr>
              <p:cNvSpPr/>
              <p:nvPr/>
            </p:nvSpPr>
            <p:spPr>
              <a:xfrm>
                <a:off x="1460585" y="362849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7F105B9D-D8CC-4588-B1E7-1A596F04A098}"/>
                  </a:ext>
                </a:extLst>
              </p:cNvPr>
              <p:cNvSpPr/>
              <p:nvPr/>
            </p:nvSpPr>
            <p:spPr>
              <a:xfrm>
                <a:off x="3014166" y="334630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0F608C1E-4E49-40E4-8EB3-E85B024BB96A}"/>
                  </a:ext>
                </a:extLst>
              </p:cNvPr>
              <p:cNvSpPr/>
              <p:nvPr/>
            </p:nvSpPr>
            <p:spPr>
              <a:xfrm>
                <a:off x="2693058"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088B271E-6121-44AD-84F9-D1DA2E25D62C}"/>
                  </a:ext>
                </a:extLst>
              </p:cNvPr>
              <p:cNvSpPr/>
              <p:nvPr/>
            </p:nvSpPr>
            <p:spPr>
              <a:xfrm>
                <a:off x="1605880" y="424313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6" name="Straight Arrow Connector 35">
              <a:extLst>
                <a:ext uri="{FF2B5EF4-FFF2-40B4-BE49-F238E27FC236}">
                  <a16:creationId xmlns:a16="http://schemas.microsoft.com/office/drawing/2014/main" id="{5843F1E7-1492-44A8-8137-06FEE4CC5C12}"/>
                </a:ext>
              </a:extLst>
            </p:cNvPr>
            <p:cNvCxnSpPr/>
            <p:nvPr/>
          </p:nvCxnSpPr>
          <p:spPr>
            <a:xfrm flipV="1">
              <a:off x="5091479" y="4467424"/>
              <a:ext cx="173692" cy="312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8461915-8DD6-4C6E-A02A-ECC9DAC0A711}"/>
                </a:ext>
              </a:extLst>
            </p:cNvPr>
            <p:cNvCxnSpPr/>
            <p:nvPr/>
          </p:nvCxnSpPr>
          <p:spPr>
            <a:xfrm flipH="1" flipV="1">
              <a:off x="6938196" y="4285929"/>
              <a:ext cx="82057" cy="473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833951A-F17A-4B2E-B2FC-957D482091A9}"/>
                </a:ext>
              </a:extLst>
            </p:cNvPr>
            <p:cNvCxnSpPr>
              <a:cxnSpLocks/>
            </p:cNvCxnSpPr>
            <p:nvPr/>
          </p:nvCxnSpPr>
          <p:spPr>
            <a:xfrm flipH="1" flipV="1">
              <a:off x="6243583" y="4583837"/>
              <a:ext cx="74742" cy="374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72" name="Group 71">
            <a:extLst>
              <a:ext uri="{FF2B5EF4-FFF2-40B4-BE49-F238E27FC236}">
                <a16:creationId xmlns:a16="http://schemas.microsoft.com/office/drawing/2014/main" id="{76265D89-CE47-4267-A363-A837DEB4D0A4}"/>
              </a:ext>
            </a:extLst>
          </p:cNvPr>
          <p:cNvGrpSpPr/>
          <p:nvPr/>
        </p:nvGrpSpPr>
        <p:grpSpPr>
          <a:xfrm>
            <a:off x="6113992" y="4860324"/>
            <a:ext cx="2494747" cy="1845276"/>
            <a:chOff x="1039285" y="3237470"/>
            <a:chExt cx="2494747" cy="1845276"/>
          </a:xfrm>
        </p:grpSpPr>
        <p:sp>
          <p:nvSpPr>
            <p:cNvPr id="77" name="Rectangle 76">
              <a:extLst>
                <a:ext uri="{FF2B5EF4-FFF2-40B4-BE49-F238E27FC236}">
                  <a16:creationId xmlns:a16="http://schemas.microsoft.com/office/drawing/2014/main" id="{EB4DD596-4406-4B84-9319-BB0A57222AAC}"/>
                </a:ext>
              </a:extLst>
            </p:cNvPr>
            <p:cNvSpPr/>
            <p:nvPr/>
          </p:nvSpPr>
          <p:spPr>
            <a:xfrm>
              <a:off x="1039285" y="3237470"/>
              <a:ext cx="2494747" cy="18452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7B58FFB5-00AD-4502-A976-8420E60AEC37}"/>
                </a:ext>
              </a:extLst>
            </p:cNvPr>
            <p:cNvSpPr/>
            <p:nvPr/>
          </p:nvSpPr>
          <p:spPr>
            <a:xfrm>
              <a:off x="1157893" y="441748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F6F35959-6E0D-4E16-9B63-86D354203580}"/>
                </a:ext>
              </a:extLst>
            </p:cNvPr>
            <p:cNvSpPr/>
            <p:nvPr/>
          </p:nvSpPr>
          <p:spPr>
            <a:xfrm>
              <a:off x="1131988" y="479003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A8715B67-E95C-4ADE-B42A-F8175860B984}"/>
                </a:ext>
              </a:extLst>
            </p:cNvPr>
            <p:cNvSpPr/>
            <p:nvPr/>
          </p:nvSpPr>
          <p:spPr>
            <a:xfrm>
              <a:off x="1960752" y="444978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6AF2CCA3-0AFA-46AE-8BF4-224436DC79FB}"/>
                </a:ext>
              </a:extLst>
            </p:cNvPr>
            <p:cNvSpPr/>
            <p:nvPr/>
          </p:nvSpPr>
          <p:spPr>
            <a:xfrm>
              <a:off x="2114981"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205F439B-10C6-4D90-8FFA-6D238AF8EE1B}"/>
                </a:ext>
              </a:extLst>
            </p:cNvPr>
            <p:cNvSpPr/>
            <p:nvPr/>
          </p:nvSpPr>
          <p:spPr>
            <a:xfrm>
              <a:off x="2427661" y="478412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C2A4443D-029F-4E1D-A4F0-FC148E908799}"/>
                </a:ext>
              </a:extLst>
            </p:cNvPr>
            <p:cNvSpPr/>
            <p:nvPr/>
          </p:nvSpPr>
          <p:spPr>
            <a:xfrm>
              <a:off x="1654075" y="483196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793DEC01-CD38-4172-97C1-09D415A3472E}"/>
                </a:ext>
              </a:extLst>
            </p:cNvPr>
            <p:cNvSpPr/>
            <p:nvPr/>
          </p:nvSpPr>
          <p:spPr>
            <a:xfrm>
              <a:off x="1781557" y="41302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C1CB30D8-A616-4E73-8C7A-295EE3BB75E3}"/>
                </a:ext>
              </a:extLst>
            </p:cNvPr>
            <p:cNvSpPr/>
            <p:nvPr/>
          </p:nvSpPr>
          <p:spPr>
            <a:xfrm>
              <a:off x="1455662" y="412028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Oval 85">
              <a:extLst>
                <a:ext uri="{FF2B5EF4-FFF2-40B4-BE49-F238E27FC236}">
                  <a16:creationId xmlns:a16="http://schemas.microsoft.com/office/drawing/2014/main" id="{F9C899AB-E1EE-4292-904B-0692C19FB423}"/>
                </a:ext>
              </a:extLst>
            </p:cNvPr>
            <p:cNvSpPr/>
            <p:nvPr/>
          </p:nvSpPr>
          <p:spPr>
            <a:xfrm>
              <a:off x="2912566"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36CD79F3-CF90-46DB-A7AC-8BB414298C51}"/>
                </a:ext>
              </a:extLst>
            </p:cNvPr>
            <p:cNvSpPr/>
            <p:nvPr/>
          </p:nvSpPr>
          <p:spPr>
            <a:xfrm>
              <a:off x="3283972"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A6B07220-300D-4FDE-996B-68858C3DC7E1}"/>
                </a:ext>
              </a:extLst>
            </p:cNvPr>
            <p:cNvSpPr/>
            <p:nvPr/>
          </p:nvSpPr>
          <p:spPr>
            <a:xfrm>
              <a:off x="2639531" y="446498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a:extLst>
                <a:ext uri="{FF2B5EF4-FFF2-40B4-BE49-F238E27FC236}">
                  <a16:creationId xmlns:a16="http://schemas.microsoft.com/office/drawing/2014/main" id="{11E406F4-FE9A-4520-8544-7839ED6BF7E3}"/>
                </a:ext>
              </a:extLst>
            </p:cNvPr>
            <p:cNvSpPr/>
            <p:nvPr/>
          </p:nvSpPr>
          <p:spPr>
            <a:xfrm>
              <a:off x="3136672" y="452782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Oval 89">
              <a:extLst>
                <a:ext uri="{FF2B5EF4-FFF2-40B4-BE49-F238E27FC236}">
                  <a16:creationId xmlns:a16="http://schemas.microsoft.com/office/drawing/2014/main" id="{24282C63-5DB5-4183-BFED-6DD4981FABF5}"/>
                </a:ext>
              </a:extLst>
            </p:cNvPr>
            <p:cNvSpPr/>
            <p:nvPr/>
          </p:nvSpPr>
          <p:spPr>
            <a:xfrm>
              <a:off x="3219254" y="41302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1E2248B1-A52B-4BBE-8F65-FA843D9302FF}"/>
                </a:ext>
              </a:extLst>
            </p:cNvPr>
            <p:cNvSpPr/>
            <p:nvPr/>
          </p:nvSpPr>
          <p:spPr>
            <a:xfrm>
              <a:off x="1969087" y="381906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A205011E-0CC8-46A8-A972-E4214E1B9991}"/>
                </a:ext>
              </a:extLst>
            </p:cNvPr>
            <p:cNvSpPr/>
            <p:nvPr/>
          </p:nvSpPr>
          <p:spPr>
            <a:xfrm>
              <a:off x="1580400" y="446933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51FADAD9-76D6-412F-95D3-AE7DF4021561}"/>
                </a:ext>
              </a:extLst>
            </p:cNvPr>
            <p:cNvSpPr/>
            <p:nvPr/>
          </p:nvSpPr>
          <p:spPr>
            <a:xfrm>
              <a:off x="2263008" y="423963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24A9D57D-F6B2-4DBC-AD31-61E1C378A8AB}"/>
                </a:ext>
              </a:extLst>
            </p:cNvPr>
            <p:cNvSpPr/>
            <p:nvPr/>
          </p:nvSpPr>
          <p:spPr>
            <a:xfrm>
              <a:off x="2912566" y="334630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39784E87-E0ED-469D-BBF1-FAB9FF1F4E1D}"/>
                </a:ext>
              </a:extLst>
            </p:cNvPr>
            <p:cNvSpPr/>
            <p:nvPr/>
          </p:nvSpPr>
          <p:spPr>
            <a:xfrm>
              <a:off x="2381795" y="380269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36C81E70-154B-486D-A07C-6D8C5AA3853F}"/>
                </a:ext>
              </a:extLst>
            </p:cNvPr>
            <p:cNvSpPr/>
            <p:nvPr/>
          </p:nvSpPr>
          <p:spPr>
            <a:xfrm>
              <a:off x="2551139" y="341698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628D175-B56F-49EF-AE36-2AB3E5D990CB}"/>
                </a:ext>
              </a:extLst>
            </p:cNvPr>
            <p:cNvSpPr/>
            <p:nvPr/>
          </p:nvSpPr>
          <p:spPr>
            <a:xfrm>
              <a:off x="3219254" y="362319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2DA20710-325B-4311-9FA1-6A18B970FF94}"/>
                </a:ext>
              </a:extLst>
            </p:cNvPr>
            <p:cNvSpPr/>
            <p:nvPr/>
          </p:nvSpPr>
          <p:spPr>
            <a:xfrm>
              <a:off x="2644894" y="405069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673BE824-2E6D-4AE2-B93E-B2B14118C16B}"/>
                </a:ext>
              </a:extLst>
            </p:cNvPr>
            <p:cNvSpPr/>
            <p:nvPr/>
          </p:nvSpPr>
          <p:spPr>
            <a:xfrm>
              <a:off x="1632472" y="359356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4DB2DB08-ED55-4135-BBB5-FF255F329055}"/>
                </a:ext>
              </a:extLst>
            </p:cNvPr>
            <p:cNvSpPr/>
            <p:nvPr/>
          </p:nvSpPr>
          <p:spPr>
            <a:xfrm>
              <a:off x="1202071" y="342189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C7B09D41-08DC-473E-9C2B-8352A724ECD9}"/>
                </a:ext>
              </a:extLst>
            </p:cNvPr>
            <p:cNvSpPr/>
            <p:nvPr/>
          </p:nvSpPr>
          <p:spPr>
            <a:xfrm>
              <a:off x="1219205" y="378775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E8C10553-C1CE-4434-9CA8-752FD2AB2956}"/>
                </a:ext>
              </a:extLst>
            </p:cNvPr>
            <p:cNvSpPr/>
            <p:nvPr/>
          </p:nvSpPr>
          <p:spPr>
            <a:xfrm>
              <a:off x="2917354" y="388474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A1BF46DB-B03E-46CD-99B0-1764ED391359}"/>
                </a:ext>
              </a:extLst>
            </p:cNvPr>
            <p:cNvSpPr/>
            <p:nvPr/>
          </p:nvSpPr>
          <p:spPr>
            <a:xfrm>
              <a:off x="2895475" y="427589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EA6AA9E3-8B4D-4B64-B8EE-88D339FEEA94}"/>
                </a:ext>
              </a:extLst>
            </p:cNvPr>
            <p:cNvSpPr/>
            <p:nvPr/>
          </p:nvSpPr>
          <p:spPr>
            <a:xfrm>
              <a:off x="2048763" y="334630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3630830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t>Phase Diagram: A graphical representation of the phases of matter</a:t>
            </a:r>
          </a:p>
        </p:txBody>
      </p:sp>
      <p:sp>
        <p:nvSpPr>
          <p:cNvPr id="10" name="Content Placeholder 2"/>
          <p:cNvSpPr>
            <a:spLocks noGrp="1"/>
          </p:cNvSpPr>
          <p:nvPr>
            <p:ph sz="quarter" idx="1"/>
          </p:nvPr>
        </p:nvSpPr>
        <p:spPr>
          <a:xfrm>
            <a:off x="609600" y="1589567"/>
            <a:ext cx="2709714" cy="4572000"/>
          </a:xfrm>
        </p:spPr>
        <p:txBody>
          <a:bodyPr>
            <a:normAutofit/>
          </a:bodyPr>
          <a:lstStyle/>
          <a:p>
            <a:pPr eaLnBrk="0" hangingPunct="0">
              <a:spcBef>
                <a:spcPct val="30000"/>
              </a:spcBef>
              <a:buSzPct val="100000"/>
              <a:buFont typeface="Wingdings" panose="05000000000000000000" pitchFamily="2" charset="2"/>
              <a:buChar char="§"/>
              <a:defRPr/>
            </a:pPr>
            <a:r>
              <a:rPr lang="en-US" sz="2000" kern="0" dirty="0">
                <a:cs typeface="Comic Sans MS"/>
              </a:rPr>
              <a:t>Critical point: Lowest temperature &amp; pressure required to have supercritical fluid.</a:t>
            </a:r>
          </a:p>
          <a:p>
            <a:pPr marL="240030" lvl="1" indent="-240030" eaLnBrk="0" hangingPunct="0">
              <a:spcBef>
                <a:spcPct val="30000"/>
              </a:spcBef>
              <a:buClr>
                <a:schemeClr val="accent2"/>
              </a:buClr>
              <a:buSzPct val="100000"/>
              <a:buFont typeface="Wingdings" panose="05000000000000000000" pitchFamily="2" charset="2"/>
              <a:buChar char="§"/>
              <a:defRPr/>
            </a:pPr>
            <a:r>
              <a:rPr lang="en-US" sz="2000" kern="0" dirty="0">
                <a:cs typeface="Comic Sans MS"/>
              </a:rPr>
              <a:t>Triple point: solid, liquid, and gas phases of matter can all exist. </a:t>
            </a:r>
          </a:p>
          <a:p>
            <a:pPr marL="0" indent="0">
              <a:buNone/>
            </a:pPr>
            <a:endParaRPr lang="en-US" dirty="0"/>
          </a:p>
        </p:txBody>
      </p:sp>
      <p:grpSp>
        <p:nvGrpSpPr>
          <p:cNvPr id="5" name="Group 4">
            <a:extLst>
              <a:ext uri="{FF2B5EF4-FFF2-40B4-BE49-F238E27FC236}">
                <a16:creationId xmlns:a16="http://schemas.microsoft.com/office/drawing/2014/main" id="{BA319392-DBD9-4508-BE8C-2DCE56D50E7E}"/>
              </a:ext>
            </a:extLst>
          </p:cNvPr>
          <p:cNvGrpSpPr/>
          <p:nvPr/>
        </p:nvGrpSpPr>
        <p:grpSpPr>
          <a:xfrm>
            <a:off x="3537959" y="1741587"/>
            <a:ext cx="5599056" cy="4633576"/>
            <a:chOff x="4686300" y="1741587"/>
            <a:chExt cx="4440608" cy="3886435"/>
          </a:xfrm>
        </p:grpSpPr>
        <p:pic>
          <p:nvPicPr>
            <p:cNvPr id="1026" name="Picture 2" descr="A graph is shown where the x-axis is labeled “Temperature” and the y-axis is labeled “Pressure.” A line extends from the lower left bottom of the graph sharply upward to a point that is a third across the x-axis. A second line begins at the lower third of the first line at a point labeled “triple point” and extends to the upper right corner of the graph where it is labeled “critical point.” The two lines bisect the graph area to create three sections, labeled “solid” near the top left, “liquid” in the top middle and “gas” near the bottom right. A pair of horizontal arrows, one left-facing and labeled “deposition” and one right-facing and labeled” sublimation,” are drawn on top of the bottom section of the first line. A second pair of horizontal arrows, one left-facing and labeled “freezing” and one right-facing and labeled “melting”, are drawn on top of the upper section of the first line. A third pair of horizontal arrows, one left-facing and labeled “condensation” and one right-facing and labeled ”vaporization,” are drawn on top of the middle section of the second li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6300" y="1741587"/>
              <a:ext cx="4267201" cy="3886435"/>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a:extLst>
                <a:ext uri="{FF2B5EF4-FFF2-40B4-BE49-F238E27FC236}">
                  <a16:creationId xmlns:a16="http://schemas.microsoft.com/office/drawing/2014/main" id="{15F21BB7-0302-4DE2-907C-6F3EEE53FE14}"/>
                </a:ext>
              </a:extLst>
            </p:cNvPr>
            <p:cNvCxnSpPr>
              <a:cxnSpLocks/>
            </p:cNvCxnSpPr>
            <p:nvPr/>
          </p:nvCxnSpPr>
          <p:spPr>
            <a:xfrm flipH="1" flipV="1">
              <a:off x="8212508" y="2076628"/>
              <a:ext cx="8546" cy="666573"/>
            </a:xfrm>
            <a:prstGeom prst="line">
              <a:avLst/>
            </a:prstGeom>
            <a:ln w="47625">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B68B69CC-FA3E-4AAC-9F85-07DC3A8049F9}"/>
                </a:ext>
              </a:extLst>
            </p:cNvPr>
            <p:cNvCxnSpPr>
              <a:cxnSpLocks/>
            </p:cNvCxnSpPr>
            <p:nvPr/>
          </p:nvCxnSpPr>
          <p:spPr>
            <a:xfrm flipH="1">
              <a:off x="8288956" y="2813700"/>
              <a:ext cx="348685" cy="0"/>
            </a:xfrm>
            <a:prstGeom prst="line">
              <a:avLst/>
            </a:prstGeom>
            <a:ln w="47625">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3196F639-4678-49C5-8C0C-0D6E9C07D095}"/>
                </a:ext>
              </a:extLst>
            </p:cNvPr>
            <p:cNvSpPr txBox="1"/>
            <p:nvPr/>
          </p:nvSpPr>
          <p:spPr>
            <a:xfrm>
              <a:off x="8212508" y="2322203"/>
              <a:ext cx="914400" cy="28396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SCF</a:t>
              </a:r>
              <a:endParaRPr lang="en-US" sz="13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30549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Diagrams</a:t>
            </a:r>
          </a:p>
        </p:txBody>
      </p:sp>
      <p:sp>
        <p:nvSpPr>
          <p:cNvPr id="38" name="TextBox 37"/>
          <p:cNvSpPr txBox="1"/>
          <p:nvPr/>
        </p:nvSpPr>
        <p:spPr>
          <a:xfrm>
            <a:off x="1130613" y="4551455"/>
            <a:ext cx="27596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2"/>
                </a:solidFill>
              </a:rPr>
              <a:t>Negative slope of melting point line</a:t>
            </a:r>
          </a:p>
          <a:p>
            <a:pPr marL="285750" indent="-285750">
              <a:buFont typeface="Arial" panose="020B0604020202020204" pitchFamily="34" charset="0"/>
              <a:buChar char="•"/>
            </a:pPr>
            <a:r>
              <a:rPr lang="en-US" dirty="0">
                <a:solidFill>
                  <a:schemeClr val="tx2"/>
                </a:solidFill>
              </a:rPr>
              <a:t>As pressure increases solids become liquids, so liquid is more dense than solid</a:t>
            </a:r>
          </a:p>
        </p:txBody>
      </p:sp>
      <p:sp>
        <p:nvSpPr>
          <p:cNvPr id="39" name="TextBox 38"/>
          <p:cNvSpPr txBox="1"/>
          <p:nvPr/>
        </p:nvSpPr>
        <p:spPr>
          <a:xfrm>
            <a:off x="5716641" y="4548274"/>
            <a:ext cx="2687804" cy="1754326"/>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2"/>
                </a:solidFill>
              </a:rPr>
              <a:t>Positive slope of melting point line</a:t>
            </a:r>
          </a:p>
          <a:p>
            <a:pPr marL="285750" indent="-285750">
              <a:buFont typeface="Arial" panose="020B0604020202020204" pitchFamily="34" charset="0"/>
              <a:buChar char="•"/>
            </a:pPr>
            <a:r>
              <a:rPr lang="en-US" dirty="0">
                <a:solidFill>
                  <a:schemeClr val="tx2"/>
                </a:solidFill>
              </a:rPr>
              <a:t>As pressure increases liquids become solids, so solid is more dense than liquid</a:t>
            </a:r>
          </a:p>
        </p:txBody>
      </p:sp>
      <p:grpSp>
        <p:nvGrpSpPr>
          <p:cNvPr id="7" name="Group 6">
            <a:extLst>
              <a:ext uri="{FF2B5EF4-FFF2-40B4-BE49-F238E27FC236}">
                <a16:creationId xmlns:a16="http://schemas.microsoft.com/office/drawing/2014/main" id="{876EABA6-A90F-4FB5-A459-EB4411264EA4}"/>
              </a:ext>
            </a:extLst>
          </p:cNvPr>
          <p:cNvGrpSpPr/>
          <p:nvPr/>
        </p:nvGrpSpPr>
        <p:grpSpPr>
          <a:xfrm>
            <a:off x="458873" y="2034901"/>
            <a:ext cx="4020997" cy="2417964"/>
            <a:chOff x="458873" y="2540002"/>
            <a:chExt cx="4020997" cy="2417964"/>
          </a:xfrm>
        </p:grpSpPr>
        <p:sp>
          <p:nvSpPr>
            <p:cNvPr id="26" name="TextBox 25"/>
            <p:cNvSpPr txBox="1"/>
            <p:nvPr/>
          </p:nvSpPr>
          <p:spPr>
            <a:xfrm>
              <a:off x="1860796" y="4680967"/>
              <a:ext cx="1578708" cy="276999"/>
            </a:xfrm>
            <a:prstGeom prst="rect">
              <a:avLst/>
            </a:prstGeom>
            <a:noFill/>
          </p:spPr>
          <p:txBody>
            <a:bodyPr wrap="square" rtlCol="0">
              <a:spAutoFit/>
            </a:bodyPr>
            <a:lstStyle/>
            <a:p>
              <a:r>
                <a:rPr lang="en-US" sz="1200" dirty="0"/>
                <a:t>Temperature</a:t>
              </a:r>
            </a:p>
          </p:txBody>
        </p:sp>
        <p:sp>
          <p:nvSpPr>
            <p:cNvPr id="28" name="TextBox 27"/>
            <p:cNvSpPr txBox="1"/>
            <p:nvPr/>
          </p:nvSpPr>
          <p:spPr>
            <a:xfrm rot="16200000">
              <a:off x="-191981" y="3190856"/>
              <a:ext cx="1578708" cy="276999"/>
            </a:xfrm>
            <a:prstGeom prst="rect">
              <a:avLst/>
            </a:prstGeom>
            <a:noFill/>
          </p:spPr>
          <p:txBody>
            <a:bodyPr wrap="square" rtlCol="0">
              <a:spAutoFit/>
            </a:bodyPr>
            <a:lstStyle/>
            <a:p>
              <a:r>
                <a:rPr lang="en-US" sz="1200" dirty="0"/>
                <a:t>Pressure</a:t>
              </a:r>
            </a:p>
          </p:txBody>
        </p:sp>
        <p:grpSp>
          <p:nvGrpSpPr>
            <p:cNvPr id="6" name="Group 5">
              <a:extLst>
                <a:ext uri="{FF2B5EF4-FFF2-40B4-BE49-F238E27FC236}">
                  <a16:creationId xmlns:a16="http://schemas.microsoft.com/office/drawing/2014/main" id="{FF87CDF7-1EF3-4D70-9788-7C4415C2CE06}"/>
                </a:ext>
              </a:extLst>
            </p:cNvPr>
            <p:cNvGrpSpPr/>
            <p:nvPr/>
          </p:nvGrpSpPr>
          <p:grpSpPr>
            <a:xfrm>
              <a:off x="732451" y="2836984"/>
              <a:ext cx="3747419" cy="1828800"/>
              <a:chOff x="732451" y="2836984"/>
              <a:chExt cx="3747419" cy="1828800"/>
            </a:xfrm>
          </p:grpSpPr>
          <p:grpSp>
            <p:nvGrpSpPr>
              <p:cNvPr id="3" name="Group 2">
                <a:extLst>
                  <a:ext uri="{FF2B5EF4-FFF2-40B4-BE49-F238E27FC236}">
                    <a16:creationId xmlns:a16="http://schemas.microsoft.com/office/drawing/2014/main" id="{877E2067-1950-46C3-B1ED-5481B734A10D}"/>
                  </a:ext>
                </a:extLst>
              </p:cNvPr>
              <p:cNvGrpSpPr/>
              <p:nvPr/>
            </p:nvGrpSpPr>
            <p:grpSpPr>
              <a:xfrm>
                <a:off x="732451" y="2836984"/>
                <a:ext cx="3747419" cy="1828800"/>
                <a:chOff x="732451" y="2836984"/>
                <a:chExt cx="3747419" cy="1828800"/>
              </a:xfrm>
            </p:grpSpPr>
            <p:grpSp>
              <p:nvGrpSpPr>
                <p:cNvPr id="23" name="Group 22"/>
                <p:cNvGrpSpPr/>
                <p:nvPr/>
              </p:nvGrpSpPr>
              <p:grpSpPr>
                <a:xfrm>
                  <a:off x="732451" y="2836984"/>
                  <a:ext cx="3747419" cy="1828800"/>
                  <a:chOff x="797169" y="2649415"/>
                  <a:chExt cx="3747419" cy="1828800"/>
                </a:xfrm>
              </p:grpSpPr>
              <p:sp>
                <p:nvSpPr>
                  <p:cNvPr id="4" name="Rectangle 3"/>
                  <p:cNvSpPr/>
                  <p:nvPr/>
                </p:nvSpPr>
                <p:spPr>
                  <a:xfrm>
                    <a:off x="797169" y="2649415"/>
                    <a:ext cx="3579446" cy="1828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3485662" y="2649415"/>
                    <a:ext cx="7815" cy="828428"/>
                  </a:xfrm>
                  <a:prstGeom prst="line">
                    <a:avLst/>
                  </a:prstGeom>
                  <a:ln w="19050"/>
                </p:spPr>
                <p:style>
                  <a:lnRef idx="1">
                    <a:schemeClr val="dk1"/>
                  </a:lnRef>
                  <a:fillRef idx="0">
                    <a:schemeClr val="dk1"/>
                  </a:fillRef>
                  <a:effectRef idx="0">
                    <a:schemeClr val="dk1"/>
                  </a:effectRef>
                  <a:fontRef idx="minor">
                    <a:schemeClr val="tx1"/>
                  </a:fontRef>
                </p:style>
              </p:cxnSp>
              <p:sp>
                <p:nvSpPr>
                  <p:cNvPr id="10" name="Freeform 9"/>
                  <p:cNvSpPr/>
                  <p:nvPr/>
                </p:nvSpPr>
                <p:spPr>
                  <a:xfrm>
                    <a:off x="797169" y="3477843"/>
                    <a:ext cx="2696308" cy="992557"/>
                  </a:xfrm>
                  <a:custGeom>
                    <a:avLst/>
                    <a:gdLst>
                      <a:gd name="connsiteX0" fmla="*/ 0 w 2696308"/>
                      <a:gd name="connsiteY0" fmla="*/ 992557 h 992557"/>
                      <a:gd name="connsiteX1" fmla="*/ 39077 w 2696308"/>
                      <a:gd name="connsiteY1" fmla="*/ 984742 h 992557"/>
                      <a:gd name="connsiteX2" fmla="*/ 62523 w 2696308"/>
                      <a:gd name="connsiteY2" fmla="*/ 976926 h 992557"/>
                      <a:gd name="connsiteX3" fmla="*/ 93785 w 2696308"/>
                      <a:gd name="connsiteY3" fmla="*/ 969111 h 992557"/>
                      <a:gd name="connsiteX4" fmla="*/ 140677 w 2696308"/>
                      <a:gd name="connsiteY4" fmla="*/ 945665 h 992557"/>
                      <a:gd name="connsiteX5" fmla="*/ 187569 w 2696308"/>
                      <a:gd name="connsiteY5" fmla="*/ 922219 h 992557"/>
                      <a:gd name="connsiteX6" fmla="*/ 211016 w 2696308"/>
                      <a:gd name="connsiteY6" fmla="*/ 898772 h 992557"/>
                      <a:gd name="connsiteX7" fmla="*/ 257908 w 2696308"/>
                      <a:gd name="connsiteY7" fmla="*/ 867511 h 992557"/>
                      <a:gd name="connsiteX8" fmla="*/ 312616 w 2696308"/>
                      <a:gd name="connsiteY8" fmla="*/ 804988 h 992557"/>
                      <a:gd name="connsiteX9" fmla="*/ 382954 w 2696308"/>
                      <a:gd name="connsiteY9" fmla="*/ 726834 h 992557"/>
                      <a:gd name="connsiteX10" fmla="*/ 406400 w 2696308"/>
                      <a:gd name="connsiteY10" fmla="*/ 719019 h 992557"/>
                      <a:gd name="connsiteX11" fmla="*/ 453293 w 2696308"/>
                      <a:gd name="connsiteY11" fmla="*/ 687757 h 992557"/>
                      <a:gd name="connsiteX12" fmla="*/ 500185 w 2696308"/>
                      <a:gd name="connsiteY12" fmla="*/ 672126 h 992557"/>
                      <a:gd name="connsiteX13" fmla="*/ 531446 w 2696308"/>
                      <a:gd name="connsiteY13" fmla="*/ 648680 h 992557"/>
                      <a:gd name="connsiteX14" fmla="*/ 593969 w 2696308"/>
                      <a:gd name="connsiteY14" fmla="*/ 617419 h 992557"/>
                      <a:gd name="connsiteX15" fmla="*/ 617416 w 2696308"/>
                      <a:gd name="connsiteY15" fmla="*/ 601788 h 992557"/>
                      <a:gd name="connsiteX16" fmla="*/ 640862 w 2696308"/>
                      <a:gd name="connsiteY16" fmla="*/ 593972 h 992557"/>
                      <a:gd name="connsiteX17" fmla="*/ 703385 w 2696308"/>
                      <a:gd name="connsiteY17" fmla="*/ 578342 h 992557"/>
                      <a:gd name="connsiteX18" fmla="*/ 781539 w 2696308"/>
                      <a:gd name="connsiteY18" fmla="*/ 554895 h 992557"/>
                      <a:gd name="connsiteX19" fmla="*/ 844062 w 2696308"/>
                      <a:gd name="connsiteY19" fmla="*/ 531449 h 992557"/>
                      <a:gd name="connsiteX20" fmla="*/ 922216 w 2696308"/>
                      <a:gd name="connsiteY20" fmla="*/ 476742 h 992557"/>
                      <a:gd name="connsiteX21" fmla="*/ 945662 w 2696308"/>
                      <a:gd name="connsiteY21" fmla="*/ 461111 h 992557"/>
                      <a:gd name="connsiteX22" fmla="*/ 992554 w 2696308"/>
                      <a:gd name="connsiteY22" fmla="*/ 445480 h 992557"/>
                      <a:gd name="connsiteX23" fmla="*/ 1023816 w 2696308"/>
                      <a:gd name="connsiteY23" fmla="*/ 429849 h 992557"/>
                      <a:gd name="connsiteX24" fmla="*/ 1039446 w 2696308"/>
                      <a:gd name="connsiteY24" fmla="*/ 406403 h 992557"/>
                      <a:gd name="connsiteX25" fmla="*/ 1078523 w 2696308"/>
                      <a:gd name="connsiteY25" fmla="*/ 398588 h 992557"/>
                      <a:gd name="connsiteX26" fmla="*/ 1101969 w 2696308"/>
                      <a:gd name="connsiteY26" fmla="*/ 390772 h 992557"/>
                      <a:gd name="connsiteX27" fmla="*/ 1148862 w 2696308"/>
                      <a:gd name="connsiteY27" fmla="*/ 359511 h 992557"/>
                      <a:gd name="connsiteX28" fmla="*/ 1195754 w 2696308"/>
                      <a:gd name="connsiteY28" fmla="*/ 336065 h 992557"/>
                      <a:gd name="connsiteX29" fmla="*/ 1219200 w 2696308"/>
                      <a:gd name="connsiteY29" fmla="*/ 328249 h 992557"/>
                      <a:gd name="connsiteX30" fmla="*/ 1266093 w 2696308"/>
                      <a:gd name="connsiteY30" fmla="*/ 296988 h 992557"/>
                      <a:gd name="connsiteX31" fmla="*/ 1289539 w 2696308"/>
                      <a:gd name="connsiteY31" fmla="*/ 281357 h 992557"/>
                      <a:gd name="connsiteX32" fmla="*/ 1336431 w 2696308"/>
                      <a:gd name="connsiteY32" fmla="*/ 265726 h 992557"/>
                      <a:gd name="connsiteX33" fmla="*/ 1359877 w 2696308"/>
                      <a:gd name="connsiteY33" fmla="*/ 257911 h 992557"/>
                      <a:gd name="connsiteX34" fmla="*/ 1391139 w 2696308"/>
                      <a:gd name="connsiteY34" fmla="*/ 242280 h 992557"/>
                      <a:gd name="connsiteX35" fmla="*/ 1414585 w 2696308"/>
                      <a:gd name="connsiteY35" fmla="*/ 226649 h 992557"/>
                      <a:gd name="connsiteX36" fmla="*/ 1477108 w 2696308"/>
                      <a:gd name="connsiteY36" fmla="*/ 211019 h 992557"/>
                      <a:gd name="connsiteX37" fmla="*/ 1547446 w 2696308"/>
                      <a:gd name="connsiteY37" fmla="*/ 195388 h 992557"/>
                      <a:gd name="connsiteX38" fmla="*/ 1609969 w 2696308"/>
                      <a:gd name="connsiteY38" fmla="*/ 179757 h 992557"/>
                      <a:gd name="connsiteX39" fmla="*/ 1664677 w 2696308"/>
                      <a:gd name="connsiteY39" fmla="*/ 171942 h 992557"/>
                      <a:gd name="connsiteX40" fmla="*/ 1695939 w 2696308"/>
                      <a:gd name="connsiteY40" fmla="*/ 164126 h 992557"/>
                      <a:gd name="connsiteX41" fmla="*/ 1758462 w 2696308"/>
                      <a:gd name="connsiteY41" fmla="*/ 156311 h 992557"/>
                      <a:gd name="connsiteX42" fmla="*/ 1836616 w 2696308"/>
                      <a:gd name="connsiteY42" fmla="*/ 140680 h 992557"/>
                      <a:gd name="connsiteX43" fmla="*/ 1938216 w 2696308"/>
                      <a:gd name="connsiteY43" fmla="*/ 125049 h 992557"/>
                      <a:gd name="connsiteX44" fmla="*/ 1961662 w 2696308"/>
                      <a:gd name="connsiteY44" fmla="*/ 109419 h 992557"/>
                      <a:gd name="connsiteX45" fmla="*/ 2024185 w 2696308"/>
                      <a:gd name="connsiteY45" fmla="*/ 93788 h 992557"/>
                      <a:gd name="connsiteX46" fmla="*/ 2133600 w 2696308"/>
                      <a:gd name="connsiteY46" fmla="*/ 62526 h 992557"/>
                      <a:gd name="connsiteX47" fmla="*/ 2313354 w 2696308"/>
                      <a:gd name="connsiteY47" fmla="*/ 39080 h 992557"/>
                      <a:gd name="connsiteX48" fmla="*/ 2344616 w 2696308"/>
                      <a:gd name="connsiteY48" fmla="*/ 31265 h 992557"/>
                      <a:gd name="connsiteX49" fmla="*/ 2399323 w 2696308"/>
                      <a:gd name="connsiteY49" fmla="*/ 23449 h 992557"/>
                      <a:gd name="connsiteX50" fmla="*/ 2641600 w 2696308"/>
                      <a:gd name="connsiteY50" fmla="*/ 7819 h 992557"/>
                      <a:gd name="connsiteX51" fmla="*/ 2696308 w 2696308"/>
                      <a:gd name="connsiteY51" fmla="*/ 3 h 992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96308" h="992557">
                        <a:moveTo>
                          <a:pt x="0" y="992557"/>
                        </a:moveTo>
                        <a:cubicBezTo>
                          <a:pt x="13026" y="989952"/>
                          <a:pt x="26190" y="987964"/>
                          <a:pt x="39077" y="984742"/>
                        </a:cubicBezTo>
                        <a:cubicBezTo>
                          <a:pt x="47069" y="982744"/>
                          <a:pt x="54602" y="979189"/>
                          <a:pt x="62523" y="976926"/>
                        </a:cubicBezTo>
                        <a:cubicBezTo>
                          <a:pt x="72851" y="973975"/>
                          <a:pt x="83364" y="971716"/>
                          <a:pt x="93785" y="969111"/>
                        </a:cubicBezTo>
                        <a:cubicBezTo>
                          <a:pt x="160978" y="924314"/>
                          <a:pt x="75963" y="978022"/>
                          <a:pt x="140677" y="945665"/>
                        </a:cubicBezTo>
                        <a:cubicBezTo>
                          <a:pt x="201278" y="915365"/>
                          <a:pt x="128637" y="941862"/>
                          <a:pt x="187569" y="922219"/>
                        </a:cubicBezTo>
                        <a:cubicBezTo>
                          <a:pt x="195385" y="914403"/>
                          <a:pt x="202291" y="905558"/>
                          <a:pt x="211016" y="898772"/>
                        </a:cubicBezTo>
                        <a:cubicBezTo>
                          <a:pt x="225845" y="887239"/>
                          <a:pt x="257908" y="867511"/>
                          <a:pt x="257908" y="867511"/>
                        </a:cubicBezTo>
                        <a:cubicBezTo>
                          <a:pt x="294379" y="812803"/>
                          <a:pt x="273538" y="831039"/>
                          <a:pt x="312616" y="804988"/>
                        </a:cubicBezTo>
                        <a:cubicBezTo>
                          <a:pt x="329784" y="779235"/>
                          <a:pt x="356660" y="735598"/>
                          <a:pt x="382954" y="726834"/>
                        </a:cubicBezTo>
                        <a:lnTo>
                          <a:pt x="406400" y="719019"/>
                        </a:lnTo>
                        <a:cubicBezTo>
                          <a:pt x="422031" y="708598"/>
                          <a:pt x="435471" y="693698"/>
                          <a:pt x="453293" y="687757"/>
                        </a:cubicBezTo>
                        <a:lnTo>
                          <a:pt x="500185" y="672126"/>
                        </a:lnTo>
                        <a:cubicBezTo>
                          <a:pt x="510605" y="664311"/>
                          <a:pt x="520195" y="655243"/>
                          <a:pt x="531446" y="648680"/>
                        </a:cubicBezTo>
                        <a:cubicBezTo>
                          <a:pt x="551573" y="636939"/>
                          <a:pt x="574581" y="630344"/>
                          <a:pt x="593969" y="617419"/>
                        </a:cubicBezTo>
                        <a:cubicBezTo>
                          <a:pt x="601785" y="612209"/>
                          <a:pt x="609015" y="605989"/>
                          <a:pt x="617416" y="601788"/>
                        </a:cubicBezTo>
                        <a:cubicBezTo>
                          <a:pt x="624784" y="598104"/>
                          <a:pt x="632914" y="596140"/>
                          <a:pt x="640862" y="593972"/>
                        </a:cubicBezTo>
                        <a:cubicBezTo>
                          <a:pt x="661587" y="588320"/>
                          <a:pt x="683005" y="585135"/>
                          <a:pt x="703385" y="578342"/>
                        </a:cubicBezTo>
                        <a:cubicBezTo>
                          <a:pt x="760467" y="559314"/>
                          <a:pt x="734293" y="566707"/>
                          <a:pt x="781539" y="554895"/>
                        </a:cubicBezTo>
                        <a:cubicBezTo>
                          <a:pt x="857014" y="504581"/>
                          <a:pt x="737825" y="579739"/>
                          <a:pt x="844062" y="531449"/>
                        </a:cubicBezTo>
                        <a:cubicBezTo>
                          <a:pt x="863823" y="522467"/>
                          <a:pt x="902252" y="491002"/>
                          <a:pt x="922216" y="476742"/>
                        </a:cubicBezTo>
                        <a:cubicBezTo>
                          <a:pt x="929859" y="471282"/>
                          <a:pt x="937079" y="464926"/>
                          <a:pt x="945662" y="461111"/>
                        </a:cubicBezTo>
                        <a:cubicBezTo>
                          <a:pt x="960718" y="454419"/>
                          <a:pt x="977817" y="452848"/>
                          <a:pt x="992554" y="445480"/>
                        </a:cubicBezTo>
                        <a:lnTo>
                          <a:pt x="1023816" y="429849"/>
                        </a:lnTo>
                        <a:cubicBezTo>
                          <a:pt x="1029026" y="422034"/>
                          <a:pt x="1031291" y="411063"/>
                          <a:pt x="1039446" y="406403"/>
                        </a:cubicBezTo>
                        <a:cubicBezTo>
                          <a:pt x="1050979" y="399813"/>
                          <a:pt x="1065636" y="401810"/>
                          <a:pt x="1078523" y="398588"/>
                        </a:cubicBezTo>
                        <a:cubicBezTo>
                          <a:pt x="1086515" y="396590"/>
                          <a:pt x="1094768" y="394773"/>
                          <a:pt x="1101969" y="390772"/>
                        </a:cubicBezTo>
                        <a:cubicBezTo>
                          <a:pt x="1118391" y="381649"/>
                          <a:pt x="1131040" y="365452"/>
                          <a:pt x="1148862" y="359511"/>
                        </a:cubicBezTo>
                        <a:cubicBezTo>
                          <a:pt x="1207795" y="339865"/>
                          <a:pt x="1135153" y="366366"/>
                          <a:pt x="1195754" y="336065"/>
                        </a:cubicBezTo>
                        <a:cubicBezTo>
                          <a:pt x="1203122" y="332381"/>
                          <a:pt x="1211999" y="332250"/>
                          <a:pt x="1219200" y="328249"/>
                        </a:cubicBezTo>
                        <a:cubicBezTo>
                          <a:pt x="1235622" y="319126"/>
                          <a:pt x="1250462" y="307408"/>
                          <a:pt x="1266093" y="296988"/>
                        </a:cubicBezTo>
                        <a:cubicBezTo>
                          <a:pt x="1273908" y="291778"/>
                          <a:pt x="1280628" y="284327"/>
                          <a:pt x="1289539" y="281357"/>
                        </a:cubicBezTo>
                        <a:lnTo>
                          <a:pt x="1336431" y="265726"/>
                        </a:lnTo>
                        <a:cubicBezTo>
                          <a:pt x="1344246" y="263121"/>
                          <a:pt x="1352509" y="261595"/>
                          <a:pt x="1359877" y="257911"/>
                        </a:cubicBezTo>
                        <a:cubicBezTo>
                          <a:pt x="1370298" y="252701"/>
                          <a:pt x="1381023" y="248060"/>
                          <a:pt x="1391139" y="242280"/>
                        </a:cubicBezTo>
                        <a:cubicBezTo>
                          <a:pt x="1399294" y="237620"/>
                          <a:pt x="1405758" y="229859"/>
                          <a:pt x="1414585" y="226649"/>
                        </a:cubicBezTo>
                        <a:cubicBezTo>
                          <a:pt x="1434774" y="219308"/>
                          <a:pt x="1456267" y="216229"/>
                          <a:pt x="1477108" y="211019"/>
                        </a:cubicBezTo>
                        <a:cubicBezTo>
                          <a:pt x="1585507" y="183919"/>
                          <a:pt x="1418377" y="225173"/>
                          <a:pt x="1547446" y="195388"/>
                        </a:cubicBezTo>
                        <a:cubicBezTo>
                          <a:pt x="1568378" y="190558"/>
                          <a:pt x="1588702" y="182795"/>
                          <a:pt x="1609969" y="179757"/>
                        </a:cubicBezTo>
                        <a:cubicBezTo>
                          <a:pt x="1628205" y="177152"/>
                          <a:pt x="1646553" y="175237"/>
                          <a:pt x="1664677" y="171942"/>
                        </a:cubicBezTo>
                        <a:cubicBezTo>
                          <a:pt x="1675245" y="170021"/>
                          <a:pt x="1685344" y="165892"/>
                          <a:pt x="1695939" y="164126"/>
                        </a:cubicBezTo>
                        <a:cubicBezTo>
                          <a:pt x="1716656" y="160673"/>
                          <a:pt x="1737621" y="158916"/>
                          <a:pt x="1758462" y="156311"/>
                        </a:cubicBezTo>
                        <a:cubicBezTo>
                          <a:pt x="1801105" y="142096"/>
                          <a:pt x="1769905" y="150943"/>
                          <a:pt x="1836616" y="140680"/>
                        </a:cubicBezTo>
                        <a:cubicBezTo>
                          <a:pt x="1977712" y="118974"/>
                          <a:pt x="1779432" y="147734"/>
                          <a:pt x="1938216" y="125049"/>
                        </a:cubicBezTo>
                        <a:cubicBezTo>
                          <a:pt x="1946031" y="119839"/>
                          <a:pt x="1953261" y="113620"/>
                          <a:pt x="1961662" y="109419"/>
                        </a:cubicBezTo>
                        <a:cubicBezTo>
                          <a:pt x="1980639" y="99931"/>
                          <a:pt x="2004556" y="99141"/>
                          <a:pt x="2024185" y="93788"/>
                        </a:cubicBezTo>
                        <a:cubicBezTo>
                          <a:pt x="2073178" y="80426"/>
                          <a:pt x="2078925" y="70337"/>
                          <a:pt x="2133600" y="62526"/>
                        </a:cubicBezTo>
                        <a:cubicBezTo>
                          <a:pt x="2266369" y="43559"/>
                          <a:pt x="2206399" y="50963"/>
                          <a:pt x="2313354" y="39080"/>
                        </a:cubicBezTo>
                        <a:cubicBezTo>
                          <a:pt x="2323775" y="36475"/>
                          <a:pt x="2334048" y="33187"/>
                          <a:pt x="2344616" y="31265"/>
                        </a:cubicBezTo>
                        <a:cubicBezTo>
                          <a:pt x="2362740" y="27970"/>
                          <a:pt x="2381015" y="25483"/>
                          <a:pt x="2399323" y="23449"/>
                        </a:cubicBezTo>
                        <a:cubicBezTo>
                          <a:pt x="2491639" y="13192"/>
                          <a:pt x="2539238" y="12937"/>
                          <a:pt x="2641600" y="7819"/>
                        </a:cubicBezTo>
                        <a:cubicBezTo>
                          <a:pt x="2691063" y="-425"/>
                          <a:pt x="2672646" y="3"/>
                          <a:pt x="2696308" y="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1312837" y="2657231"/>
                    <a:ext cx="539409" cy="1211384"/>
                  </a:xfrm>
                  <a:custGeom>
                    <a:avLst/>
                    <a:gdLst>
                      <a:gd name="connsiteX0" fmla="*/ 7963 w 539409"/>
                      <a:gd name="connsiteY0" fmla="*/ 0 h 1211384"/>
                      <a:gd name="connsiteX1" fmla="*/ 148 w 539409"/>
                      <a:gd name="connsiteY1" fmla="*/ 39077 h 1211384"/>
                      <a:gd name="connsiteX2" fmla="*/ 39225 w 539409"/>
                      <a:gd name="connsiteY2" fmla="*/ 109415 h 1211384"/>
                      <a:gd name="connsiteX3" fmla="*/ 47040 w 539409"/>
                      <a:gd name="connsiteY3" fmla="*/ 132861 h 1211384"/>
                      <a:gd name="connsiteX4" fmla="*/ 70486 w 539409"/>
                      <a:gd name="connsiteY4" fmla="*/ 148492 h 1211384"/>
                      <a:gd name="connsiteX5" fmla="*/ 93932 w 539409"/>
                      <a:gd name="connsiteY5" fmla="*/ 171938 h 1211384"/>
                      <a:gd name="connsiteX6" fmla="*/ 125194 w 539409"/>
                      <a:gd name="connsiteY6" fmla="*/ 226646 h 1211384"/>
                      <a:gd name="connsiteX7" fmla="*/ 148640 w 539409"/>
                      <a:gd name="connsiteY7" fmla="*/ 242277 h 1211384"/>
                      <a:gd name="connsiteX8" fmla="*/ 164271 w 539409"/>
                      <a:gd name="connsiteY8" fmla="*/ 265723 h 1211384"/>
                      <a:gd name="connsiteX9" fmla="*/ 179901 w 539409"/>
                      <a:gd name="connsiteY9" fmla="*/ 296984 h 1211384"/>
                      <a:gd name="connsiteX10" fmla="*/ 203348 w 539409"/>
                      <a:gd name="connsiteY10" fmla="*/ 320431 h 1211384"/>
                      <a:gd name="connsiteX11" fmla="*/ 226794 w 539409"/>
                      <a:gd name="connsiteY11" fmla="*/ 367323 h 1211384"/>
                      <a:gd name="connsiteX12" fmla="*/ 234609 w 539409"/>
                      <a:gd name="connsiteY12" fmla="*/ 390769 h 1211384"/>
                      <a:gd name="connsiteX13" fmla="*/ 265871 w 539409"/>
                      <a:gd name="connsiteY13" fmla="*/ 445477 h 1211384"/>
                      <a:gd name="connsiteX14" fmla="*/ 289317 w 539409"/>
                      <a:gd name="connsiteY14" fmla="*/ 492369 h 1211384"/>
                      <a:gd name="connsiteX15" fmla="*/ 304948 w 539409"/>
                      <a:gd name="connsiteY15" fmla="*/ 539261 h 1211384"/>
                      <a:gd name="connsiteX16" fmla="*/ 312763 w 539409"/>
                      <a:gd name="connsiteY16" fmla="*/ 562707 h 1211384"/>
                      <a:gd name="connsiteX17" fmla="*/ 328394 w 539409"/>
                      <a:gd name="connsiteY17" fmla="*/ 586154 h 1211384"/>
                      <a:gd name="connsiteX18" fmla="*/ 336209 w 539409"/>
                      <a:gd name="connsiteY18" fmla="*/ 609600 h 1211384"/>
                      <a:gd name="connsiteX19" fmla="*/ 351840 w 539409"/>
                      <a:gd name="connsiteY19" fmla="*/ 633046 h 1211384"/>
                      <a:gd name="connsiteX20" fmla="*/ 359655 w 539409"/>
                      <a:gd name="connsiteY20" fmla="*/ 664307 h 1211384"/>
                      <a:gd name="connsiteX21" fmla="*/ 375286 w 539409"/>
                      <a:gd name="connsiteY21" fmla="*/ 711200 h 1211384"/>
                      <a:gd name="connsiteX22" fmla="*/ 383101 w 539409"/>
                      <a:gd name="connsiteY22" fmla="*/ 734646 h 1211384"/>
                      <a:gd name="connsiteX23" fmla="*/ 390917 w 539409"/>
                      <a:gd name="connsiteY23" fmla="*/ 765907 h 1211384"/>
                      <a:gd name="connsiteX24" fmla="*/ 398732 w 539409"/>
                      <a:gd name="connsiteY24" fmla="*/ 804984 h 1211384"/>
                      <a:gd name="connsiteX25" fmla="*/ 422178 w 539409"/>
                      <a:gd name="connsiteY25" fmla="*/ 851877 h 1211384"/>
                      <a:gd name="connsiteX26" fmla="*/ 437809 w 539409"/>
                      <a:gd name="connsiteY26" fmla="*/ 906584 h 1211384"/>
                      <a:gd name="connsiteX27" fmla="*/ 453440 w 539409"/>
                      <a:gd name="connsiteY27" fmla="*/ 992554 h 1211384"/>
                      <a:gd name="connsiteX28" fmla="*/ 476886 w 539409"/>
                      <a:gd name="connsiteY28" fmla="*/ 1070707 h 1211384"/>
                      <a:gd name="connsiteX29" fmla="*/ 492517 w 539409"/>
                      <a:gd name="connsiteY29" fmla="*/ 1117600 h 1211384"/>
                      <a:gd name="connsiteX30" fmla="*/ 515963 w 539409"/>
                      <a:gd name="connsiteY30" fmla="*/ 1141046 h 1211384"/>
                      <a:gd name="connsiteX31" fmla="*/ 531594 w 539409"/>
                      <a:gd name="connsiteY31" fmla="*/ 1187938 h 1211384"/>
                      <a:gd name="connsiteX32" fmla="*/ 539409 w 539409"/>
                      <a:gd name="connsiteY32" fmla="*/ 1211384 h 1211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39409" h="1211384">
                        <a:moveTo>
                          <a:pt x="7963" y="0"/>
                        </a:moveTo>
                        <a:cubicBezTo>
                          <a:pt x="5358" y="13026"/>
                          <a:pt x="-1055" y="25848"/>
                          <a:pt x="148" y="39077"/>
                        </a:cubicBezTo>
                        <a:cubicBezTo>
                          <a:pt x="3973" y="81155"/>
                          <a:pt x="14391" y="84582"/>
                          <a:pt x="39225" y="109415"/>
                        </a:cubicBezTo>
                        <a:cubicBezTo>
                          <a:pt x="41830" y="117230"/>
                          <a:pt x="41894" y="126428"/>
                          <a:pt x="47040" y="132861"/>
                        </a:cubicBezTo>
                        <a:cubicBezTo>
                          <a:pt x="52908" y="140196"/>
                          <a:pt x="63270" y="142479"/>
                          <a:pt x="70486" y="148492"/>
                        </a:cubicBezTo>
                        <a:cubicBezTo>
                          <a:pt x="78977" y="155568"/>
                          <a:pt x="87508" y="162944"/>
                          <a:pt x="93932" y="171938"/>
                        </a:cubicBezTo>
                        <a:cubicBezTo>
                          <a:pt x="109258" y="193394"/>
                          <a:pt x="106733" y="208185"/>
                          <a:pt x="125194" y="226646"/>
                        </a:cubicBezTo>
                        <a:cubicBezTo>
                          <a:pt x="131836" y="233288"/>
                          <a:pt x="140825" y="237067"/>
                          <a:pt x="148640" y="242277"/>
                        </a:cubicBezTo>
                        <a:cubicBezTo>
                          <a:pt x="153850" y="250092"/>
                          <a:pt x="159611" y="257568"/>
                          <a:pt x="164271" y="265723"/>
                        </a:cubicBezTo>
                        <a:cubicBezTo>
                          <a:pt x="170051" y="275838"/>
                          <a:pt x="173129" y="287504"/>
                          <a:pt x="179901" y="296984"/>
                        </a:cubicBezTo>
                        <a:cubicBezTo>
                          <a:pt x="186325" y="305978"/>
                          <a:pt x="195532" y="312615"/>
                          <a:pt x="203348" y="320431"/>
                        </a:cubicBezTo>
                        <a:cubicBezTo>
                          <a:pt x="222991" y="379363"/>
                          <a:pt x="196494" y="306722"/>
                          <a:pt x="226794" y="367323"/>
                        </a:cubicBezTo>
                        <a:cubicBezTo>
                          <a:pt x="230478" y="374691"/>
                          <a:pt x="231364" y="383197"/>
                          <a:pt x="234609" y="390769"/>
                        </a:cubicBezTo>
                        <a:cubicBezTo>
                          <a:pt x="246508" y="418533"/>
                          <a:pt x="250173" y="421930"/>
                          <a:pt x="265871" y="445477"/>
                        </a:cubicBezTo>
                        <a:cubicBezTo>
                          <a:pt x="294369" y="530974"/>
                          <a:pt x="248921" y="401479"/>
                          <a:pt x="289317" y="492369"/>
                        </a:cubicBezTo>
                        <a:cubicBezTo>
                          <a:pt x="296009" y="507425"/>
                          <a:pt x="299738" y="523630"/>
                          <a:pt x="304948" y="539261"/>
                        </a:cubicBezTo>
                        <a:cubicBezTo>
                          <a:pt x="307553" y="547076"/>
                          <a:pt x="308193" y="555852"/>
                          <a:pt x="312763" y="562707"/>
                        </a:cubicBezTo>
                        <a:lnTo>
                          <a:pt x="328394" y="586154"/>
                        </a:lnTo>
                        <a:cubicBezTo>
                          <a:pt x="330999" y="593969"/>
                          <a:pt x="332525" y="602232"/>
                          <a:pt x="336209" y="609600"/>
                        </a:cubicBezTo>
                        <a:cubicBezTo>
                          <a:pt x="340410" y="618001"/>
                          <a:pt x="348140" y="624413"/>
                          <a:pt x="351840" y="633046"/>
                        </a:cubicBezTo>
                        <a:cubicBezTo>
                          <a:pt x="356071" y="642919"/>
                          <a:pt x="356569" y="654019"/>
                          <a:pt x="359655" y="664307"/>
                        </a:cubicBezTo>
                        <a:cubicBezTo>
                          <a:pt x="364389" y="680089"/>
                          <a:pt x="370076" y="695569"/>
                          <a:pt x="375286" y="711200"/>
                        </a:cubicBezTo>
                        <a:cubicBezTo>
                          <a:pt x="377891" y="719015"/>
                          <a:pt x="381103" y="726654"/>
                          <a:pt x="383101" y="734646"/>
                        </a:cubicBezTo>
                        <a:cubicBezTo>
                          <a:pt x="385706" y="745066"/>
                          <a:pt x="388587" y="755422"/>
                          <a:pt x="390917" y="765907"/>
                        </a:cubicBezTo>
                        <a:cubicBezTo>
                          <a:pt x="393799" y="778874"/>
                          <a:pt x="395510" y="792097"/>
                          <a:pt x="398732" y="804984"/>
                        </a:cubicBezTo>
                        <a:cubicBezTo>
                          <a:pt x="408553" y="844269"/>
                          <a:pt x="403079" y="813678"/>
                          <a:pt x="422178" y="851877"/>
                        </a:cubicBezTo>
                        <a:cubicBezTo>
                          <a:pt x="427402" y="862325"/>
                          <a:pt x="435804" y="897563"/>
                          <a:pt x="437809" y="906584"/>
                        </a:cubicBezTo>
                        <a:cubicBezTo>
                          <a:pt x="454576" y="982036"/>
                          <a:pt x="436470" y="907702"/>
                          <a:pt x="453440" y="992554"/>
                        </a:cubicBezTo>
                        <a:cubicBezTo>
                          <a:pt x="459346" y="1022086"/>
                          <a:pt x="466916" y="1040797"/>
                          <a:pt x="476886" y="1070707"/>
                        </a:cubicBezTo>
                        <a:lnTo>
                          <a:pt x="492517" y="1117600"/>
                        </a:lnTo>
                        <a:lnTo>
                          <a:pt x="515963" y="1141046"/>
                        </a:lnTo>
                        <a:lnTo>
                          <a:pt x="531594" y="1187938"/>
                        </a:lnTo>
                        <a:lnTo>
                          <a:pt x="539409" y="1211384"/>
                        </a:ln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76923" y="3424032"/>
                    <a:ext cx="898769" cy="276999"/>
                  </a:xfrm>
                  <a:prstGeom prst="rect">
                    <a:avLst/>
                  </a:prstGeom>
                  <a:noFill/>
                </p:spPr>
                <p:txBody>
                  <a:bodyPr wrap="square" rtlCol="0">
                    <a:spAutoFit/>
                  </a:bodyPr>
                  <a:lstStyle/>
                  <a:p>
                    <a:r>
                      <a:rPr lang="en-US" sz="1200" dirty="0"/>
                      <a:t>Solid</a:t>
                    </a:r>
                  </a:p>
                </p:txBody>
              </p:sp>
              <p:sp>
                <p:nvSpPr>
                  <p:cNvPr id="17" name="TextBox 16"/>
                  <p:cNvSpPr txBox="1"/>
                  <p:nvPr/>
                </p:nvSpPr>
                <p:spPr>
                  <a:xfrm>
                    <a:off x="2265485" y="2925130"/>
                    <a:ext cx="898769" cy="276999"/>
                  </a:xfrm>
                  <a:prstGeom prst="rect">
                    <a:avLst/>
                  </a:prstGeom>
                  <a:noFill/>
                </p:spPr>
                <p:txBody>
                  <a:bodyPr wrap="square" rtlCol="0">
                    <a:spAutoFit/>
                  </a:bodyPr>
                  <a:lstStyle/>
                  <a:p>
                    <a:r>
                      <a:rPr lang="en-US" sz="1200" dirty="0"/>
                      <a:t>Liquid</a:t>
                    </a:r>
                  </a:p>
                </p:txBody>
              </p:sp>
              <p:sp>
                <p:nvSpPr>
                  <p:cNvPr id="20" name="TextBox 19"/>
                  <p:cNvSpPr txBox="1"/>
                  <p:nvPr/>
                </p:nvSpPr>
                <p:spPr>
                  <a:xfrm>
                    <a:off x="2575169" y="3868615"/>
                    <a:ext cx="898769" cy="276999"/>
                  </a:xfrm>
                  <a:prstGeom prst="rect">
                    <a:avLst/>
                  </a:prstGeom>
                  <a:noFill/>
                </p:spPr>
                <p:txBody>
                  <a:bodyPr wrap="square" rtlCol="0">
                    <a:spAutoFit/>
                  </a:bodyPr>
                  <a:lstStyle/>
                  <a:p>
                    <a:r>
                      <a:rPr lang="en-US" sz="1200" dirty="0"/>
                      <a:t>Gas</a:t>
                    </a:r>
                  </a:p>
                </p:txBody>
              </p:sp>
              <p:sp>
                <p:nvSpPr>
                  <p:cNvPr id="21" name="TextBox 20"/>
                  <p:cNvSpPr txBox="1"/>
                  <p:nvPr/>
                </p:nvSpPr>
                <p:spPr>
                  <a:xfrm>
                    <a:off x="3645819" y="2740463"/>
                    <a:ext cx="898769" cy="646331"/>
                  </a:xfrm>
                  <a:prstGeom prst="rect">
                    <a:avLst/>
                  </a:prstGeom>
                  <a:noFill/>
                </p:spPr>
                <p:txBody>
                  <a:bodyPr wrap="square" rtlCol="0">
                    <a:spAutoFit/>
                  </a:bodyPr>
                  <a:lstStyle/>
                  <a:p>
                    <a:r>
                      <a:rPr lang="en-US" sz="1200" dirty="0"/>
                      <a:t>Super Critical Fluid</a:t>
                    </a:r>
                  </a:p>
                </p:txBody>
              </p:sp>
            </p:grpSp>
            <p:cxnSp>
              <p:nvCxnSpPr>
                <p:cNvPr id="32" name="Straight Arrow Connector 31"/>
                <p:cNvCxnSpPr/>
                <p:nvPr/>
              </p:nvCxnSpPr>
              <p:spPr>
                <a:xfrm flipV="1">
                  <a:off x="1517822" y="2969848"/>
                  <a:ext cx="0" cy="11202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cxnSp>
            <p:nvCxnSpPr>
              <p:cNvPr id="13" name="Straight Connector 12"/>
              <p:cNvCxnSpPr/>
              <p:nvPr/>
            </p:nvCxnSpPr>
            <p:spPr>
              <a:xfrm flipV="1">
                <a:off x="3428758" y="3659583"/>
                <a:ext cx="883138" cy="21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9" name="Group 28">
            <a:extLst>
              <a:ext uri="{FF2B5EF4-FFF2-40B4-BE49-F238E27FC236}">
                <a16:creationId xmlns:a16="http://schemas.microsoft.com/office/drawing/2014/main" id="{77EFCB99-938C-4616-9266-DDC2A198C7DB}"/>
              </a:ext>
            </a:extLst>
          </p:cNvPr>
          <p:cNvGrpSpPr/>
          <p:nvPr/>
        </p:nvGrpSpPr>
        <p:grpSpPr>
          <a:xfrm>
            <a:off x="4847695" y="2019215"/>
            <a:ext cx="4006135" cy="2444229"/>
            <a:chOff x="4847695" y="2541733"/>
            <a:chExt cx="4006135" cy="2444229"/>
          </a:xfrm>
        </p:grpSpPr>
        <p:grpSp>
          <p:nvGrpSpPr>
            <p:cNvPr id="25" name="Group 24"/>
            <p:cNvGrpSpPr/>
            <p:nvPr/>
          </p:nvGrpSpPr>
          <p:grpSpPr>
            <a:xfrm>
              <a:off x="5138617" y="2844800"/>
              <a:ext cx="3715213" cy="1828800"/>
              <a:chOff x="4763477" y="2649415"/>
              <a:chExt cx="3715213" cy="1828800"/>
            </a:xfrm>
          </p:grpSpPr>
          <p:cxnSp>
            <p:nvCxnSpPr>
              <p:cNvPr id="9" name="Straight Connector 8"/>
              <p:cNvCxnSpPr/>
              <p:nvPr/>
            </p:nvCxnSpPr>
            <p:spPr>
              <a:xfrm>
                <a:off x="7451970" y="2649415"/>
                <a:ext cx="7815" cy="828427"/>
              </a:xfrm>
              <a:prstGeom prst="line">
                <a:avLst/>
              </a:prstGeom>
              <a:ln w="19050"/>
            </p:spPr>
            <p:style>
              <a:lnRef idx="1">
                <a:schemeClr val="dk1"/>
              </a:lnRef>
              <a:fillRef idx="0">
                <a:schemeClr val="dk1"/>
              </a:fillRef>
              <a:effectRef idx="0">
                <a:schemeClr val="dk1"/>
              </a:effectRef>
              <a:fontRef idx="minor">
                <a:schemeClr val="tx1"/>
              </a:fontRef>
            </p:style>
          </p:cxnSp>
          <p:grpSp>
            <p:nvGrpSpPr>
              <p:cNvPr id="24" name="Group 23"/>
              <p:cNvGrpSpPr/>
              <p:nvPr/>
            </p:nvGrpSpPr>
            <p:grpSpPr>
              <a:xfrm>
                <a:off x="4763477" y="2649415"/>
                <a:ext cx="3715213" cy="1828800"/>
                <a:chOff x="4763477" y="2649415"/>
                <a:chExt cx="3715213" cy="1828800"/>
              </a:xfrm>
            </p:grpSpPr>
            <p:sp>
              <p:nvSpPr>
                <p:cNvPr id="5" name="Rectangle 4"/>
                <p:cNvSpPr/>
                <p:nvPr/>
              </p:nvSpPr>
              <p:spPr>
                <a:xfrm>
                  <a:off x="4763477" y="2649415"/>
                  <a:ext cx="3579446" cy="1828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763477" y="3477842"/>
                  <a:ext cx="2696308" cy="992557"/>
                </a:xfrm>
                <a:custGeom>
                  <a:avLst/>
                  <a:gdLst>
                    <a:gd name="connsiteX0" fmla="*/ 0 w 2696308"/>
                    <a:gd name="connsiteY0" fmla="*/ 992557 h 992557"/>
                    <a:gd name="connsiteX1" fmla="*/ 39077 w 2696308"/>
                    <a:gd name="connsiteY1" fmla="*/ 984742 h 992557"/>
                    <a:gd name="connsiteX2" fmla="*/ 62523 w 2696308"/>
                    <a:gd name="connsiteY2" fmla="*/ 976926 h 992557"/>
                    <a:gd name="connsiteX3" fmla="*/ 93785 w 2696308"/>
                    <a:gd name="connsiteY3" fmla="*/ 969111 h 992557"/>
                    <a:gd name="connsiteX4" fmla="*/ 140677 w 2696308"/>
                    <a:gd name="connsiteY4" fmla="*/ 945665 h 992557"/>
                    <a:gd name="connsiteX5" fmla="*/ 187569 w 2696308"/>
                    <a:gd name="connsiteY5" fmla="*/ 922219 h 992557"/>
                    <a:gd name="connsiteX6" fmla="*/ 211016 w 2696308"/>
                    <a:gd name="connsiteY6" fmla="*/ 898772 h 992557"/>
                    <a:gd name="connsiteX7" fmla="*/ 257908 w 2696308"/>
                    <a:gd name="connsiteY7" fmla="*/ 867511 h 992557"/>
                    <a:gd name="connsiteX8" fmla="*/ 312616 w 2696308"/>
                    <a:gd name="connsiteY8" fmla="*/ 804988 h 992557"/>
                    <a:gd name="connsiteX9" fmla="*/ 382954 w 2696308"/>
                    <a:gd name="connsiteY9" fmla="*/ 726834 h 992557"/>
                    <a:gd name="connsiteX10" fmla="*/ 406400 w 2696308"/>
                    <a:gd name="connsiteY10" fmla="*/ 719019 h 992557"/>
                    <a:gd name="connsiteX11" fmla="*/ 453293 w 2696308"/>
                    <a:gd name="connsiteY11" fmla="*/ 687757 h 992557"/>
                    <a:gd name="connsiteX12" fmla="*/ 500185 w 2696308"/>
                    <a:gd name="connsiteY12" fmla="*/ 672126 h 992557"/>
                    <a:gd name="connsiteX13" fmla="*/ 531446 w 2696308"/>
                    <a:gd name="connsiteY13" fmla="*/ 648680 h 992557"/>
                    <a:gd name="connsiteX14" fmla="*/ 593969 w 2696308"/>
                    <a:gd name="connsiteY14" fmla="*/ 617419 h 992557"/>
                    <a:gd name="connsiteX15" fmla="*/ 617416 w 2696308"/>
                    <a:gd name="connsiteY15" fmla="*/ 601788 h 992557"/>
                    <a:gd name="connsiteX16" fmla="*/ 640862 w 2696308"/>
                    <a:gd name="connsiteY16" fmla="*/ 593972 h 992557"/>
                    <a:gd name="connsiteX17" fmla="*/ 703385 w 2696308"/>
                    <a:gd name="connsiteY17" fmla="*/ 578342 h 992557"/>
                    <a:gd name="connsiteX18" fmla="*/ 781539 w 2696308"/>
                    <a:gd name="connsiteY18" fmla="*/ 554895 h 992557"/>
                    <a:gd name="connsiteX19" fmla="*/ 844062 w 2696308"/>
                    <a:gd name="connsiteY19" fmla="*/ 531449 h 992557"/>
                    <a:gd name="connsiteX20" fmla="*/ 922216 w 2696308"/>
                    <a:gd name="connsiteY20" fmla="*/ 476742 h 992557"/>
                    <a:gd name="connsiteX21" fmla="*/ 945662 w 2696308"/>
                    <a:gd name="connsiteY21" fmla="*/ 461111 h 992557"/>
                    <a:gd name="connsiteX22" fmla="*/ 992554 w 2696308"/>
                    <a:gd name="connsiteY22" fmla="*/ 445480 h 992557"/>
                    <a:gd name="connsiteX23" fmla="*/ 1023816 w 2696308"/>
                    <a:gd name="connsiteY23" fmla="*/ 429849 h 992557"/>
                    <a:gd name="connsiteX24" fmla="*/ 1039446 w 2696308"/>
                    <a:gd name="connsiteY24" fmla="*/ 406403 h 992557"/>
                    <a:gd name="connsiteX25" fmla="*/ 1078523 w 2696308"/>
                    <a:gd name="connsiteY25" fmla="*/ 398588 h 992557"/>
                    <a:gd name="connsiteX26" fmla="*/ 1101969 w 2696308"/>
                    <a:gd name="connsiteY26" fmla="*/ 390772 h 992557"/>
                    <a:gd name="connsiteX27" fmla="*/ 1148862 w 2696308"/>
                    <a:gd name="connsiteY27" fmla="*/ 359511 h 992557"/>
                    <a:gd name="connsiteX28" fmla="*/ 1195754 w 2696308"/>
                    <a:gd name="connsiteY28" fmla="*/ 336065 h 992557"/>
                    <a:gd name="connsiteX29" fmla="*/ 1219200 w 2696308"/>
                    <a:gd name="connsiteY29" fmla="*/ 328249 h 992557"/>
                    <a:gd name="connsiteX30" fmla="*/ 1266093 w 2696308"/>
                    <a:gd name="connsiteY30" fmla="*/ 296988 h 992557"/>
                    <a:gd name="connsiteX31" fmla="*/ 1289539 w 2696308"/>
                    <a:gd name="connsiteY31" fmla="*/ 281357 h 992557"/>
                    <a:gd name="connsiteX32" fmla="*/ 1336431 w 2696308"/>
                    <a:gd name="connsiteY32" fmla="*/ 265726 h 992557"/>
                    <a:gd name="connsiteX33" fmla="*/ 1359877 w 2696308"/>
                    <a:gd name="connsiteY33" fmla="*/ 257911 h 992557"/>
                    <a:gd name="connsiteX34" fmla="*/ 1391139 w 2696308"/>
                    <a:gd name="connsiteY34" fmla="*/ 242280 h 992557"/>
                    <a:gd name="connsiteX35" fmla="*/ 1414585 w 2696308"/>
                    <a:gd name="connsiteY35" fmla="*/ 226649 h 992557"/>
                    <a:gd name="connsiteX36" fmla="*/ 1477108 w 2696308"/>
                    <a:gd name="connsiteY36" fmla="*/ 211019 h 992557"/>
                    <a:gd name="connsiteX37" fmla="*/ 1547446 w 2696308"/>
                    <a:gd name="connsiteY37" fmla="*/ 195388 h 992557"/>
                    <a:gd name="connsiteX38" fmla="*/ 1609969 w 2696308"/>
                    <a:gd name="connsiteY38" fmla="*/ 179757 h 992557"/>
                    <a:gd name="connsiteX39" fmla="*/ 1664677 w 2696308"/>
                    <a:gd name="connsiteY39" fmla="*/ 171942 h 992557"/>
                    <a:gd name="connsiteX40" fmla="*/ 1695939 w 2696308"/>
                    <a:gd name="connsiteY40" fmla="*/ 164126 h 992557"/>
                    <a:gd name="connsiteX41" fmla="*/ 1758462 w 2696308"/>
                    <a:gd name="connsiteY41" fmla="*/ 156311 h 992557"/>
                    <a:gd name="connsiteX42" fmla="*/ 1836616 w 2696308"/>
                    <a:gd name="connsiteY42" fmla="*/ 140680 h 992557"/>
                    <a:gd name="connsiteX43" fmla="*/ 1938216 w 2696308"/>
                    <a:gd name="connsiteY43" fmla="*/ 125049 h 992557"/>
                    <a:gd name="connsiteX44" fmla="*/ 1961662 w 2696308"/>
                    <a:gd name="connsiteY44" fmla="*/ 109419 h 992557"/>
                    <a:gd name="connsiteX45" fmla="*/ 2024185 w 2696308"/>
                    <a:gd name="connsiteY45" fmla="*/ 93788 h 992557"/>
                    <a:gd name="connsiteX46" fmla="*/ 2133600 w 2696308"/>
                    <a:gd name="connsiteY46" fmla="*/ 62526 h 992557"/>
                    <a:gd name="connsiteX47" fmla="*/ 2313354 w 2696308"/>
                    <a:gd name="connsiteY47" fmla="*/ 39080 h 992557"/>
                    <a:gd name="connsiteX48" fmla="*/ 2344616 w 2696308"/>
                    <a:gd name="connsiteY48" fmla="*/ 31265 h 992557"/>
                    <a:gd name="connsiteX49" fmla="*/ 2399323 w 2696308"/>
                    <a:gd name="connsiteY49" fmla="*/ 23449 h 992557"/>
                    <a:gd name="connsiteX50" fmla="*/ 2641600 w 2696308"/>
                    <a:gd name="connsiteY50" fmla="*/ 7819 h 992557"/>
                    <a:gd name="connsiteX51" fmla="*/ 2696308 w 2696308"/>
                    <a:gd name="connsiteY51" fmla="*/ 3 h 992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96308" h="992557">
                      <a:moveTo>
                        <a:pt x="0" y="992557"/>
                      </a:moveTo>
                      <a:cubicBezTo>
                        <a:pt x="13026" y="989952"/>
                        <a:pt x="26190" y="987964"/>
                        <a:pt x="39077" y="984742"/>
                      </a:cubicBezTo>
                      <a:cubicBezTo>
                        <a:pt x="47069" y="982744"/>
                        <a:pt x="54602" y="979189"/>
                        <a:pt x="62523" y="976926"/>
                      </a:cubicBezTo>
                      <a:cubicBezTo>
                        <a:pt x="72851" y="973975"/>
                        <a:pt x="83364" y="971716"/>
                        <a:pt x="93785" y="969111"/>
                      </a:cubicBezTo>
                      <a:cubicBezTo>
                        <a:pt x="160978" y="924314"/>
                        <a:pt x="75963" y="978022"/>
                        <a:pt x="140677" y="945665"/>
                      </a:cubicBezTo>
                      <a:cubicBezTo>
                        <a:pt x="201278" y="915365"/>
                        <a:pt x="128637" y="941862"/>
                        <a:pt x="187569" y="922219"/>
                      </a:cubicBezTo>
                      <a:cubicBezTo>
                        <a:pt x="195385" y="914403"/>
                        <a:pt x="202291" y="905558"/>
                        <a:pt x="211016" y="898772"/>
                      </a:cubicBezTo>
                      <a:cubicBezTo>
                        <a:pt x="225845" y="887239"/>
                        <a:pt x="257908" y="867511"/>
                        <a:pt x="257908" y="867511"/>
                      </a:cubicBezTo>
                      <a:cubicBezTo>
                        <a:pt x="294379" y="812803"/>
                        <a:pt x="273538" y="831039"/>
                        <a:pt x="312616" y="804988"/>
                      </a:cubicBezTo>
                      <a:cubicBezTo>
                        <a:pt x="329784" y="779235"/>
                        <a:pt x="356660" y="735598"/>
                        <a:pt x="382954" y="726834"/>
                      </a:cubicBezTo>
                      <a:lnTo>
                        <a:pt x="406400" y="719019"/>
                      </a:lnTo>
                      <a:cubicBezTo>
                        <a:pt x="422031" y="708598"/>
                        <a:pt x="435471" y="693698"/>
                        <a:pt x="453293" y="687757"/>
                      </a:cubicBezTo>
                      <a:lnTo>
                        <a:pt x="500185" y="672126"/>
                      </a:lnTo>
                      <a:cubicBezTo>
                        <a:pt x="510605" y="664311"/>
                        <a:pt x="520195" y="655243"/>
                        <a:pt x="531446" y="648680"/>
                      </a:cubicBezTo>
                      <a:cubicBezTo>
                        <a:pt x="551573" y="636939"/>
                        <a:pt x="574581" y="630344"/>
                        <a:pt x="593969" y="617419"/>
                      </a:cubicBezTo>
                      <a:cubicBezTo>
                        <a:pt x="601785" y="612209"/>
                        <a:pt x="609015" y="605989"/>
                        <a:pt x="617416" y="601788"/>
                      </a:cubicBezTo>
                      <a:cubicBezTo>
                        <a:pt x="624784" y="598104"/>
                        <a:pt x="632914" y="596140"/>
                        <a:pt x="640862" y="593972"/>
                      </a:cubicBezTo>
                      <a:cubicBezTo>
                        <a:pt x="661587" y="588320"/>
                        <a:pt x="683005" y="585135"/>
                        <a:pt x="703385" y="578342"/>
                      </a:cubicBezTo>
                      <a:cubicBezTo>
                        <a:pt x="760467" y="559314"/>
                        <a:pt x="734293" y="566707"/>
                        <a:pt x="781539" y="554895"/>
                      </a:cubicBezTo>
                      <a:cubicBezTo>
                        <a:pt x="857014" y="504581"/>
                        <a:pt x="737825" y="579739"/>
                        <a:pt x="844062" y="531449"/>
                      </a:cubicBezTo>
                      <a:cubicBezTo>
                        <a:pt x="863823" y="522467"/>
                        <a:pt x="902252" y="491002"/>
                        <a:pt x="922216" y="476742"/>
                      </a:cubicBezTo>
                      <a:cubicBezTo>
                        <a:pt x="929859" y="471282"/>
                        <a:pt x="937079" y="464926"/>
                        <a:pt x="945662" y="461111"/>
                      </a:cubicBezTo>
                      <a:cubicBezTo>
                        <a:pt x="960718" y="454419"/>
                        <a:pt x="977817" y="452848"/>
                        <a:pt x="992554" y="445480"/>
                      </a:cubicBezTo>
                      <a:lnTo>
                        <a:pt x="1023816" y="429849"/>
                      </a:lnTo>
                      <a:cubicBezTo>
                        <a:pt x="1029026" y="422034"/>
                        <a:pt x="1031291" y="411063"/>
                        <a:pt x="1039446" y="406403"/>
                      </a:cubicBezTo>
                      <a:cubicBezTo>
                        <a:pt x="1050979" y="399813"/>
                        <a:pt x="1065636" y="401810"/>
                        <a:pt x="1078523" y="398588"/>
                      </a:cubicBezTo>
                      <a:cubicBezTo>
                        <a:pt x="1086515" y="396590"/>
                        <a:pt x="1094768" y="394773"/>
                        <a:pt x="1101969" y="390772"/>
                      </a:cubicBezTo>
                      <a:cubicBezTo>
                        <a:pt x="1118391" y="381649"/>
                        <a:pt x="1131040" y="365452"/>
                        <a:pt x="1148862" y="359511"/>
                      </a:cubicBezTo>
                      <a:cubicBezTo>
                        <a:pt x="1207795" y="339865"/>
                        <a:pt x="1135153" y="366366"/>
                        <a:pt x="1195754" y="336065"/>
                      </a:cubicBezTo>
                      <a:cubicBezTo>
                        <a:pt x="1203122" y="332381"/>
                        <a:pt x="1211999" y="332250"/>
                        <a:pt x="1219200" y="328249"/>
                      </a:cubicBezTo>
                      <a:cubicBezTo>
                        <a:pt x="1235622" y="319126"/>
                        <a:pt x="1250462" y="307408"/>
                        <a:pt x="1266093" y="296988"/>
                      </a:cubicBezTo>
                      <a:cubicBezTo>
                        <a:pt x="1273908" y="291778"/>
                        <a:pt x="1280628" y="284327"/>
                        <a:pt x="1289539" y="281357"/>
                      </a:cubicBezTo>
                      <a:lnTo>
                        <a:pt x="1336431" y="265726"/>
                      </a:lnTo>
                      <a:cubicBezTo>
                        <a:pt x="1344246" y="263121"/>
                        <a:pt x="1352509" y="261595"/>
                        <a:pt x="1359877" y="257911"/>
                      </a:cubicBezTo>
                      <a:cubicBezTo>
                        <a:pt x="1370298" y="252701"/>
                        <a:pt x="1381023" y="248060"/>
                        <a:pt x="1391139" y="242280"/>
                      </a:cubicBezTo>
                      <a:cubicBezTo>
                        <a:pt x="1399294" y="237620"/>
                        <a:pt x="1405758" y="229859"/>
                        <a:pt x="1414585" y="226649"/>
                      </a:cubicBezTo>
                      <a:cubicBezTo>
                        <a:pt x="1434774" y="219308"/>
                        <a:pt x="1456267" y="216229"/>
                        <a:pt x="1477108" y="211019"/>
                      </a:cubicBezTo>
                      <a:cubicBezTo>
                        <a:pt x="1585507" y="183919"/>
                        <a:pt x="1418377" y="225173"/>
                        <a:pt x="1547446" y="195388"/>
                      </a:cubicBezTo>
                      <a:cubicBezTo>
                        <a:pt x="1568378" y="190558"/>
                        <a:pt x="1588702" y="182795"/>
                        <a:pt x="1609969" y="179757"/>
                      </a:cubicBezTo>
                      <a:cubicBezTo>
                        <a:pt x="1628205" y="177152"/>
                        <a:pt x="1646553" y="175237"/>
                        <a:pt x="1664677" y="171942"/>
                      </a:cubicBezTo>
                      <a:cubicBezTo>
                        <a:pt x="1675245" y="170021"/>
                        <a:pt x="1685344" y="165892"/>
                        <a:pt x="1695939" y="164126"/>
                      </a:cubicBezTo>
                      <a:cubicBezTo>
                        <a:pt x="1716656" y="160673"/>
                        <a:pt x="1737621" y="158916"/>
                        <a:pt x="1758462" y="156311"/>
                      </a:cubicBezTo>
                      <a:cubicBezTo>
                        <a:pt x="1801105" y="142096"/>
                        <a:pt x="1769905" y="150943"/>
                        <a:pt x="1836616" y="140680"/>
                      </a:cubicBezTo>
                      <a:cubicBezTo>
                        <a:pt x="1977712" y="118974"/>
                        <a:pt x="1779432" y="147734"/>
                        <a:pt x="1938216" y="125049"/>
                      </a:cubicBezTo>
                      <a:cubicBezTo>
                        <a:pt x="1946031" y="119839"/>
                        <a:pt x="1953261" y="113620"/>
                        <a:pt x="1961662" y="109419"/>
                      </a:cubicBezTo>
                      <a:cubicBezTo>
                        <a:pt x="1980639" y="99931"/>
                        <a:pt x="2004556" y="99141"/>
                        <a:pt x="2024185" y="93788"/>
                      </a:cubicBezTo>
                      <a:cubicBezTo>
                        <a:pt x="2073178" y="80426"/>
                        <a:pt x="2078925" y="70337"/>
                        <a:pt x="2133600" y="62526"/>
                      </a:cubicBezTo>
                      <a:cubicBezTo>
                        <a:pt x="2266369" y="43559"/>
                        <a:pt x="2206399" y="50963"/>
                        <a:pt x="2313354" y="39080"/>
                      </a:cubicBezTo>
                      <a:cubicBezTo>
                        <a:pt x="2323775" y="36475"/>
                        <a:pt x="2334048" y="33187"/>
                        <a:pt x="2344616" y="31265"/>
                      </a:cubicBezTo>
                      <a:cubicBezTo>
                        <a:pt x="2362740" y="27970"/>
                        <a:pt x="2381015" y="25483"/>
                        <a:pt x="2399323" y="23449"/>
                      </a:cubicBezTo>
                      <a:cubicBezTo>
                        <a:pt x="2491639" y="13192"/>
                        <a:pt x="2539238" y="12937"/>
                        <a:pt x="2641600" y="7819"/>
                      </a:cubicBezTo>
                      <a:cubicBezTo>
                        <a:pt x="2691063" y="-425"/>
                        <a:pt x="2672646" y="3"/>
                        <a:pt x="2696308" y="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713046" y="2672862"/>
                  <a:ext cx="1727200" cy="1258276"/>
                </a:xfrm>
                <a:custGeom>
                  <a:avLst/>
                  <a:gdLst>
                    <a:gd name="connsiteX0" fmla="*/ 1727200 w 1727200"/>
                    <a:gd name="connsiteY0" fmla="*/ 0 h 1258276"/>
                    <a:gd name="connsiteX1" fmla="*/ 1664677 w 1727200"/>
                    <a:gd name="connsiteY1" fmla="*/ 7815 h 1258276"/>
                    <a:gd name="connsiteX2" fmla="*/ 1586523 w 1727200"/>
                    <a:gd name="connsiteY2" fmla="*/ 31261 h 1258276"/>
                    <a:gd name="connsiteX3" fmla="*/ 1492739 w 1727200"/>
                    <a:gd name="connsiteY3" fmla="*/ 39076 h 1258276"/>
                    <a:gd name="connsiteX4" fmla="*/ 1367692 w 1727200"/>
                    <a:gd name="connsiteY4" fmla="*/ 54707 h 1258276"/>
                    <a:gd name="connsiteX5" fmla="*/ 1008185 w 1727200"/>
                    <a:gd name="connsiteY5" fmla="*/ 62523 h 1258276"/>
                    <a:gd name="connsiteX6" fmla="*/ 906585 w 1727200"/>
                    <a:gd name="connsiteY6" fmla="*/ 78153 h 1258276"/>
                    <a:gd name="connsiteX7" fmla="*/ 844062 w 1727200"/>
                    <a:gd name="connsiteY7" fmla="*/ 85969 h 1258276"/>
                    <a:gd name="connsiteX8" fmla="*/ 812800 w 1727200"/>
                    <a:gd name="connsiteY8" fmla="*/ 93784 h 1258276"/>
                    <a:gd name="connsiteX9" fmla="*/ 773723 w 1727200"/>
                    <a:gd name="connsiteY9" fmla="*/ 101600 h 1258276"/>
                    <a:gd name="connsiteX10" fmla="*/ 711200 w 1727200"/>
                    <a:gd name="connsiteY10" fmla="*/ 125046 h 1258276"/>
                    <a:gd name="connsiteX11" fmla="*/ 672123 w 1727200"/>
                    <a:gd name="connsiteY11" fmla="*/ 132861 h 1258276"/>
                    <a:gd name="connsiteX12" fmla="*/ 625231 w 1727200"/>
                    <a:gd name="connsiteY12" fmla="*/ 148492 h 1258276"/>
                    <a:gd name="connsiteX13" fmla="*/ 601785 w 1727200"/>
                    <a:gd name="connsiteY13" fmla="*/ 156307 h 1258276"/>
                    <a:gd name="connsiteX14" fmla="*/ 578339 w 1727200"/>
                    <a:gd name="connsiteY14" fmla="*/ 164123 h 1258276"/>
                    <a:gd name="connsiteX15" fmla="*/ 554892 w 1727200"/>
                    <a:gd name="connsiteY15" fmla="*/ 171938 h 1258276"/>
                    <a:gd name="connsiteX16" fmla="*/ 500185 w 1727200"/>
                    <a:gd name="connsiteY16" fmla="*/ 195384 h 1258276"/>
                    <a:gd name="connsiteX17" fmla="*/ 453292 w 1727200"/>
                    <a:gd name="connsiteY17" fmla="*/ 211015 h 1258276"/>
                    <a:gd name="connsiteX18" fmla="*/ 414216 w 1727200"/>
                    <a:gd name="connsiteY18" fmla="*/ 226646 h 1258276"/>
                    <a:gd name="connsiteX19" fmla="*/ 367323 w 1727200"/>
                    <a:gd name="connsiteY19" fmla="*/ 234461 h 1258276"/>
                    <a:gd name="connsiteX20" fmla="*/ 320431 w 1727200"/>
                    <a:gd name="connsiteY20" fmla="*/ 250092 h 1258276"/>
                    <a:gd name="connsiteX21" fmla="*/ 273539 w 1727200"/>
                    <a:gd name="connsiteY21" fmla="*/ 281353 h 1258276"/>
                    <a:gd name="connsiteX22" fmla="*/ 250092 w 1727200"/>
                    <a:gd name="connsiteY22" fmla="*/ 296984 h 1258276"/>
                    <a:gd name="connsiteX23" fmla="*/ 195385 w 1727200"/>
                    <a:gd name="connsiteY23" fmla="*/ 343876 h 1258276"/>
                    <a:gd name="connsiteX24" fmla="*/ 179754 w 1727200"/>
                    <a:gd name="connsiteY24" fmla="*/ 367323 h 1258276"/>
                    <a:gd name="connsiteX25" fmla="*/ 164123 w 1727200"/>
                    <a:gd name="connsiteY25" fmla="*/ 414215 h 1258276"/>
                    <a:gd name="connsiteX26" fmla="*/ 156308 w 1727200"/>
                    <a:gd name="connsiteY26" fmla="*/ 437661 h 1258276"/>
                    <a:gd name="connsiteX27" fmla="*/ 140677 w 1727200"/>
                    <a:gd name="connsiteY27" fmla="*/ 531446 h 1258276"/>
                    <a:gd name="connsiteX28" fmla="*/ 132862 w 1727200"/>
                    <a:gd name="connsiteY28" fmla="*/ 593969 h 1258276"/>
                    <a:gd name="connsiteX29" fmla="*/ 117231 w 1727200"/>
                    <a:gd name="connsiteY29" fmla="*/ 640861 h 1258276"/>
                    <a:gd name="connsiteX30" fmla="*/ 101600 w 1727200"/>
                    <a:gd name="connsiteY30" fmla="*/ 687753 h 1258276"/>
                    <a:gd name="connsiteX31" fmla="*/ 85969 w 1727200"/>
                    <a:gd name="connsiteY31" fmla="*/ 711200 h 1258276"/>
                    <a:gd name="connsiteX32" fmla="*/ 62523 w 1727200"/>
                    <a:gd name="connsiteY32" fmla="*/ 781538 h 1258276"/>
                    <a:gd name="connsiteX33" fmla="*/ 54708 w 1727200"/>
                    <a:gd name="connsiteY33" fmla="*/ 804984 h 1258276"/>
                    <a:gd name="connsiteX34" fmla="*/ 46892 w 1727200"/>
                    <a:gd name="connsiteY34" fmla="*/ 828430 h 1258276"/>
                    <a:gd name="connsiteX35" fmla="*/ 39077 w 1727200"/>
                    <a:gd name="connsiteY35" fmla="*/ 875323 h 1258276"/>
                    <a:gd name="connsiteX36" fmla="*/ 31262 w 1727200"/>
                    <a:gd name="connsiteY36" fmla="*/ 914400 h 1258276"/>
                    <a:gd name="connsiteX37" fmla="*/ 23446 w 1727200"/>
                    <a:gd name="connsiteY37" fmla="*/ 1039446 h 1258276"/>
                    <a:gd name="connsiteX38" fmla="*/ 7816 w 1727200"/>
                    <a:gd name="connsiteY38" fmla="*/ 1156676 h 1258276"/>
                    <a:gd name="connsiteX39" fmla="*/ 0 w 1727200"/>
                    <a:gd name="connsiteY39" fmla="*/ 1258276 h 1258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727200" h="1258276">
                      <a:moveTo>
                        <a:pt x="1727200" y="0"/>
                      </a:moveTo>
                      <a:cubicBezTo>
                        <a:pt x="1706359" y="2605"/>
                        <a:pt x="1685053" y="2721"/>
                        <a:pt x="1664677" y="7815"/>
                      </a:cubicBezTo>
                      <a:cubicBezTo>
                        <a:pt x="1554626" y="35328"/>
                        <a:pt x="1732798" y="15009"/>
                        <a:pt x="1586523" y="31261"/>
                      </a:cubicBezTo>
                      <a:cubicBezTo>
                        <a:pt x="1555345" y="34725"/>
                        <a:pt x="1523936" y="35792"/>
                        <a:pt x="1492739" y="39076"/>
                      </a:cubicBezTo>
                      <a:cubicBezTo>
                        <a:pt x="1447165" y="43873"/>
                        <a:pt x="1414736" y="52996"/>
                        <a:pt x="1367692" y="54707"/>
                      </a:cubicBezTo>
                      <a:cubicBezTo>
                        <a:pt x="1247907" y="59063"/>
                        <a:pt x="1128021" y="59918"/>
                        <a:pt x="1008185" y="62523"/>
                      </a:cubicBezTo>
                      <a:cubicBezTo>
                        <a:pt x="960416" y="70484"/>
                        <a:pt x="956876" y="71447"/>
                        <a:pt x="906585" y="78153"/>
                      </a:cubicBezTo>
                      <a:cubicBezTo>
                        <a:pt x="885766" y="80929"/>
                        <a:pt x="864779" y="82516"/>
                        <a:pt x="844062" y="85969"/>
                      </a:cubicBezTo>
                      <a:cubicBezTo>
                        <a:pt x="833467" y="87735"/>
                        <a:pt x="823286" y="91454"/>
                        <a:pt x="812800" y="93784"/>
                      </a:cubicBezTo>
                      <a:cubicBezTo>
                        <a:pt x="799833" y="96666"/>
                        <a:pt x="786610" y="98378"/>
                        <a:pt x="773723" y="101600"/>
                      </a:cubicBezTo>
                      <a:cubicBezTo>
                        <a:pt x="743334" y="109197"/>
                        <a:pt x="747085" y="114281"/>
                        <a:pt x="711200" y="125046"/>
                      </a:cubicBezTo>
                      <a:cubicBezTo>
                        <a:pt x="698477" y="128863"/>
                        <a:pt x="684939" y="129366"/>
                        <a:pt x="672123" y="132861"/>
                      </a:cubicBezTo>
                      <a:cubicBezTo>
                        <a:pt x="656227" y="137196"/>
                        <a:pt x="640862" y="143282"/>
                        <a:pt x="625231" y="148492"/>
                      </a:cubicBezTo>
                      <a:lnTo>
                        <a:pt x="601785" y="156307"/>
                      </a:lnTo>
                      <a:lnTo>
                        <a:pt x="578339" y="164123"/>
                      </a:lnTo>
                      <a:lnTo>
                        <a:pt x="554892" y="171938"/>
                      </a:lnTo>
                      <a:cubicBezTo>
                        <a:pt x="517694" y="196737"/>
                        <a:pt x="546064" y="181620"/>
                        <a:pt x="500185" y="195384"/>
                      </a:cubicBezTo>
                      <a:cubicBezTo>
                        <a:pt x="484403" y="200118"/>
                        <a:pt x="468590" y="204896"/>
                        <a:pt x="453292" y="211015"/>
                      </a:cubicBezTo>
                      <a:cubicBezTo>
                        <a:pt x="440267" y="216225"/>
                        <a:pt x="427750" y="222955"/>
                        <a:pt x="414216" y="226646"/>
                      </a:cubicBezTo>
                      <a:cubicBezTo>
                        <a:pt x="398928" y="230815"/>
                        <a:pt x="382954" y="231856"/>
                        <a:pt x="367323" y="234461"/>
                      </a:cubicBezTo>
                      <a:cubicBezTo>
                        <a:pt x="351692" y="239671"/>
                        <a:pt x="334140" y="240953"/>
                        <a:pt x="320431" y="250092"/>
                      </a:cubicBezTo>
                      <a:lnTo>
                        <a:pt x="273539" y="281353"/>
                      </a:lnTo>
                      <a:cubicBezTo>
                        <a:pt x="265723" y="286563"/>
                        <a:pt x="256734" y="290342"/>
                        <a:pt x="250092" y="296984"/>
                      </a:cubicBezTo>
                      <a:cubicBezTo>
                        <a:pt x="217436" y="329640"/>
                        <a:pt x="235488" y="313798"/>
                        <a:pt x="195385" y="343876"/>
                      </a:cubicBezTo>
                      <a:cubicBezTo>
                        <a:pt x="190175" y="351692"/>
                        <a:pt x="183569" y="358739"/>
                        <a:pt x="179754" y="367323"/>
                      </a:cubicBezTo>
                      <a:cubicBezTo>
                        <a:pt x="173062" y="382379"/>
                        <a:pt x="169333" y="398584"/>
                        <a:pt x="164123" y="414215"/>
                      </a:cubicBezTo>
                      <a:cubicBezTo>
                        <a:pt x="161518" y="422030"/>
                        <a:pt x="157924" y="429583"/>
                        <a:pt x="156308" y="437661"/>
                      </a:cubicBezTo>
                      <a:cubicBezTo>
                        <a:pt x="146277" y="487814"/>
                        <a:pt x="148432" y="473278"/>
                        <a:pt x="140677" y="531446"/>
                      </a:cubicBezTo>
                      <a:cubicBezTo>
                        <a:pt x="137901" y="552265"/>
                        <a:pt x="137263" y="573432"/>
                        <a:pt x="132862" y="593969"/>
                      </a:cubicBezTo>
                      <a:cubicBezTo>
                        <a:pt x="129410" y="610079"/>
                        <a:pt x="122441" y="625230"/>
                        <a:pt x="117231" y="640861"/>
                      </a:cubicBezTo>
                      <a:cubicBezTo>
                        <a:pt x="117229" y="640866"/>
                        <a:pt x="101603" y="687749"/>
                        <a:pt x="101600" y="687753"/>
                      </a:cubicBezTo>
                      <a:lnTo>
                        <a:pt x="85969" y="711200"/>
                      </a:lnTo>
                      <a:lnTo>
                        <a:pt x="62523" y="781538"/>
                      </a:lnTo>
                      <a:lnTo>
                        <a:pt x="54708" y="804984"/>
                      </a:lnTo>
                      <a:lnTo>
                        <a:pt x="46892" y="828430"/>
                      </a:lnTo>
                      <a:cubicBezTo>
                        <a:pt x="44287" y="844061"/>
                        <a:pt x="41912" y="859732"/>
                        <a:pt x="39077" y="875323"/>
                      </a:cubicBezTo>
                      <a:cubicBezTo>
                        <a:pt x="36701" y="888392"/>
                        <a:pt x="32521" y="901176"/>
                        <a:pt x="31262" y="914400"/>
                      </a:cubicBezTo>
                      <a:cubicBezTo>
                        <a:pt x="27302" y="955975"/>
                        <a:pt x="26422" y="997789"/>
                        <a:pt x="23446" y="1039446"/>
                      </a:cubicBezTo>
                      <a:cubicBezTo>
                        <a:pt x="16492" y="1136805"/>
                        <a:pt x="25145" y="1104687"/>
                        <a:pt x="7816" y="1156676"/>
                      </a:cubicBezTo>
                      <a:lnTo>
                        <a:pt x="0" y="1258276"/>
                      </a:ln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6" name="TextBox 15"/>
                <p:cNvSpPr txBox="1"/>
                <p:nvPr/>
              </p:nvSpPr>
              <p:spPr>
                <a:xfrm>
                  <a:off x="5070231" y="3424029"/>
                  <a:ext cx="898769" cy="276999"/>
                </a:xfrm>
                <a:prstGeom prst="rect">
                  <a:avLst/>
                </a:prstGeom>
                <a:noFill/>
              </p:spPr>
              <p:txBody>
                <a:bodyPr wrap="square" rtlCol="0">
                  <a:spAutoFit/>
                </a:bodyPr>
                <a:lstStyle/>
                <a:p>
                  <a:r>
                    <a:rPr lang="en-US" sz="1200" dirty="0"/>
                    <a:t>Solid</a:t>
                  </a:r>
                </a:p>
              </p:txBody>
            </p:sp>
            <p:sp>
              <p:nvSpPr>
                <p:cNvPr id="18" name="TextBox 17"/>
                <p:cNvSpPr txBox="1"/>
                <p:nvPr/>
              </p:nvSpPr>
              <p:spPr>
                <a:xfrm>
                  <a:off x="6359770" y="2960296"/>
                  <a:ext cx="898769" cy="276999"/>
                </a:xfrm>
                <a:prstGeom prst="rect">
                  <a:avLst/>
                </a:prstGeom>
                <a:noFill/>
              </p:spPr>
              <p:txBody>
                <a:bodyPr wrap="square" rtlCol="0">
                  <a:spAutoFit/>
                </a:bodyPr>
                <a:lstStyle/>
                <a:p>
                  <a:r>
                    <a:rPr lang="en-US" sz="1200" dirty="0"/>
                    <a:t>Liquid</a:t>
                  </a:r>
                </a:p>
              </p:txBody>
            </p:sp>
            <p:sp>
              <p:nvSpPr>
                <p:cNvPr id="19" name="TextBox 18"/>
                <p:cNvSpPr txBox="1"/>
                <p:nvPr/>
              </p:nvSpPr>
              <p:spPr>
                <a:xfrm>
                  <a:off x="6549294" y="3894686"/>
                  <a:ext cx="898769" cy="276999"/>
                </a:xfrm>
                <a:prstGeom prst="rect">
                  <a:avLst/>
                </a:prstGeom>
                <a:noFill/>
              </p:spPr>
              <p:txBody>
                <a:bodyPr wrap="square" rtlCol="0">
                  <a:spAutoFit/>
                </a:bodyPr>
                <a:lstStyle/>
                <a:p>
                  <a:r>
                    <a:rPr lang="en-US" sz="1200" dirty="0"/>
                    <a:t>Gas</a:t>
                  </a:r>
                </a:p>
              </p:txBody>
            </p:sp>
            <p:sp>
              <p:nvSpPr>
                <p:cNvPr id="22" name="TextBox 21"/>
                <p:cNvSpPr txBox="1"/>
                <p:nvPr/>
              </p:nvSpPr>
              <p:spPr>
                <a:xfrm>
                  <a:off x="7579921" y="2754252"/>
                  <a:ext cx="898769" cy="646331"/>
                </a:xfrm>
                <a:prstGeom prst="rect">
                  <a:avLst/>
                </a:prstGeom>
                <a:noFill/>
              </p:spPr>
              <p:txBody>
                <a:bodyPr wrap="square" rtlCol="0">
                  <a:spAutoFit/>
                </a:bodyPr>
                <a:lstStyle/>
                <a:p>
                  <a:r>
                    <a:rPr lang="en-US" sz="1200" dirty="0"/>
                    <a:t>Super Critical Fluid</a:t>
                  </a:r>
                </a:p>
              </p:txBody>
            </p:sp>
          </p:grpSp>
        </p:grpSp>
        <p:sp>
          <p:nvSpPr>
            <p:cNvPr id="27" name="TextBox 26"/>
            <p:cNvSpPr txBox="1"/>
            <p:nvPr/>
          </p:nvSpPr>
          <p:spPr>
            <a:xfrm>
              <a:off x="6394939" y="4708963"/>
              <a:ext cx="1578708" cy="276999"/>
            </a:xfrm>
            <a:prstGeom prst="rect">
              <a:avLst/>
            </a:prstGeom>
            <a:noFill/>
          </p:spPr>
          <p:txBody>
            <a:bodyPr wrap="square" rtlCol="0">
              <a:spAutoFit/>
            </a:bodyPr>
            <a:lstStyle/>
            <a:p>
              <a:r>
                <a:rPr lang="en-US" sz="1200" dirty="0"/>
                <a:t>Temperature</a:t>
              </a:r>
            </a:p>
          </p:txBody>
        </p:sp>
        <p:sp>
          <p:nvSpPr>
            <p:cNvPr id="30" name="TextBox 29"/>
            <p:cNvSpPr txBox="1"/>
            <p:nvPr/>
          </p:nvSpPr>
          <p:spPr>
            <a:xfrm rot="16200000">
              <a:off x="4196841" y="3192587"/>
              <a:ext cx="1578708" cy="276999"/>
            </a:xfrm>
            <a:prstGeom prst="rect">
              <a:avLst/>
            </a:prstGeom>
            <a:noFill/>
          </p:spPr>
          <p:txBody>
            <a:bodyPr wrap="square" rtlCol="0">
              <a:spAutoFit/>
            </a:bodyPr>
            <a:lstStyle/>
            <a:p>
              <a:r>
                <a:rPr lang="en-US" sz="1200" dirty="0"/>
                <a:t>Pressure</a:t>
              </a:r>
            </a:p>
          </p:txBody>
        </p:sp>
        <p:cxnSp>
          <p:nvCxnSpPr>
            <p:cNvPr id="36" name="Straight Arrow Connector 35"/>
            <p:cNvCxnSpPr/>
            <p:nvPr/>
          </p:nvCxnSpPr>
          <p:spPr>
            <a:xfrm flipV="1">
              <a:off x="6344139" y="2969849"/>
              <a:ext cx="0" cy="9187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7830546" y="3668438"/>
              <a:ext cx="883138" cy="21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4463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a:bodyPr>
          <a:lstStyle/>
          <a:p>
            <a:pPr algn="l"/>
            <a:r>
              <a:rPr lang="en-US" sz="3200" dirty="0"/>
              <a:t>Reading a Phase Diagram</a:t>
            </a:r>
          </a:p>
        </p:txBody>
      </p:sp>
      <p:sp>
        <p:nvSpPr>
          <p:cNvPr id="4" name="Content Placeholder 3"/>
          <p:cNvSpPr>
            <a:spLocks noGrp="1"/>
          </p:cNvSpPr>
          <p:nvPr>
            <p:ph sz="quarter" idx="2"/>
          </p:nvPr>
        </p:nvSpPr>
        <p:spPr>
          <a:xfrm>
            <a:off x="609600" y="2438400"/>
            <a:ext cx="3886200" cy="3268839"/>
          </a:xfrm>
        </p:spPr>
        <p:txBody>
          <a:bodyPr>
            <a:normAutofit fontScale="25000" lnSpcReduction="20000"/>
          </a:bodyPr>
          <a:lstStyle/>
          <a:p>
            <a:pPr marL="237744" indent="-237744">
              <a:lnSpc>
                <a:spcPct val="120000"/>
              </a:lnSpc>
              <a:spcBef>
                <a:spcPts val="0"/>
              </a:spcBef>
              <a:buFont typeface="+mj-lt"/>
              <a:buAutoNum type="alphaUcPeriod"/>
            </a:pPr>
            <a:r>
              <a:rPr lang="en-US" sz="6400" dirty="0"/>
              <a:t>73.0 atm &amp; -80.0 </a:t>
            </a:r>
            <a:r>
              <a:rPr lang="en-US" sz="6400" baseline="30000" dirty="0" err="1"/>
              <a:t>o</a:t>
            </a:r>
            <a:r>
              <a:rPr lang="en-US" sz="6400" dirty="0" err="1"/>
              <a:t>C</a:t>
            </a:r>
            <a:endParaRPr lang="en-US" sz="6400" dirty="0"/>
          </a:p>
          <a:p>
            <a:pPr marL="0" indent="0">
              <a:lnSpc>
                <a:spcPct val="120000"/>
              </a:lnSpc>
              <a:buNone/>
            </a:pPr>
            <a:r>
              <a:rPr lang="en-US" sz="6400" b="1" dirty="0"/>
              <a:t>      </a:t>
            </a:r>
          </a:p>
          <a:p>
            <a:pPr marL="237744" indent="-237744">
              <a:lnSpc>
                <a:spcPct val="120000"/>
              </a:lnSpc>
              <a:buFont typeface="+mj-lt"/>
              <a:buAutoNum type="alphaUcPeriod" startAt="2"/>
            </a:pPr>
            <a:r>
              <a:rPr lang="en-US" sz="6400" dirty="0"/>
              <a:t>5.11 atm &amp; -56.6 </a:t>
            </a:r>
            <a:r>
              <a:rPr lang="en-US" sz="6400" baseline="30000" dirty="0" err="1"/>
              <a:t>o</a:t>
            </a:r>
            <a:r>
              <a:rPr lang="en-US" sz="6400" dirty="0" err="1"/>
              <a:t>C</a:t>
            </a:r>
            <a:endParaRPr lang="en-US" sz="6400" dirty="0"/>
          </a:p>
          <a:p>
            <a:pPr marL="240030" lvl="1" indent="0">
              <a:lnSpc>
                <a:spcPct val="120000"/>
              </a:lnSpc>
              <a:buNone/>
            </a:pPr>
            <a:r>
              <a:rPr lang="en-US" sz="6400" b="1" dirty="0"/>
              <a:t> </a:t>
            </a:r>
          </a:p>
          <a:p>
            <a:pPr marL="240030" lvl="1" indent="0">
              <a:lnSpc>
                <a:spcPct val="120000"/>
              </a:lnSpc>
              <a:buNone/>
            </a:pPr>
            <a:endParaRPr lang="en-US" sz="6400" dirty="0"/>
          </a:p>
          <a:p>
            <a:pPr marL="237744" indent="-237744">
              <a:lnSpc>
                <a:spcPct val="120000"/>
              </a:lnSpc>
              <a:buFont typeface="+mj-lt"/>
              <a:buAutoNum type="alphaUcPeriod" startAt="2"/>
            </a:pPr>
            <a:r>
              <a:rPr lang="en-US" sz="6400" dirty="0"/>
              <a:t>74.8 atm &amp; 32.0 </a:t>
            </a:r>
            <a:r>
              <a:rPr lang="en-US" sz="6400" baseline="30000" dirty="0" err="1"/>
              <a:t>o</a:t>
            </a:r>
            <a:r>
              <a:rPr lang="en-US" sz="6400" dirty="0" err="1"/>
              <a:t>C</a:t>
            </a:r>
            <a:endParaRPr lang="en-US" sz="6400" dirty="0"/>
          </a:p>
          <a:p>
            <a:pPr marL="240030" lvl="1" indent="0">
              <a:lnSpc>
                <a:spcPct val="120000"/>
              </a:lnSpc>
              <a:buNone/>
            </a:pPr>
            <a:r>
              <a:rPr lang="en-US" sz="6400" b="1" dirty="0"/>
              <a:t> </a:t>
            </a:r>
            <a:endParaRPr lang="en-US" sz="6400" dirty="0"/>
          </a:p>
          <a:p>
            <a:pPr marL="237744" indent="-237744">
              <a:lnSpc>
                <a:spcPct val="120000"/>
              </a:lnSpc>
              <a:buFont typeface="+mj-lt"/>
              <a:buAutoNum type="alphaUcPeriod" startAt="2"/>
            </a:pPr>
            <a:r>
              <a:rPr lang="en-US" sz="6400" dirty="0"/>
              <a:t>Does solid CO</a:t>
            </a:r>
            <a:r>
              <a:rPr lang="en-US" sz="6400" baseline="-25000" dirty="0"/>
              <a:t>2</a:t>
            </a:r>
            <a:r>
              <a:rPr lang="en-US" sz="6400" dirty="0"/>
              <a:t> float on liquid CO</a:t>
            </a:r>
            <a:r>
              <a:rPr lang="en-US" sz="6400" baseline="-25000" dirty="0"/>
              <a:t>2</a:t>
            </a:r>
            <a:r>
              <a:rPr lang="en-US" sz="6400" dirty="0"/>
              <a:t>? </a:t>
            </a:r>
          </a:p>
          <a:p>
            <a:pPr marL="0" indent="0">
              <a:lnSpc>
                <a:spcPct val="120000"/>
              </a:lnSpc>
              <a:buNone/>
            </a:pPr>
            <a:r>
              <a:rPr lang="en-US" sz="6400" dirty="0"/>
              <a:t> </a:t>
            </a:r>
          </a:p>
          <a:p>
            <a:pPr marL="237744" indent="-237744">
              <a:lnSpc>
                <a:spcPct val="120000"/>
              </a:lnSpc>
              <a:buFont typeface="+mj-lt"/>
              <a:buAutoNum type="alphaUcPeriod"/>
            </a:pPr>
            <a:r>
              <a:rPr lang="en-US" sz="1600" dirty="0"/>
              <a:t>? </a:t>
            </a:r>
          </a:p>
          <a:p>
            <a:pPr marL="0" indent="0">
              <a:lnSpc>
                <a:spcPct val="120000"/>
              </a:lnSpc>
              <a:buNone/>
            </a:pPr>
            <a:endParaRPr lang="en-US" sz="2000" dirty="0"/>
          </a:p>
          <a:p>
            <a:pPr marL="457200" indent="-457200">
              <a:lnSpc>
                <a:spcPct val="120000"/>
              </a:lnSpc>
              <a:buFont typeface="+mj-lt"/>
              <a:buAutoNum type="alphaLcPeriod"/>
            </a:pPr>
            <a:endParaRPr lang="en-US" sz="2000" dirty="0"/>
          </a:p>
          <a:p>
            <a:pPr marL="457200" indent="-457200">
              <a:lnSpc>
                <a:spcPct val="120000"/>
              </a:lnSpc>
              <a:buFont typeface="+mj-lt"/>
              <a:buAutoNum type="alphaLcPeriod"/>
            </a:pPr>
            <a:endParaRPr lang="en-US" sz="2000" dirty="0"/>
          </a:p>
        </p:txBody>
      </p:sp>
      <p:sp>
        <p:nvSpPr>
          <p:cNvPr id="3" name="Text Placeholder 2"/>
          <p:cNvSpPr>
            <a:spLocks noGrp="1"/>
          </p:cNvSpPr>
          <p:nvPr>
            <p:ph type="body" sz="quarter" idx="1"/>
          </p:nvPr>
        </p:nvSpPr>
        <p:spPr/>
        <p:txBody>
          <a:bodyPr>
            <a:normAutofit/>
          </a:bodyPr>
          <a:lstStyle/>
          <a:p>
            <a:r>
              <a:rPr lang="en-US" dirty="0"/>
              <a:t>Determine the phase(s) at each of the following points:</a:t>
            </a:r>
          </a:p>
        </p:txBody>
      </p:sp>
      <p:grpSp>
        <p:nvGrpSpPr>
          <p:cNvPr id="6" name="Group 5"/>
          <p:cNvGrpSpPr/>
          <p:nvPr/>
        </p:nvGrpSpPr>
        <p:grpSpPr>
          <a:xfrm>
            <a:off x="4337124" y="1412967"/>
            <a:ext cx="4530205" cy="4532997"/>
            <a:chOff x="6636186" y="1752600"/>
            <a:chExt cx="4530205" cy="4532997"/>
          </a:xfrm>
        </p:grpSpPr>
        <p:pic>
          <p:nvPicPr>
            <p:cNvPr id="7" name="Picture 2" descr="Carbon dioxide p-T phase diagram.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6186" y="1752600"/>
              <a:ext cx="4530205" cy="445342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652662" y="3794688"/>
              <a:ext cx="744917" cy="246221"/>
            </a:xfrm>
            <a:prstGeom prst="rect">
              <a:avLst/>
            </a:prstGeom>
            <a:solidFill>
              <a:schemeClr val="bg1"/>
            </a:solidFill>
          </p:spPr>
          <p:txBody>
            <a:bodyPr wrap="square" rtlCol="0">
              <a:spAutoFit/>
            </a:bodyPr>
            <a:lstStyle/>
            <a:p>
              <a:r>
                <a:rPr lang="en-US" sz="1000" dirty="0">
                  <a:latin typeface="Arial" panose="020B0604020202020204" pitchFamily="34" charset="0"/>
                  <a:cs typeface="Arial" panose="020B0604020202020204" pitchFamily="34" charset="0"/>
                </a:rPr>
                <a:t>73.0 </a:t>
              </a:r>
              <a:r>
                <a:rPr lang="en-US" sz="1000" dirty="0" err="1">
                  <a:latin typeface="Arial" panose="020B0604020202020204" pitchFamily="34" charset="0"/>
                  <a:cs typeface="Arial" panose="020B0604020202020204" pitchFamily="34" charset="0"/>
                </a:rPr>
                <a:t>atm</a:t>
              </a:r>
              <a:endParaRPr lang="en-US" sz="1000" dirty="0">
                <a:latin typeface="Arial" panose="020B0604020202020204" pitchFamily="34" charset="0"/>
                <a:cs typeface="Arial" panose="020B0604020202020204" pitchFamily="34" charset="0"/>
              </a:endParaRPr>
            </a:p>
          </p:txBody>
        </p:sp>
        <p:sp>
          <p:nvSpPr>
            <p:cNvPr id="10" name="TextBox 9"/>
            <p:cNvSpPr txBox="1"/>
            <p:nvPr/>
          </p:nvSpPr>
          <p:spPr>
            <a:xfrm>
              <a:off x="6652662" y="5238958"/>
              <a:ext cx="744917" cy="253916"/>
            </a:xfrm>
            <a:prstGeom prst="rect">
              <a:avLst/>
            </a:prstGeom>
            <a:solidFill>
              <a:schemeClr val="bg1"/>
            </a:solidFill>
          </p:spPr>
          <p:txBody>
            <a:bodyPr wrap="square" rtlCol="0">
              <a:spAutoFit/>
            </a:bodyPr>
            <a:lstStyle/>
            <a:p>
              <a:r>
                <a:rPr lang="en-US" sz="1000" dirty="0">
                  <a:latin typeface="Arial" panose="020B0604020202020204" pitchFamily="34" charset="0"/>
                  <a:cs typeface="Arial" panose="020B0604020202020204" pitchFamily="34" charset="0"/>
                </a:rPr>
                <a:t>1.00 </a:t>
              </a:r>
              <a:r>
                <a:rPr lang="en-US" sz="1000" dirty="0" err="1">
                  <a:latin typeface="Arial" panose="020B0604020202020204" pitchFamily="34" charset="0"/>
                  <a:cs typeface="Arial" panose="020B0604020202020204" pitchFamily="34" charset="0"/>
                </a:rPr>
                <a:t>atm</a:t>
              </a:r>
              <a:endParaRPr lang="en-US" sz="1000" dirty="0">
                <a:latin typeface="Arial" panose="020B0604020202020204" pitchFamily="34" charset="0"/>
                <a:cs typeface="Arial" panose="020B0604020202020204" pitchFamily="34" charset="0"/>
              </a:endParaRPr>
            </a:p>
          </p:txBody>
        </p:sp>
        <p:sp>
          <p:nvSpPr>
            <p:cNvPr id="11" name="TextBox 10"/>
            <p:cNvSpPr txBox="1"/>
            <p:nvPr/>
          </p:nvSpPr>
          <p:spPr>
            <a:xfrm>
              <a:off x="6652662" y="4943419"/>
              <a:ext cx="744917" cy="246221"/>
            </a:xfrm>
            <a:prstGeom prst="rect">
              <a:avLst/>
            </a:prstGeom>
            <a:solidFill>
              <a:schemeClr val="bg1"/>
            </a:solidFill>
          </p:spPr>
          <p:txBody>
            <a:bodyPr wrap="square" rtlCol="0">
              <a:spAutoFit/>
            </a:bodyPr>
            <a:lstStyle/>
            <a:p>
              <a:r>
                <a:rPr lang="en-US" sz="1000" dirty="0">
                  <a:latin typeface="Arial" panose="020B0604020202020204" pitchFamily="34" charset="0"/>
                  <a:cs typeface="Arial" panose="020B0604020202020204" pitchFamily="34" charset="0"/>
                </a:rPr>
                <a:t>5.11 </a:t>
              </a:r>
              <a:r>
                <a:rPr lang="en-US" sz="1000" dirty="0" err="1">
                  <a:latin typeface="Arial" panose="020B0604020202020204" pitchFamily="34" charset="0"/>
                  <a:cs typeface="Arial" panose="020B0604020202020204" pitchFamily="34" charset="0"/>
                </a:rPr>
                <a:t>atm</a:t>
              </a:r>
              <a:endParaRPr lang="en-US" sz="1000" dirty="0">
                <a:latin typeface="Arial" panose="020B0604020202020204" pitchFamily="34" charset="0"/>
                <a:cs typeface="Arial" panose="020B0604020202020204" pitchFamily="34" charset="0"/>
              </a:endParaRPr>
            </a:p>
          </p:txBody>
        </p:sp>
        <p:sp>
          <p:nvSpPr>
            <p:cNvPr id="12" name="TextBox 11"/>
            <p:cNvSpPr txBox="1"/>
            <p:nvPr/>
          </p:nvSpPr>
          <p:spPr>
            <a:xfrm>
              <a:off x="7657831" y="5492874"/>
              <a:ext cx="645910" cy="553998"/>
            </a:xfrm>
            <a:prstGeom prst="rect">
              <a:avLst/>
            </a:prstGeom>
            <a:solidFill>
              <a:schemeClr val="bg1"/>
            </a:solidFill>
          </p:spPr>
          <p:txBody>
            <a:bodyPr wrap="square" rtlCol="0">
              <a:spAutoFit/>
            </a:bodyPr>
            <a:lstStyle/>
            <a:p>
              <a:r>
                <a:rPr lang="en-US" sz="1000" dirty="0">
                  <a:latin typeface="Arial" panose="020B0604020202020204" pitchFamily="34" charset="0"/>
                  <a:cs typeface="Arial" panose="020B0604020202020204" pitchFamily="34" charset="0"/>
                </a:rPr>
                <a:t>-78.5 </a:t>
              </a:r>
              <a:r>
                <a:rPr lang="en-US" sz="1000" baseline="30000" dirty="0" err="1">
                  <a:latin typeface="Arial" panose="020B0604020202020204" pitchFamily="34" charset="0"/>
                  <a:cs typeface="Arial" panose="020B0604020202020204" pitchFamily="34" charset="0"/>
                </a:rPr>
                <a:t>o</a:t>
              </a:r>
              <a:r>
                <a:rPr lang="en-US" sz="1000" dirty="0" err="1">
                  <a:latin typeface="Arial" panose="020B0604020202020204" pitchFamily="34" charset="0"/>
                  <a:cs typeface="Arial" panose="020B0604020202020204" pitchFamily="34" charset="0"/>
                </a:rPr>
                <a:t>C</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 </a:t>
              </a:r>
            </a:p>
          </p:txBody>
        </p:sp>
        <p:sp>
          <p:nvSpPr>
            <p:cNvPr id="13" name="TextBox 12"/>
            <p:cNvSpPr txBox="1"/>
            <p:nvPr/>
          </p:nvSpPr>
          <p:spPr>
            <a:xfrm>
              <a:off x="8241038" y="5492874"/>
              <a:ext cx="645910" cy="553998"/>
            </a:xfrm>
            <a:prstGeom prst="rect">
              <a:avLst/>
            </a:prstGeom>
            <a:solidFill>
              <a:schemeClr val="bg1"/>
            </a:solidFill>
          </p:spPr>
          <p:txBody>
            <a:bodyPr wrap="square" rtlCol="0">
              <a:spAutoFit/>
            </a:bodyPr>
            <a:lstStyle/>
            <a:p>
              <a:r>
                <a:rPr lang="en-US" sz="1000" dirty="0">
                  <a:latin typeface="Arial" panose="020B0604020202020204" pitchFamily="34" charset="0"/>
                  <a:cs typeface="Arial" panose="020B0604020202020204" pitchFamily="34" charset="0"/>
                </a:rPr>
                <a:t>-56.6 </a:t>
              </a:r>
              <a:r>
                <a:rPr lang="en-US" sz="1000" baseline="30000" dirty="0" err="1">
                  <a:latin typeface="Arial" panose="020B0604020202020204" pitchFamily="34" charset="0"/>
                  <a:cs typeface="Arial" panose="020B0604020202020204" pitchFamily="34" charset="0"/>
                </a:rPr>
                <a:t>o</a:t>
              </a:r>
              <a:r>
                <a:rPr lang="en-US" sz="1000" dirty="0" err="1">
                  <a:latin typeface="Arial" panose="020B0604020202020204" pitchFamily="34" charset="0"/>
                  <a:cs typeface="Arial" panose="020B0604020202020204" pitchFamily="34" charset="0"/>
                </a:rPr>
                <a:t>C</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 </a:t>
              </a:r>
            </a:p>
          </p:txBody>
        </p:sp>
        <p:sp>
          <p:nvSpPr>
            <p:cNvPr id="14" name="TextBox 13"/>
            <p:cNvSpPr txBox="1"/>
            <p:nvPr/>
          </p:nvSpPr>
          <p:spPr>
            <a:xfrm>
              <a:off x="9528734" y="5521706"/>
              <a:ext cx="645910" cy="553998"/>
            </a:xfrm>
            <a:prstGeom prst="rect">
              <a:avLst/>
            </a:prstGeom>
            <a:solidFill>
              <a:schemeClr val="bg1"/>
            </a:solidFill>
          </p:spPr>
          <p:txBody>
            <a:bodyPr wrap="square" rtlCol="0">
              <a:spAutoFit/>
            </a:bodyPr>
            <a:lstStyle/>
            <a:p>
              <a:r>
                <a:rPr lang="en-US" sz="1000" dirty="0">
                  <a:latin typeface="Arial" panose="020B0604020202020204" pitchFamily="34" charset="0"/>
                  <a:cs typeface="Arial" panose="020B0604020202020204" pitchFamily="34" charset="0"/>
                </a:rPr>
                <a:t>31.0 </a:t>
              </a:r>
              <a:r>
                <a:rPr lang="en-US" sz="1000" baseline="30000" dirty="0" err="1">
                  <a:latin typeface="Arial" panose="020B0604020202020204" pitchFamily="34" charset="0"/>
                  <a:cs typeface="Arial" panose="020B0604020202020204" pitchFamily="34" charset="0"/>
                </a:rPr>
                <a:t>o</a:t>
              </a:r>
              <a:r>
                <a:rPr lang="en-US" sz="1000" dirty="0" err="1">
                  <a:latin typeface="Arial" panose="020B0604020202020204" pitchFamily="34" charset="0"/>
                  <a:cs typeface="Arial" panose="020B0604020202020204" pitchFamily="34" charset="0"/>
                </a:rPr>
                <a:t>C</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 </a:t>
              </a:r>
            </a:p>
          </p:txBody>
        </p:sp>
        <p:sp>
          <p:nvSpPr>
            <p:cNvPr id="15" name="Rectangle 14"/>
            <p:cNvSpPr/>
            <p:nvPr/>
          </p:nvSpPr>
          <p:spPr>
            <a:xfrm>
              <a:off x="7329920" y="5521706"/>
              <a:ext cx="372459" cy="553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8842399" y="5692346"/>
              <a:ext cx="754681" cy="5932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C3025FE9-B35E-41BF-A353-3ADD9E687709}"/>
              </a:ext>
            </a:extLst>
          </p:cNvPr>
          <p:cNvSpPr/>
          <p:nvPr/>
        </p:nvSpPr>
        <p:spPr>
          <a:xfrm>
            <a:off x="4353600" y="3039291"/>
            <a:ext cx="401280" cy="4157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5490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lgn="ctr"/>
            <a:r>
              <a:rPr lang="en-US" sz="2800" dirty="0"/>
              <a:t>Relating Temperature and Vapor Pressure: the </a:t>
            </a:r>
            <a:r>
              <a:rPr lang="en-US" sz="2800" dirty="0" err="1"/>
              <a:t>Clausius-Clapeyron</a:t>
            </a:r>
            <a:r>
              <a:rPr lang="en-US" sz="2800" dirty="0"/>
              <a:t> Equation</a:t>
            </a:r>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p:txBody>
              <a:bodyPr>
                <a:normAutofit/>
              </a:bodyPr>
              <a:lstStyle/>
              <a:p>
                <a:pPr>
                  <a:lnSpc>
                    <a:spcPct val="110000"/>
                  </a:lnSpc>
                </a:pPr>
                <a:r>
                  <a:rPr lang="en-US" sz="2400" dirty="0"/>
                  <a:t>The </a:t>
                </a:r>
                <a:r>
                  <a:rPr lang="en-US" sz="2400" dirty="0" err="1"/>
                  <a:t>Clausius-Clapeyron</a:t>
                </a:r>
                <a:r>
                  <a:rPr lang="en-US" sz="2400" dirty="0"/>
                  <a:t> equation is the linear relationship used to find ∆</a:t>
                </a:r>
                <a:r>
                  <a:rPr lang="en-US" sz="2400" dirty="0" err="1"/>
                  <a:t>H˚</a:t>
                </a:r>
                <a:r>
                  <a:rPr lang="en-US" sz="2400" baseline="-25000" dirty="0" err="1"/>
                  <a:t>vap</a:t>
                </a:r>
                <a:r>
                  <a:rPr lang="en-US" sz="2400" baseline="-25000" dirty="0"/>
                  <a:t> </a:t>
                </a:r>
                <a:r>
                  <a:rPr lang="en-US" sz="2400" dirty="0"/>
                  <a:t>when the vapor pressure and temperature are known.</a:t>
                </a:r>
              </a:p>
              <a:p>
                <a:pPr>
                  <a:lnSpc>
                    <a:spcPct val="110000"/>
                  </a:lnSpc>
                </a:pPr>
                <a:r>
                  <a:rPr lang="en-US" sz="2400" dirty="0"/>
                  <a:t>The graph of the natural logarithm of pressure </a:t>
                </a:r>
                <a14:m>
                  <m:oMath xmlns:m="http://schemas.openxmlformats.org/officeDocument/2006/math">
                    <m:d>
                      <m:dPr>
                        <m:ctrlPr>
                          <a:rPr lang="en-US" sz="2400" i="1">
                            <a:latin typeface="Cambria Math" panose="02040503050406030204" pitchFamily="18" charset="0"/>
                          </a:rPr>
                        </m:ctrlPr>
                      </m:dPr>
                      <m:e>
                        <m:func>
                          <m:funcPr>
                            <m:ctrlPr>
                              <a:rPr lang="en-US" sz="2400" i="1">
                                <a:latin typeface="Cambria Math" panose="02040503050406030204" pitchFamily="18" charset="0"/>
                              </a:rPr>
                            </m:ctrlPr>
                          </m:funcPr>
                          <m:fName>
                            <m:r>
                              <m:rPr>
                                <m:sty m:val="p"/>
                              </m:rPr>
                              <a:rPr lang="en-US" sz="2400" i="0">
                                <a:latin typeface="Cambria Math" panose="02040503050406030204" pitchFamily="18" charset="0"/>
                              </a:rPr>
                              <m:t>ln</m:t>
                            </m:r>
                          </m:fName>
                          <m:e>
                            <m:r>
                              <m:rPr>
                                <m:sty m:val="p"/>
                              </m:rPr>
                              <a:rPr lang="en-US" sz="2400" i="0">
                                <a:latin typeface="Cambria Math" panose="02040503050406030204" pitchFamily="18" charset="0"/>
                              </a:rPr>
                              <m:t>P</m:t>
                            </m:r>
                          </m:e>
                        </m:func>
                      </m:e>
                    </m:d>
                  </m:oMath>
                </a14:m>
                <a:r>
                  <a:rPr lang="en-US" sz="2400" dirty="0"/>
                  <a:t> versus the inverse of the temperature </a:t>
                </a:r>
                <a14:m>
                  <m:oMath xmlns:m="http://schemas.openxmlformats.org/officeDocument/2006/math">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0">
                                <a:latin typeface="Cambria Math" panose="02040503050406030204" pitchFamily="18" charset="0"/>
                              </a:rPr>
                              <m:t>1</m:t>
                            </m:r>
                          </m:num>
                          <m:den>
                            <m:r>
                              <m:rPr>
                                <m:sty m:val="p"/>
                              </m:rPr>
                              <a:rPr lang="en-US" sz="2400" i="0">
                                <a:latin typeface="Cambria Math" panose="02040503050406030204" pitchFamily="18" charset="0"/>
                              </a:rPr>
                              <m:t>T</m:t>
                            </m:r>
                          </m:den>
                        </m:f>
                      </m:e>
                    </m:d>
                  </m:oMath>
                </a14:m>
                <a:r>
                  <a:rPr lang="en-US" sz="2400" dirty="0"/>
                  <a:t> is a straight line</a:t>
                </a:r>
              </a:p>
              <a:p>
                <a:pPr>
                  <a:lnSpc>
                    <a:spcPct val="110000"/>
                  </a:lnSpc>
                </a:pPr>
                <a:r>
                  <a:rPr lang="en-US" sz="2400" dirty="0"/>
                  <a:t>This equation can be used with </a:t>
                </a:r>
                <a:r>
                  <a:rPr lang="en-US" sz="2400" i="1" dirty="0"/>
                  <a:t>two</a:t>
                </a:r>
                <a:r>
                  <a:rPr lang="en-US" sz="2400" dirty="0"/>
                  <a:t> measurements of vapor pressure and temperature</a:t>
                </a:r>
              </a:p>
              <a:p>
                <a:pPr marL="0" indent="0">
                  <a:lnSpc>
                    <a:spcPct val="110000"/>
                  </a:lnSpc>
                  <a:buNone/>
                </a:pPr>
                <a14:m>
                  <m:oMathPara xmlns:m="http://schemas.openxmlformats.org/officeDocument/2006/math">
                    <m:oMathParaPr>
                      <m:jc m:val="centerGroup"/>
                    </m:oMathParaPr>
                    <m:oMath xmlns:m="http://schemas.openxmlformats.org/officeDocument/2006/math">
                      <m:func>
                        <m:funcPr>
                          <m:ctrlPr>
                            <a:rPr lang="en-US" sz="2400" i="1">
                              <a:latin typeface="Cambria Math" panose="02040503050406030204" pitchFamily="18" charset="0"/>
                            </a:rPr>
                          </m:ctrlPr>
                        </m:funcPr>
                        <m:fName>
                          <m:r>
                            <m:rPr>
                              <m:sty m:val="p"/>
                            </m:rPr>
                            <a:rPr lang="en-US" sz="2400" i="0">
                              <a:latin typeface="Cambria Math"/>
                            </a:rPr>
                            <m:t>ln</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m:rPr>
                                          <m:sty m:val="p"/>
                                        </m:rPr>
                                        <a:rPr lang="en-US" sz="2400" i="0">
                                          <a:latin typeface="Cambria Math"/>
                                        </a:rPr>
                                        <m:t>P</m:t>
                                      </m:r>
                                    </m:e>
                                    <m:sub>
                                      <m:r>
                                        <a:rPr lang="en-US" sz="2400" i="0">
                                          <a:latin typeface="Cambria Math"/>
                                        </a:rPr>
                                        <m:t>2</m:t>
                                      </m:r>
                                    </m:sub>
                                  </m:sSub>
                                </m:num>
                                <m:den>
                                  <m:sSub>
                                    <m:sSubPr>
                                      <m:ctrlPr>
                                        <a:rPr lang="en-US" sz="2400" i="1">
                                          <a:latin typeface="Cambria Math" panose="02040503050406030204" pitchFamily="18" charset="0"/>
                                        </a:rPr>
                                      </m:ctrlPr>
                                    </m:sSubPr>
                                    <m:e>
                                      <m:r>
                                        <m:rPr>
                                          <m:sty m:val="p"/>
                                        </m:rPr>
                                        <a:rPr lang="en-US" sz="2400" i="0">
                                          <a:latin typeface="Cambria Math"/>
                                        </a:rPr>
                                        <m:t>P</m:t>
                                      </m:r>
                                    </m:e>
                                    <m:sub>
                                      <m:r>
                                        <a:rPr lang="en-US" sz="2400" i="0">
                                          <a:latin typeface="Cambria Math"/>
                                        </a:rPr>
                                        <m:t>1</m:t>
                                      </m:r>
                                    </m:sub>
                                  </m:sSub>
                                </m:den>
                              </m:f>
                            </m:e>
                          </m:d>
                        </m:e>
                      </m:func>
                      <m:r>
                        <a:rPr lang="en-US" sz="2400" i="0">
                          <a:latin typeface="Cambria Math"/>
                        </a:rPr>
                        <m:t>=</m:t>
                      </m:r>
                      <m:f>
                        <m:fPr>
                          <m:ctrlPr>
                            <a:rPr lang="en-US" sz="2400" i="1">
                              <a:latin typeface="Cambria Math" panose="02040503050406030204" pitchFamily="18" charset="0"/>
                            </a:rPr>
                          </m:ctrlPr>
                        </m:fPr>
                        <m:num>
                          <m:r>
                            <a:rPr lang="en-US" sz="2400" i="0">
                              <a:latin typeface="Cambria Math"/>
                              <a:ea typeface="Cambria Math"/>
                            </a:rPr>
                            <m:t>∆</m:t>
                          </m:r>
                          <m:sSub>
                            <m:sSubPr>
                              <m:ctrlPr>
                                <a:rPr lang="en-US" sz="2400" i="1">
                                  <a:latin typeface="Cambria Math" panose="02040503050406030204" pitchFamily="18" charset="0"/>
                                  <a:ea typeface="Cambria Math"/>
                                </a:rPr>
                              </m:ctrlPr>
                            </m:sSubPr>
                            <m:e>
                              <m:r>
                                <m:rPr>
                                  <m:sty m:val="p"/>
                                </m:rPr>
                                <a:rPr lang="en-US" sz="2400" i="0">
                                  <a:latin typeface="Cambria Math"/>
                                  <a:ea typeface="Cambria Math"/>
                                </a:rPr>
                                <m:t>H</m:t>
                              </m:r>
                            </m:e>
                            <m:sub>
                              <m:r>
                                <m:rPr>
                                  <m:sty m:val="p"/>
                                </m:rPr>
                                <a:rPr lang="en-US" sz="2400" i="0">
                                  <a:latin typeface="Cambria Math"/>
                                  <a:ea typeface="Cambria Math"/>
                                </a:rPr>
                                <m:t>vap</m:t>
                              </m:r>
                            </m:sub>
                          </m:sSub>
                        </m:num>
                        <m:den>
                          <m:r>
                            <m:rPr>
                              <m:sty m:val="p"/>
                            </m:rPr>
                            <a:rPr lang="en-US" sz="2400" i="0">
                              <a:latin typeface="Cambria Math"/>
                            </a:rPr>
                            <m:t>R</m:t>
                          </m:r>
                        </m:den>
                      </m:f>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0">
                                  <a:latin typeface="Cambria Math"/>
                                </a:rPr>
                                <m:t>1</m:t>
                              </m:r>
                            </m:num>
                            <m:den>
                              <m:sSub>
                                <m:sSubPr>
                                  <m:ctrlPr>
                                    <a:rPr lang="en-US" sz="2400" i="1">
                                      <a:latin typeface="Cambria Math" panose="02040503050406030204" pitchFamily="18" charset="0"/>
                                    </a:rPr>
                                  </m:ctrlPr>
                                </m:sSubPr>
                                <m:e>
                                  <m:r>
                                    <m:rPr>
                                      <m:sty m:val="p"/>
                                    </m:rPr>
                                    <a:rPr lang="en-US" sz="2400" i="0">
                                      <a:latin typeface="Cambria Math"/>
                                    </a:rPr>
                                    <m:t>T</m:t>
                                  </m:r>
                                </m:e>
                                <m:sub>
                                  <m:r>
                                    <a:rPr lang="en-US" sz="2400" i="0">
                                      <a:latin typeface="Cambria Math"/>
                                    </a:rPr>
                                    <m:t>1</m:t>
                                  </m:r>
                                </m:sub>
                              </m:sSub>
                            </m:den>
                          </m:f>
                          <m:r>
                            <a:rPr lang="en-US" sz="2400" i="0">
                              <a:latin typeface="Cambria Math"/>
                            </a:rPr>
                            <m:t>−</m:t>
                          </m:r>
                          <m:f>
                            <m:fPr>
                              <m:ctrlPr>
                                <a:rPr lang="en-US" sz="2400" i="1">
                                  <a:latin typeface="Cambria Math" panose="02040503050406030204" pitchFamily="18" charset="0"/>
                                </a:rPr>
                              </m:ctrlPr>
                            </m:fPr>
                            <m:num>
                              <m:r>
                                <a:rPr lang="en-US" sz="2400" i="0">
                                  <a:latin typeface="Cambria Math"/>
                                </a:rPr>
                                <m:t>1</m:t>
                              </m:r>
                            </m:num>
                            <m:den>
                              <m:sSub>
                                <m:sSubPr>
                                  <m:ctrlPr>
                                    <a:rPr lang="en-US" sz="2400" i="1">
                                      <a:latin typeface="Cambria Math" panose="02040503050406030204" pitchFamily="18" charset="0"/>
                                    </a:rPr>
                                  </m:ctrlPr>
                                </m:sSubPr>
                                <m:e>
                                  <m:r>
                                    <m:rPr>
                                      <m:sty m:val="p"/>
                                    </m:rPr>
                                    <a:rPr lang="en-US" sz="2400" i="0">
                                      <a:latin typeface="Cambria Math"/>
                                    </a:rPr>
                                    <m:t>T</m:t>
                                  </m:r>
                                </m:e>
                                <m:sub>
                                  <m:r>
                                    <a:rPr lang="en-US" sz="2400" i="0">
                                      <a:latin typeface="Cambria Math"/>
                                    </a:rPr>
                                    <m:t>2</m:t>
                                  </m:r>
                                </m:sub>
                              </m:sSub>
                            </m:den>
                          </m:f>
                        </m:e>
                      </m:d>
                    </m:oMath>
                  </m:oMathPara>
                </a14:m>
                <a:endParaRPr lang="en-US" sz="1800" dirty="0"/>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blipFill>
                <a:blip r:embed="rId3"/>
                <a:stretch>
                  <a:fillRect l="-150" t="-950"/>
                </a:stretch>
              </a:blipFill>
            </p:spPr>
            <p:txBody>
              <a:bodyPr/>
              <a:lstStyle/>
              <a:p>
                <a:r>
                  <a:rPr lang="en-US">
                    <a:noFill/>
                  </a:rPr>
                  <a:t> </a:t>
                </a:r>
              </a:p>
            </p:txBody>
          </p:sp>
        </mc:Fallback>
      </mc:AlternateContent>
    </p:spTree>
    <p:extLst>
      <p:ext uri="{BB962C8B-B14F-4D97-AF65-F5344CB8AC3E}">
        <p14:creationId xmlns:p14="http://schemas.microsoft.com/office/powerpoint/2010/main" val="24862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Matter Phases and IMFs</a:t>
            </a: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879856002"/>
              </p:ext>
            </p:extLst>
          </p:nvPr>
        </p:nvGraphicFramePr>
        <p:xfrm>
          <a:off x="612648" y="1602377"/>
          <a:ext cx="8153400" cy="4484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48377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a:t>Clausius-Clapeyron</a:t>
            </a:r>
            <a:r>
              <a:rPr lang="en-US" sz="3200" dirty="0"/>
              <a:t> Equation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Autofit/>
              </a:bodyPr>
              <a:lstStyle/>
              <a:p>
                <a:pPr>
                  <a:buFontTx/>
                  <a:buNone/>
                </a:pPr>
                <a:r>
                  <a:rPr lang="en-US" sz="1800" dirty="0">
                    <a:ea typeface="Verdana" panose="020B0604030504040204" pitchFamily="34" charset="0"/>
                    <a:cs typeface="Verdana" panose="020B0604030504040204" pitchFamily="34" charset="0"/>
                  </a:rPr>
                  <a:t>Determine the </a:t>
                </a:r>
                <a:r>
                  <a:rPr lang="en-US" sz="1800" dirty="0" err="1">
                    <a:latin typeface="Symbol" panose="05050102010706020507" pitchFamily="18" charset="2"/>
                    <a:ea typeface="Verdana" panose="020B0604030504040204" pitchFamily="34" charset="0"/>
                    <a:cs typeface="Verdana" panose="020B0604030504040204" pitchFamily="34" charset="0"/>
                  </a:rPr>
                  <a:t>D</a:t>
                </a:r>
                <a:r>
                  <a:rPr lang="en-US" sz="1800" dirty="0" err="1">
                    <a:ea typeface="Verdana" panose="020B0604030504040204" pitchFamily="34" charset="0"/>
                    <a:cs typeface="Verdana" panose="020B0604030504040204" pitchFamily="34" charset="0"/>
                  </a:rPr>
                  <a:t>H</a:t>
                </a:r>
                <a:r>
                  <a:rPr lang="en-US" sz="1800" baseline="-25000" dirty="0" err="1">
                    <a:ea typeface="Verdana" panose="020B0604030504040204" pitchFamily="34" charset="0"/>
                    <a:cs typeface="Verdana" panose="020B0604030504040204" pitchFamily="34" charset="0"/>
                  </a:rPr>
                  <a:t>vap</a:t>
                </a:r>
                <a:r>
                  <a:rPr lang="en-US" sz="1800" dirty="0">
                    <a:ea typeface="Verdana" panose="020B0604030504040204" pitchFamily="34" charset="0"/>
                    <a:cs typeface="Verdana" panose="020B0604030504040204" pitchFamily="34" charset="0"/>
                  </a:rPr>
                  <a:t> for propyl amine from the following data </a:t>
                </a:r>
              </a:p>
              <a:p>
                <a:pPr>
                  <a:buFontTx/>
                  <a:buNone/>
                </a:pPr>
                <a:r>
                  <a:rPr lang="en-US" sz="1800" dirty="0">
                    <a:latin typeface="+mj-lt"/>
                    <a:ea typeface="Verdana" panose="020B0604030504040204" pitchFamily="34" charset="0"/>
                    <a:cs typeface="Verdana" panose="020B0604030504040204" pitchFamily="34" charset="0"/>
                  </a:rPr>
                  <a:t>	</a:t>
                </a:r>
                <a:endParaRPr lang="en-US" sz="1800" dirty="0">
                  <a:ea typeface="Verdana" panose="020B0604030504040204" pitchFamily="34" charset="0"/>
                  <a:cs typeface="Verdana" panose="020B0604030504040204" pitchFamily="34" charset="0"/>
                </a:endParaRPr>
              </a:p>
              <a:p>
                <a:pPr>
                  <a:buFontTx/>
                  <a:buNone/>
                </a:pPr>
                <a:r>
                  <a:rPr lang="en-US" sz="1800" dirty="0">
                    <a:latin typeface="+mj-lt"/>
                    <a:ea typeface="Verdana" panose="020B0604030504040204" pitchFamily="34" charset="0"/>
                    <a:cs typeface="Verdana" panose="020B0604030504040204" pitchFamily="34" charset="0"/>
                  </a:rPr>
                  <a:t>P</a:t>
                </a:r>
                <a:r>
                  <a:rPr lang="en-US" sz="1800" baseline="-25000" dirty="0">
                    <a:latin typeface="+mj-lt"/>
                    <a:ea typeface="Verdana" panose="020B0604030504040204" pitchFamily="34" charset="0"/>
                    <a:cs typeface="Verdana" panose="020B0604030504040204" pitchFamily="34" charset="0"/>
                  </a:rPr>
                  <a:t>1</a:t>
                </a:r>
                <a:r>
                  <a:rPr lang="en-US" sz="1800" dirty="0">
                    <a:latin typeface="+mj-lt"/>
                    <a:ea typeface="Verdana" panose="020B0604030504040204" pitchFamily="34" charset="0"/>
                    <a:cs typeface="Verdana" panose="020B0604030504040204" pitchFamily="34" charset="0"/>
                  </a:rPr>
                  <a:t> = 40.0 mm Hg		T</a:t>
                </a:r>
                <a:r>
                  <a:rPr lang="en-US" sz="1800" baseline="-25000" dirty="0">
                    <a:latin typeface="+mj-lt"/>
                    <a:ea typeface="Verdana" panose="020B0604030504040204" pitchFamily="34" charset="0"/>
                    <a:cs typeface="Verdana" panose="020B0604030504040204" pitchFamily="34" charset="0"/>
                  </a:rPr>
                  <a:t>1</a:t>
                </a:r>
                <a:r>
                  <a:rPr lang="en-US" sz="1800" dirty="0">
                    <a:latin typeface="+mj-lt"/>
                    <a:ea typeface="Verdana" panose="020B0604030504040204" pitchFamily="34" charset="0"/>
                    <a:cs typeface="Verdana" panose="020B0604030504040204" pitchFamily="34" charset="0"/>
                  </a:rPr>
                  <a:t> = 257 K     	R = </a:t>
                </a:r>
                <a14:m>
                  <m:oMath xmlns:m="http://schemas.openxmlformats.org/officeDocument/2006/math">
                    <m:r>
                      <m:rPr>
                        <m:nor/>
                      </m:rPr>
                      <a:rPr lang="en-US" sz="1800" dirty="0">
                        <a:ea typeface="Verdana" panose="020B0604030504040204" pitchFamily="34" charset="0"/>
                        <a:cs typeface="Verdana" panose="020B0604030504040204" pitchFamily="34" charset="0"/>
                      </a:rPr>
                      <m:t>8.314</m:t>
                    </m:r>
                    <m:r>
                      <a:rPr lang="en-US" sz="1800" dirty="0">
                        <a:latin typeface="Cambria Math" panose="02040503050406030204" pitchFamily="18" charset="0"/>
                        <a:ea typeface="Verdana" panose="020B0604030504040204" pitchFamily="34" charset="0"/>
                        <a:cs typeface="Verdana" panose="020B0604030504040204" pitchFamily="34" charset="0"/>
                      </a:rPr>
                      <m:t>×</m:t>
                    </m:r>
                    <m:sSup>
                      <m:sSupPr>
                        <m:ctrlPr>
                          <a:rPr lang="en-US" sz="1800" i="1" dirty="0">
                            <a:latin typeface="Cambria Math" panose="02040503050406030204" pitchFamily="18" charset="0"/>
                            <a:ea typeface="Verdana" panose="020B0604030504040204" pitchFamily="34" charset="0"/>
                            <a:cs typeface="Verdana" panose="020B0604030504040204" pitchFamily="34" charset="0"/>
                          </a:rPr>
                        </m:ctrlPr>
                      </m:sSupPr>
                      <m:e>
                        <m:r>
                          <a:rPr lang="en-US" sz="1800" dirty="0">
                            <a:latin typeface="Cambria Math" panose="02040503050406030204" pitchFamily="18" charset="0"/>
                            <a:ea typeface="Verdana" panose="020B0604030504040204" pitchFamily="34" charset="0"/>
                            <a:cs typeface="Verdana" panose="020B0604030504040204" pitchFamily="34" charset="0"/>
                          </a:rPr>
                          <m:t>10</m:t>
                        </m:r>
                      </m:e>
                      <m:sup>
                        <m:r>
                          <a:rPr lang="en-US" sz="1800" dirty="0">
                            <a:latin typeface="Cambria Math" panose="02040503050406030204" pitchFamily="18" charset="0"/>
                            <a:ea typeface="Verdana" panose="020B0604030504040204" pitchFamily="34" charset="0"/>
                            <a:cs typeface="Verdana" panose="020B0604030504040204" pitchFamily="34" charset="0"/>
                          </a:rPr>
                          <m:t>−3</m:t>
                        </m:r>
                      </m:sup>
                    </m:sSup>
                    <m:r>
                      <m:rPr>
                        <m:nor/>
                      </m:rPr>
                      <a:rPr lang="en-US" sz="1800" dirty="0">
                        <a:ea typeface="Verdana" panose="020B0604030504040204" pitchFamily="34" charset="0"/>
                        <a:cs typeface="Verdana" panose="020B0604030504040204" pitchFamily="34" charset="0"/>
                      </a:rPr>
                      <m:t> </m:t>
                    </m:r>
                    <m:f>
                      <m:fPr>
                        <m:ctrlPr>
                          <a:rPr lang="en-US" sz="1800" i="1" dirty="0">
                            <a:latin typeface="Cambria Math" panose="02040503050406030204" pitchFamily="18" charset="0"/>
                            <a:ea typeface="Verdana" panose="020B0604030504040204" pitchFamily="34" charset="0"/>
                            <a:cs typeface="Verdana" panose="020B0604030504040204" pitchFamily="34" charset="0"/>
                          </a:rPr>
                        </m:ctrlPr>
                      </m:fPr>
                      <m:num>
                        <m:r>
                          <m:rPr>
                            <m:sty m:val="p"/>
                          </m:rPr>
                          <a:rPr lang="en-US" sz="1800" dirty="0">
                            <a:latin typeface="Cambria Math" panose="02040503050406030204" pitchFamily="18" charset="0"/>
                            <a:ea typeface="Verdana" panose="020B0604030504040204" pitchFamily="34" charset="0"/>
                            <a:cs typeface="Verdana" panose="020B0604030504040204" pitchFamily="34" charset="0"/>
                          </a:rPr>
                          <m:t>kJ</m:t>
                        </m:r>
                      </m:num>
                      <m:den>
                        <m:r>
                          <m:rPr>
                            <m:sty m:val="p"/>
                          </m:rPr>
                          <a:rPr lang="en-US" sz="1800" dirty="0">
                            <a:latin typeface="Cambria Math" panose="02040503050406030204" pitchFamily="18" charset="0"/>
                            <a:ea typeface="Verdana" panose="020B0604030504040204" pitchFamily="34" charset="0"/>
                            <a:cs typeface="Verdana" panose="020B0604030504040204" pitchFamily="34" charset="0"/>
                          </a:rPr>
                          <m:t>K</m:t>
                        </m:r>
                        <m:r>
                          <a:rPr lang="en-US" sz="1800" dirty="0">
                            <a:latin typeface="Cambria Math" panose="02040503050406030204" pitchFamily="18" charset="0"/>
                            <a:ea typeface="Verdana" panose="020B0604030504040204" pitchFamily="34" charset="0"/>
                            <a:cs typeface="Verdana" panose="020B0604030504040204" pitchFamily="34" charset="0"/>
                          </a:rPr>
                          <m:t> </m:t>
                        </m:r>
                        <m:r>
                          <m:rPr>
                            <m:sty m:val="p"/>
                          </m:rPr>
                          <a:rPr lang="en-US" sz="1800" dirty="0">
                            <a:latin typeface="Cambria Math" panose="02040503050406030204" pitchFamily="18" charset="0"/>
                            <a:ea typeface="Verdana" panose="020B0604030504040204" pitchFamily="34" charset="0"/>
                            <a:cs typeface="Verdana" panose="020B0604030504040204" pitchFamily="34" charset="0"/>
                          </a:rPr>
                          <m:t>mol</m:t>
                        </m:r>
                      </m:den>
                    </m:f>
                  </m:oMath>
                </a14:m>
                <a:endParaRPr lang="en-US" sz="1800" dirty="0">
                  <a:ea typeface="Verdana" panose="020B0604030504040204" pitchFamily="34" charset="0"/>
                  <a:cs typeface="Verdana" panose="020B0604030504040204" pitchFamily="34" charset="0"/>
                </a:endParaRPr>
              </a:p>
              <a:p>
                <a:pPr>
                  <a:buFontTx/>
                  <a:buNone/>
                </a:pPr>
                <a:r>
                  <a:rPr lang="en-US" sz="1800" dirty="0">
                    <a:latin typeface="+mj-lt"/>
                    <a:ea typeface="Verdana" panose="020B0604030504040204" pitchFamily="34" charset="0"/>
                    <a:cs typeface="Verdana" panose="020B0604030504040204" pitchFamily="34" charset="0"/>
                  </a:rPr>
                  <a:t>P</a:t>
                </a:r>
                <a:r>
                  <a:rPr lang="en-US" sz="1800" baseline="-25000" dirty="0">
                    <a:latin typeface="+mj-lt"/>
                    <a:ea typeface="Verdana" panose="020B0604030504040204" pitchFamily="34" charset="0"/>
                    <a:cs typeface="Verdana" panose="020B0604030504040204" pitchFamily="34" charset="0"/>
                  </a:rPr>
                  <a:t>2</a:t>
                </a:r>
                <a:r>
                  <a:rPr lang="en-US" sz="1800" dirty="0">
                    <a:latin typeface="+mj-lt"/>
                    <a:ea typeface="Verdana" panose="020B0604030504040204" pitchFamily="34" charset="0"/>
                    <a:cs typeface="Verdana" panose="020B0604030504040204" pitchFamily="34" charset="0"/>
                  </a:rPr>
                  <a:t> = 100.0 mm Hg		T</a:t>
                </a:r>
                <a:r>
                  <a:rPr lang="en-US" sz="1800" baseline="-25000" dirty="0">
                    <a:latin typeface="+mj-lt"/>
                    <a:ea typeface="Verdana" panose="020B0604030504040204" pitchFamily="34" charset="0"/>
                    <a:cs typeface="Verdana" panose="020B0604030504040204" pitchFamily="34" charset="0"/>
                  </a:rPr>
                  <a:t>2</a:t>
                </a:r>
                <a:r>
                  <a:rPr lang="en-US" sz="1800" dirty="0">
                    <a:latin typeface="+mj-lt"/>
                    <a:ea typeface="Verdana" panose="020B0604030504040204" pitchFamily="34" charset="0"/>
                    <a:cs typeface="Verdana" panose="020B0604030504040204" pitchFamily="34" charset="0"/>
                  </a:rPr>
                  <a:t> = 274 K     	</a:t>
                </a:r>
                <a:r>
                  <a:rPr lang="el-GR" sz="1800" dirty="0">
                    <a:latin typeface="+mj-lt"/>
                    <a:ea typeface="Verdana" panose="020B0604030504040204" pitchFamily="34" charset="0"/>
                    <a:cs typeface="Verdana" panose="020B0604030504040204" pitchFamily="34" charset="0"/>
                  </a:rPr>
                  <a:t>Δ</a:t>
                </a:r>
                <a:r>
                  <a:rPr lang="en-US" sz="1800" dirty="0" err="1">
                    <a:latin typeface="+mj-lt"/>
                    <a:ea typeface="Verdana" panose="020B0604030504040204" pitchFamily="34" charset="0"/>
                    <a:cs typeface="Verdana" panose="020B0604030504040204" pitchFamily="34" charset="0"/>
                  </a:rPr>
                  <a:t>H</a:t>
                </a:r>
                <a:r>
                  <a:rPr lang="en-US" sz="1800" baseline="-25000" dirty="0" err="1">
                    <a:latin typeface="+mj-lt"/>
                    <a:ea typeface="Verdana" panose="020B0604030504040204" pitchFamily="34" charset="0"/>
                    <a:cs typeface="Verdana" panose="020B0604030504040204" pitchFamily="34" charset="0"/>
                  </a:rPr>
                  <a:t>vap</a:t>
                </a:r>
                <a:r>
                  <a:rPr lang="en-US" sz="1800" baseline="-25000" dirty="0">
                    <a:latin typeface="+mj-lt"/>
                    <a:ea typeface="Verdana" panose="020B0604030504040204" pitchFamily="34" charset="0"/>
                    <a:cs typeface="Verdana" panose="020B0604030504040204" pitchFamily="34" charset="0"/>
                  </a:rPr>
                  <a:t> </a:t>
                </a:r>
                <a:r>
                  <a:rPr lang="en-US" sz="1800" dirty="0">
                    <a:latin typeface="+mj-lt"/>
                    <a:ea typeface="Verdana" panose="020B0604030504040204" pitchFamily="34" charset="0"/>
                    <a:cs typeface="Verdana" panose="020B0604030504040204" pitchFamily="34" charset="0"/>
                  </a:rPr>
                  <a:t> = ?</a:t>
                </a:r>
              </a:p>
              <a:p>
                <a:pPr>
                  <a:buFontTx/>
                  <a:buNone/>
                </a:pPr>
                <a:endParaRPr lang="en-US" sz="1270" i="1" dirty="0">
                  <a:latin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3"/>
                <a:stretch>
                  <a:fillRect l="-673" t="-814"/>
                </a:stretch>
              </a:blipFill>
            </p:spPr>
            <p:txBody>
              <a:bodyPr/>
              <a:lstStyle/>
              <a:p>
                <a:r>
                  <a:rPr lang="en-US">
                    <a:noFill/>
                  </a:rPr>
                  <a:t> </a:t>
                </a:r>
              </a:p>
            </p:txBody>
          </p:sp>
        </mc:Fallback>
      </mc:AlternateContent>
    </p:spTree>
    <p:extLst>
      <p:ext uri="{BB962C8B-B14F-4D97-AF65-F5344CB8AC3E}">
        <p14:creationId xmlns:p14="http://schemas.microsoft.com/office/powerpoint/2010/main" val="3978257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a:t>Clausius-Clapeyron</a:t>
            </a:r>
            <a:r>
              <a:rPr lang="en-US" sz="3200" dirty="0"/>
              <a:t> Equation</a:t>
            </a:r>
          </a:p>
        </p:txBody>
      </p:sp>
      <p:sp>
        <p:nvSpPr>
          <p:cNvPr id="3" name="Content Placeholder 2"/>
          <p:cNvSpPr>
            <a:spLocks noGrp="1"/>
          </p:cNvSpPr>
          <p:nvPr>
            <p:ph sz="quarter" idx="1"/>
          </p:nvPr>
        </p:nvSpPr>
        <p:spPr/>
        <p:txBody>
          <a:bodyPr>
            <a:noAutofit/>
          </a:bodyPr>
          <a:lstStyle/>
          <a:p>
            <a:pPr marL="0" indent="0">
              <a:buNone/>
            </a:pPr>
            <a:r>
              <a:rPr lang="en-US" sz="2000" dirty="0"/>
              <a:t>At </a:t>
            </a:r>
            <a:r>
              <a:rPr lang="en-US" sz="2000" dirty="0">
                <a:ea typeface="Verdana" panose="020B0604030504040204" pitchFamily="34" charset="0"/>
                <a:cs typeface="Verdana" panose="020B0604030504040204" pitchFamily="34" charset="0"/>
              </a:rPr>
              <a:t>2590 K</a:t>
            </a:r>
            <a:r>
              <a:rPr lang="en-US" sz="2000" dirty="0"/>
              <a:t>, methanol has a vapor pressure of </a:t>
            </a:r>
            <a:r>
              <a:rPr lang="en-US" sz="2000" dirty="0">
                <a:ea typeface="Verdana" panose="020B0604030504040204" pitchFamily="34" charset="0"/>
                <a:cs typeface="Verdana" panose="020B0604030504040204" pitchFamily="34" charset="0"/>
              </a:rPr>
              <a:t>400.0 mm Hg </a:t>
            </a:r>
            <a:r>
              <a:rPr lang="en-US" sz="2000" dirty="0"/>
              <a:t>and an enthalpy of vaporization of 252 kJ/mol. What is the vapor pressure of methanol (in mmHg) when the temperature is </a:t>
            </a:r>
            <a:r>
              <a:rPr lang="en-US" sz="2000" dirty="0">
                <a:ea typeface="Verdana" panose="020B0604030504040204" pitchFamily="34" charset="0"/>
                <a:cs typeface="Verdana" panose="020B0604030504040204" pitchFamily="34" charset="0"/>
              </a:rPr>
              <a:t>2620 K?</a:t>
            </a:r>
            <a:endParaRPr lang="en-US" sz="2000" dirty="0"/>
          </a:p>
          <a:p>
            <a:pPr>
              <a:buFontTx/>
              <a:buNone/>
            </a:pPr>
            <a:endParaRPr lang="en-US" sz="1270" dirty="0">
              <a:latin typeface="+mj-lt"/>
              <a:ea typeface="Verdana" panose="020B0604030504040204" pitchFamily="34" charset="0"/>
              <a:cs typeface="Verdana" panose="020B0604030504040204" pitchFamily="34" charset="0"/>
            </a:endParaRPr>
          </a:p>
          <a:p>
            <a:pPr>
              <a:buFontTx/>
              <a:buNone/>
            </a:pPr>
            <a:endParaRPr lang="en-US" sz="1270" i="1" dirty="0">
              <a:latin typeface="Cambria Math" panose="02040503050406030204" pitchFamily="18" charset="0"/>
            </a:endParaRPr>
          </a:p>
        </p:txBody>
      </p:sp>
    </p:spTree>
    <p:extLst>
      <p:ext uri="{BB962C8B-B14F-4D97-AF65-F5344CB8AC3E}">
        <p14:creationId xmlns:p14="http://schemas.microsoft.com/office/powerpoint/2010/main" val="1903323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Changes of Phase</a:t>
            </a:r>
          </a:p>
        </p:txBody>
      </p:sp>
      <p:sp>
        <p:nvSpPr>
          <p:cNvPr id="4" name="Rectangle 3"/>
          <p:cNvSpPr/>
          <p:nvPr/>
        </p:nvSpPr>
        <p:spPr>
          <a:xfrm>
            <a:off x="3518995" y="5369171"/>
            <a:ext cx="1539631" cy="10316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628291" y="609600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838330" y="609600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056184" y="609600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84194" y="610381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274038" y="610381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954582" y="589280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600565" y="590061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172438" y="589280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380525" y="590061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727705" y="588498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614870" y="568178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846145" y="568178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061069" y="568959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705840" y="611163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4288809" y="568959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506291" y="568960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728135" y="571304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518994" y="3649787"/>
            <a:ext cx="1539631" cy="10316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518994" y="1906955"/>
            <a:ext cx="1539631" cy="10316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542302" y="436120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805831" y="437846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565548" y="408920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845837" y="410664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056269" y="442303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4109953" y="418076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346850" y="415011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336300" y="439340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816604" y="443750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604414" y="419734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550788" y="443812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4844785" y="419470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4607891" y="198119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985574" y="262987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3610845" y="202418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3712445" y="245793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4087174" y="225473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723550" y="244621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4458678" y="2668948"/>
            <a:ext cx="203200" cy="1875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p:cNvGrpSpPr/>
          <p:nvPr/>
        </p:nvGrpSpPr>
        <p:grpSpPr>
          <a:xfrm>
            <a:off x="2422658" y="2133597"/>
            <a:ext cx="526418" cy="3774832"/>
            <a:chOff x="2422658" y="2133597"/>
            <a:chExt cx="526418" cy="3774832"/>
          </a:xfrm>
          <a:solidFill>
            <a:srgbClr val="C00000"/>
          </a:solidFill>
        </p:grpSpPr>
        <p:sp>
          <p:nvSpPr>
            <p:cNvPr id="47" name="Bent-Up Arrow 46"/>
            <p:cNvSpPr/>
            <p:nvPr/>
          </p:nvSpPr>
          <p:spPr>
            <a:xfrm rot="16200000" flipV="1">
              <a:off x="798451" y="3757804"/>
              <a:ext cx="3774832" cy="526417"/>
            </a:xfrm>
            <a:prstGeom prst="ben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2429442" y="5775568"/>
              <a:ext cx="519634" cy="1328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Up Arrow 48"/>
          <p:cNvSpPr/>
          <p:nvPr/>
        </p:nvSpPr>
        <p:spPr>
          <a:xfrm>
            <a:off x="3716946" y="2997195"/>
            <a:ext cx="222984" cy="601786"/>
          </a:xfrm>
          <a:prstGeom prst="up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Up Arrow 50"/>
          <p:cNvSpPr/>
          <p:nvPr/>
        </p:nvSpPr>
        <p:spPr>
          <a:xfrm>
            <a:off x="3712444" y="4736123"/>
            <a:ext cx="222984" cy="574428"/>
          </a:xfrm>
          <a:prstGeom prst="up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Up Arrow 51"/>
          <p:cNvSpPr/>
          <p:nvPr/>
        </p:nvSpPr>
        <p:spPr>
          <a:xfrm rot="10800000">
            <a:off x="4747311" y="4736125"/>
            <a:ext cx="222984" cy="574427"/>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Up Arrow 52"/>
          <p:cNvSpPr/>
          <p:nvPr/>
        </p:nvSpPr>
        <p:spPr>
          <a:xfrm rot="10800000">
            <a:off x="4747311" y="2993284"/>
            <a:ext cx="222984" cy="586163"/>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rot="10800000">
            <a:off x="5680577" y="2133597"/>
            <a:ext cx="526418" cy="3774832"/>
            <a:chOff x="2422658" y="2133597"/>
            <a:chExt cx="526418" cy="3774832"/>
          </a:xfrm>
        </p:grpSpPr>
        <p:sp>
          <p:nvSpPr>
            <p:cNvPr id="57" name="Bent-Up Arrow 56"/>
            <p:cNvSpPr/>
            <p:nvPr/>
          </p:nvSpPr>
          <p:spPr>
            <a:xfrm rot="16200000" flipV="1">
              <a:off x="798451" y="3757804"/>
              <a:ext cx="3774832" cy="526417"/>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2429442" y="5775568"/>
              <a:ext cx="519634" cy="1328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p:cNvSpPr txBox="1"/>
          <p:nvPr/>
        </p:nvSpPr>
        <p:spPr>
          <a:xfrm>
            <a:off x="1970154" y="3810204"/>
            <a:ext cx="1012851" cy="261610"/>
          </a:xfrm>
          <a:prstGeom prst="rect">
            <a:avLst/>
          </a:prstGeom>
          <a:solidFill>
            <a:srgbClr val="FFFFFF"/>
          </a:solidFill>
          <a:ln w="19050">
            <a:solidFill>
              <a:srgbClr val="C00000"/>
            </a:solidFill>
          </a:ln>
        </p:spPr>
        <p:txBody>
          <a:bodyPr wrap="square" rtlCol="0">
            <a:spAutoFit/>
          </a:bodyPr>
          <a:lstStyle/>
          <a:p>
            <a:pPr algn="ctr"/>
            <a:r>
              <a:rPr lang="en-US" sz="1100" dirty="0"/>
              <a:t>Sublimation</a:t>
            </a:r>
          </a:p>
        </p:txBody>
      </p:sp>
      <p:sp>
        <p:nvSpPr>
          <p:cNvPr id="61" name="TextBox 60"/>
          <p:cNvSpPr txBox="1"/>
          <p:nvPr/>
        </p:nvSpPr>
        <p:spPr>
          <a:xfrm>
            <a:off x="3294089" y="3163378"/>
            <a:ext cx="994720" cy="261610"/>
          </a:xfrm>
          <a:prstGeom prst="rect">
            <a:avLst/>
          </a:prstGeom>
          <a:solidFill>
            <a:srgbClr val="FFFFFF"/>
          </a:solidFill>
          <a:ln w="19050">
            <a:solidFill>
              <a:srgbClr val="C00000"/>
            </a:solidFill>
          </a:ln>
        </p:spPr>
        <p:txBody>
          <a:bodyPr wrap="square" rtlCol="0">
            <a:spAutoFit/>
          </a:bodyPr>
          <a:lstStyle/>
          <a:p>
            <a:pPr algn="ctr"/>
            <a:r>
              <a:rPr lang="en-US" sz="1100" dirty="0"/>
              <a:t>Vaporization</a:t>
            </a:r>
          </a:p>
        </p:txBody>
      </p:sp>
      <p:sp>
        <p:nvSpPr>
          <p:cNvPr id="62" name="TextBox 61"/>
          <p:cNvSpPr txBox="1"/>
          <p:nvPr/>
        </p:nvSpPr>
        <p:spPr>
          <a:xfrm>
            <a:off x="3338539" y="4910111"/>
            <a:ext cx="952107" cy="261610"/>
          </a:xfrm>
          <a:prstGeom prst="rect">
            <a:avLst/>
          </a:prstGeom>
          <a:solidFill>
            <a:srgbClr val="FFFFFF"/>
          </a:solidFill>
          <a:ln w="19050">
            <a:solidFill>
              <a:srgbClr val="C00000"/>
            </a:solidFill>
          </a:ln>
        </p:spPr>
        <p:txBody>
          <a:bodyPr wrap="square" rtlCol="0">
            <a:spAutoFit/>
          </a:bodyPr>
          <a:lstStyle/>
          <a:p>
            <a:pPr algn="ctr"/>
            <a:r>
              <a:rPr lang="en-US" sz="1100" dirty="0"/>
              <a:t>Fusion</a:t>
            </a:r>
          </a:p>
        </p:txBody>
      </p:sp>
      <p:sp>
        <p:nvSpPr>
          <p:cNvPr id="63" name="TextBox 62"/>
          <p:cNvSpPr txBox="1"/>
          <p:nvPr/>
        </p:nvSpPr>
        <p:spPr>
          <a:xfrm>
            <a:off x="4323712" y="3167380"/>
            <a:ext cx="1037642" cy="261610"/>
          </a:xfrm>
          <a:prstGeom prst="rect">
            <a:avLst/>
          </a:prstGeom>
          <a:solidFill>
            <a:srgbClr val="FFFFFF"/>
          </a:solidFill>
          <a:ln w="19050">
            <a:solidFill>
              <a:srgbClr val="0070C0"/>
            </a:solidFill>
          </a:ln>
        </p:spPr>
        <p:txBody>
          <a:bodyPr wrap="square" rtlCol="0">
            <a:spAutoFit/>
          </a:bodyPr>
          <a:lstStyle/>
          <a:p>
            <a:pPr algn="ctr"/>
            <a:r>
              <a:rPr lang="en-US" sz="1100" dirty="0"/>
              <a:t>Condensation</a:t>
            </a:r>
          </a:p>
        </p:txBody>
      </p:sp>
      <p:sp>
        <p:nvSpPr>
          <p:cNvPr id="64" name="TextBox 63"/>
          <p:cNvSpPr txBox="1"/>
          <p:nvPr/>
        </p:nvSpPr>
        <p:spPr>
          <a:xfrm>
            <a:off x="4357080" y="4912173"/>
            <a:ext cx="952107" cy="261610"/>
          </a:xfrm>
          <a:prstGeom prst="rect">
            <a:avLst/>
          </a:prstGeom>
          <a:solidFill>
            <a:srgbClr val="FFFFFF"/>
          </a:solidFill>
          <a:ln w="19050">
            <a:solidFill>
              <a:srgbClr val="0070C0"/>
            </a:solidFill>
          </a:ln>
        </p:spPr>
        <p:txBody>
          <a:bodyPr wrap="square" rtlCol="0">
            <a:spAutoFit/>
          </a:bodyPr>
          <a:lstStyle/>
          <a:p>
            <a:pPr algn="ctr"/>
            <a:r>
              <a:rPr lang="en-US" sz="1100" dirty="0"/>
              <a:t>Freezing</a:t>
            </a:r>
          </a:p>
        </p:txBody>
      </p:sp>
      <p:sp>
        <p:nvSpPr>
          <p:cNvPr id="65" name="TextBox 64"/>
          <p:cNvSpPr txBox="1"/>
          <p:nvPr/>
        </p:nvSpPr>
        <p:spPr>
          <a:xfrm>
            <a:off x="5590846" y="3810204"/>
            <a:ext cx="1012851" cy="261610"/>
          </a:xfrm>
          <a:prstGeom prst="rect">
            <a:avLst/>
          </a:prstGeom>
          <a:solidFill>
            <a:srgbClr val="FFFFFF"/>
          </a:solidFill>
          <a:ln w="19050">
            <a:solidFill>
              <a:srgbClr val="0070C0"/>
            </a:solidFill>
          </a:ln>
        </p:spPr>
        <p:txBody>
          <a:bodyPr wrap="square" rtlCol="0">
            <a:spAutoFit/>
          </a:bodyPr>
          <a:lstStyle/>
          <a:p>
            <a:pPr algn="ctr"/>
            <a:r>
              <a:rPr lang="en-US" sz="1100" dirty="0"/>
              <a:t>Deposition</a:t>
            </a:r>
          </a:p>
        </p:txBody>
      </p:sp>
      <p:sp>
        <p:nvSpPr>
          <p:cNvPr id="66" name="TextBox 65"/>
          <p:cNvSpPr txBox="1"/>
          <p:nvPr/>
        </p:nvSpPr>
        <p:spPr>
          <a:xfrm>
            <a:off x="492371" y="3378675"/>
            <a:ext cx="1115589" cy="1107996"/>
          </a:xfrm>
          <a:prstGeom prst="rect">
            <a:avLst/>
          </a:prstGeom>
          <a:solidFill>
            <a:srgbClr val="FFFFFF"/>
          </a:solidFill>
          <a:ln w="19050">
            <a:solidFill>
              <a:srgbClr val="C00000"/>
            </a:solidFill>
          </a:ln>
        </p:spPr>
        <p:txBody>
          <a:bodyPr wrap="square" rtlCol="0">
            <a:spAutoFit/>
          </a:bodyPr>
          <a:lstStyle/>
          <a:p>
            <a:pPr algn="ctr"/>
            <a:r>
              <a:rPr lang="en-US" sz="1100" dirty="0"/>
              <a:t>Increasing internal energy</a:t>
            </a:r>
          </a:p>
          <a:p>
            <a:pPr algn="ctr"/>
            <a:r>
              <a:rPr lang="en-US" sz="1100" dirty="0"/>
              <a:t>&amp;</a:t>
            </a:r>
          </a:p>
          <a:p>
            <a:pPr algn="ctr"/>
            <a:r>
              <a:rPr lang="en-US" sz="1100" dirty="0"/>
              <a:t>Decreasing intermolecular forces</a:t>
            </a:r>
          </a:p>
        </p:txBody>
      </p:sp>
      <p:sp>
        <p:nvSpPr>
          <p:cNvPr id="67" name="TextBox 66"/>
          <p:cNvSpPr txBox="1"/>
          <p:nvPr/>
        </p:nvSpPr>
        <p:spPr>
          <a:xfrm>
            <a:off x="7061202" y="3378672"/>
            <a:ext cx="1115589" cy="1107996"/>
          </a:xfrm>
          <a:prstGeom prst="rect">
            <a:avLst/>
          </a:prstGeom>
          <a:solidFill>
            <a:srgbClr val="FFFFFF"/>
          </a:solidFill>
          <a:ln w="19050">
            <a:solidFill>
              <a:srgbClr val="0070C0"/>
            </a:solidFill>
          </a:ln>
        </p:spPr>
        <p:txBody>
          <a:bodyPr wrap="square" rtlCol="0">
            <a:spAutoFit/>
          </a:bodyPr>
          <a:lstStyle/>
          <a:p>
            <a:pPr algn="ctr"/>
            <a:r>
              <a:rPr lang="en-US" sz="1100" dirty="0"/>
              <a:t>Decreasing internal energy</a:t>
            </a:r>
          </a:p>
          <a:p>
            <a:pPr algn="ctr"/>
            <a:r>
              <a:rPr lang="en-US" sz="1100" dirty="0"/>
              <a:t>&amp;</a:t>
            </a:r>
          </a:p>
          <a:p>
            <a:pPr algn="ctr"/>
            <a:r>
              <a:rPr lang="en-US" sz="1100" dirty="0"/>
              <a:t>Increasing intermolecular forces</a:t>
            </a:r>
          </a:p>
        </p:txBody>
      </p:sp>
      <p:sp>
        <p:nvSpPr>
          <p:cNvPr id="3" name="TextBox 2">
            <a:extLst>
              <a:ext uri="{FF2B5EF4-FFF2-40B4-BE49-F238E27FC236}">
                <a16:creationId xmlns:a16="http://schemas.microsoft.com/office/drawing/2014/main" id="{84E55598-A396-473E-93D5-F88FA935CE92}"/>
              </a:ext>
            </a:extLst>
          </p:cNvPr>
          <p:cNvSpPr txBox="1"/>
          <p:nvPr/>
        </p:nvSpPr>
        <p:spPr>
          <a:xfrm>
            <a:off x="4008427" y="1913707"/>
            <a:ext cx="891396" cy="369332"/>
          </a:xfrm>
          <a:prstGeom prst="rect">
            <a:avLst/>
          </a:prstGeom>
          <a:noFill/>
        </p:spPr>
        <p:txBody>
          <a:bodyPr wrap="square" rtlCol="0">
            <a:spAutoFit/>
          </a:bodyPr>
          <a:lstStyle/>
          <a:p>
            <a:r>
              <a:rPr lang="en-US" dirty="0"/>
              <a:t>Gas</a:t>
            </a:r>
          </a:p>
        </p:txBody>
      </p:sp>
      <p:sp>
        <p:nvSpPr>
          <p:cNvPr id="68" name="TextBox 67">
            <a:extLst>
              <a:ext uri="{FF2B5EF4-FFF2-40B4-BE49-F238E27FC236}">
                <a16:creationId xmlns:a16="http://schemas.microsoft.com/office/drawing/2014/main" id="{37D3DAE3-9FDB-4F01-86BF-9B775354503A}"/>
              </a:ext>
            </a:extLst>
          </p:cNvPr>
          <p:cNvSpPr txBox="1"/>
          <p:nvPr/>
        </p:nvSpPr>
        <p:spPr>
          <a:xfrm>
            <a:off x="3904066" y="3601730"/>
            <a:ext cx="891396" cy="369332"/>
          </a:xfrm>
          <a:prstGeom prst="rect">
            <a:avLst/>
          </a:prstGeom>
          <a:noFill/>
        </p:spPr>
        <p:txBody>
          <a:bodyPr wrap="square" rtlCol="0">
            <a:spAutoFit/>
          </a:bodyPr>
          <a:lstStyle/>
          <a:p>
            <a:r>
              <a:rPr lang="en-US" dirty="0"/>
              <a:t>Liquid</a:t>
            </a:r>
          </a:p>
        </p:txBody>
      </p:sp>
      <p:sp>
        <p:nvSpPr>
          <p:cNvPr id="69" name="TextBox 68">
            <a:extLst>
              <a:ext uri="{FF2B5EF4-FFF2-40B4-BE49-F238E27FC236}">
                <a16:creationId xmlns:a16="http://schemas.microsoft.com/office/drawing/2014/main" id="{49A73A1D-EEDE-4EC6-91FD-42B3CF935183}"/>
              </a:ext>
            </a:extLst>
          </p:cNvPr>
          <p:cNvSpPr txBox="1"/>
          <p:nvPr/>
        </p:nvSpPr>
        <p:spPr>
          <a:xfrm>
            <a:off x="3964616" y="5322309"/>
            <a:ext cx="891396" cy="369332"/>
          </a:xfrm>
          <a:prstGeom prst="rect">
            <a:avLst/>
          </a:prstGeom>
          <a:noFill/>
        </p:spPr>
        <p:txBody>
          <a:bodyPr wrap="square" rtlCol="0">
            <a:spAutoFit/>
          </a:bodyPr>
          <a:lstStyle/>
          <a:p>
            <a:r>
              <a:rPr lang="en-US" dirty="0"/>
              <a:t>Solid</a:t>
            </a:r>
          </a:p>
        </p:txBody>
      </p:sp>
    </p:spTree>
    <p:extLst>
      <p:ext uri="{BB962C8B-B14F-4D97-AF65-F5344CB8AC3E}">
        <p14:creationId xmlns:p14="http://schemas.microsoft.com/office/powerpoint/2010/main" val="2923316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Vaporization: Liquid to Gas</a:t>
            </a:r>
          </a:p>
        </p:txBody>
      </p:sp>
      <p:sp>
        <p:nvSpPr>
          <p:cNvPr id="3" name="Content Placeholder 2"/>
          <p:cNvSpPr>
            <a:spLocks noGrp="1"/>
          </p:cNvSpPr>
          <p:nvPr>
            <p:ph sz="quarter" idx="1"/>
          </p:nvPr>
        </p:nvSpPr>
        <p:spPr>
          <a:xfrm>
            <a:off x="612648" y="1600200"/>
            <a:ext cx="8153400" cy="4922520"/>
          </a:xfrm>
        </p:spPr>
        <p:txBody>
          <a:bodyPr>
            <a:normAutofit/>
          </a:bodyPr>
          <a:lstStyle/>
          <a:p>
            <a:r>
              <a:rPr lang="en-US" sz="2200" kern="0" dirty="0">
                <a:ea typeface="Verdana" panose="020B0604030504040204" pitchFamily="34" charset="0"/>
                <a:cs typeface="Verdana" panose="020B0604030504040204" pitchFamily="34" charset="0"/>
              </a:rPr>
              <a:t>Vaporization is an endothermic</a:t>
            </a:r>
            <a:r>
              <a:rPr lang="en-US" sz="2200" kern="0" dirty="0">
                <a:solidFill>
                  <a:srgbClr val="7030A0"/>
                </a:solidFill>
                <a:ea typeface="Verdana" panose="020B0604030504040204" pitchFamily="34" charset="0"/>
                <a:cs typeface="Verdana" panose="020B0604030504040204" pitchFamily="34" charset="0"/>
              </a:rPr>
              <a:t> </a:t>
            </a:r>
            <a:r>
              <a:rPr lang="en-US" sz="2200" kern="0" dirty="0">
                <a:ea typeface="Verdana" panose="020B0604030504040204" pitchFamily="34" charset="0"/>
                <a:cs typeface="Verdana" panose="020B0604030504040204" pitchFamily="34" charset="0"/>
              </a:rPr>
              <a:t>process.  It requires the input of energy to overcome the IM attractions between the liquid particles.</a:t>
            </a:r>
          </a:p>
          <a:p>
            <a:r>
              <a:rPr lang="en-US" sz="2200" kern="0" dirty="0">
                <a:ea typeface="Verdana" panose="020B0604030504040204" pitchFamily="34" charset="0"/>
                <a:cs typeface="Verdana" panose="020B0604030504040204" pitchFamily="34" charset="0"/>
              </a:rPr>
              <a:t>The following factors increase rate of vaporization</a:t>
            </a:r>
          </a:p>
          <a:p>
            <a:pPr lvl="1"/>
            <a:r>
              <a:rPr lang="en-US" sz="2200" kern="0" dirty="0">
                <a:ea typeface="Verdana" panose="020B0604030504040204" pitchFamily="34" charset="0"/>
                <a:cs typeface="Verdana" panose="020B0604030504040204" pitchFamily="34" charset="0"/>
              </a:rPr>
              <a:t>Raising the temperature</a:t>
            </a:r>
          </a:p>
          <a:p>
            <a:pPr lvl="1"/>
            <a:r>
              <a:rPr lang="en-US" sz="2200" dirty="0"/>
              <a:t>Weaker intermolecular forces </a:t>
            </a:r>
          </a:p>
          <a:p>
            <a:pPr lvl="1"/>
            <a:r>
              <a:rPr lang="en-US" sz="2200" kern="0" dirty="0">
                <a:ea typeface="Verdana" panose="020B0604030504040204" pitchFamily="34" charset="0"/>
                <a:cs typeface="Verdana" panose="020B0604030504040204" pitchFamily="34" charset="0"/>
              </a:rPr>
              <a:t>Greater liquid surface area</a:t>
            </a:r>
          </a:p>
          <a:p>
            <a:pPr marL="514350" lvl="2" indent="0">
              <a:buNone/>
            </a:pPr>
            <a:endParaRPr lang="en-US" sz="2300" dirty="0"/>
          </a:p>
          <a:p>
            <a:pPr lvl="3"/>
            <a:endParaRPr lang="en-US" sz="2300" kern="0" dirty="0">
              <a:ea typeface="Verdana" panose="020B0604030504040204" pitchFamily="34" charset="0"/>
              <a:cs typeface="Verdana" panose="020B0604030504040204" pitchFamily="34" charset="0"/>
            </a:endParaRPr>
          </a:p>
          <a:p>
            <a:pPr lvl="1"/>
            <a:endParaRPr lang="en-US" sz="1400" kern="0" dirty="0">
              <a:ea typeface="Verdana" panose="020B0604030504040204" pitchFamily="34" charset="0"/>
              <a:cs typeface="Verdana" panose="020B0604030504040204" pitchFamily="34" charset="0"/>
            </a:endParaRPr>
          </a:p>
          <a:p>
            <a:pPr lvl="2"/>
            <a:endParaRPr lang="en-US" sz="1400" dirty="0"/>
          </a:p>
          <a:p>
            <a:endParaRPr lang="en-US" sz="1400" kern="0" dirty="0">
              <a:ea typeface="Verdana" panose="020B0604030504040204" pitchFamily="34" charset="0"/>
              <a:cs typeface="Verdana" panose="020B0604030504040204" pitchFamily="34" charset="0"/>
            </a:endParaRPr>
          </a:p>
          <a:p>
            <a:endParaRPr lang="en-US" dirty="0"/>
          </a:p>
        </p:txBody>
      </p:sp>
    </p:spTree>
    <p:extLst>
      <p:ext uri="{BB962C8B-B14F-4D97-AF65-F5344CB8AC3E}">
        <p14:creationId xmlns:p14="http://schemas.microsoft.com/office/powerpoint/2010/main" val="4234018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Volatility</a:t>
            </a:r>
          </a:p>
        </p:txBody>
      </p:sp>
      <p:sp>
        <p:nvSpPr>
          <p:cNvPr id="3" name="Content Placeholder 2"/>
          <p:cNvSpPr>
            <a:spLocks noGrp="1"/>
          </p:cNvSpPr>
          <p:nvPr>
            <p:ph sz="quarter" idx="1"/>
          </p:nvPr>
        </p:nvSpPr>
        <p:spPr/>
        <p:txBody>
          <a:bodyPr/>
          <a:lstStyle/>
          <a:p>
            <a:r>
              <a:rPr lang="en-US" sz="2400" dirty="0"/>
              <a:t>Liquids that evaporate easily are said to be </a:t>
            </a:r>
            <a:r>
              <a:rPr lang="en-US" sz="2400" b="1" dirty="0"/>
              <a:t>volatile.</a:t>
            </a:r>
          </a:p>
          <a:p>
            <a:pPr lvl="2"/>
            <a:r>
              <a:rPr lang="en-US" sz="2400" dirty="0"/>
              <a:t>e.g., gasoline, fingernail polish remover</a:t>
            </a:r>
          </a:p>
          <a:p>
            <a:r>
              <a:rPr lang="en-US" sz="2400" dirty="0"/>
              <a:t>Liquids that do not evaporate easily are called </a:t>
            </a:r>
            <a:r>
              <a:rPr lang="en-US" sz="2400" b="1" dirty="0"/>
              <a:t>nonvolatile.</a:t>
            </a:r>
          </a:p>
          <a:p>
            <a:pPr lvl="2"/>
            <a:r>
              <a:rPr lang="en-US" sz="2400" dirty="0"/>
              <a:t>e.g., glycerin</a:t>
            </a:r>
            <a:endParaRPr lang="en-US" dirty="0"/>
          </a:p>
        </p:txBody>
      </p:sp>
    </p:spTree>
    <p:extLst>
      <p:ext uri="{BB962C8B-B14F-4D97-AF65-F5344CB8AC3E}">
        <p14:creationId xmlns:p14="http://schemas.microsoft.com/office/powerpoint/2010/main" val="3939599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Condensation: Gas to Liquid</a:t>
            </a:r>
          </a:p>
        </p:txBody>
      </p:sp>
      <p:sp>
        <p:nvSpPr>
          <p:cNvPr id="3" name="Content Placeholder 2"/>
          <p:cNvSpPr>
            <a:spLocks noGrp="1"/>
          </p:cNvSpPr>
          <p:nvPr>
            <p:ph sz="quarter" idx="1"/>
          </p:nvPr>
        </p:nvSpPr>
        <p:spPr>
          <a:xfrm>
            <a:off x="612649" y="1600200"/>
            <a:ext cx="4894712" cy="5029200"/>
          </a:xfrm>
        </p:spPr>
        <p:txBody>
          <a:bodyPr>
            <a:normAutofit/>
          </a:bodyPr>
          <a:lstStyle/>
          <a:p>
            <a:r>
              <a:rPr lang="en-US" sz="2000" dirty="0">
                <a:ea typeface="Verdana" panose="020B0604030504040204" pitchFamily="34" charset="0"/>
                <a:cs typeface="Verdana" panose="020B0604030504040204" pitchFamily="34" charset="0"/>
              </a:rPr>
              <a:t>Condensation is an exothermic process</a:t>
            </a:r>
            <a:r>
              <a:rPr lang="en-US" sz="2000" dirty="0"/>
              <a:t>. </a:t>
            </a:r>
            <a:r>
              <a:rPr lang="en-US" sz="2000" kern="0" dirty="0">
                <a:ea typeface="Verdana" panose="020B0604030504040204" pitchFamily="34" charset="0"/>
                <a:cs typeface="Verdana" panose="020B0604030504040204" pitchFamily="34" charset="0"/>
              </a:rPr>
              <a:t>It requires the output of energy to succumb to the IMFs between the liquid particles.</a:t>
            </a:r>
          </a:p>
          <a:p>
            <a:r>
              <a:rPr lang="en-US" sz="2000" dirty="0"/>
              <a:t>If intermolecular attractive forces are weaker, less energy must be removed from the gaseous particles for them to condense.</a:t>
            </a:r>
          </a:p>
          <a:p>
            <a:r>
              <a:rPr lang="en-US" sz="2000" dirty="0">
                <a:ea typeface="Verdana" panose="020B0604030504040204" pitchFamily="34" charset="0"/>
                <a:cs typeface="Verdana" panose="020B0604030504040204" pitchFamily="34" charset="0"/>
              </a:rPr>
              <a:t>At low temperatures gas particles can lose enough energy to fall back to the liquid surface </a:t>
            </a:r>
          </a:p>
          <a:p>
            <a:r>
              <a:rPr lang="en-US" sz="2000" dirty="0">
                <a:ea typeface="Verdana" panose="020B0604030504040204" pitchFamily="34" charset="0"/>
                <a:cs typeface="Verdana" panose="020B0604030504040204" pitchFamily="34" charset="0"/>
              </a:rPr>
              <a:t>Gaseous particles can also lose energy through collisions with other gas particles, causing them to form droplets and fall back to the liquid phase.</a:t>
            </a:r>
          </a:p>
          <a:p>
            <a:endParaRPr lang="en-US" sz="1800" dirty="0"/>
          </a:p>
        </p:txBody>
      </p:sp>
      <p:grpSp>
        <p:nvGrpSpPr>
          <p:cNvPr id="4" name="Group 3">
            <a:extLst>
              <a:ext uri="{FF2B5EF4-FFF2-40B4-BE49-F238E27FC236}">
                <a16:creationId xmlns:a16="http://schemas.microsoft.com/office/drawing/2014/main" id="{12D2CDDA-8A8C-472F-95D6-364A27681796}"/>
              </a:ext>
            </a:extLst>
          </p:cNvPr>
          <p:cNvGrpSpPr/>
          <p:nvPr/>
        </p:nvGrpSpPr>
        <p:grpSpPr>
          <a:xfrm>
            <a:off x="5844699" y="2327706"/>
            <a:ext cx="2921349" cy="2125261"/>
            <a:chOff x="4828349" y="3791902"/>
            <a:chExt cx="2494747" cy="1845276"/>
          </a:xfrm>
        </p:grpSpPr>
        <p:grpSp>
          <p:nvGrpSpPr>
            <p:cNvPr id="5" name="Group 4">
              <a:extLst>
                <a:ext uri="{FF2B5EF4-FFF2-40B4-BE49-F238E27FC236}">
                  <a16:creationId xmlns:a16="http://schemas.microsoft.com/office/drawing/2014/main" id="{DC0CFA7E-ABA0-4923-8228-7754843E4186}"/>
                </a:ext>
              </a:extLst>
            </p:cNvPr>
            <p:cNvGrpSpPr/>
            <p:nvPr/>
          </p:nvGrpSpPr>
          <p:grpSpPr>
            <a:xfrm>
              <a:off x="4828349" y="3791902"/>
              <a:ext cx="2494747" cy="1845276"/>
              <a:chOff x="1039285" y="3237470"/>
              <a:chExt cx="2494747" cy="1845276"/>
            </a:xfrm>
          </p:grpSpPr>
          <p:sp>
            <p:nvSpPr>
              <p:cNvPr id="8" name="Rectangle 7">
                <a:extLst>
                  <a:ext uri="{FF2B5EF4-FFF2-40B4-BE49-F238E27FC236}">
                    <a16:creationId xmlns:a16="http://schemas.microsoft.com/office/drawing/2014/main" id="{A88E3C91-2A14-4D01-A082-6AE34D4CC491}"/>
                  </a:ext>
                </a:extLst>
              </p:cNvPr>
              <p:cNvSpPr/>
              <p:nvPr/>
            </p:nvSpPr>
            <p:spPr>
              <a:xfrm>
                <a:off x="1039285" y="3237470"/>
                <a:ext cx="2494747" cy="18452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E4B7CE8-404D-4F29-991C-918E875CCD8E}"/>
                  </a:ext>
                </a:extLst>
              </p:cNvPr>
              <p:cNvSpPr/>
              <p:nvPr/>
            </p:nvSpPr>
            <p:spPr>
              <a:xfrm>
                <a:off x="1450875"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ABCB0BF-FE04-4865-90D0-A845C795CAA1}"/>
                  </a:ext>
                </a:extLst>
              </p:cNvPr>
              <p:cNvSpPr/>
              <p:nvPr/>
            </p:nvSpPr>
            <p:spPr>
              <a:xfrm>
                <a:off x="1131988" y="479003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61FDDD04-1890-416D-B6FB-C679C8ECB3FC}"/>
                  </a:ext>
                </a:extLst>
              </p:cNvPr>
              <p:cNvSpPr/>
              <p:nvPr/>
            </p:nvSpPr>
            <p:spPr>
              <a:xfrm>
                <a:off x="1862465"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CC9508B-91F4-4C5D-8283-8EA850580497}"/>
                  </a:ext>
                </a:extLst>
              </p:cNvPr>
              <p:cNvSpPr/>
              <p:nvPr/>
            </p:nvSpPr>
            <p:spPr>
              <a:xfrm>
                <a:off x="2114981"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C03584D-FE02-4AE2-96C4-B3871F3C2043}"/>
                  </a:ext>
                </a:extLst>
              </p:cNvPr>
              <p:cNvSpPr/>
              <p:nvPr/>
            </p:nvSpPr>
            <p:spPr>
              <a:xfrm>
                <a:off x="2427661" y="478412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01F6A86-1EF0-41CD-989C-40F298C34A64}"/>
                  </a:ext>
                </a:extLst>
              </p:cNvPr>
              <p:cNvSpPr/>
              <p:nvPr/>
            </p:nvSpPr>
            <p:spPr>
              <a:xfrm>
                <a:off x="1661955" y="4680360"/>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95D86F8-9B6F-48F9-A42E-C52A18A9322C}"/>
                  </a:ext>
                </a:extLst>
              </p:cNvPr>
              <p:cNvSpPr/>
              <p:nvPr/>
            </p:nvSpPr>
            <p:spPr>
              <a:xfrm>
                <a:off x="1302415" y="459027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3F043D3-9924-4EA7-8B60-12C0EC8317F6}"/>
                  </a:ext>
                </a:extLst>
              </p:cNvPr>
              <p:cNvSpPr/>
              <p:nvPr/>
            </p:nvSpPr>
            <p:spPr>
              <a:xfrm>
                <a:off x="1507674" y="4468104"/>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8DDF14E-24C9-4E1B-A027-B400A2FBB689}"/>
                  </a:ext>
                </a:extLst>
              </p:cNvPr>
              <p:cNvSpPr/>
              <p:nvPr/>
            </p:nvSpPr>
            <p:spPr>
              <a:xfrm>
                <a:off x="2912566" y="47835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0F0E85F-76B9-42CA-B213-8A8B35316749}"/>
                  </a:ext>
                </a:extLst>
              </p:cNvPr>
              <p:cNvSpPr/>
              <p:nvPr/>
            </p:nvSpPr>
            <p:spPr>
              <a:xfrm>
                <a:off x="3283972"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28C35C0-7FB9-4DCF-A336-A33EB83CCA09}"/>
                  </a:ext>
                </a:extLst>
              </p:cNvPr>
              <p:cNvSpPr/>
              <p:nvPr/>
            </p:nvSpPr>
            <p:spPr>
              <a:xfrm>
                <a:off x="3078684" y="46420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399FC169-9B95-498D-8287-A040D3E97DC0}"/>
                  </a:ext>
                </a:extLst>
              </p:cNvPr>
              <p:cNvSpPr/>
              <p:nvPr/>
            </p:nvSpPr>
            <p:spPr>
              <a:xfrm>
                <a:off x="3281061" y="450105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C11837A-2886-4D2C-B2CC-A6C060F3EBB6}"/>
                  </a:ext>
                </a:extLst>
              </p:cNvPr>
              <p:cNvSpPr/>
              <p:nvPr/>
            </p:nvSpPr>
            <p:spPr>
              <a:xfrm>
                <a:off x="2853544" y="4532606"/>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86391837-17F7-4B42-9152-1A8E2DFA3207}"/>
                  </a:ext>
                </a:extLst>
              </p:cNvPr>
              <p:cNvSpPr/>
              <p:nvPr/>
            </p:nvSpPr>
            <p:spPr>
              <a:xfrm>
                <a:off x="1762242" y="4431033"/>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99673F95-ACEB-439A-9EF2-89AF360DEAE5}"/>
                  </a:ext>
                </a:extLst>
              </p:cNvPr>
              <p:cNvSpPr/>
              <p:nvPr/>
            </p:nvSpPr>
            <p:spPr>
              <a:xfrm>
                <a:off x="1958653" y="455569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52ED21ED-E45D-4277-8242-780A7EAF8A30}"/>
                  </a:ext>
                </a:extLst>
              </p:cNvPr>
              <p:cNvSpPr/>
              <p:nvPr/>
            </p:nvSpPr>
            <p:spPr>
              <a:xfrm>
                <a:off x="2272691" y="457120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28247A26-2FB0-4CB7-B06E-009B5A186370}"/>
                  </a:ext>
                </a:extLst>
              </p:cNvPr>
              <p:cNvSpPr/>
              <p:nvPr/>
            </p:nvSpPr>
            <p:spPr>
              <a:xfrm>
                <a:off x="2663144" y="360767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4F3289C4-114E-4724-B228-46C090C35207}"/>
                  </a:ext>
                </a:extLst>
              </p:cNvPr>
              <p:cNvSpPr/>
              <p:nvPr/>
            </p:nvSpPr>
            <p:spPr>
              <a:xfrm>
                <a:off x="2540590" y="457984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A35E415-75EA-4421-B220-3D102276F25C}"/>
                  </a:ext>
                </a:extLst>
              </p:cNvPr>
              <p:cNvSpPr/>
              <p:nvPr/>
            </p:nvSpPr>
            <p:spPr>
              <a:xfrm>
                <a:off x="1605880" y="3456699"/>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0ACC0F5-7CA8-4A10-A177-F4235AABA76D}"/>
                  </a:ext>
                </a:extLst>
              </p:cNvPr>
              <p:cNvSpPr/>
              <p:nvPr/>
            </p:nvSpPr>
            <p:spPr>
              <a:xfrm>
                <a:off x="3074825" y="4386121"/>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138A5549-A04F-4B48-977E-7B5EEA90A5B6}"/>
                  </a:ext>
                </a:extLst>
              </p:cNvPr>
              <p:cNvSpPr/>
              <p:nvPr/>
            </p:nvSpPr>
            <p:spPr>
              <a:xfrm>
                <a:off x="2510155" y="375992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5898441-E7CB-406A-A605-F97B9F43B4F0}"/>
                  </a:ext>
                </a:extLst>
              </p:cNvPr>
              <p:cNvSpPr/>
              <p:nvPr/>
            </p:nvSpPr>
            <p:spPr>
              <a:xfrm>
                <a:off x="1069250" y="454044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BB73098-0918-4B89-BD91-AE1F7CA5D269}"/>
                  </a:ext>
                </a:extLst>
              </p:cNvPr>
              <p:cNvSpPr/>
              <p:nvPr/>
            </p:nvSpPr>
            <p:spPr>
              <a:xfrm>
                <a:off x="1675968" y="367509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4166FBF2-5856-4281-9B4E-C197AFBEBA0A}"/>
                  </a:ext>
                </a:extLst>
              </p:cNvPr>
              <p:cNvSpPr/>
              <p:nvPr/>
            </p:nvSpPr>
            <p:spPr>
              <a:xfrm>
                <a:off x="1460585" y="3628495"/>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09F928A1-4327-4D42-9975-364E9FBDBC83}"/>
                  </a:ext>
                </a:extLst>
              </p:cNvPr>
              <p:cNvSpPr/>
              <p:nvPr/>
            </p:nvSpPr>
            <p:spPr>
              <a:xfrm>
                <a:off x="2460568" y="3541092"/>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1606A2AC-8F2F-4EA5-B025-BEC6CF04DBCB}"/>
                  </a:ext>
                </a:extLst>
              </p:cNvPr>
              <p:cNvSpPr/>
              <p:nvPr/>
            </p:nvSpPr>
            <p:spPr>
              <a:xfrm>
                <a:off x="2693058" y="4769708"/>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A1547ED-298B-4BED-9D53-E0206E5358A7}"/>
                  </a:ext>
                </a:extLst>
              </p:cNvPr>
              <p:cNvSpPr/>
              <p:nvPr/>
            </p:nvSpPr>
            <p:spPr>
              <a:xfrm>
                <a:off x="1605880" y="4243137"/>
                <a:ext cx="203200" cy="218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 name="Straight Arrow Connector 5">
              <a:extLst>
                <a:ext uri="{FF2B5EF4-FFF2-40B4-BE49-F238E27FC236}">
                  <a16:creationId xmlns:a16="http://schemas.microsoft.com/office/drawing/2014/main" id="{ED39977E-49B4-4730-AE8F-A5E8E66A72FA}"/>
                </a:ext>
              </a:extLst>
            </p:cNvPr>
            <p:cNvCxnSpPr>
              <a:cxnSpLocks/>
            </p:cNvCxnSpPr>
            <p:nvPr/>
          </p:nvCxnSpPr>
          <p:spPr>
            <a:xfrm flipH="1">
              <a:off x="5273580" y="4529635"/>
              <a:ext cx="98509" cy="3773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6846D13-E4D8-4C84-B90F-F6E98C8D827F}"/>
                </a:ext>
              </a:extLst>
            </p:cNvPr>
            <p:cNvCxnSpPr>
              <a:cxnSpLocks/>
            </p:cNvCxnSpPr>
            <p:nvPr/>
          </p:nvCxnSpPr>
          <p:spPr>
            <a:xfrm>
              <a:off x="6553807" y="4513365"/>
              <a:ext cx="86747" cy="3947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97E8A193-CAE2-46A6-B5CA-64D9B2669788}"/>
              </a:ext>
            </a:extLst>
          </p:cNvPr>
          <p:cNvSpPr txBox="1"/>
          <p:nvPr/>
        </p:nvSpPr>
        <p:spPr>
          <a:xfrm>
            <a:off x="5995984" y="4495084"/>
            <a:ext cx="2472899" cy="584775"/>
          </a:xfrm>
          <a:prstGeom prst="rect">
            <a:avLst/>
          </a:prstGeom>
          <a:noFill/>
        </p:spPr>
        <p:txBody>
          <a:bodyPr wrap="square" rtlCol="0">
            <a:spAutoFit/>
          </a:bodyPr>
          <a:lstStyle/>
          <a:p>
            <a:pPr algn="ctr"/>
            <a:r>
              <a:rPr lang="en-US" sz="1600" dirty="0"/>
              <a:t>Droplets falling back to the liquid phase</a:t>
            </a:r>
          </a:p>
        </p:txBody>
      </p:sp>
    </p:spTree>
    <p:extLst>
      <p:ext uri="{BB962C8B-B14F-4D97-AF65-F5344CB8AC3E}">
        <p14:creationId xmlns:p14="http://schemas.microsoft.com/office/powerpoint/2010/main" val="684786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Heating Curves</a:t>
            </a:r>
          </a:p>
        </p:txBody>
      </p:sp>
      <p:pic>
        <p:nvPicPr>
          <p:cNvPr id="6" name="Picture 2" descr="A graph is shown where the x-axis is labeled “Amount of heat added” and the y-axis is labeled “Temperature ( degree sign C )” and has values of negative 10 to 100 in increments of 20. A right-facing horizontal arrow extends from point “0, 0” to the right side of the graph. A line graph begins at the lower left of the graph and moves to point “0” on the y-axis. This segment of the line is labeled “H, subscript 2, O ( s ).” The line then flattens and travels horizontally for a small distance. This segment is labeled “Solid begins to melt” on its left side and “All solid melted” on its right side. The line then goes steeply upward in a linear fashion until it hits point “100” on the y-axis. This segment of the line is labeled “H, subscript 2, O,( l ).” The line then flattens and travels horizontally for a moderate distance. This segment is labeled “Liquid begins to boil” on its left side and “All liquid evaporated” on its right side. The line then rises to a point above “100” on the y-axis. This segment of the line is labeled “H, subscript 2, O ( g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942" y="1727200"/>
            <a:ext cx="7182116" cy="4804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13041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Heating Curves</a:t>
            </a:r>
          </a:p>
        </p:txBody>
      </p:sp>
      <p:sp>
        <p:nvSpPr>
          <p:cNvPr id="50179" name="Rectangle 3"/>
          <p:cNvSpPr>
            <a:spLocks noGrp="1" noChangeArrowheads="1"/>
          </p:cNvSpPr>
          <p:nvPr>
            <p:ph sz="quarter" idx="1"/>
          </p:nvPr>
        </p:nvSpPr>
        <p:spPr>
          <a:xfrm>
            <a:off x="904625" y="2902860"/>
            <a:ext cx="3304517" cy="2550008"/>
          </a:xfrm>
        </p:spPr>
        <p:txBody>
          <a:bodyPr>
            <a:noAutofit/>
          </a:bodyPr>
          <a:lstStyle/>
          <a:p>
            <a:pPr eaLnBrk="1" hangingPunct="1"/>
            <a:r>
              <a:rPr lang="en-US" altLang="en-US" sz="1800" dirty="0">
                <a:ea typeface="ＭＳ Ｐゴシック" panose="020B0600070205080204" pitchFamily="34" charset="-128"/>
              </a:rPr>
              <a:t>As a substance in one phase is heated at a constant rate, its temperature will increase linearly until it reaches a phase transition</a:t>
            </a:r>
          </a:p>
          <a:p>
            <a:pPr eaLnBrk="1" hangingPunct="1"/>
            <a:r>
              <a:rPr lang="en-US" altLang="en-US" sz="1800" dirty="0">
                <a:ea typeface="ＭＳ Ｐゴシック" panose="020B0600070205080204" pitchFamily="34" charset="-128"/>
              </a:rPr>
              <a:t>This is indicated by the red lines</a:t>
            </a:r>
          </a:p>
          <a:p>
            <a:endParaRPr lang="en-US" sz="1800" dirty="0">
              <a:ea typeface="MS PGothic" charset="0"/>
            </a:endParaRPr>
          </a:p>
          <a:p>
            <a:endParaRPr lang="en-US" sz="1800" dirty="0">
              <a:ea typeface="MS PGothic" charset="0"/>
            </a:endParaRPr>
          </a:p>
          <a:p>
            <a:endParaRPr lang="en-US" sz="1800" dirty="0">
              <a:ea typeface="MS PGothic" charset="0"/>
            </a:endParaRPr>
          </a:p>
          <a:p>
            <a:endParaRPr lang="en-US" sz="1800" dirty="0">
              <a:ea typeface="MS PGothic" charset="0"/>
            </a:endParaRPr>
          </a:p>
          <a:p>
            <a:pPr eaLnBrk="1" hangingPunct="1">
              <a:lnSpc>
                <a:spcPct val="80000"/>
              </a:lnSpc>
            </a:pPr>
            <a:endParaRPr lang="en-US" altLang="en-US" sz="1800" dirty="0">
              <a:ea typeface="ＭＳ Ｐゴシック" panose="020B0600070205080204" pitchFamily="34" charset="-128"/>
            </a:endParaRPr>
          </a:p>
        </p:txBody>
      </p:sp>
      <p:pic>
        <p:nvPicPr>
          <p:cNvPr id="8" name="Picture 2" descr="A graph is shown where the x-axis is labeled “Amount of heat added” and the y-axis is labeled “Temperature ( degree sign C )” and has values of negative 10 to 100 in increments of 20. A right-facing horizontal arrow extends from point “0, 0” to the right side of the graph. A line graph begins at the lower left of the graph and moves to point “0” on the y-axis. This segment of the line is labeled “H, subscript 2, O ( s ).” The line then flattens and travels horizontally for a small distance. This segment is labeled “Solid begins to melt” on its left side and “All solid melted” on its right side. The line then goes steeply upward in a linear fashion until it hits point “100” on the y-axis. This segment of the line is labeled “H, subscript 2, O,( l ).” The line then flattens and travels horizontally for a moderate distance. This segment is labeled “Liquid begins to boil” on its left side and “All liquid evaporated” on its right side. The line then rises to a point above “100” on the y-axis. This segment of the line is labeled “H, subscript 2, O ( g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8800" y="2440565"/>
            <a:ext cx="4611751" cy="3084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63226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Heating Curves</a:t>
            </a:r>
          </a:p>
        </p:txBody>
      </p:sp>
      <p:sp>
        <p:nvSpPr>
          <p:cNvPr id="50179" name="Rectangle 3"/>
          <p:cNvSpPr>
            <a:spLocks noGrp="1" noChangeArrowheads="1"/>
          </p:cNvSpPr>
          <p:nvPr>
            <p:ph sz="quarter" idx="1"/>
          </p:nvPr>
        </p:nvSpPr>
        <p:spPr>
          <a:xfrm>
            <a:off x="783771" y="1821796"/>
            <a:ext cx="3389561" cy="4572000"/>
          </a:xfrm>
        </p:spPr>
        <p:txBody>
          <a:bodyPr>
            <a:noAutofit/>
          </a:bodyPr>
          <a:lstStyle/>
          <a:p>
            <a:r>
              <a:rPr lang="en-US" sz="1800" dirty="0">
                <a:ea typeface="MS PGothic" charset="0"/>
              </a:rPr>
              <a:t>The phase transitions are indicated by the blue lines</a:t>
            </a:r>
            <a:endParaRPr lang="en-US" altLang="en-US" sz="1800" dirty="0">
              <a:ea typeface="ＭＳ Ｐゴシック" panose="020B0600070205080204" pitchFamily="34" charset="-128"/>
            </a:endParaRPr>
          </a:p>
          <a:p>
            <a:pPr eaLnBrk="1" hangingPunct="1"/>
            <a:r>
              <a:rPr lang="en-US" altLang="en-US" sz="1800" dirty="0">
                <a:ea typeface="ＭＳ Ｐゴシック" panose="020B0600070205080204" pitchFamily="34" charset="-128"/>
              </a:rPr>
              <a:t>At each of the phase transition points the temperature of the substance remains constant.</a:t>
            </a:r>
          </a:p>
          <a:p>
            <a:r>
              <a:rPr lang="en-US" altLang="en-US" sz="1800" dirty="0">
                <a:ea typeface="ＭＳ Ｐゴシック" panose="020B0600070205080204" pitchFamily="34" charset="-128"/>
              </a:rPr>
              <a:t>Instead of raising the temperature, all the added energy goes into the phase transition (e.g. melting the solid.)</a:t>
            </a:r>
          </a:p>
          <a:p>
            <a:pPr eaLnBrk="1" hangingPunct="1"/>
            <a:r>
              <a:rPr lang="en-US" altLang="en-US" sz="1800" dirty="0">
                <a:ea typeface="ＭＳ Ｐゴシック" panose="020B0600070205080204" pitchFamily="34" charset="-128"/>
              </a:rPr>
              <a:t>The temperature will remain constant until all the substance is converted to the new phase.   </a:t>
            </a:r>
            <a:endParaRPr lang="en-US" sz="1800" dirty="0">
              <a:ea typeface="MS PGothic" charset="0"/>
            </a:endParaRPr>
          </a:p>
          <a:p>
            <a:endParaRPr lang="en-US" sz="1800" dirty="0">
              <a:ea typeface="MS PGothic" charset="0"/>
            </a:endParaRPr>
          </a:p>
          <a:p>
            <a:endParaRPr lang="en-US" sz="1800" dirty="0">
              <a:ea typeface="MS PGothic" charset="0"/>
            </a:endParaRPr>
          </a:p>
          <a:p>
            <a:pPr eaLnBrk="1" hangingPunct="1">
              <a:lnSpc>
                <a:spcPct val="80000"/>
              </a:lnSpc>
            </a:pPr>
            <a:endParaRPr lang="en-US" altLang="en-US" sz="1800" dirty="0">
              <a:ea typeface="ＭＳ Ｐゴシック" panose="020B0600070205080204" pitchFamily="34" charset="-128"/>
            </a:endParaRPr>
          </a:p>
        </p:txBody>
      </p:sp>
      <p:pic>
        <p:nvPicPr>
          <p:cNvPr id="6" name="Picture 2" descr="A graph is shown where the x-axis is labeled “Amount of heat added” and the y-axis is labeled “Temperature ( degree sign C )” and has values of negative 10 to 100 in increments of 20. A right-facing horizontal arrow extends from point “0, 0” to the right side of the graph. A line graph begins at the lower left of the graph and moves to point “0” on the y-axis. This segment of the line is labeled “H, subscript 2, O ( s ).” The line then flattens and travels horizontally for a small distance. This segment is labeled “Solid begins to melt” on its left side and “All solid melted” on its right side. The line then goes steeply upward in a linear fashion until it hits point “100” on the y-axis. This segment of the line is labeled “H, subscript 2, O,( l ).” The line then flattens and travels horizontally for a moderate distance. This segment is labeled “Liquid begins to boil” on its left side and “All liquid evaporated” on its right side. The line then rises to a point above “100” on the y-axis. This segment of the line is labeled “H, subscript 2, O ( g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8800" y="2440565"/>
            <a:ext cx="4611751" cy="3084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510005"/>
      </p:ext>
    </p:extLst>
  </p:cSld>
  <p:clrMapOvr>
    <a:masterClrMapping/>
  </p:clrMapOv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1" id="{68A9A9BA-6F13-47AE-B410-CB9935179930}" vid="{F6699BCB-869C-414B-93BF-D3C5D74102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Median1</Template>
  <TotalTime>6278</TotalTime>
  <Words>1097</Words>
  <Application>Microsoft Office PowerPoint</Application>
  <PresentationFormat>On-screen Show (4:3)</PresentationFormat>
  <Paragraphs>159</Paragraphs>
  <Slides>21</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Cambria Math</vt:lpstr>
      <vt:lpstr>Symbol</vt:lpstr>
      <vt:lpstr>Times</vt:lpstr>
      <vt:lpstr>Wingdings</vt:lpstr>
      <vt:lpstr>Wingdings 2</vt:lpstr>
      <vt:lpstr>Median1</vt:lpstr>
      <vt:lpstr>Chapter 10 Part 3</vt:lpstr>
      <vt:lpstr>Matter Phases and IMFs</vt:lpstr>
      <vt:lpstr>Changes of Phase</vt:lpstr>
      <vt:lpstr>Vaporization: Liquid to Gas</vt:lpstr>
      <vt:lpstr>Volatility</vt:lpstr>
      <vt:lpstr>Condensation: Gas to Liquid</vt:lpstr>
      <vt:lpstr>Heating Curves</vt:lpstr>
      <vt:lpstr>Heating Curves</vt:lpstr>
      <vt:lpstr>Heating Curves</vt:lpstr>
      <vt:lpstr>Enthalpies of Fusion and Vaporization</vt:lpstr>
      <vt:lpstr>Heating Curves </vt:lpstr>
      <vt:lpstr>Phase Transitions</vt:lpstr>
      <vt:lpstr>Changing the temperature within a phase</vt:lpstr>
      <vt:lpstr>Heating Curves</vt:lpstr>
      <vt:lpstr>Supercritical Fluid: A 4th Phase of Matter</vt:lpstr>
      <vt:lpstr>Phase Diagram: A graphical representation of the phases of matter</vt:lpstr>
      <vt:lpstr>Phase Diagrams</vt:lpstr>
      <vt:lpstr>Reading a Phase Diagram</vt:lpstr>
      <vt:lpstr>Relating Temperature and Vapor Pressure: the Clausius-Clapeyron Equation</vt:lpstr>
      <vt:lpstr>Clausius-Clapeyron Equation</vt:lpstr>
      <vt:lpstr>Clausius-Clapeyron Equation</vt:lpstr>
    </vt:vector>
  </TitlesOfParts>
  <Company>ASU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Part 2</dc:title>
  <dc:creator>ITS</dc:creator>
  <cp:lastModifiedBy>Walter Turner</cp:lastModifiedBy>
  <cp:revision>78</cp:revision>
  <dcterms:created xsi:type="dcterms:W3CDTF">2018-01-10T19:00:35Z</dcterms:created>
  <dcterms:modified xsi:type="dcterms:W3CDTF">2022-01-25T14:58:34Z</dcterms:modified>
</cp:coreProperties>
</file>