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3"/>
  </p:notesMasterIdLst>
  <p:sldIdLst>
    <p:sldId id="256" r:id="rId2"/>
    <p:sldId id="317" r:id="rId3"/>
    <p:sldId id="323" r:id="rId4"/>
    <p:sldId id="329" r:id="rId5"/>
    <p:sldId id="339" r:id="rId6"/>
    <p:sldId id="338" r:id="rId7"/>
    <p:sldId id="336" r:id="rId8"/>
    <p:sldId id="340" r:id="rId9"/>
    <p:sldId id="341" r:id="rId10"/>
    <p:sldId id="342" r:id="rId11"/>
    <p:sldId id="34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745" autoAdjust="0"/>
  </p:normalViewPr>
  <p:slideViewPr>
    <p:cSldViewPr>
      <p:cViewPr varScale="1">
        <p:scale>
          <a:sx n="79" d="100"/>
          <a:sy n="79" d="100"/>
        </p:scale>
        <p:origin x="181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752249C-B4DE-474F-8FD8-D50FD4AD80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0139102-7128-4A81-B28C-52E87965ABFF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1FEA7DC-6979-4F35-B4EB-1AB0817F83D0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56E82B6-D49C-4548-BAED-BA8B7B48C6F4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A69C36-20E3-45A5-8B8A-5CB09257AE3B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When citing research, focus on the authors by name rather than the year. Avoid talking about the “study” or the “researchers”, and never give the title of the article.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Better: Smith and Jones (1987), for example, found that….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Worse: </a:t>
            </a:r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A study by Smith</a:t>
            </a: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 and Jones..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Worse: In 1987, Smith and Jones…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Icky</a:t>
            </a: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: Smith and Jones, in an article entitled, “How to write a yucky sentence”…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A69C36-20E3-45A5-8B8A-5CB09257AE3B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When citing research, focus on the authors by name rather than the year. Avoid talking about the “study” or the “researchers”, and never give the title of the article.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Better: Smith and Jones (1987), for example, found that….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Worse: </a:t>
            </a:r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A study by Smith</a:t>
            </a: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 and Jones..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Worse: In 1987, Smith and Jones…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Icky</a:t>
            </a: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: Smith and Jones, in an article entitled, “How to write a yucky sentence”…</a:t>
            </a:r>
          </a:p>
        </p:txBody>
      </p:sp>
    </p:spTree>
    <p:extLst>
      <p:ext uri="{BB962C8B-B14F-4D97-AF65-F5344CB8AC3E}">
        <p14:creationId xmlns:p14="http://schemas.microsoft.com/office/powerpoint/2010/main" val="48959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A69C36-20E3-45A5-8B8A-5CB09257AE3B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When citing research, focus on the authors by name rather than the year. Avoid talking about the “study” or the “researchers”, and never give the title of the article.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Better: Smith and Jones (1987), for example, found that….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Worse: </a:t>
            </a:r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A study by Smith</a:t>
            </a: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 and Jones..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Worse: In 1987, Smith and Jones…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Icky</a:t>
            </a:r>
            <a:r>
              <a:rPr lang="en-US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: Smith and Jones, in an article entitled, “How to write a yucky sentence”…</a:t>
            </a:r>
          </a:p>
        </p:txBody>
      </p:sp>
    </p:spTree>
    <p:extLst>
      <p:ext uri="{BB962C8B-B14F-4D97-AF65-F5344CB8AC3E}">
        <p14:creationId xmlns:p14="http://schemas.microsoft.com/office/powerpoint/2010/main" val="3541349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C2E5DC6-2F17-4D2B-BE0A-E80EC4A59D13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Clr>
                <a:srgbClr val="800000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authors are placed in alphabetical order like they appear in the reference list.</a:t>
            </a:r>
          </a:p>
          <a:p>
            <a:pPr eaLnBrk="1" hangingPunct="1"/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A5A3A-88F8-4761-AD68-E751D665632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59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130C2-3C80-41EA-AE7A-337628FC8BB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942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12E8D-C5AC-4A5A-9931-033B434735D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453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B1D82-72BF-400A-A14E-8F8BFA7FECC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56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83B00-057F-4BCE-A8FC-E4DFFCBAE2B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258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557D0-01FA-4CE9-A4B8-D5452520A58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978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7302E-6C8A-48C6-A9BA-17B91E9A366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2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6E9C2-4003-46C1-8A88-BBCDC6E53B4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637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198EA-1D16-4A15-9819-2272D16789C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4C5FA-DCB8-45BF-BE18-FF928502E38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54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C0BFB-D472-4640-990E-4CCD72D4C54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759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0A7283-9FBF-4BD9-AF29-77C6D4EA95E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82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8650" y="451381"/>
            <a:ext cx="7884414" cy="4066540"/>
          </a:xfrm>
        </p:spPr>
        <p:txBody>
          <a:bodyPr anchor="b">
            <a:normAutofit/>
          </a:bodyPr>
          <a:lstStyle/>
          <a:p>
            <a:pPr algn="l" eaLnBrk="1" hangingPunct="1"/>
            <a:r>
              <a:rPr lang="en-US" altLang="en-US" sz="5700"/>
              <a:t>Introduction APA-style Formatting, Citations, and Writing Introductions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8649" y="4983276"/>
            <a:ext cx="7884414" cy="1126680"/>
          </a:xfrm>
        </p:spPr>
        <p:txBody>
          <a:bodyPr>
            <a:normAutofit/>
          </a:bodyPr>
          <a:lstStyle/>
          <a:p>
            <a:pPr algn="l" eaLnBrk="1" hangingPunct="1"/>
            <a:endParaRPr lang="en-US" altLang="en-US"/>
          </a:p>
        </p:txBody>
      </p:sp>
      <p:sp>
        <p:nvSpPr>
          <p:cNvPr id="74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8650" y="4718595"/>
            <a:ext cx="4057650" cy="18288"/>
          </a:xfrm>
          <a:custGeom>
            <a:avLst/>
            <a:gdLst>
              <a:gd name="connsiteX0" fmla="*/ 0 w 4057650"/>
              <a:gd name="connsiteY0" fmla="*/ 0 h 18288"/>
              <a:gd name="connsiteX1" fmla="*/ 757428 w 4057650"/>
              <a:gd name="connsiteY1" fmla="*/ 0 h 18288"/>
              <a:gd name="connsiteX2" fmla="*/ 1474279 w 4057650"/>
              <a:gd name="connsiteY2" fmla="*/ 0 h 18288"/>
              <a:gd name="connsiteX3" fmla="*/ 2191131 w 4057650"/>
              <a:gd name="connsiteY3" fmla="*/ 0 h 18288"/>
              <a:gd name="connsiteX4" fmla="*/ 2745676 w 4057650"/>
              <a:gd name="connsiteY4" fmla="*/ 0 h 18288"/>
              <a:gd name="connsiteX5" fmla="*/ 3340798 w 4057650"/>
              <a:gd name="connsiteY5" fmla="*/ 0 h 18288"/>
              <a:gd name="connsiteX6" fmla="*/ 4057650 w 4057650"/>
              <a:gd name="connsiteY6" fmla="*/ 0 h 18288"/>
              <a:gd name="connsiteX7" fmla="*/ 4057650 w 4057650"/>
              <a:gd name="connsiteY7" fmla="*/ 18288 h 18288"/>
              <a:gd name="connsiteX8" fmla="*/ 3381375 w 4057650"/>
              <a:gd name="connsiteY8" fmla="*/ 18288 h 18288"/>
              <a:gd name="connsiteX9" fmla="*/ 2826830 w 4057650"/>
              <a:gd name="connsiteY9" fmla="*/ 18288 h 18288"/>
              <a:gd name="connsiteX10" fmla="*/ 2272284 w 4057650"/>
              <a:gd name="connsiteY10" fmla="*/ 18288 h 18288"/>
              <a:gd name="connsiteX11" fmla="*/ 1555432 w 4057650"/>
              <a:gd name="connsiteY11" fmla="*/ 18288 h 18288"/>
              <a:gd name="connsiteX12" fmla="*/ 960310 w 4057650"/>
              <a:gd name="connsiteY12" fmla="*/ 18288 h 18288"/>
              <a:gd name="connsiteX13" fmla="*/ 0 w 4057650"/>
              <a:gd name="connsiteY13" fmla="*/ 18288 h 18288"/>
              <a:gd name="connsiteX14" fmla="*/ 0 w 4057650"/>
              <a:gd name="connsiteY14" fmla="*/ 0 h 18288"/>
              <a:gd name="connsiteX0" fmla="*/ 0 w 4057650"/>
              <a:gd name="connsiteY0" fmla="*/ 0 h 18288"/>
              <a:gd name="connsiteX1" fmla="*/ 635698 w 4057650"/>
              <a:gd name="connsiteY1" fmla="*/ 0 h 18288"/>
              <a:gd name="connsiteX2" fmla="*/ 1190244 w 4057650"/>
              <a:gd name="connsiteY2" fmla="*/ 0 h 18288"/>
              <a:gd name="connsiteX3" fmla="*/ 1947672 w 4057650"/>
              <a:gd name="connsiteY3" fmla="*/ 0 h 18288"/>
              <a:gd name="connsiteX4" fmla="*/ 2583370 w 4057650"/>
              <a:gd name="connsiteY4" fmla="*/ 0 h 18288"/>
              <a:gd name="connsiteX5" fmla="*/ 3219069 w 4057650"/>
              <a:gd name="connsiteY5" fmla="*/ 0 h 18288"/>
              <a:gd name="connsiteX6" fmla="*/ 4057650 w 4057650"/>
              <a:gd name="connsiteY6" fmla="*/ 0 h 18288"/>
              <a:gd name="connsiteX7" fmla="*/ 4057650 w 4057650"/>
              <a:gd name="connsiteY7" fmla="*/ 18288 h 18288"/>
              <a:gd name="connsiteX8" fmla="*/ 3381375 w 4057650"/>
              <a:gd name="connsiteY8" fmla="*/ 18288 h 18288"/>
              <a:gd name="connsiteX9" fmla="*/ 2826830 w 4057650"/>
              <a:gd name="connsiteY9" fmla="*/ 18288 h 18288"/>
              <a:gd name="connsiteX10" fmla="*/ 2150555 w 4057650"/>
              <a:gd name="connsiteY10" fmla="*/ 18288 h 18288"/>
              <a:gd name="connsiteX11" fmla="*/ 1474280 w 4057650"/>
              <a:gd name="connsiteY11" fmla="*/ 18288 h 18288"/>
              <a:gd name="connsiteX12" fmla="*/ 838581 w 4057650"/>
              <a:gd name="connsiteY12" fmla="*/ 18288 h 18288"/>
              <a:gd name="connsiteX13" fmla="*/ 0 w 4057650"/>
              <a:gd name="connsiteY13" fmla="*/ 18288 h 18288"/>
              <a:gd name="connsiteX14" fmla="*/ 0 w 405765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7650" h="18288" fill="none" extrusionOk="0">
                <a:moveTo>
                  <a:pt x="0" y="0"/>
                </a:moveTo>
                <a:cubicBezTo>
                  <a:pt x="367148" y="-8908"/>
                  <a:pt x="517612" y="4501"/>
                  <a:pt x="757428" y="0"/>
                </a:cubicBezTo>
                <a:cubicBezTo>
                  <a:pt x="1032602" y="-7253"/>
                  <a:pt x="1110097" y="-4084"/>
                  <a:pt x="1474279" y="0"/>
                </a:cubicBezTo>
                <a:cubicBezTo>
                  <a:pt x="1838373" y="-7421"/>
                  <a:pt x="1905070" y="-3632"/>
                  <a:pt x="2191131" y="0"/>
                </a:cubicBezTo>
                <a:cubicBezTo>
                  <a:pt x="2479083" y="8044"/>
                  <a:pt x="2590278" y="-15025"/>
                  <a:pt x="2745676" y="0"/>
                </a:cubicBezTo>
                <a:cubicBezTo>
                  <a:pt x="2939709" y="9877"/>
                  <a:pt x="3136017" y="-24028"/>
                  <a:pt x="3340798" y="0"/>
                </a:cubicBezTo>
                <a:cubicBezTo>
                  <a:pt x="3577524" y="19058"/>
                  <a:pt x="3755433" y="-7221"/>
                  <a:pt x="4057650" y="0"/>
                </a:cubicBezTo>
                <a:cubicBezTo>
                  <a:pt x="4057420" y="8026"/>
                  <a:pt x="4058238" y="15039"/>
                  <a:pt x="4057650" y="18288"/>
                </a:cubicBezTo>
                <a:cubicBezTo>
                  <a:pt x="3746991" y="51472"/>
                  <a:pt x="3642040" y="-9140"/>
                  <a:pt x="3381375" y="18288"/>
                </a:cubicBezTo>
                <a:cubicBezTo>
                  <a:pt x="3142532" y="69343"/>
                  <a:pt x="2955382" y="-2590"/>
                  <a:pt x="2826830" y="18288"/>
                </a:cubicBezTo>
                <a:cubicBezTo>
                  <a:pt x="2734164" y="30636"/>
                  <a:pt x="2422331" y="17559"/>
                  <a:pt x="2272284" y="18288"/>
                </a:cubicBezTo>
                <a:cubicBezTo>
                  <a:pt x="2111408" y="24730"/>
                  <a:pt x="1888168" y="26061"/>
                  <a:pt x="1555432" y="18288"/>
                </a:cubicBezTo>
                <a:cubicBezTo>
                  <a:pt x="1389125" y="7689"/>
                  <a:pt x="1177551" y="44302"/>
                  <a:pt x="960310" y="18288"/>
                </a:cubicBezTo>
                <a:cubicBezTo>
                  <a:pt x="875922" y="-35328"/>
                  <a:pt x="323458" y="14834"/>
                  <a:pt x="0" y="18288"/>
                </a:cubicBezTo>
                <a:cubicBezTo>
                  <a:pt x="732" y="12147"/>
                  <a:pt x="1474" y="5759"/>
                  <a:pt x="0" y="0"/>
                </a:cubicBezTo>
                <a:close/>
              </a:path>
              <a:path w="4057650" h="18288" stroke="0" extrusionOk="0">
                <a:moveTo>
                  <a:pt x="0" y="0"/>
                </a:moveTo>
                <a:cubicBezTo>
                  <a:pt x="242151" y="36334"/>
                  <a:pt x="500401" y="29139"/>
                  <a:pt x="635698" y="0"/>
                </a:cubicBezTo>
                <a:cubicBezTo>
                  <a:pt x="783144" y="-32004"/>
                  <a:pt x="950843" y="-4485"/>
                  <a:pt x="1190244" y="0"/>
                </a:cubicBezTo>
                <a:cubicBezTo>
                  <a:pt x="1493739" y="37672"/>
                  <a:pt x="1683931" y="-5135"/>
                  <a:pt x="1947672" y="0"/>
                </a:cubicBezTo>
                <a:cubicBezTo>
                  <a:pt x="2231467" y="29157"/>
                  <a:pt x="2283780" y="-18583"/>
                  <a:pt x="2583370" y="0"/>
                </a:cubicBezTo>
                <a:cubicBezTo>
                  <a:pt x="2879743" y="13186"/>
                  <a:pt x="3001896" y="40538"/>
                  <a:pt x="3219069" y="0"/>
                </a:cubicBezTo>
                <a:cubicBezTo>
                  <a:pt x="3480307" y="-5034"/>
                  <a:pt x="3756341" y="17550"/>
                  <a:pt x="4057650" y="0"/>
                </a:cubicBezTo>
                <a:cubicBezTo>
                  <a:pt x="4056338" y="6441"/>
                  <a:pt x="4057679" y="13855"/>
                  <a:pt x="4057650" y="18288"/>
                </a:cubicBezTo>
                <a:cubicBezTo>
                  <a:pt x="3866391" y="15329"/>
                  <a:pt x="3683092" y="27213"/>
                  <a:pt x="3381375" y="18288"/>
                </a:cubicBezTo>
                <a:cubicBezTo>
                  <a:pt x="3077442" y="-31539"/>
                  <a:pt x="2959293" y="-5332"/>
                  <a:pt x="2826830" y="18288"/>
                </a:cubicBezTo>
                <a:cubicBezTo>
                  <a:pt x="2745586" y="53568"/>
                  <a:pt x="2366651" y="59392"/>
                  <a:pt x="2150555" y="18288"/>
                </a:cubicBezTo>
                <a:cubicBezTo>
                  <a:pt x="1889766" y="-17354"/>
                  <a:pt x="1744011" y="-22688"/>
                  <a:pt x="1474280" y="18288"/>
                </a:cubicBezTo>
                <a:cubicBezTo>
                  <a:pt x="1211536" y="22995"/>
                  <a:pt x="970196" y="35522"/>
                  <a:pt x="838581" y="18288"/>
                </a:cubicBezTo>
                <a:cubicBezTo>
                  <a:pt x="683899" y="-4450"/>
                  <a:pt x="224248" y="-42444"/>
                  <a:pt x="0" y="18288"/>
                </a:cubicBezTo>
                <a:cubicBezTo>
                  <a:pt x="821" y="10074"/>
                  <a:pt x="-92" y="8278"/>
                  <a:pt x="0" y="0"/>
                </a:cubicBezTo>
                <a:close/>
              </a:path>
              <a:path w="4057650" h="18288" fill="none" stroke="0" extrusionOk="0">
                <a:moveTo>
                  <a:pt x="0" y="0"/>
                </a:moveTo>
                <a:cubicBezTo>
                  <a:pt x="358409" y="-4652"/>
                  <a:pt x="486702" y="12101"/>
                  <a:pt x="757428" y="0"/>
                </a:cubicBezTo>
                <a:cubicBezTo>
                  <a:pt x="1022678" y="-8760"/>
                  <a:pt x="1108573" y="-4098"/>
                  <a:pt x="1474279" y="0"/>
                </a:cubicBezTo>
                <a:cubicBezTo>
                  <a:pt x="1819257" y="16644"/>
                  <a:pt x="1919656" y="-4532"/>
                  <a:pt x="2191131" y="0"/>
                </a:cubicBezTo>
                <a:cubicBezTo>
                  <a:pt x="2458468" y="10266"/>
                  <a:pt x="2618941" y="-8527"/>
                  <a:pt x="2745676" y="0"/>
                </a:cubicBezTo>
                <a:cubicBezTo>
                  <a:pt x="2931643" y="26136"/>
                  <a:pt x="3158142" y="-56944"/>
                  <a:pt x="3340798" y="0"/>
                </a:cubicBezTo>
                <a:cubicBezTo>
                  <a:pt x="3532039" y="10299"/>
                  <a:pt x="3748090" y="-3814"/>
                  <a:pt x="4057650" y="0"/>
                </a:cubicBezTo>
                <a:cubicBezTo>
                  <a:pt x="4057078" y="8167"/>
                  <a:pt x="4057287" y="15177"/>
                  <a:pt x="4057650" y="18288"/>
                </a:cubicBezTo>
                <a:cubicBezTo>
                  <a:pt x="3759943" y="49384"/>
                  <a:pt x="3655385" y="-7741"/>
                  <a:pt x="3381375" y="18288"/>
                </a:cubicBezTo>
                <a:cubicBezTo>
                  <a:pt x="3117080" y="48239"/>
                  <a:pt x="2965830" y="15751"/>
                  <a:pt x="2826830" y="18288"/>
                </a:cubicBezTo>
                <a:cubicBezTo>
                  <a:pt x="2719180" y="54573"/>
                  <a:pt x="2405341" y="28209"/>
                  <a:pt x="2272284" y="18288"/>
                </a:cubicBezTo>
                <a:cubicBezTo>
                  <a:pt x="2146521" y="42397"/>
                  <a:pt x="1920511" y="48303"/>
                  <a:pt x="1555432" y="18288"/>
                </a:cubicBezTo>
                <a:cubicBezTo>
                  <a:pt x="1341297" y="-10360"/>
                  <a:pt x="1185337" y="10858"/>
                  <a:pt x="960310" y="18288"/>
                </a:cubicBezTo>
                <a:cubicBezTo>
                  <a:pt x="797841" y="-27072"/>
                  <a:pt x="348704" y="-79830"/>
                  <a:pt x="0" y="18288"/>
                </a:cubicBezTo>
                <a:cubicBezTo>
                  <a:pt x="82" y="11116"/>
                  <a:pt x="515" y="669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057650"/>
                      <a:gd name="connsiteY0" fmla="*/ 0 h 18288"/>
                      <a:gd name="connsiteX1" fmla="*/ 757428 w 4057650"/>
                      <a:gd name="connsiteY1" fmla="*/ 0 h 18288"/>
                      <a:gd name="connsiteX2" fmla="*/ 1474279 w 4057650"/>
                      <a:gd name="connsiteY2" fmla="*/ 0 h 18288"/>
                      <a:gd name="connsiteX3" fmla="*/ 2191131 w 4057650"/>
                      <a:gd name="connsiteY3" fmla="*/ 0 h 18288"/>
                      <a:gd name="connsiteX4" fmla="*/ 2745676 w 4057650"/>
                      <a:gd name="connsiteY4" fmla="*/ 0 h 18288"/>
                      <a:gd name="connsiteX5" fmla="*/ 3340798 w 4057650"/>
                      <a:gd name="connsiteY5" fmla="*/ 0 h 18288"/>
                      <a:gd name="connsiteX6" fmla="*/ 4057650 w 4057650"/>
                      <a:gd name="connsiteY6" fmla="*/ 0 h 18288"/>
                      <a:gd name="connsiteX7" fmla="*/ 4057650 w 4057650"/>
                      <a:gd name="connsiteY7" fmla="*/ 18288 h 18288"/>
                      <a:gd name="connsiteX8" fmla="*/ 3381375 w 4057650"/>
                      <a:gd name="connsiteY8" fmla="*/ 18288 h 18288"/>
                      <a:gd name="connsiteX9" fmla="*/ 2826830 w 4057650"/>
                      <a:gd name="connsiteY9" fmla="*/ 18288 h 18288"/>
                      <a:gd name="connsiteX10" fmla="*/ 2272284 w 4057650"/>
                      <a:gd name="connsiteY10" fmla="*/ 18288 h 18288"/>
                      <a:gd name="connsiteX11" fmla="*/ 1555432 w 4057650"/>
                      <a:gd name="connsiteY11" fmla="*/ 18288 h 18288"/>
                      <a:gd name="connsiteX12" fmla="*/ 960310 w 4057650"/>
                      <a:gd name="connsiteY12" fmla="*/ 18288 h 18288"/>
                      <a:gd name="connsiteX13" fmla="*/ 0 w 4057650"/>
                      <a:gd name="connsiteY13" fmla="*/ 18288 h 18288"/>
                      <a:gd name="connsiteX14" fmla="*/ 0 w 4057650"/>
                      <a:gd name="connsiteY14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57650" h="18288" fill="none" extrusionOk="0">
                        <a:moveTo>
                          <a:pt x="0" y="0"/>
                        </a:moveTo>
                        <a:cubicBezTo>
                          <a:pt x="371182" y="3227"/>
                          <a:pt x="494372" y="9222"/>
                          <a:pt x="757428" y="0"/>
                        </a:cubicBezTo>
                        <a:cubicBezTo>
                          <a:pt x="1020484" y="-9222"/>
                          <a:pt x="1116719" y="-4357"/>
                          <a:pt x="1474279" y="0"/>
                        </a:cubicBezTo>
                        <a:cubicBezTo>
                          <a:pt x="1831839" y="4357"/>
                          <a:pt x="1920973" y="-11809"/>
                          <a:pt x="2191131" y="0"/>
                        </a:cubicBezTo>
                        <a:cubicBezTo>
                          <a:pt x="2461289" y="11809"/>
                          <a:pt x="2589480" y="-22604"/>
                          <a:pt x="2745676" y="0"/>
                        </a:cubicBezTo>
                        <a:cubicBezTo>
                          <a:pt x="2901872" y="22604"/>
                          <a:pt x="3136452" y="-12306"/>
                          <a:pt x="3340798" y="0"/>
                        </a:cubicBezTo>
                        <a:cubicBezTo>
                          <a:pt x="3545144" y="12306"/>
                          <a:pt x="3766934" y="-21556"/>
                          <a:pt x="4057650" y="0"/>
                        </a:cubicBezTo>
                        <a:cubicBezTo>
                          <a:pt x="4057150" y="8855"/>
                          <a:pt x="4057759" y="14521"/>
                          <a:pt x="4057650" y="18288"/>
                        </a:cubicBezTo>
                        <a:cubicBezTo>
                          <a:pt x="3743404" y="40125"/>
                          <a:pt x="3625516" y="-14923"/>
                          <a:pt x="3381375" y="18288"/>
                        </a:cubicBezTo>
                        <a:cubicBezTo>
                          <a:pt x="3137235" y="51499"/>
                          <a:pt x="2946571" y="1"/>
                          <a:pt x="2826830" y="18288"/>
                        </a:cubicBezTo>
                        <a:cubicBezTo>
                          <a:pt x="2707090" y="36575"/>
                          <a:pt x="2402756" y="1432"/>
                          <a:pt x="2272284" y="18288"/>
                        </a:cubicBezTo>
                        <a:cubicBezTo>
                          <a:pt x="2141812" y="35144"/>
                          <a:pt x="1895935" y="18199"/>
                          <a:pt x="1555432" y="18288"/>
                        </a:cubicBezTo>
                        <a:cubicBezTo>
                          <a:pt x="1214929" y="18377"/>
                          <a:pt x="1103072" y="14503"/>
                          <a:pt x="960310" y="18288"/>
                        </a:cubicBezTo>
                        <a:cubicBezTo>
                          <a:pt x="817548" y="22073"/>
                          <a:pt x="402272" y="-29359"/>
                          <a:pt x="0" y="18288"/>
                        </a:cubicBezTo>
                        <a:cubicBezTo>
                          <a:pt x="683" y="12014"/>
                          <a:pt x="724" y="5908"/>
                          <a:pt x="0" y="0"/>
                        </a:cubicBezTo>
                        <a:close/>
                      </a:path>
                      <a:path w="4057650" h="18288" stroke="0" extrusionOk="0">
                        <a:moveTo>
                          <a:pt x="0" y="0"/>
                        </a:moveTo>
                        <a:cubicBezTo>
                          <a:pt x="248348" y="13145"/>
                          <a:pt x="486117" y="25042"/>
                          <a:pt x="635698" y="0"/>
                        </a:cubicBezTo>
                        <a:cubicBezTo>
                          <a:pt x="785279" y="-25042"/>
                          <a:pt x="917762" y="-5537"/>
                          <a:pt x="1190244" y="0"/>
                        </a:cubicBezTo>
                        <a:cubicBezTo>
                          <a:pt x="1462726" y="5537"/>
                          <a:pt x="1667120" y="-21232"/>
                          <a:pt x="1947672" y="0"/>
                        </a:cubicBezTo>
                        <a:cubicBezTo>
                          <a:pt x="2228224" y="21232"/>
                          <a:pt x="2280631" y="-21698"/>
                          <a:pt x="2583370" y="0"/>
                        </a:cubicBezTo>
                        <a:cubicBezTo>
                          <a:pt x="2886109" y="21698"/>
                          <a:pt x="3022941" y="19647"/>
                          <a:pt x="3219069" y="0"/>
                        </a:cubicBezTo>
                        <a:cubicBezTo>
                          <a:pt x="3415197" y="-19647"/>
                          <a:pt x="3747500" y="26991"/>
                          <a:pt x="4057650" y="0"/>
                        </a:cubicBezTo>
                        <a:cubicBezTo>
                          <a:pt x="4056752" y="7180"/>
                          <a:pt x="4057819" y="13790"/>
                          <a:pt x="4057650" y="18288"/>
                        </a:cubicBezTo>
                        <a:cubicBezTo>
                          <a:pt x="3865148" y="-3313"/>
                          <a:pt x="3702543" y="49468"/>
                          <a:pt x="3381375" y="18288"/>
                        </a:cubicBezTo>
                        <a:cubicBezTo>
                          <a:pt x="3060208" y="-12892"/>
                          <a:pt x="2956571" y="-8678"/>
                          <a:pt x="2826830" y="18288"/>
                        </a:cubicBezTo>
                        <a:cubicBezTo>
                          <a:pt x="2697089" y="45254"/>
                          <a:pt x="2411031" y="43154"/>
                          <a:pt x="2150555" y="18288"/>
                        </a:cubicBezTo>
                        <a:cubicBezTo>
                          <a:pt x="1890080" y="-6578"/>
                          <a:pt x="1741827" y="-615"/>
                          <a:pt x="1474280" y="18288"/>
                        </a:cubicBezTo>
                        <a:cubicBezTo>
                          <a:pt x="1206734" y="37191"/>
                          <a:pt x="998203" y="33335"/>
                          <a:pt x="838581" y="18288"/>
                        </a:cubicBezTo>
                        <a:cubicBezTo>
                          <a:pt x="678959" y="3241"/>
                          <a:pt x="187101" y="-13212"/>
                          <a:pt x="0" y="18288"/>
                        </a:cubicBezTo>
                        <a:cubicBezTo>
                          <a:pt x="571" y="10093"/>
                          <a:pt x="-125" y="840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90D10-CF00-4495-ACCA-87A239F0D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14FA3-622C-4231-AA9F-1377F41A0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805363"/>
          </a:xfrm>
        </p:spPr>
        <p:txBody>
          <a:bodyPr/>
          <a:lstStyle/>
          <a:p>
            <a:r>
              <a:rPr lang="en-US" dirty="0"/>
              <a:t>Journal articles:</a:t>
            </a:r>
          </a:p>
          <a:p>
            <a:endParaRPr lang="en-US" dirty="0"/>
          </a:p>
        </p:txBody>
      </p:sp>
      <p:pic>
        <p:nvPicPr>
          <p:cNvPr id="1026" name="Picture 2" descr="Getting Started in APA 7th - APA 7th Referencing - Library Guides at  Victoria University">
            <a:extLst>
              <a:ext uri="{FF2B5EF4-FFF2-40B4-BE49-F238E27FC236}">
                <a16:creationId xmlns:a16="http://schemas.microsoft.com/office/drawing/2014/main" id="{778D1C51-B174-43D4-887F-8EA152957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38" y="1695677"/>
            <a:ext cx="7010400" cy="200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A REFERENCE JOURNAL ARTICLE ONLINE DATABASE – tiosneaken1979 site">
            <a:extLst>
              <a:ext uri="{FF2B5EF4-FFF2-40B4-BE49-F238E27FC236}">
                <a16:creationId xmlns:a16="http://schemas.microsoft.com/office/drawing/2014/main" id="{969C54F4-5885-4780-BFF5-4725A729A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698648"/>
            <a:ext cx="60960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192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47178-EA2F-44F9-A17D-6FB974A01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utoShape 2" descr="Reference List APA 7th Referencing Style Guide | Simply Psychology">
            <a:extLst>
              <a:ext uri="{FF2B5EF4-FFF2-40B4-BE49-F238E27FC236}">
                <a16:creationId xmlns:a16="http://schemas.microsoft.com/office/drawing/2014/main" id="{E4EB4177-FC4B-417A-B90D-9EB2884C0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73F34C-50AC-4A60-A300-965FACFD5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8600"/>
            <a:ext cx="8362950" cy="3981492"/>
          </a:xfrm>
          <a:prstGeom prst="rect">
            <a:avLst/>
          </a:prstGeom>
        </p:spPr>
      </p:pic>
      <p:pic>
        <p:nvPicPr>
          <p:cNvPr id="2054" name="Picture 6" descr="Book chapters - APA 7th Style - LibGuides at University of Newcastle Library">
            <a:extLst>
              <a:ext uri="{FF2B5EF4-FFF2-40B4-BE49-F238E27FC236}">
                <a16:creationId xmlns:a16="http://schemas.microsoft.com/office/drawing/2014/main" id="{62962C05-FED4-47D6-987B-A0759B144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71002"/>
            <a:ext cx="8890062" cy="220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21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685800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en-US" sz="2400"/>
            </a:br>
            <a:r>
              <a:rPr lang="en-US" altLang="en-US" sz="2400"/>
              <a:t>Sections of the APA-Format Paper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796119" y="899046"/>
            <a:ext cx="7839075" cy="5334000"/>
          </a:xfrm>
        </p:spPr>
        <p:txBody>
          <a:bodyPr/>
          <a:lstStyle/>
          <a:p>
            <a:pPr marL="990600" lvl="1" indent="-533400" eaLnBrk="1" hangingPunct="1">
              <a:lnSpc>
                <a:spcPct val="80000"/>
              </a:lnSpc>
              <a:buFontTx/>
              <a:buNone/>
            </a:pPr>
            <a:endParaRPr lang="en-US" altLang="en-US" sz="1400" dirty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 dirty="0"/>
              <a:t>See APA manual, 7</a:t>
            </a:r>
            <a:r>
              <a:rPr lang="en-US" altLang="en-US" sz="1800" baseline="30000" dirty="0"/>
              <a:t>th</a:t>
            </a:r>
            <a:r>
              <a:rPr lang="en-US" altLang="en-US" sz="1800" dirty="0"/>
              <a:t> </a:t>
            </a:r>
            <a:r>
              <a:rPr lang="en-US" altLang="en-US" sz="1800" dirty="0" err="1"/>
              <a:t>ed</a:t>
            </a:r>
            <a:r>
              <a:rPr lang="en-US" altLang="en-US" sz="1800" dirty="0"/>
              <a:t>, p. 43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 dirty="0"/>
              <a:t>…in order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Title Page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Abstract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Text / Body of Manuscript</a:t>
            </a:r>
          </a:p>
          <a:p>
            <a:pPr marL="1333500" lvl="2" indent="-533400">
              <a:lnSpc>
                <a:spcPct val="80000"/>
              </a:lnSpc>
              <a:buFont typeface="+mj-lt"/>
              <a:buAutoNum type="alphaLcParenR"/>
            </a:pPr>
            <a:r>
              <a:rPr lang="en-US" altLang="en-US" sz="1700" dirty="0">
                <a:solidFill>
                  <a:srgbClr val="000000"/>
                </a:solidFill>
              </a:rPr>
              <a:t>Introduction</a:t>
            </a:r>
          </a:p>
          <a:p>
            <a:pPr marL="1333500" lvl="2" indent="-533400">
              <a:lnSpc>
                <a:spcPct val="80000"/>
              </a:lnSpc>
              <a:buFont typeface="+mj-lt"/>
              <a:buAutoNum type="alphaLcParenR"/>
            </a:pPr>
            <a:r>
              <a:rPr lang="en-US" altLang="en-US" sz="1700" dirty="0">
                <a:solidFill>
                  <a:srgbClr val="000000"/>
                </a:solidFill>
              </a:rPr>
              <a:t>Method Section</a:t>
            </a:r>
          </a:p>
          <a:p>
            <a:pPr marL="1333500" lvl="2" indent="-533400">
              <a:lnSpc>
                <a:spcPct val="80000"/>
              </a:lnSpc>
              <a:buFont typeface="+mj-lt"/>
              <a:buAutoNum type="alphaLcParenR"/>
            </a:pPr>
            <a:r>
              <a:rPr lang="en-US" altLang="en-US" sz="1700" dirty="0">
                <a:solidFill>
                  <a:srgbClr val="000000"/>
                </a:solidFill>
              </a:rPr>
              <a:t>Results Section</a:t>
            </a:r>
          </a:p>
          <a:p>
            <a:pPr marL="1333500" lvl="2" indent="-533400">
              <a:lnSpc>
                <a:spcPct val="80000"/>
              </a:lnSpc>
              <a:buFont typeface="+mj-lt"/>
              <a:buAutoNum type="alphaLcParenR"/>
            </a:pPr>
            <a:r>
              <a:rPr lang="en-US" altLang="en-US" sz="1700" dirty="0">
                <a:solidFill>
                  <a:srgbClr val="000000"/>
                </a:solidFill>
              </a:rPr>
              <a:t>Discussion Section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References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Footnotes (if any)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Author note (if any)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Tables (if any) 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Figures (if any)</a:t>
            </a:r>
          </a:p>
          <a:p>
            <a:pPr marL="990600" lvl="1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</a:rPr>
              <a:t>Appendices (if any)</a:t>
            </a:r>
          </a:p>
        </p:txBody>
      </p:sp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Sections of the APA-Format Paper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191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sz="2700" dirty="0"/>
              <a:t>Introduction </a:t>
            </a:r>
          </a:p>
          <a:p>
            <a:pPr lvl="1" eaLnBrk="1" hangingPunct="1">
              <a:lnSpc>
                <a:spcPct val="8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sz="2200" dirty="0"/>
              <a:t>See </a:t>
            </a:r>
            <a:r>
              <a:rPr lang="en-US" altLang="en-US" sz="2200" dirty="0" err="1"/>
              <a:t>Kail</a:t>
            </a:r>
            <a:r>
              <a:rPr lang="en-US" altLang="en-US" sz="2200" dirty="0"/>
              <a:t> Chapters 4 and 5 (PLEASE </a:t>
            </a:r>
            <a:r>
              <a:rPr lang="en-US" altLang="en-US" sz="2200" dirty="0">
                <a:sym typeface="Wingdings" panose="05000000000000000000" pitchFamily="2" charset="2"/>
              </a:rPr>
              <a:t>); Heath Chapter 14 (PLEASE); </a:t>
            </a:r>
            <a:r>
              <a:rPr lang="en-US" altLang="en-US" sz="2200" dirty="0"/>
              <a:t>APA manual; </a:t>
            </a:r>
            <a:r>
              <a:rPr lang="en-US" altLang="en-US" sz="2200" dirty="0" err="1"/>
              <a:t>Morling</a:t>
            </a:r>
            <a:r>
              <a:rPr lang="en-US" altLang="en-US" sz="2200" dirty="0"/>
              <a:t> Appendix,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700" dirty="0"/>
              <a:t>Three primary objectives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/>
              <a:t>introduce problem being studied and why it’s important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/>
              <a:t>summarize relevant background literature and theoretical implications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/>
              <a:t>describe purpose, rationale, and design of present study with logical development of hypotheses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altLang="en-US" sz="20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700" dirty="0"/>
              <a:t>Purpose: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i="1" dirty="0"/>
              <a:t>Provide justification for the hypothesis and need for the study</a:t>
            </a:r>
            <a:endParaRPr lang="en-US" altLang="en-US" sz="2200" dirty="0"/>
          </a:p>
          <a:p>
            <a:pPr lvl="1" eaLnBrk="1" hangingPunct="1">
              <a:lnSpc>
                <a:spcPct val="80000"/>
              </a:lnSpc>
              <a:spcBef>
                <a:spcPts val="500"/>
              </a:spcBef>
              <a:spcAft>
                <a:spcPts val="500"/>
              </a:spcAft>
              <a:buFontTx/>
              <a:buNone/>
            </a:pPr>
            <a:endParaRPr lang="en-US" altLang="en-US" sz="2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altLang="en-US"/>
              <a:t>APA-Style: Citations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56360"/>
            <a:ext cx="8077200" cy="4419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Uses an Author-Date citation system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Two parts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1. in-text citation and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2. Corresponding reference list entry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endParaRPr lang="en-US" altLang="en-US" dirty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8DE836-EF55-4718-BE5E-30153316CB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833" t="48518" r="12500" b="18889"/>
          <a:stretch/>
        </p:blipFill>
        <p:spPr>
          <a:xfrm>
            <a:off x="685800" y="3276600"/>
            <a:ext cx="6835279" cy="2685288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altLang="en-US"/>
              <a:t>APA-Style: Citations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56360"/>
            <a:ext cx="8077200" cy="504444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endParaRPr lang="en-US" altLang="en-US" dirty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endParaRPr lang="en-US" altLang="en-US" dirty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Parenthetical (and end of sentence) and narrative (within the text)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Narrative examples: 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Koehler (2016) noted the dangers of falsely balanced news coverage.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altLang="en-US" dirty="0" err="1"/>
              <a:t>Tse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and</a:t>
            </a:r>
            <a:r>
              <a:rPr lang="en-US" altLang="en-US" dirty="0"/>
              <a:t> Tung (1949) report that MAO activity in some individuals with schizophrenia is actually higher than normal.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endParaRPr lang="en-US" altLang="en-US" dirty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dirty="0"/>
              <a:t>Parenthetical examples: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Falsely balanced news coverage can distort the public’s perception of expert consensus on an issues (Koehler, 2016). 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MAO activity in some individuals with schizophrenia is actually higher than normal (</a:t>
            </a:r>
            <a:r>
              <a:rPr lang="en-US" altLang="en-US" dirty="0" err="1"/>
              <a:t>Tse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&amp;</a:t>
            </a:r>
            <a:r>
              <a:rPr lang="en-US" altLang="en-US" dirty="0"/>
              <a:t> Tung, 1949).</a:t>
            </a:r>
          </a:p>
          <a:p>
            <a:endParaRPr lang="en-US" altLang="en-US" dirty="0"/>
          </a:p>
          <a:p>
            <a:r>
              <a:rPr lang="en-US" altLang="en-US" dirty="0"/>
              <a:t>USE parenthetical as often as possible.  </a:t>
            </a:r>
          </a:p>
        </p:txBody>
      </p:sp>
    </p:spTree>
    <p:extLst>
      <p:ext uri="{BB962C8B-B14F-4D97-AF65-F5344CB8AC3E}">
        <p14:creationId xmlns:p14="http://schemas.microsoft.com/office/powerpoint/2010/main" val="293181915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altLang="en-US"/>
              <a:t>APA-Style: Citations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44168"/>
            <a:ext cx="8077200" cy="498043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 sz="3200" dirty="0">
                <a:solidFill>
                  <a:srgbClr val="FF0000"/>
                </a:solidFill>
              </a:rPr>
              <a:t>AVOID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Worse: </a:t>
            </a:r>
            <a:r>
              <a:rPr lang="en-US" altLang="en-US" sz="2400" b="1" dirty="0">
                <a:cs typeface="Arial" panose="020B0604020202020204" pitchFamily="34" charset="0"/>
              </a:rPr>
              <a:t>A study by Smith</a:t>
            </a:r>
            <a:r>
              <a:rPr lang="en-US" altLang="en-US" sz="2400" dirty="0">
                <a:cs typeface="Arial" panose="020B0604020202020204" pitchFamily="34" charset="0"/>
              </a:rPr>
              <a:t> and Jones..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Worse: In 1987, Smith and Jones…</a:t>
            </a:r>
          </a:p>
          <a:p>
            <a:pPr>
              <a:lnSpc>
                <a:spcPct val="80000"/>
              </a:lnSpc>
            </a:pPr>
            <a:r>
              <a:rPr lang="en-US" altLang="en-US" sz="2400" b="1" i="1" dirty="0">
                <a:cs typeface="Arial" panose="020B0604020202020204" pitchFamily="34" charset="0"/>
              </a:rPr>
              <a:t>Icky</a:t>
            </a:r>
            <a:r>
              <a:rPr lang="en-US" altLang="en-US" sz="2400" dirty="0">
                <a:cs typeface="Arial" panose="020B0604020202020204" pitchFamily="34" charset="0"/>
              </a:rPr>
              <a:t>: Smith and Jones, in an article entitled, “How to write a yucky sentence”…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Better: Smith and Jones (1987), for example, found that….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Best: Start with the findings, then put Smith and Jones in the background (parenthetical)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No first names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No article titles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No “A study by….”</a:t>
            </a:r>
          </a:p>
        </p:txBody>
      </p:sp>
    </p:spTree>
    <p:extLst>
      <p:ext uri="{BB962C8B-B14F-4D97-AF65-F5344CB8AC3E}">
        <p14:creationId xmlns:p14="http://schemas.microsoft.com/office/powerpoint/2010/main" val="394313508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263"/>
            <a:ext cx="8805863" cy="922337"/>
          </a:xfrm>
        </p:spPr>
        <p:txBody>
          <a:bodyPr/>
          <a:lstStyle/>
          <a:p>
            <a:pPr algn="ctr" eaLnBrk="1" hangingPunct="1"/>
            <a:r>
              <a:rPr lang="en-US" altLang="en-US" sz="3700">
                <a:solidFill>
                  <a:schemeClr val="tx1"/>
                </a:solidFill>
              </a:rPr>
              <a:t>Citations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839200" cy="5105400"/>
          </a:xfrm>
        </p:spPr>
        <p:txBody>
          <a:bodyPr>
            <a:normAutofit lnSpcReduction="10000"/>
          </a:bodyPr>
          <a:lstStyle/>
          <a:p>
            <a:pPr>
              <a:buClr>
                <a:srgbClr val="800000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altLang="en-US" sz="2300" b="1" dirty="0">
                <a:solidFill>
                  <a:srgbClr val="000000"/>
                </a:solidFill>
              </a:rPr>
              <a:t> For Parenthetical</a:t>
            </a:r>
          </a:p>
          <a:p>
            <a:pPr>
              <a:buClr>
                <a:srgbClr val="800000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altLang="en-US" sz="2300" b="1" dirty="0">
                <a:solidFill>
                  <a:srgbClr val="000000"/>
                </a:solidFill>
              </a:rPr>
              <a:t>Multiple authors </a:t>
            </a:r>
            <a:r>
              <a:rPr lang="en-US" altLang="en-US" sz="2300" dirty="0">
                <a:solidFill>
                  <a:srgbClr val="000000"/>
                </a:solidFill>
              </a:rPr>
              <a:t>are placed in alphabetical order by surname, separated by a semicolon. </a:t>
            </a:r>
          </a:p>
          <a:p>
            <a:pPr marL="342900" lvl="1" indent="0">
              <a:buNone/>
            </a:pPr>
            <a:endParaRPr lang="en-US" altLang="en-US" sz="2450" dirty="0"/>
          </a:p>
          <a:p>
            <a:pPr lvl="1"/>
            <a:r>
              <a:rPr lang="en-US" altLang="en-US" sz="2450" dirty="0"/>
              <a:t>Research shows that the mere suggestion that one is drinking alcohol can influence a wide range of dependent measures (Hull &amp; Bond, 1986; Marlatt &amp; </a:t>
            </a:r>
            <a:r>
              <a:rPr lang="en-US" altLang="en-US" sz="2450" dirty="0" err="1"/>
              <a:t>Rohsenow</a:t>
            </a:r>
            <a:r>
              <a:rPr lang="en-US" altLang="en-US" sz="2450" dirty="0"/>
              <a:t>, 1980).</a:t>
            </a:r>
          </a:p>
          <a:p>
            <a:pPr lvl="1"/>
            <a:endParaRPr lang="en-US" altLang="en-US" sz="2450" dirty="0"/>
          </a:p>
          <a:p>
            <a:pPr lvl="1"/>
            <a:r>
              <a:rPr lang="en-US" altLang="en-US" sz="2450" dirty="0"/>
              <a:t>There are rules for how to cite multiple sources with the exact same authors last name – see APA manual or Purdue OWL</a:t>
            </a:r>
          </a:p>
          <a:p>
            <a:pPr lvl="1"/>
            <a:endParaRPr lang="en-US" altLang="en-US" sz="2450" dirty="0"/>
          </a:p>
          <a:p>
            <a:pPr lvl="1"/>
            <a:r>
              <a:rPr lang="en-US" altLang="en-US" sz="2450" dirty="0"/>
              <a:t>For narrative citations w/ multiple authors, they can appear in any order.</a:t>
            </a:r>
          </a:p>
          <a:p>
            <a:pPr lvl="2"/>
            <a:r>
              <a:rPr lang="en-US" altLang="en-US" sz="2150" dirty="0"/>
              <a:t>Suliman (2018), </a:t>
            </a:r>
            <a:r>
              <a:rPr lang="en-US" altLang="en-US" sz="2150" dirty="0" err="1"/>
              <a:t>Guiterrez</a:t>
            </a:r>
            <a:r>
              <a:rPr lang="en-US" altLang="en-US" sz="2150" dirty="0"/>
              <a:t> (2012), and Medina and Reyes (2019) examined…</a:t>
            </a:r>
          </a:p>
          <a:p>
            <a:pPr lvl="1" eaLnBrk="1" hangingPunct="1">
              <a:buClr>
                <a:srgbClr val="800000"/>
              </a:buClr>
              <a:buSzPct val="60000"/>
              <a:buFont typeface="Wingdings" panose="05000000000000000000" pitchFamily="2" charset="2"/>
              <a:buChar char="q"/>
            </a:pPr>
            <a:endParaRPr lang="en-US" altLang="en-US" sz="2000" dirty="0">
              <a:solidFill>
                <a:srgbClr val="000000"/>
              </a:solidFill>
            </a:endParaRPr>
          </a:p>
          <a:p>
            <a:pPr lvl="1" eaLnBrk="1" hangingPunct="1">
              <a:buFontTx/>
              <a:buNone/>
            </a:pPr>
            <a:endParaRPr lang="en-US" altLang="en-US" sz="20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0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0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1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A54F3-C9AD-43B9-9943-11ADDC0CC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1F80EE-4C7E-48A5-9E11-40A0B6B1C5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00" t="12963" r="20833" b="30741"/>
          <a:stretch/>
        </p:blipFill>
        <p:spPr>
          <a:xfrm>
            <a:off x="634746" y="914400"/>
            <a:ext cx="7391400" cy="529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53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CD8E8-1257-4783-A431-47C57A5DE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D8132-3CEF-418E-9DC0-A305BDFE9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F08C1B-3C85-4050-B31D-EFF606B5E5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35" t="26297" r="12499" b="57407"/>
          <a:stretch/>
        </p:blipFill>
        <p:spPr>
          <a:xfrm>
            <a:off x="15240" y="2057400"/>
            <a:ext cx="8667750" cy="15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33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745</Words>
  <Application>Microsoft Office PowerPoint</Application>
  <PresentationFormat>On-screen Show (4:3)</PresentationFormat>
  <Paragraphs>94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Introduction APA-style Formatting, Citations, and Writing Introductions</vt:lpstr>
      <vt:lpstr> Sections of the APA-Format Paper</vt:lpstr>
      <vt:lpstr>Sections of the APA-Format Paper</vt:lpstr>
      <vt:lpstr>APA-Style: Citations</vt:lpstr>
      <vt:lpstr>APA-Style: Citations</vt:lpstr>
      <vt:lpstr>APA-Style: Citations</vt:lpstr>
      <vt:lpstr>Citations</vt:lpstr>
      <vt:lpstr>PowerPoint Presentation</vt:lpstr>
      <vt:lpstr>PowerPoint Presentation</vt:lpstr>
      <vt:lpstr>References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Shane Pitts</dc:creator>
  <cp:lastModifiedBy>Pitts, Shane</cp:lastModifiedBy>
  <cp:revision>70</cp:revision>
  <dcterms:created xsi:type="dcterms:W3CDTF">2009-02-12T04:10:41Z</dcterms:created>
  <dcterms:modified xsi:type="dcterms:W3CDTF">2021-09-03T14:21:22Z</dcterms:modified>
</cp:coreProperties>
</file>