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9" r:id="rId4"/>
    <p:sldId id="258" r:id="rId5"/>
    <p:sldId id="273" r:id="rId6"/>
    <p:sldId id="272" r:id="rId7"/>
    <p:sldId id="260" r:id="rId8"/>
    <p:sldId id="257" r:id="rId9"/>
    <p:sldId id="259" r:id="rId10"/>
    <p:sldId id="274" r:id="rId11"/>
    <p:sldId id="261" r:id="rId12"/>
    <p:sldId id="275" r:id="rId13"/>
    <p:sldId id="270" r:id="rId14"/>
    <p:sldId id="262" r:id="rId15"/>
    <p:sldId id="271" r:id="rId16"/>
    <p:sldId id="276" r:id="rId17"/>
    <p:sldId id="263" r:id="rId18"/>
    <p:sldId id="277" r:id="rId19"/>
    <p:sldId id="267" r:id="rId20"/>
    <p:sldId id="268" r:id="rId21"/>
    <p:sldId id="278" r:id="rId22"/>
    <p:sldId id="279" r:id="rId23"/>
    <p:sldId id="280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3" d="100"/>
          <a:sy n="73" d="100"/>
        </p:scale>
        <p:origin x="56" y="6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DCA8B6-6C94-436A-935D-93326758FB09}" type="doc">
      <dgm:prSet loTypeId="urn:microsoft.com/office/officeart/2018/2/layout/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96BDD626-7E5B-4082-87D2-270672B466A3}">
      <dgm:prSet/>
      <dgm:spPr/>
      <dgm:t>
        <a:bodyPr/>
        <a:lstStyle/>
        <a:p>
          <a:pPr>
            <a:defRPr b="1"/>
          </a:pPr>
          <a:r>
            <a:rPr lang="en-US"/>
            <a:t>A way of looking at the world through a sociological lens</a:t>
          </a:r>
        </a:p>
      </dgm:t>
    </dgm:pt>
    <dgm:pt modelId="{10DE9282-352D-4864-9A9D-B721AC0FC24C}" type="parTrans" cxnId="{236194E2-1CF7-468B-9A33-5380F7693736}">
      <dgm:prSet/>
      <dgm:spPr/>
      <dgm:t>
        <a:bodyPr/>
        <a:lstStyle/>
        <a:p>
          <a:endParaRPr lang="en-US"/>
        </a:p>
      </dgm:t>
    </dgm:pt>
    <dgm:pt modelId="{39874063-8C79-4C3A-BAAA-A33B01F956E9}" type="sibTrans" cxnId="{236194E2-1CF7-468B-9A33-5380F7693736}">
      <dgm:prSet/>
      <dgm:spPr/>
      <dgm:t>
        <a:bodyPr/>
        <a:lstStyle/>
        <a:p>
          <a:endParaRPr lang="en-US"/>
        </a:p>
      </dgm:t>
    </dgm:pt>
    <dgm:pt modelId="{5AD376A5-9E6F-479E-8C3D-7ADBB185903E}">
      <dgm:prSet/>
      <dgm:spPr/>
      <dgm:t>
        <a:bodyPr/>
        <a:lstStyle/>
        <a:p>
          <a:pPr>
            <a:defRPr b="1"/>
          </a:pPr>
          <a:r>
            <a:rPr lang="en-US"/>
            <a:t>Ways to develop a sociological perspective:</a:t>
          </a:r>
        </a:p>
      </dgm:t>
    </dgm:pt>
    <dgm:pt modelId="{4295044F-17DA-4C66-B3F1-67CE75AF6CD9}" type="parTrans" cxnId="{7AC45A17-EEEB-49DA-8D22-21BA6B492D30}">
      <dgm:prSet/>
      <dgm:spPr/>
      <dgm:t>
        <a:bodyPr/>
        <a:lstStyle/>
        <a:p>
          <a:endParaRPr lang="en-US"/>
        </a:p>
      </dgm:t>
    </dgm:pt>
    <dgm:pt modelId="{B14CCE7F-5104-4C8E-B76C-4855F43DFC38}" type="sibTrans" cxnId="{7AC45A17-EEEB-49DA-8D22-21BA6B492D30}">
      <dgm:prSet/>
      <dgm:spPr/>
      <dgm:t>
        <a:bodyPr/>
        <a:lstStyle/>
        <a:p>
          <a:endParaRPr lang="en-US"/>
        </a:p>
      </dgm:t>
    </dgm:pt>
    <dgm:pt modelId="{BABDFA31-1286-4B1B-8395-0D8A1C93BC45}">
      <dgm:prSet/>
      <dgm:spPr/>
      <dgm:t>
        <a:bodyPr/>
        <a:lstStyle/>
        <a:p>
          <a:r>
            <a:rPr lang="en-US"/>
            <a:t>The Beginner’s Mind</a:t>
          </a:r>
        </a:p>
      </dgm:t>
    </dgm:pt>
    <dgm:pt modelId="{F59B6686-D34D-4715-B10E-97CD5E715BB8}" type="parTrans" cxnId="{8BFD3417-E6F1-446B-9A9D-D71DDA50CC7F}">
      <dgm:prSet/>
      <dgm:spPr/>
      <dgm:t>
        <a:bodyPr/>
        <a:lstStyle/>
        <a:p>
          <a:endParaRPr lang="en-US"/>
        </a:p>
      </dgm:t>
    </dgm:pt>
    <dgm:pt modelId="{6D7D2FB3-B8F5-4C54-A7A5-6F5CC765CB97}" type="sibTrans" cxnId="{8BFD3417-E6F1-446B-9A9D-D71DDA50CC7F}">
      <dgm:prSet/>
      <dgm:spPr/>
      <dgm:t>
        <a:bodyPr/>
        <a:lstStyle/>
        <a:p>
          <a:endParaRPr lang="en-US"/>
        </a:p>
      </dgm:t>
    </dgm:pt>
    <dgm:pt modelId="{109CB776-C892-4DD6-80FD-E76F077DA0AE}">
      <dgm:prSet/>
      <dgm:spPr/>
      <dgm:t>
        <a:bodyPr/>
        <a:lstStyle/>
        <a:p>
          <a:r>
            <a:rPr lang="en-US"/>
            <a:t>Culture Shock</a:t>
          </a:r>
        </a:p>
      </dgm:t>
    </dgm:pt>
    <dgm:pt modelId="{FDBA10E0-9D5D-44D3-8027-3B45A449FF78}" type="parTrans" cxnId="{09F4FDC3-8F28-450A-8666-F61E2471403C}">
      <dgm:prSet/>
      <dgm:spPr/>
      <dgm:t>
        <a:bodyPr/>
        <a:lstStyle/>
        <a:p>
          <a:endParaRPr lang="en-US"/>
        </a:p>
      </dgm:t>
    </dgm:pt>
    <dgm:pt modelId="{F76D2B36-ABFF-42A4-ABB9-EE03C378B073}" type="sibTrans" cxnId="{09F4FDC3-8F28-450A-8666-F61E2471403C}">
      <dgm:prSet/>
      <dgm:spPr/>
      <dgm:t>
        <a:bodyPr/>
        <a:lstStyle/>
        <a:p>
          <a:endParaRPr lang="en-US"/>
        </a:p>
      </dgm:t>
    </dgm:pt>
    <dgm:pt modelId="{55203E1C-10D8-4B7C-8F27-45C5CB23213C}">
      <dgm:prSet/>
      <dgm:spPr/>
      <dgm:t>
        <a:bodyPr/>
        <a:lstStyle/>
        <a:p>
          <a:r>
            <a:rPr lang="en-US"/>
            <a:t>Sociological Imagination </a:t>
          </a:r>
        </a:p>
      </dgm:t>
    </dgm:pt>
    <dgm:pt modelId="{53F788FB-F3AD-4490-883E-870D2C97BEB9}" type="parTrans" cxnId="{EABB9C31-F891-4E86-A05C-9C0D0E65F218}">
      <dgm:prSet/>
      <dgm:spPr/>
      <dgm:t>
        <a:bodyPr/>
        <a:lstStyle/>
        <a:p>
          <a:endParaRPr lang="en-US"/>
        </a:p>
      </dgm:t>
    </dgm:pt>
    <dgm:pt modelId="{7F44D791-966A-4986-84E0-CD1B559149A9}" type="sibTrans" cxnId="{EABB9C31-F891-4E86-A05C-9C0D0E65F218}">
      <dgm:prSet/>
      <dgm:spPr/>
      <dgm:t>
        <a:bodyPr/>
        <a:lstStyle/>
        <a:p>
          <a:endParaRPr lang="en-US"/>
        </a:p>
      </dgm:t>
    </dgm:pt>
    <dgm:pt modelId="{98C4C2B6-CE12-47BE-8871-E1CA3F7B4EF5}" type="pres">
      <dgm:prSet presAssocID="{A6DCA8B6-6C94-436A-935D-93326758FB09}" presName="root" presStyleCnt="0">
        <dgm:presLayoutVars>
          <dgm:dir/>
          <dgm:resizeHandles val="exact"/>
        </dgm:presLayoutVars>
      </dgm:prSet>
      <dgm:spPr/>
    </dgm:pt>
    <dgm:pt modelId="{57DDCB35-A53F-4044-8710-2894A9AE4981}" type="pres">
      <dgm:prSet presAssocID="{96BDD626-7E5B-4082-87D2-270672B466A3}" presName="compNode" presStyleCnt="0"/>
      <dgm:spPr/>
    </dgm:pt>
    <dgm:pt modelId="{9C6B2CB6-F427-4CB3-9966-AF56036FEDED}" type="pres">
      <dgm:prSet presAssocID="{96BDD626-7E5B-4082-87D2-270672B466A3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74B4F5CD-855B-442E-B233-E04A1BBC1A13}" type="pres">
      <dgm:prSet presAssocID="{96BDD626-7E5B-4082-87D2-270672B466A3}" presName="iconSpace" presStyleCnt="0"/>
      <dgm:spPr/>
    </dgm:pt>
    <dgm:pt modelId="{DC81CB35-EA1C-4A1D-BF2D-CC6812E91276}" type="pres">
      <dgm:prSet presAssocID="{96BDD626-7E5B-4082-87D2-270672B466A3}" presName="parTx" presStyleLbl="revTx" presStyleIdx="0" presStyleCnt="4">
        <dgm:presLayoutVars>
          <dgm:chMax val="0"/>
          <dgm:chPref val="0"/>
        </dgm:presLayoutVars>
      </dgm:prSet>
      <dgm:spPr/>
    </dgm:pt>
    <dgm:pt modelId="{C0929A23-16A7-4B69-B27D-BBD5798A5D3C}" type="pres">
      <dgm:prSet presAssocID="{96BDD626-7E5B-4082-87D2-270672B466A3}" presName="txSpace" presStyleCnt="0"/>
      <dgm:spPr/>
    </dgm:pt>
    <dgm:pt modelId="{00A1E0C9-3358-49E7-A928-8AC057D416DC}" type="pres">
      <dgm:prSet presAssocID="{96BDD626-7E5B-4082-87D2-270672B466A3}" presName="desTx" presStyleLbl="revTx" presStyleIdx="1" presStyleCnt="4">
        <dgm:presLayoutVars/>
      </dgm:prSet>
      <dgm:spPr/>
    </dgm:pt>
    <dgm:pt modelId="{A596A1AD-4814-4080-A36B-8A0BF6B6D69B}" type="pres">
      <dgm:prSet presAssocID="{39874063-8C79-4C3A-BAAA-A33B01F956E9}" presName="sibTrans" presStyleCnt="0"/>
      <dgm:spPr/>
    </dgm:pt>
    <dgm:pt modelId="{39A9069A-182E-4B09-B6CC-495113B00701}" type="pres">
      <dgm:prSet presAssocID="{5AD376A5-9E6F-479E-8C3D-7ADBB185903E}" presName="compNode" presStyleCnt="0"/>
      <dgm:spPr/>
    </dgm:pt>
    <dgm:pt modelId="{72990E72-18CD-4DDA-B3FB-26DFBD96D038}" type="pres">
      <dgm:prSet presAssocID="{5AD376A5-9E6F-479E-8C3D-7ADBB185903E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C6C97313-FEB8-414B-A35A-F9202716F5A4}" type="pres">
      <dgm:prSet presAssocID="{5AD376A5-9E6F-479E-8C3D-7ADBB185903E}" presName="iconSpace" presStyleCnt="0"/>
      <dgm:spPr/>
    </dgm:pt>
    <dgm:pt modelId="{3A74155B-295D-401C-8276-93412FE5DF2A}" type="pres">
      <dgm:prSet presAssocID="{5AD376A5-9E6F-479E-8C3D-7ADBB185903E}" presName="parTx" presStyleLbl="revTx" presStyleIdx="2" presStyleCnt="4">
        <dgm:presLayoutVars>
          <dgm:chMax val="0"/>
          <dgm:chPref val="0"/>
        </dgm:presLayoutVars>
      </dgm:prSet>
      <dgm:spPr/>
    </dgm:pt>
    <dgm:pt modelId="{A3A98DA9-2C16-47F4-BF34-0AB46D491162}" type="pres">
      <dgm:prSet presAssocID="{5AD376A5-9E6F-479E-8C3D-7ADBB185903E}" presName="txSpace" presStyleCnt="0"/>
      <dgm:spPr/>
    </dgm:pt>
    <dgm:pt modelId="{53CD8E01-D4AF-466E-A872-B8B031C06551}" type="pres">
      <dgm:prSet presAssocID="{5AD376A5-9E6F-479E-8C3D-7ADBB185903E}" presName="desTx" presStyleLbl="revTx" presStyleIdx="3" presStyleCnt="4">
        <dgm:presLayoutVars/>
      </dgm:prSet>
      <dgm:spPr/>
    </dgm:pt>
  </dgm:ptLst>
  <dgm:cxnLst>
    <dgm:cxn modelId="{8BFD3417-E6F1-446B-9A9D-D71DDA50CC7F}" srcId="{5AD376A5-9E6F-479E-8C3D-7ADBB185903E}" destId="{BABDFA31-1286-4B1B-8395-0D8A1C93BC45}" srcOrd="0" destOrd="0" parTransId="{F59B6686-D34D-4715-B10E-97CD5E715BB8}" sibTransId="{6D7D2FB3-B8F5-4C54-A7A5-6F5CC765CB97}"/>
    <dgm:cxn modelId="{7AC45A17-EEEB-49DA-8D22-21BA6B492D30}" srcId="{A6DCA8B6-6C94-436A-935D-93326758FB09}" destId="{5AD376A5-9E6F-479E-8C3D-7ADBB185903E}" srcOrd="1" destOrd="0" parTransId="{4295044F-17DA-4C66-B3F1-67CE75AF6CD9}" sibTransId="{B14CCE7F-5104-4C8E-B76C-4855F43DFC38}"/>
    <dgm:cxn modelId="{B9733523-5C1A-431F-8E56-1F50486E7C78}" type="presOf" srcId="{96BDD626-7E5B-4082-87D2-270672B466A3}" destId="{DC81CB35-EA1C-4A1D-BF2D-CC6812E91276}" srcOrd="0" destOrd="0" presId="urn:microsoft.com/office/officeart/2018/2/layout/IconLabelDescriptionList"/>
    <dgm:cxn modelId="{EABB9C31-F891-4E86-A05C-9C0D0E65F218}" srcId="{5AD376A5-9E6F-479E-8C3D-7ADBB185903E}" destId="{55203E1C-10D8-4B7C-8F27-45C5CB23213C}" srcOrd="2" destOrd="0" parTransId="{53F788FB-F3AD-4490-883E-870D2C97BEB9}" sibTransId="{7F44D791-966A-4986-84E0-CD1B559149A9}"/>
    <dgm:cxn modelId="{25F3933D-676F-4B27-AE5B-7E3A2DC5024D}" type="presOf" srcId="{BABDFA31-1286-4B1B-8395-0D8A1C93BC45}" destId="{53CD8E01-D4AF-466E-A872-B8B031C06551}" srcOrd="0" destOrd="0" presId="urn:microsoft.com/office/officeart/2018/2/layout/IconLabelDescriptionList"/>
    <dgm:cxn modelId="{214E7FC2-9396-48D6-9B58-4004DC8703AD}" type="presOf" srcId="{5AD376A5-9E6F-479E-8C3D-7ADBB185903E}" destId="{3A74155B-295D-401C-8276-93412FE5DF2A}" srcOrd="0" destOrd="0" presId="urn:microsoft.com/office/officeart/2018/2/layout/IconLabelDescriptionList"/>
    <dgm:cxn modelId="{09F4FDC3-8F28-450A-8666-F61E2471403C}" srcId="{5AD376A5-9E6F-479E-8C3D-7ADBB185903E}" destId="{109CB776-C892-4DD6-80FD-E76F077DA0AE}" srcOrd="1" destOrd="0" parTransId="{FDBA10E0-9D5D-44D3-8027-3B45A449FF78}" sibTransId="{F76D2B36-ABFF-42A4-ABB9-EE03C378B073}"/>
    <dgm:cxn modelId="{DD5AE5C5-2B58-4E14-A040-DBCC041CD365}" type="presOf" srcId="{109CB776-C892-4DD6-80FD-E76F077DA0AE}" destId="{53CD8E01-D4AF-466E-A872-B8B031C06551}" srcOrd="0" destOrd="1" presId="urn:microsoft.com/office/officeart/2018/2/layout/IconLabelDescriptionList"/>
    <dgm:cxn modelId="{0356F7DE-2773-4D6F-9E7F-0831FBDFF553}" type="presOf" srcId="{55203E1C-10D8-4B7C-8F27-45C5CB23213C}" destId="{53CD8E01-D4AF-466E-A872-B8B031C06551}" srcOrd="0" destOrd="2" presId="urn:microsoft.com/office/officeart/2018/2/layout/IconLabelDescriptionList"/>
    <dgm:cxn modelId="{236194E2-1CF7-468B-9A33-5380F7693736}" srcId="{A6DCA8B6-6C94-436A-935D-93326758FB09}" destId="{96BDD626-7E5B-4082-87D2-270672B466A3}" srcOrd="0" destOrd="0" parTransId="{10DE9282-352D-4864-9A9D-B721AC0FC24C}" sibTransId="{39874063-8C79-4C3A-BAAA-A33B01F956E9}"/>
    <dgm:cxn modelId="{58676DE7-C4BB-41CA-B5F3-3E585AC637E2}" type="presOf" srcId="{A6DCA8B6-6C94-436A-935D-93326758FB09}" destId="{98C4C2B6-CE12-47BE-8871-E1CA3F7B4EF5}" srcOrd="0" destOrd="0" presId="urn:microsoft.com/office/officeart/2018/2/layout/IconLabelDescriptionList"/>
    <dgm:cxn modelId="{6848CC53-EFE1-431D-86DC-03B967E83750}" type="presParOf" srcId="{98C4C2B6-CE12-47BE-8871-E1CA3F7B4EF5}" destId="{57DDCB35-A53F-4044-8710-2894A9AE4981}" srcOrd="0" destOrd="0" presId="urn:microsoft.com/office/officeart/2018/2/layout/IconLabelDescriptionList"/>
    <dgm:cxn modelId="{1230205F-BEDD-455D-87A4-9226B99349F4}" type="presParOf" srcId="{57DDCB35-A53F-4044-8710-2894A9AE4981}" destId="{9C6B2CB6-F427-4CB3-9966-AF56036FEDED}" srcOrd="0" destOrd="0" presId="urn:microsoft.com/office/officeart/2018/2/layout/IconLabelDescriptionList"/>
    <dgm:cxn modelId="{C51FCA54-FD60-486D-9C98-DD5E3F1741E5}" type="presParOf" srcId="{57DDCB35-A53F-4044-8710-2894A9AE4981}" destId="{74B4F5CD-855B-442E-B233-E04A1BBC1A13}" srcOrd="1" destOrd="0" presId="urn:microsoft.com/office/officeart/2018/2/layout/IconLabelDescriptionList"/>
    <dgm:cxn modelId="{BFCCCF84-ABCF-4CFE-977D-BECEBAC20C5E}" type="presParOf" srcId="{57DDCB35-A53F-4044-8710-2894A9AE4981}" destId="{DC81CB35-EA1C-4A1D-BF2D-CC6812E91276}" srcOrd="2" destOrd="0" presId="urn:microsoft.com/office/officeart/2018/2/layout/IconLabelDescriptionList"/>
    <dgm:cxn modelId="{A0F8D5D0-0838-4973-A1F1-D820F665A57A}" type="presParOf" srcId="{57DDCB35-A53F-4044-8710-2894A9AE4981}" destId="{C0929A23-16A7-4B69-B27D-BBD5798A5D3C}" srcOrd="3" destOrd="0" presId="urn:microsoft.com/office/officeart/2018/2/layout/IconLabelDescriptionList"/>
    <dgm:cxn modelId="{A47F9A0A-0896-44D2-87F7-F30BEFB69097}" type="presParOf" srcId="{57DDCB35-A53F-4044-8710-2894A9AE4981}" destId="{00A1E0C9-3358-49E7-A928-8AC057D416DC}" srcOrd="4" destOrd="0" presId="urn:microsoft.com/office/officeart/2018/2/layout/IconLabelDescriptionList"/>
    <dgm:cxn modelId="{67DCF57B-4BF2-4AD1-9AB9-3683402FB41C}" type="presParOf" srcId="{98C4C2B6-CE12-47BE-8871-E1CA3F7B4EF5}" destId="{A596A1AD-4814-4080-A36B-8A0BF6B6D69B}" srcOrd="1" destOrd="0" presId="urn:microsoft.com/office/officeart/2018/2/layout/IconLabelDescriptionList"/>
    <dgm:cxn modelId="{6E640692-D894-4709-A2C8-F4B39653ADB0}" type="presParOf" srcId="{98C4C2B6-CE12-47BE-8871-E1CA3F7B4EF5}" destId="{39A9069A-182E-4B09-B6CC-495113B00701}" srcOrd="2" destOrd="0" presId="urn:microsoft.com/office/officeart/2018/2/layout/IconLabelDescriptionList"/>
    <dgm:cxn modelId="{B1A6A4F0-EDD2-4DB3-A1B3-F59FAD4F289E}" type="presParOf" srcId="{39A9069A-182E-4B09-B6CC-495113B00701}" destId="{72990E72-18CD-4DDA-B3FB-26DFBD96D038}" srcOrd="0" destOrd="0" presId="urn:microsoft.com/office/officeart/2018/2/layout/IconLabelDescriptionList"/>
    <dgm:cxn modelId="{11404BB7-3CFB-44F5-ADBB-E0C68D464106}" type="presParOf" srcId="{39A9069A-182E-4B09-B6CC-495113B00701}" destId="{C6C97313-FEB8-414B-A35A-F9202716F5A4}" srcOrd="1" destOrd="0" presId="urn:microsoft.com/office/officeart/2018/2/layout/IconLabelDescriptionList"/>
    <dgm:cxn modelId="{3C3C0B45-1B1D-4C9B-AD0D-E1FCF3348AF7}" type="presParOf" srcId="{39A9069A-182E-4B09-B6CC-495113B00701}" destId="{3A74155B-295D-401C-8276-93412FE5DF2A}" srcOrd="2" destOrd="0" presId="urn:microsoft.com/office/officeart/2018/2/layout/IconLabelDescriptionList"/>
    <dgm:cxn modelId="{A9843791-A5B3-42CB-BEE4-E68B58FC2316}" type="presParOf" srcId="{39A9069A-182E-4B09-B6CC-495113B00701}" destId="{A3A98DA9-2C16-47F4-BF34-0AB46D491162}" srcOrd="3" destOrd="0" presId="urn:microsoft.com/office/officeart/2018/2/layout/IconLabelDescriptionList"/>
    <dgm:cxn modelId="{7E8B1A3B-B8BF-4830-B49F-63E1BD568B2E}" type="presParOf" srcId="{39A9069A-182E-4B09-B6CC-495113B00701}" destId="{53CD8E01-D4AF-466E-A872-B8B031C06551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EC8AF5-812B-43DA-A890-6EADA51F90ED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FAF4542A-31F8-48E7-AC37-F1632C573889}">
      <dgm:prSet/>
      <dgm:spPr/>
      <dgm:t>
        <a:bodyPr/>
        <a:lstStyle/>
        <a:p>
          <a:r>
            <a:rPr lang="en-US"/>
            <a:t>We don’t just come up with ideas – We research!</a:t>
          </a:r>
        </a:p>
      </dgm:t>
    </dgm:pt>
    <dgm:pt modelId="{238A0A4F-1832-49E1-99FC-2E833D79A5C6}" type="parTrans" cxnId="{8B0C0EF0-259C-4614-9284-FCB74E86D715}">
      <dgm:prSet/>
      <dgm:spPr/>
      <dgm:t>
        <a:bodyPr/>
        <a:lstStyle/>
        <a:p>
          <a:endParaRPr lang="en-US"/>
        </a:p>
      </dgm:t>
    </dgm:pt>
    <dgm:pt modelId="{7C0EC28B-B529-4EA3-83E6-1F8EFFF4C1BC}" type="sibTrans" cxnId="{8B0C0EF0-259C-4614-9284-FCB74E86D715}">
      <dgm:prSet/>
      <dgm:spPr/>
      <dgm:t>
        <a:bodyPr/>
        <a:lstStyle/>
        <a:p>
          <a:endParaRPr lang="en-US"/>
        </a:p>
      </dgm:t>
    </dgm:pt>
    <dgm:pt modelId="{9C864749-DBE7-4134-9793-3C67749DC5C1}">
      <dgm:prSet/>
      <dgm:spPr/>
      <dgm:t>
        <a:bodyPr/>
        <a:lstStyle/>
        <a:p>
          <a:r>
            <a:rPr lang="en-US"/>
            <a:t>Microsociology</a:t>
          </a:r>
        </a:p>
      </dgm:t>
    </dgm:pt>
    <dgm:pt modelId="{A5762E44-B377-4F8B-8F0D-BF85E249B103}" type="parTrans" cxnId="{C5EB39E0-F095-4993-B8E3-166CD33FC500}">
      <dgm:prSet/>
      <dgm:spPr/>
      <dgm:t>
        <a:bodyPr/>
        <a:lstStyle/>
        <a:p>
          <a:endParaRPr lang="en-US"/>
        </a:p>
      </dgm:t>
    </dgm:pt>
    <dgm:pt modelId="{7DFF954A-9F96-4D0B-A17C-910739619888}" type="sibTrans" cxnId="{C5EB39E0-F095-4993-B8E3-166CD33FC500}">
      <dgm:prSet/>
      <dgm:spPr/>
      <dgm:t>
        <a:bodyPr/>
        <a:lstStyle/>
        <a:p>
          <a:endParaRPr lang="en-US"/>
        </a:p>
      </dgm:t>
    </dgm:pt>
    <dgm:pt modelId="{C463E7B4-3109-42B8-9291-CB3CF8E90EB7}">
      <dgm:prSet/>
      <dgm:spPr/>
      <dgm:t>
        <a:bodyPr/>
        <a:lstStyle/>
        <a:p>
          <a:r>
            <a:rPr lang="en-US"/>
            <a:t>Macrosociology</a:t>
          </a:r>
        </a:p>
      </dgm:t>
    </dgm:pt>
    <dgm:pt modelId="{6565B026-FE1F-42DA-A233-08D8DD678D1E}" type="parTrans" cxnId="{B2E80861-88EA-4667-A2E6-94269C65A256}">
      <dgm:prSet/>
      <dgm:spPr/>
      <dgm:t>
        <a:bodyPr/>
        <a:lstStyle/>
        <a:p>
          <a:endParaRPr lang="en-US"/>
        </a:p>
      </dgm:t>
    </dgm:pt>
    <dgm:pt modelId="{696CA9AE-130E-4A17-A12C-E19709BB9BF7}" type="sibTrans" cxnId="{B2E80861-88EA-4667-A2E6-94269C65A256}">
      <dgm:prSet/>
      <dgm:spPr/>
      <dgm:t>
        <a:bodyPr/>
        <a:lstStyle/>
        <a:p>
          <a:endParaRPr lang="en-US"/>
        </a:p>
      </dgm:t>
    </dgm:pt>
    <dgm:pt modelId="{552675F2-6882-4C5B-AA10-6C224849A4BA}" type="pres">
      <dgm:prSet presAssocID="{DBEC8AF5-812B-43DA-A890-6EADA51F90ED}" presName="Name0" presStyleCnt="0">
        <dgm:presLayoutVars>
          <dgm:dir/>
          <dgm:animLvl val="lvl"/>
          <dgm:resizeHandles val="exact"/>
        </dgm:presLayoutVars>
      </dgm:prSet>
      <dgm:spPr/>
    </dgm:pt>
    <dgm:pt modelId="{6B569B21-510C-4FA1-9A3F-35E5AE68C525}" type="pres">
      <dgm:prSet presAssocID="{FAF4542A-31F8-48E7-AC37-F1632C573889}" presName="linNode" presStyleCnt="0"/>
      <dgm:spPr/>
    </dgm:pt>
    <dgm:pt modelId="{A32089AC-74D1-4937-B7ED-AF4A0FFA47F4}" type="pres">
      <dgm:prSet presAssocID="{FAF4542A-31F8-48E7-AC37-F1632C573889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DAD2F51F-2DAB-45E3-8E3E-5F9B0B228B77}" type="pres">
      <dgm:prSet presAssocID="{7C0EC28B-B529-4EA3-83E6-1F8EFFF4C1BC}" presName="sp" presStyleCnt="0"/>
      <dgm:spPr/>
    </dgm:pt>
    <dgm:pt modelId="{BD103736-8E04-419F-A4F4-E2B849910042}" type="pres">
      <dgm:prSet presAssocID="{9C864749-DBE7-4134-9793-3C67749DC5C1}" presName="linNode" presStyleCnt="0"/>
      <dgm:spPr/>
    </dgm:pt>
    <dgm:pt modelId="{EF202CA2-923F-4C75-9B7A-8230CDE3296F}" type="pres">
      <dgm:prSet presAssocID="{9C864749-DBE7-4134-9793-3C67749DC5C1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8EA8EEF2-142B-432E-B08B-5BD1AC474E31}" type="pres">
      <dgm:prSet presAssocID="{7DFF954A-9F96-4D0B-A17C-910739619888}" presName="sp" presStyleCnt="0"/>
      <dgm:spPr/>
    </dgm:pt>
    <dgm:pt modelId="{01261F61-16CD-44EA-9596-CE3261E423D8}" type="pres">
      <dgm:prSet presAssocID="{C463E7B4-3109-42B8-9291-CB3CF8E90EB7}" presName="linNode" presStyleCnt="0"/>
      <dgm:spPr/>
    </dgm:pt>
    <dgm:pt modelId="{65280175-0690-41E8-9B69-DECBE807F2F1}" type="pres">
      <dgm:prSet presAssocID="{C463E7B4-3109-42B8-9291-CB3CF8E90EB7}" presName="parentText" presStyleLbl="node1" presStyleIdx="2" presStyleCnt="3">
        <dgm:presLayoutVars>
          <dgm:chMax val="1"/>
          <dgm:bulletEnabled val="1"/>
        </dgm:presLayoutVars>
      </dgm:prSet>
      <dgm:spPr/>
    </dgm:pt>
  </dgm:ptLst>
  <dgm:cxnLst>
    <dgm:cxn modelId="{5788730A-33E6-48DE-94B8-0BB02481DBBF}" type="presOf" srcId="{FAF4542A-31F8-48E7-AC37-F1632C573889}" destId="{A32089AC-74D1-4937-B7ED-AF4A0FFA47F4}" srcOrd="0" destOrd="0" presId="urn:microsoft.com/office/officeart/2005/8/layout/vList5"/>
    <dgm:cxn modelId="{B2E80861-88EA-4667-A2E6-94269C65A256}" srcId="{DBEC8AF5-812B-43DA-A890-6EADA51F90ED}" destId="{C463E7B4-3109-42B8-9291-CB3CF8E90EB7}" srcOrd="2" destOrd="0" parTransId="{6565B026-FE1F-42DA-A233-08D8DD678D1E}" sibTransId="{696CA9AE-130E-4A17-A12C-E19709BB9BF7}"/>
    <dgm:cxn modelId="{F4293B49-2520-477C-BA88-9EB6C6614EED}" type="presOf" srcId="{C463E7B4-3109-42B8-9291-CB3CF8E90EB7}" destId="{65280175-0690-41E8-9B69-DECBE807F2F1}" srcOrd="0" destOrd="0" presId="urn:microsoft.com/office/officeart/2005/8/layout/vList5"/>
    <dgm:cxn modelId="{C5EB39E0-F095-4993-B8E3-166CD33FC500}" srcId="{DBEC8AF5-812B-43DA-A890-6EADA51F90ED}" destId="{9C864749-DBE7-4134-9793-3C67749DC5C1}" srcOrd="1" destOrd="0" parTransId="{A5762E44-B377-4F8B-8F0D-BF85E249B103}" sibTransId="{7DFF954A-9F96-4D0B-A17C-910739619888}"/>
    <dgm:cxn modelId="{BD2786E4-C7C8-4AFA-8686-D199B4A35D74}" type="presOf" srcId="{DBEC8AF5-812B-43DA-A890-6EADA51F90ED}" destId="{552675F2-6882-4C5B-AA10-6C224849A4BA}" srcOrd="0" destOrd="0" presId="urn:microsoft.com/office/officeart/2005/8/layout/vList5"/>
    <dgm:cxn modelId="{8B0C0EF0-259C-4614-9284-FCB74E86D715}" srcId="{DBEC8AF5-812B-43DA-A890-6EADA51F90ED}" destId="{FAF4542A-31F8-48E7-AC37-F1632C573889}" srcOrd="0" destOrd="0" parTransId="{238A0A4F-1832-49E1-99FC-2E833D79A5C6}" sibTransId="{7C0EC28B-B529-4EA3-83E6-1F8EFFF4C1BC}"/>
    <dgm:cxn modelId="{9C733BF2-E4D9-4BBB-A241-864FAA36EE26}" type="presOf" srcId="{9C864749-DBE7-4134-9793-3C67749DC5C1}" destId="{EF202CA2-923F-4C75-9B7A-8230CDE3296F}" srcOrd="0" destOrd="0" presId="urn:microsoft.com/office/officeart/2005/8/layout/vList5"/>
    <dgm:cxn modelId="{DB66662F-F845-42A1-9703-CDD916809AC2}" type="presParOf" srcId="{552675F2-6882-4C5B-AA10-6C224849A4BA}" destId="{6B569B21-510C-4FA1-9A3F-35E5AE68C525}" srcOrd="0" destOrd="0" presId="urn:microsoft.com/office/officeart/2005/8/layout/vList5"/>
    <dgm:cxn modelId="{5AF371BD-30CC-4964-A7F0-4F28DC9CC732}" type="presParOf" srcId="{6B569B21-510C-4FA1-9A3F-35E5AE68C525}" destId="{A32089AC-74D1-4937-B7ED-AF4A0FFA47F4}" srcOrd="0" destOrd="0" presId="urn:microsoft.com/office/officeart/2005/8/layout/vList5"/>
    <dgm:cxn modelId="{ECE5762A-9119-4B70-A2D7-6C115D00E6CB}" type="presParOf" srcId="{552675F2-6882-4C5B-AA10-6C224849A4BA}" destId="{DAD2F51F-2DAB-45E3-8E3E-5F9B0B228B77}" srcOrd="1" destOrd="0" presId="urn:microsoft.com/office/officeart/2005/8/layout/vList5"/>
    <dgm:cxn modelId="{865E478C-27BB-4A17-A0BF-CE0405FA9193}" type="presParOf" srcId="{552675F2-6882-4C5B-AA10-6C224849A4BA}" destId="{BD103736-8E04-419F-A4F4-E2B849910042}" srcOrd="2" destOrd="0" presId="urn:microsoft.com/office/officeart/2005/8/layout/vList5"/>
    <dgm:cxn modelId="{D0945814-7FD4-451E-8C6D-C89491D5C7CF}" type="presParOf" srcId="{BD103736-8E04-419F-A4F4-E2B849910042}" destId="{EF202CA2-923F-4C75-9B7A-8230CDE3296F}" srcOrd="0" destOrd="0" presId="urn:microsoft.com/office/officeart/2005/8/layout/vList5"/>
    <dgm:cxn modelId="{2EF69B05-E5B5-4D34-A362-EAEEF414077B}" type="presParOf" srcId="{552675F2-6882-4C5B-AA10-6C224849A4BA}" destId="{8EA8EEF2-142B-432E-B08B-5BD1AC474E31}" srcOrd="3" destOrd="0" presId="urn:microsoft.com/office/officeart/2005/8/layout/vList5"/>
    <dgm:cxn modelId="{CB6ACE37-8835-4F12-8D43-6AC1D46E0D5F}" type="presParOf" srcId="{552675F2-6882-4C5B-AA10-6C224849A4BA}" destId="{01261F61-16CD-44EA-9596-CE3261E423D8}" srcOrd="4" destOrd="0" presId="urn:microsoft.com/office/officeart/2005/8/layout/vList5"/>
    <dgm:cxn modelId="{69B8578E-D5BF-4CAA-B65D-66F2A1EB82BA}" type="presParOf" srcId="{01261F61-16CD-44EA-9596-CE3261E423D8}" destId="{65280175-0690-41E8-9B69-DECBE807F2F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9BF230-C111-4FB9-8D4F-D3B88E3DA3CC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E7B9712A-4476-4677-88C8-8407C6149433}">
      <dgm:prSet/>
      <dgm:spPr/>
      <dgm:t>
        <a:bodyPr/>
        <a:lstStyle/>
        <a:p>
          <a:r>
            <a:rPr lang="en-US"/>
            <a:t>Propositions that seek to explain the social world and help to make predictions about future events</a:t>
          </a:r>
        </a:p>
      </dgm:t>
    </dgm:pt>
    <dgm:pt modelId="{CD195020-999B-4D01-8364-D15EF6B7EDE2}" type="parTrans" cxnId="{867EF62F-ABA2-4D20-B425-07C30467CCF1}">
      <dgm:prSet/>
      <dgm:spPr/>
      <dgm:t>
        <a:bodyPr/>
        <a:lstStyle/>
        <a:p>
          <a:endParaRPr lang="en-US"/>
        </a:p>
      </dgm:t>
    </dgm:pt>
    <dgm:pt modelId="{C512E3A8-5EBF-436A-AD5D-F0A2353EA24C}" type="sibTrans" cxnId="{867EF62F-ABA2-4D20-B425-07C30467CCF1}">
      <dgm:prSet/>
      <dgm:spPr/>
      <dgm:t>
        <a:bodyPr/>
        <a:lstStyle/>
        <a:p>
          <a:endParaRPr lang="en-US"/>
        </a:p>
      </dgm:t>
    </dgm:pt>
    <dgm:pt modelId="{F9B2E053-DC70-410B-93CC-267A3D63D1D7}">
      <dgm:prSet/>
      <dgm:spPr/>
      <dgm:t>
        <a:bodyPr/>
        <a:lstStyle/>
        <a:p>
          <a:r>
            <a:rPr lang="en-US" i="1"/>
            <a:t>Approaches, schools of thought, paradigms, or perspectives</a:t>
          </a:r>
          <a:endParaRPr lang="en-US"/>
        </a:p>
      </dgm:t>
    </dgm:pt>
    <dgm:pt modelId="{16460A9E-5E7E-4A18-8FF4-CBC9E8FADD26}" type="parTrans" cxnId="{FEE31B74-D925-4CC0-93B2-FF79D05164A6}">
      <dgm:prSet/>
      <dgm:spPr/>
      <dgm:t>
        <a:bodyPr/>
        <a:lstStyle/>
        <a:p>
          <a:endParaRPr lang="en-US"/>
        </a:p>
      </dgm:t>
    </dgm:pt>
    <dgm:pt modelId="{06F32D18-7D47-4C54-8CD3-7749EB93826B}" type="sibTrans" cxnId="{FEE31B74-D925-4CC0-93B2-FF79D05164A6}">
      <dgm:prSet/>
      <dgm:spPr/>
      <dgm:t>
        <a:bodyPr/>
        <a:lstStyle/>
        <a:p>
          <a:endParaRPr lang="en-US"/>
        </a:p>
      </dgm:t>
    </dgm:pt>
    <dgm:pt modelId="{3396A8D1-364F-4F31-B9A6-6147A99D2EE3}" type="pres">
      <dgm:prSet presAssocID="{D19BF230-C111-4FB9-8D4F-D3B88E3DA3CC}" presName="vert0" presStyleCnt="0">
        <dgm:presLayoutVars>
          <dgm:dir/>
          <dgm:animOne val="branch"/>
          <dgm:animLvl val="lvl"/>
        </dgm:presLayoutVars>
      </dgm:prSet>
      <dgm:spPr/>
    </dgm:pt>
    <dgm:pt modelId="{08BB2113-28E3-423B-A5D9-EC2FF3A53C4E}" type="pres">
      <dgm:prSet presAssocID="{E7B9712A-4476-4677-88C8-8407C6149433}" presName="thickLine" presStyleLbl="alignNode1" presStyleIdx="0" presStyleCnt="2"/>
      <dgm:spPr/>
    </dgm:pt>
    <dgm:pt modelId="{756827C7-69B6-4100-B389-9BCEE591E8CC}" type="pres">
      <dgm:prSet presAssocID="{E7B9712A-4476-4677-88C8-8407C6149433}" presName="horz1" presStyleCnt="0"/>
      <dgm:spPr/>
    </dgm:pt>
    <dgm:pt modelId="{41B8931A-FE88-4D7F-BBC4-AAAAB32FCA73}" type="pres">
      <dgm:prSet presAssocID="{E7B9712A-4476-4677-88C8-8407C6149433}" presName="tx1" presStyleLbl="revTx" presStyleIdx="0" presStyleCnt="2"/>
      <dgm:spPr/>
    </dgm:pt>
    <dgm:pt modelId="{70B8BB25-2393-47BB-8DF9-9DC08DAEFF6D}" type="pres">
      <dgm:prSet presAssocID="{E7B9712A-4476-4677-88C8-8407C6149433}" presName="vert1" presStyleCnt="0"/>
      <dgm:spPr/>
    </dgm:pt>
    <dgm:pt modelId="{25BCC3E9-C81F-49FE-A6EC-E158DC31D3C7}" type="pres">
      <dgm:prSet presAssocID="{F9B2E053-DC70-410B-93CC-267A3D63D1D7}" presName="thickLine" presStyleLbl="alignNode1" presStyleIdx="1" presStyleCnt="2"/>
      <dgm:spPr/>
    </dgm:pt>
    <dgm:pt modelId="{156650D0-3FC5-4ADF-9B3D-DE59467AC628}" type="pres">
      <dgm:prSet presAssocID="{F9B2E053-DC70-410B-93CC-267A3D63D1D7}" presName="horz1" presStyleCnt="0"/>
      <dgm:spPr/>
    </dgm:pt>
    <dgm:pt modelId="{2FDF54F2-1EA1-4C7A-BF77-B39CBBCE57E2}" type="pres">
      <dgm:prSet presAssocID="{F9B2E053-DC70-410B-93CC-267A3D63D1D7}" presName="tx1" presStyleLbl="revTx" presStyleIdx="1" presStyleCnt="2"/>
      <dgm:spPr/>
    </dgm:pt>
    <dgm:pt modelId="{DA1BDF52-F657-4FD9-A904-A11438D49384}" type="pres">
      <dgm:prSet presAssocID="{F9B2E053-DC70-410B-93CC-267A3D63D1D7}" presName="vert1" presStyleCnt="0"/>
      <dgm:spPr/>
    </dgm:pt>
  </dgm:ptLst>
  <dgm:cxnLst>
    <dgm:cxn modelId="{223B7013-692A-4B51-8F56-3700AEFD5D10}" type="presOf" srcId="{F9B2E053-DC70-410B-93CC-267A3D63D1D7}" destId="{2FDF54F2-1EA1-4C7A-BF77-B39CBBCE57E2}" srcOrd="0" destOrd="0" presId="urn:microsoft.com/office/officeart/2008/layout/LinedList"/>
    <dgm:cxn modelId="{867EF62F-ABA2-4D20-B425-07C30467CCF1}" srcId="{D19BF230-C111-4FB9-8D4F-D3B88E3DA3CC}" destId="{E7B9712A-4476-4677-88C8-8407C6149433}" srcOrd="0" destOrd="0" parTransId="{CD195020-999B-4D01-8364-D15EF6B7EDE2}" sibTransId="{C512E3A8-5EBF-436A-AD5D-F0A2353EA24C}"/>
    <dgm:cxn modelId="{FEE31B74-D925-4CC0-93B2-FF79D05164A6}" srcId="{D19BF230-C111-4FB9-8D4F-D3B88E3DA3CC}" destId="{F9B2E053-DC70-410B-93CC-267A3D63D1D7}" srcOrd="1" destOrd="0" parTransId="{16460A9E-5E7E-4A18-8FF4-CBC9E8FADD26}" sibTransId="{06F32D18-7D47-4C54-8CD3-7749EB93826B}"/>
    <dgm:cxn modelId="{A9682D78-21C8-4D11-85E9-BF23587C19E5}" type="presOf" srcId="{D19BF230-C111-4FB9-8D4F-D3B88E3DA3CC}" destId="{3396A8D1-364F-4F31-B9A6-6147A99D2EE3}" srcOrd="0" destOrd="0" presId="urn:microsoft.com/office/officeart/2008/layout/LinedList"/>
    <dgm:cxn modelId="{3525CEE7-C937-408A-B681-A38CC19BABDB}" type="presOf" srcId="{E7B9712A-4476-4677-88C8-8407C6149433}" destId="{41B8931A-FE88-4D7F-BBC4-AAAAB32FCA73}" srcOrd="0" destOrd="0" presId="urn:microsoft.com/office/officeart/2008/layout/LinedList"/>
    <dgm:cxn modelId="{B82AFEF7-70EC-4402-87BD-E80446F2B0F9}" type="presParOf" srcId="{3396A8D1-364F-4F31-B9A6-6147A99D2EE3}" destId="{08BB2113-28E3-423B-A5D9-EC2FF3A53C4E}" srcOrd="0" destOrd="0" presId="urn:microsoft.com/office/officeart/2008/layout/LinedList"/>
    <dgm:cxn modelId="{853F79F0-D17F-4F45-9E4F-ED570217767B}" type="presParOf" srcId="{3396A8D1-364F-4F31-B9A6-6147A99D2EE3}" destId="{756827C7-69B6-4100-B389-9BCEE591E8CC}" srcOrd="1" destOrd="0" presId="urn:microsoft.com/office/officeart/2008/layout/LinedList"/>
    <dgm:cxn modelId="{FAB7F1C0-52BD-4C92-810C-805F085829FB}" type="presParOf" srcId="{756827C7-69B6-4100-B389-9BCEE591E8CC}" destId="{41B8931A-FE88-4D7F-BBC4-AAAAB32FCA73}" srcOrd="0" destOrd="0" presId="urn:microsoft.com/office/officeart/2008/layout/LinedList"/>
    <dgm:cxn modelId="{51CAE35C-11E4-4941-AE09-E7F365596F65}" type="presParOf" srcId="{756827C7-69B6-4100-B389-9BCEE591E8CC}" destId="{70B8BB25-2393-47BB-8DF9-9DC08DAEFF6D}" srcOrd="1" destOrd="0" presId="urn:microsoft.com/office/officeart/2008/layout/LinedList"/>
    <dgm:cxn modelId="{D36AF557-F34E-41DB-B850-4ADA360DD97B}" type="presParOf" srcId="{3396A8D1-364F-4F31-B9A6-6147A99D2EE3}" destId="{25BCC3E9-C81F-49FE-A6EC-E158DC31D3C7}" srcOrd="2" destOrd="0" presId="urn:microsoft.com/office/officeart/2008/layout/LinedList"/>
    <dgm:cxn modelId="{C58648CE-52E4-416E-866E-A8FF6CF0763F}" type="presParOf" srcId="{3396A8D1-364F-4F31-B9A6-6147A99D2EE3}" destId="{156650D0-3FC5-4ADF-9B3D-DE59467AC628}" srcOrd="3" destOrd="0" presId="urn:microsoft.com/office/officeart/2008/layout/LinedList"/>
    <dgm:cxn modelId="{B7404443-C8E8-496A-9C2D-346EFE852436}" type="presParOf" srcId="{156650D0-3FC5-4ADF-9B3D-DE59467AC628}" destId="{2FDF54F2-1EA1-4C7A-BF77-B39CBBCE57E2}" srcOrd="0" destOrd="0" presId="urn:microsoft.com/office/officeart/2008/layout/LinedList"/>
    <dgm:cxn modelId="{F00A2BF3-54C7-4684-8840-F27B5D62DF6F}" type="presParOf" srcId="{156650D0-3FC5-4ADF-9B3D-DE59467AC628}" destId="{DA1BDF52-F657-4FD9-A904-A11438D49384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A1D92D0-9EE9-4660-BA2E-7746C7D76249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23A25DDA-C590-401B-AB73-8842A4804968}">
      <dgm:prSet/>
      <dgm:spPr/>
      <dgm:t>
        <a:bodyPr/>
        <a:lstStyle/>
        <a:p>
          <a:r>
            <a:rPr lang="en-US"/>
            <a:t>Structural Functionalism </a:t>
          </a:r>
        </a:p>
      </dgm:t>
    </dgm:pt>
    <dgm:pt modelId="{9C50A904-1040-42F9-B0AA-24E8DF69745F}" type="parTrans" cxnId="{1639D2C7-A2D0-4E47-B31E-93BFC9084EAC}">
      <dgm:prSet/>
      <dgm:spPr/>
      <dgm:t>
        <a:bodyPr/>
        <a:lstStyle/>
        <a:p>
          <a:endParaRPr lang="en-US"/>
        </a:p>
      </dgm:t>
    </dgm:pt>
    <dgm:pt modelId="{57FA3B4A-5CC1-4BEB-A9E2-359E257E08F2}" type="sibTrans" cxnId="{1639D2C7-A2D0-4E47-B31E-93BFC9084EAC}">
      <dgm:prSet/>
      <dgm:spPr/>
      <dgm:t>
        <a:bodyPr/>
        <a:lstStyle/>
        <a:p>
          <a:endParaRPr lang="en-US"/>
        </a:p>
      </dgm:t>
    </dgm:pt>
    <dgm:pt modelId="{C65B9387-5B3C-4329-82B8-351A15285400}">
      <dgm:prSet/>
      <dgm:spPr/>
      <dgm:t>
        <a:bodyPr/>
        <a:lstStyle/>
        <a:p>
          <a:r>
            <a:rPr lang="en-US"/>
            <a:t>Conflict Theory</a:t>
          </a:r>
        </a:p>
      </dgm:t>
    </dgm:pt>
    <dgm:pt modelId="{B1EC4793-A0F3-43B7-A070-A7B63857756E}" type="parTrans" cxnId="{D3B460FB-979E-45D1-8C51-291555D66EB1}">
      <dgm:prSet/>
      <dgm:spPr/>
      <dgm:t>
        <a:bodyPr/>
        <a:lstStyle/>
        <a:p>
          <a:endParaRPr lang="en-US"/>
        </a:p>
      </dgm:t>
    </dgm:pt>
    <dgm:pt modelId="{10C7E0A3-BF74-4809-9457-E51B8F189D9A}" type="sibTrans" cxnId="{D3B460FB-979E-45D1-8C51-291555D66EB1}">
      <dgm:prSet/>
      <dgm:spPr/>
      <dgm:t>
        <a:bodyPr/>
        <a:lstStyle/>
        <a:p>
          <a:endParaRPr lang="en-US"/>
        </a:p>
      </dgm:t>
    </dgm:pt>
    <dgm:pt modelId="{B0F9B20C-1A6A-487E-9129-E3FF897C1551}">
      <dgm:prSet/>
      <dgm:spPr/>
      <dgm:t>
        <a:bodyPr/>
        <a:lstStyle/>
        <a:p>
          <a:r>
            <a:rPr lang="en-US"/>
            <a:t>Symbolic Interactionism </a:t>
          </a:r>
        </a:p>
      </dgm:t>
    </dgm:pt>
    <dgm:pt modelId="{D2C69B43-FD66-4B1D-A53F-13D6D19A1DD9}" type="parTrans" cxnId="{765AF4CC-44FB-4C43-A970-586D9447EA92}">
      <dgm:prSet/>
      <dgm:spPr/>
      <dgm:t>
        <a:bodyPr/>
        <a:lstStyle/>
        <a:p>
          <a:endParaRPr lang="en-US"/>
        </a:p>
      </dgm:t>
    </dgm:pt>
    <dgm:pt modelId="{1780B16C-5C0A-4147-93CA-9A8DB4CCB746}" type="sibTrans" cxnId="{765AF4CC-44FB-4C43-A970-586D9447EA92}">
      <dgm:prSet/>
      <dgm:spPr/>
      <dgm:t>
        <a:bodyPr/>
        <a:lstStyle/>
        <a:p>
          <a:endParaRPr lang="en-US"/>
        </a:p>
      </dgm:t>
    </dgm:pt>
    <dgm:pt modelId="{B1252B77-1806-4640-87BD-AECE9CFFEE2C}" type="pres">
      <dgm:prSet presAssocID="{9A1D92D0-9EE9-4660-BA2E-7746C7D76249}" presName="vert0" presStyleCnt="0">
        <dgm:presLayoutVars>
          <dgm:dir/>
          <dgm:animOne val="branch"/>
          <dgm:animLvl val="lvl"/>
        </dgm:presLayoutVars>
      </dgm:prSet>
      <dgm:spPr/>
    </dgm:pt>
    <dgm:pt modelId="{75050EDB-6EAA-4B85-AB57-F900023807AA}" type="pres">
      <dgm:prSet presAssocID="{23A25DDA-C590-401B-AB73-8842A4804968}" presName="thickLine" presStyleLbl="alignNode1" presStyleIdx="0" presStyleCnt="3"/>
      <dgm:spPr/>
    </dgm:pt>
    <dgm:pt modelId="{0467318A-B599-4CFD-9DC3-3C091190C936}" type="pres">
      <dgm:prSet presAssocID="{23A25DDA-C590-401B-AB73-8842A4804968}" presName="horz1" presStyleCnt="0"/>
      <dgm:spPr/>
    </dgm:pt>
    <dgm:pt modelId="{A3B9A9EA-AB63-4001-9EF2-59FE82C37158}" type="pres">
      <dgm:prSet presAssocID="{23A25DDA-C590-401B-AB73-8842A4804968}" presName="tx1" presStyleLbl="revTx" presStyleIdx="0" presStyleCnt="3"/>
      <dgm:spPr/>
    </dgm:pt>
    <dgm:pt modelId="{6B94B395-E5CF-4060-BE6E-491356B90AF7}" type="pres">
      <dgm:prSet presAssocID="{23A25DDA-C590-401B-AB73-8842A4804968}" presName="vert1" presStyleCnt="0"/>
      <dgm:spPr/>
    </dgm:pt>
    <dgm:pt modelId="{30F0AF64-0C3F-455D-ABF7-E1563FE0E2E0}" type="pres">
      <dgm:prSet presAssocID="{C65B9387-5B3C-4329-82B8-351A15285400}" presName="thickLine" presStyleLbl="alignNode1" presStyleIdx="1" presStyleCnt="3"/>
      <dgm:spPr/>
    </dgm:pt>
    <dgm:pt modelId="{06E2C07F-4E2F-4BA7-838E-9C21C00C21A3}" type="pres">
      <dgm:prSet presAssocID="{C65B9387-5B3C-4329-82B8-351A15285400}" presName="horz1" presStyleCnt="0"/>
      <dgm:spPr/>
    </dgm:pt>
    <dgm:pt modelId="{E3159FF2-5DF3-4574-A440-7D4AFE7C7733}" type="pres">
      <dgm:prSet presAssocID="{C65B9387-5B3C-4329-82B8-351A15285400}" presName="tx1" presStyleLbl="revTx" presStyleIdx="1" presStyleCnt="3"/>
      <dgm:spPr/>
    </dgm:pt>
    <dgm:pt modelId="{68DCE345-6540-48C5-997A-1216FED609DB}" type="pres">
      <dgm:prSet presAssocID="{C65B9387-5B3C-4329-82B8-351A15285400}" presName="vert1" presStyleCnt="0"/>
      <dgm:spPr/>
    </dgm:pt>
    <dgm:pt modelId="{1A24BD47-BB5B-46C7-A3D6-8161B542BA58}" type="pres">
      <dgm:prSet presAssocID="{B0F9B20C-1A6A-487E-9129-E3FF897C1551}" presName="thickLine" presStyleLbl="alignNode1" presStyleIdx="2" presStyleCnt="3"/>
      <dgm:spPr/>
    </dgm:pt>
    <dgm:pt modelId="{75AEBB31-953C-4008-AEC2-3D7C9CC1FE97}" type="pres">
      <dgm:prSet presAssocID="{B0F9B20C-1A6A-487E-9129-E3FF897C1551}" presName="horz1" presStyleCnt="0"/>
      <dgm:spPr/>
    </dgm:pt>
    <dgm:pt modelId="{01FF6A2C-1E91-4769-94CC-5E30FB7F9C80}" type="pres">
      <dgm:prSet presAssocID="{B0F9B20C-1A6A-487E-9129-E3FF897C1551}" presName="tx1" presStyleLbl="revTx" presStyleIdx="2" presStyleCnt="3"/>
      <dgm:spPr/>
    </dgm:pt>
    <dgm:pt modelId="{FE50110C-B859-4002-A17F-1974B69756E1}" type="pres">
      <dgm:prSet presAssocID="{B0F9B20C-1A6A-487E-9129-E3FF897C1551}" presName="vert1" presStyleCnt="0"/>
      <dgm:spPr/>
    </dgm:pt>
  </dgm:ptLst>
  <dgm:cxnLst>
    <dgm:cxn modelId="{D31E6A8D-63C9-450B-955D-9988735A3A35}" type="presOf" srcId="{9A1D92D0-9EE9-4660-BA2E-7746C7D76249}" destId="{B1252B77-1806-4640-87BD-AECE9CFFEE2C}" srcOrd="0" destOrd="0" presId="urn:microsoft.com/office/officeart/2008/layout/LinedList"/>
    <dgm:cxn modelId="{8EFAAE96-4C13-49F7-A8F0-E7848E713B74}" type="presOf" srcId="{B0F9B20C-1A6A-487E-9129-E3FF897C1551}" destId="{01FF6A2C-1E91-4769-94CC-5E30FB7F9C80}" srcOrd="0" destOrd="0" presId="urn:microsoft.com/office/officeart/2008/layout/LinedList"/>
    <dgm:cxn modelId="{C6494CAF-2CA3-49A0-A51F-AEC431620D42}" type="presOf" srcId="{C65B9387-5B3C-4329-82B8-351A15285400}" destId="{E3159FF2-5DF3-4574-A440-7D4AFE7C7733}" srcOrd="0" destOrd="0" presId="urn:microsoft.com/office/officeart/2008/layout/LinedList"/>
    <dgm:cxn modelId="{1639D2C7-A2D0-4E47-B31E-93BFC9084EAC}" srcId="{9A1D92D0-9EE9-4660-BA2E-7746C7D76249}" destId="{23A25DDA-C590-401B-AB73-8842A4804968}" srcOrd="0" destOrd="0" parTransId="{9C50A904-1040-42F9-B0AA-24E8DF69745F}" sibTransId="{57FA3B4A-5CC1-4BEB-A9E2-359E257E08F2}"/>
    <dgm:cxn modelId="{765AF4CC-44FB-4C43-A970-586D9447EA92}" srcId="{9A1D92D0-9EE9-4660-BA2E-7746C7D76249}" destId="{B0F9B20C-1A6A-487E-9129-E3FF897C1551}" srcOrd="2" destOrd="0" parTransId="{D2C69B43-FD66-4B1D-A53F-13D6D19A1DD9}" sibTransId="{1780B16C-5C0A-4147-93CA-9A8DB4CCB746}"/>
    <dgm:cxn modelId="{D3B460FB-979E-45D1-8C51-291555D66EB1}" srcId="{9A1D92D0-9EE9-4660-BA2E-7746C7D76249}" destId="{C65B9387-5B3C-4329-82B8-351A15285400}" srcOrd="1" destOrd="0" parTransId="{B1EC4793-A0F3-43B7-A070-A7B63857756E}" sibTransId="{10C7E0A3-BF74-4809-9457-E51B8F189D9A}"/>
    <dgm:cxn modelId="{4CF853FF-7B8A-4CD6-BF4B-2CEE4C8468D1}" type="presOf" srcId="{23A25DDA-C590-401B-AB73-8842A4804968}" destId="{A3B9A9EA-AB63-4001-9EF2-59FE82C37158}" srcOrd="0" destOrd="0" presId="urn:microsoft.com/office/officeart/2008/layout/LinedList"/>
    <dgm:cxn modelId="{D0B2E4DD-B10D-4622-899E-4A1B5980B1F8}" type="presParOf" srcId="{B1252B77-1806-4640-87BD-AECE9CFFEE2C}" destId="{75050EDB-6EAA-4B85-AB57-F900023807AA}" srcOrd="0" destOrd="0" presId="urn:microsoft.com/office/officeart/2008/layout/LinedList"/>
    <dgm:cxn modelId="{C3E41C82-CDE0-4F4E-94BD-938EF5C924B7}" type="presParOf" srcId="{B1252B77-1806-4640-87BD-AECE9CFFEE2C}" destId="{0467318A-B599-4CFD-9DC3-3C091190C936}" srcOrd="1" destOrd="0" presId="urn:microsoft.com/office/officeart/2008/layout/LinedList"/>
    <dgm:cxn modelId="{D951811E-F110-4D69-B94C-0A5D4CDFAEE6}" type="presParOf" srcId="{0467318A-B599-4CFD-9DC3-3C091190C936}" destId="{A3B9A9EA-AB63-4001-9EF2-59FE82C37158}" srcOrd="0" destOrd="0" presId="urn:microsoft.com/office/officeart/2008/layout/LinedList"/>
    <dgm:cxn modelId="{C05A770E-CECB-4AE7-B846-F87C6481A989}" type="presParOf" srcId="{0467318A-B599-4CFD-9DC3-3C091190C936}" destId="{6B94B395-E5CF-4060-BE6E-491356B90AF7}" srcOrd="1" destOrd="0" presId="urn:microsoft.com/office/officeart/2008/layout/LinedList"/>
    <dgm:cxn modelId="{7D6DAC8A-4B10-4835-8A9E-4B886651329A}" type="presParOf" srcId="{B1252B77-1806-4640-87BD-AECE9CFFEE2C}" destId="{30F0AF64-0C3F-455D-ABF7-E1563FE0E2E0}" srcOrd="2" destOrd="0" presId="urn:microsoft.com/office/officeart/2008/layout/LinedList"/>
    <dgm:cxn modelId="{8AB9CF64-A7C7-4FC3-8A00-1B5EC12DC727}" type="presParOf" srcId="{B1252B77-1806-4640-87BD-AECE9CFFEE2C}" destId="{06E2C07F-4E2F-4BA7-838E-9C21C00C21A3}" srcOrd="3" destOrd="0" presId="urn:microsoft.com/office/officeart/2008/layout/LinedList"/>
    <dgm:cxn modelId="{760B7B66-3237-4486-8178-2F887AD0EFFD}" type="presParOf" srcId="{06E2C07F-4E2F-4BA7-838E-9C21C00C21A3}" destId="{E3159FF2-5DF3-4574-A440-7D4AFE7C7733}" srcOrd="0" destOrd="0" presId="urn:microsoft.com/office/officeart/2008/layout/LinedList"/>
    <dgm:cxn modelId="{F28B98B2-B3E7-4548-8FEF-FE862F6CD365}" type="presParOf" srcId="{06E2C07F-4E2F-4BA7-838E-9C21C00C21A3}" destId="{68DCE345-6540-48C5-997A-1216FED609DB}" srcOrd="1" destOrd="0" presId="urn:microsoft.com/office/officeart/2008/layout/LinedList"/>
    <dgm:cxn modelId="{1FD5FC60-FF54-4C29-ACB6-0F5A3E85C2FF}" type="presParOf" srcId="{B1252B77-1806-4640-87BD-AECE9CFFEE2C}" destId="{1A24BD47-BB5B-46C7-A3D6-8161B542BA58}" srcOrd="4" destOrd="0" presId="urn:microsoft.com/office/officeart/2008/layout/LinedList"/>
    <dgm:cxn modelId="{DC35133B-A745-4EB6-A123-174E56AA1690}" type="presParOf" srcId="{B1252B77-1806-4640-87BD-AECE9CFFEE2C}" destId="{75AEBB31-953C-4008-AEC2-3D7C9CC1FE97}" srcOrd="5" destOrd="0" presId="urn:microsoft.com/office/officeart/2008/layout/LinedList"/>
    <dgm:cxn modelId="{6B3B4384-75C8-4172-A45A-F58C8448F089}" type="presParOf" srcId="{75AEBB31-953C-4008-AEC2-3D7C9CC1FE97}" destId="{01FF6A2C-1E91-4769-94CC-5E30FB7F9C80}" srcOrd="0" destOrd="0" presId="urn:microsoft.com/office/officeart/2008/layout/LinedList"/>
    <dgm:cxn modelId="{13A150A2-D243-4C41-A85B-ED203E40971A}" type="presParOf" srcId="{75AEBB31-953C-4008-AEC2-3D7C9CC1FE97}" destId="{FE50110C-B859-4002-A17F-1974B69756E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2A008E7-12EC-44BF-8DD6-4F70F4312008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F1ED4DCE-DF2C-421F-AC9B-F578236AA041}">
      <dgm:prSet/>
      <dgm:spPr/>
      <dgm:t>
        <a:bodyPr/>
        <a:lstStyle/>
        <a:p>
          <a:r>
            <a:rPr lang="en-US"/>
            <a:t>A society is viewed as an ordered system of interrelated parts (</a:t>
          </a:r>
          <a:r>
            <a:rPr lang="en-US" i="1"/>
            <a:t>structures</a:t>
          </a:r>
          <a:r>
            <a:rPr lang="en-US"/>
            <a:t>) which are the social institutions that make up society</a:t>
          </a:r>
        </a:p>
      </dgm:t>
    </dgm:pt>
    <dgm:pt modelId="{A741630B-4162-45EA-AEC1-FCA25CA9EA02}" type="parTrans" cxnId="{293A247D-CF9A-495A-BB27-7D86E9F14C40}">
      <dgm:prSet/>
      <dgm:spPr/>
      <dgm:t>
        <a:bodyPr/>
        <a:lstStyle/>
        <a:p>
          <a:endParaRPr lang="en-US"/>
        </a:p>
      </dgm:t>
    </dgm:pt>
    <dgm:pt modelId="{E3A98C7E-D466-4C7D-8A2F-B4139B6EFC6E}" type="sibTrans" cxnId="{293A247D-CF9A-495A-BB27-7D86E9F14C40}">
      <dgm:prSet/>
      <dgm:spPr/>
      <dgm:t>
        <a:bodyPr/>
        <a:lstStyle/>
        <a:p>
          <a:endParaRPr lang="en-US"/>
        </a:p>
      </dgm:t>
    </dgm:pt>
    <dgm:pt modelId="{F5DFFF76-1565-4B42-AB19-43D571EBB701}">
      <dgm:prSet/>
      <dgm:spPr/>
      <dgm:t>
        <a:bodyPr/>
        <a:lstStyle/>
        <a:p>
          <a:r>
            <a:rPr lang="en-US"/>
            <a:t>These structures meet the needs of society by performing specific </a:t>
          </a:r>
          <a:r>
            <a:rPr lang="en-US" i="1"/>
            <a:t>functions</a:t>
          </a:r>
          <a:r>
            <a:rPr lang="en-US"/>
            <a:t> for the whole system</a:t>
          </a:r>
        </a:p>
      </dgm:t>
    </dgm:pt>
    <dgm:pt modelId="{92FB0FC4-8E02-44BC-B1D6-CA2076E0E3CF}" type="parTrans" cxnId="{F9787FD2-638A-4E95-B260-1D74E6B3CF33}">
      <dgm:prSet/>
      <dgm:spPr/>
      <dgm:t>
        <a:bodyPr/>
        <a:lstStyle/>
        <a:p>
          <a:endParaRPr lang="en-US"/>
        </a:p>
      </dgm:t>
    </dgm:pt>
    <dgm:pt modelId="{CE66AD99-3E0B-4BF3-89F2-FF910B466AF6}" type="sibTrans" cxnId="{F9787FD2-638A-4E95-B260-1D74E6B3CF33}">
      <dgm:prSet/>
      <dgm:spPr/>
      <dgm:t>
        <a:bodyPr/>
        <a:lstStyle/>
        <a:p>
          <a:endParaRPr lang="en-US"/>
        </a:p>
      </dgm:t>
    </dgm:pt>
    <dgm:pt modelId="{7942BE7D-143B-4EF2-BBE2-9DD0D89B05D6}" type="pres">
      <dgm:prSet presAssocID="{32A008E7-12EC-44BF-8DD6-4F70F4312008}" presName="linear" presStyleCnt="0">
        <dgm:presLayoutVars>
          <dgm:animLvl val="lvl"/>
          <dgm:resizeHandles val="exact"/>
        </dgm:presLayoutVars>
      </dgm:prSet>
      <dgm:spPr/>
    </dgm:pt>
    <dgm:pt modelId="{5FB6FA48-D944-460A-87B6-2AEA098F1CA2}" type="pres">
      <dgm:prSet presAssocID="{F1ED4DCE-DF2C-421F-AC9B-F578236AA041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35BE76A3-8335-4FBB-96D5-0C35437E0D50}" type="pres">
      <dgm:prSet presAssocID="{E3A98C7E-D466-4C7D-8A2F-B4139B6EFC6E}" presName="spacer" presStyleCnt="0"/>
      <dgm:spPr/>
    </dgm:pt>
    <dgm:pt modelId="{DBE543C3-5484-4D0E-9368-6A014A76814C}" type="pres">
      <dgm:prSet presAssocID="{F5DFFF76-1565-4B42-AB19-43D571EBB701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8638D004-B980-466F-844A-B4014F27D027}" type="presOf" srcId="{F5DFFF76-1565-4B42-AB19-43D571EBB701}" destId="{DBE543C3-5484-4D0E-9368-6A014A76814C}" srcOrd="0" destOrd="0" presId="urn:microsoft.com/office/officeart/2005/8/layout/vList2"/>
    <dgm:cxn modelId="{CBEEE920-4726-476D-8426-F5203D4EAF31}" type="presOf" srcId="{F1ED4DCE-DF2C-421F-AC9B-F578236AA041}" destId="{5FB6FA48-D944-460A-87B6-2AEA098F1CA2}" srcOrd="0" destOrd="0" presId="urn:microsoft.com/office/officeart/2005/8/layout/vList2"/>
    <dgm:cxn modelId="{293A247D-CF9A-495A-BB27-7D86E9F14C40}" srcId="{32A008E7-12EC-44BF-8DD6-4F70F4312008}" destId="{F1ED4DCE-DF2C-421F-AC9B-F578236AA041}" srcOrd="0" destOrd="0" parTransId="{A741630B-4162-45EA-AEC1-FCA25CA9EA02}" sibTransId="{E3A98C7E-D466-4C7D-8A2F-B4139B6EFC6E}"/>
    <dgm:cxn modelId="{7F560E99-73A0-4B2F-A075-E602AB24C994}" type="presOf" srcId="{32A008E7-12EC-44BF-8DD6-4F70F4312008}" destId="{7942BE7D-143B-4EF2-BBE2-9DD0D89B05D6}" srcOrd="0" destOrd="0" presId="urn:microsoft.com/office/officeart/2005/8/layout/vList2"/>
    <dgm:cxn modelId="{F9787FD2-638A-4E95-B260-1D74E6B3CF33}" srcId="{32A008E7-12EC-44BF-8DD6-4F70F4312008}" destId="{F5DFFF76-1565-4B42-AB19-43D571EBB701}" srcOrd="1" destOrd="0" parTransId="{92FB0FC4-8E02-44BC-B1D6-CA2076E0E3CF}" sibTransId="{CE66AD99-3E0B-4BF3-89F2-FF910B466AF6}"/>
    <dgm:cxn modelId="{E4C36825-571E-4F87-80AC-8EFBD033C03D}" type="presParOf" srcId="{7942BE7D-143B-4EF2-BBE2-9DD0D89B05D6}" destId="{5FB6FA48-D944-460A-87B6-2AEA098F1CA2}" srcOrd="0" destOrd="0" presId="urn:microsoft.com/office/officeart/2005/8/layout/vList2"/>
    <dgm:cxn modelId="{7BB010F0-450F-4088-8095-6F3309B9EC0A}" type="presParOf" srcId="{7942BE7D-143B-4EF2-BBE2-9DD0D89B05D6}" destId="{35BE76A3-8335-4FBB-96D5-0C35437E0D50}" srcOrd="1" destOrd="0" presId="urn:microsoft.com/office/officeart/2005/8/layout/vList2"/>
    <dgm:cxn modelId="{F2A6CB7A-75BC-491F-89FB-25582739DD89}" type="presParOf" srcId="{7942BE7D-143B-4EF2-BBE2-9DD0D89B05D6}" destId="{DBE543C3-5484-4D0E-9368-6A014A76814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FF20F41-F940-4138-ADE8-AC97737CED9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81C7BD8-69D8-4513-8968-82F190AE1F16}">
      <dgm:prSet/>
      <dgm:spPr/>
      <dgm:t>
        <a:bodyPr/>
        <a:lstStyle/>
        <a:p>
          <a:r>
            <a:rPr lang="en-US" dirty="0"/>
            <a:t>Sees social conflict as the basis of society and social change</a:t>
          </a:r>
        </a:p>
      </dgm:t>
    </dgm:pt>
    <dgm:pt modelId="{E89E9DCB-B21A-4AE5-BC18-373D57FD1A75}" type="parTrans" cxnId="{9881AF0F-6461-48EF-BBB3-41F0217A88C0}">
      <dgm:prSet/>
      <dgm:spPr/>
      <dgm:t>
        <a:bodyPr/>
        <a:lstStyle/>
        <a:p>
          <a:endParaRPr lang="en-US"/>
        </a:p>
      </dgm:t>
    </dgm:pt>
    <dgm:pt modelId="{F9D30458-F308-4A52-951A-8010829075BE}" type="sibTrans" cxnId="{9881AF0F-6461-48EF-BBB3-41F0217A88C0}">
      <dgm:prSet/>
      <dgm:spPr/>
      <dgm:t>
        <a:bodyPr/>
        <a:lstStyle/>
        <a:p>
          <a:endParaRPr lang="en-US"/>
        </a:p>
      </dgm:t>
    </dgm:pt>
    <dgm:pt modelId="{F1969E10-A368-4F9D-AA5E-F528633111DA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 dirty="0"/>
            <a:t> A materialist view of society (labor and economy)</a:t>
          </a:r>
        </a:p>
      </dgm:t>
    </dgm:pt>
    <dgm:pt modelId="{61CE1AF4-54B9-4027-AE34-37E2AB33F690}" type="parTrans" cxnId="{CBC85329-F7F0-408A-9259-CB1F14B5289D}">
      <dgm:prSet/>
      <dgm:spPr/>
      <dgm:t>
        <a:bodyPr/>
        <a:lstStyle/>
        <a:p>
          <a:endParaRPr lang="en-US"/>
        </a:p>
      </dgm:t>
    </dgm:pt>
    <dgm:pt modelId="{9EDC2C22-7F78-4A41-9031-AEFA0F3CB64D}" type="sibTrans" cxnId="{CBC85329-F7F0-408A-9259-CB1F14B5289D}">
      <dgm:prSet/>
      <dgm:spPr/>
      <dgm:t>
        <a:bodyPr/>
        <a:lstStyle/>
        <a:p>
          <a:endParaRPr lang="en-US"/>
        </a:p>
      </dgm:t>
    </dgm:pt>
    <dgm:pt modelId="{E2D152BB-6004-4102-9CCA-8E17D35A68FF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 dirty="0"/>
            <a:t> A critical stance toward existing social arrangements</a:t>
          </a:r>
        </a:p>
      </dgm:t>
    </dgm:pt>
    <dgm:pt modelId="{C20074A2-192C-451B-8024-C762B5459468}" type="parTrans" cxnId="{D89A349F-4E83-4E4D-83D1-04868EA022B4}">
      <dgm:prSet/>
      <dgm:spPr/>
      <dgm:t>
        <a:bodyPr/>
        <a:lstStyle/>
        <a:p>
          <a:endParaRPr lang="en-US"/>
        </a:p>
      </dgm:t>
    </dgm:pt>
    <dgm:pt modelId="{9BE0C3D3-FF78-4CA0-8D3C-311DC7C330FE}" type="sibTrans" cxnId="{D89A349F-4E83-4E4D-83D1-04868EA022B4}">
      <dgm:prSet/>
      <dgm:spPr/>
      <dgm:t>
        <a:bodyPr/>
        <a:lstStyle/>
        <a:p>
          <a:endParaRPr lang="en-US"/>
        </a:p>
      </dgm:t>
    </dgm:pt>
    <dgm:pt modelId="{F78DDB3E-71AD-4275-AF82-B0B0DBA51B90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 dirty="0"/>
            <a:t> A dynamic model of historical change</a:t>
          </a:r>
        </a:p>
      </dgm:t>
    </dgm:pt>
    <dgm:pt modelId="{369B01B1-2760-4715-9603-8482FD3FBCC8}" type="parTrans" cxnId="{FB0ABDB5-8AD3-44B5-B8AA-E49398BC80E2}">
      <dgm:prSet/>
      <dgm:spPr/>
      <dgm:t>
        <a:bodyPr/>
        <a:lstStyle/>
        <a:p>
          <a:endParaRPr lang="en-US"/>
        </a:p>
      </dgm:t>
    </dgm:pt>
    <dgm:pt modelId="{32990548-7291-4CD4-B076-D2B771748A6A}" type="sibTrans" cxnId="{FB0ABDB5-8AD3-44B5-B8AA-E49398BC80E2}">
      <dgm:prSet/>
      <dgm:spPr/>
      <dgm:t>
        <a:bodyPr/>
        <a:lstStyle/>
        <a:p>
          <a:endParaRPr lang="en-US"/>
        </a:p>
      </dgm:t>
    </dgm:pt>
    <dgm:pt modelId="{6DFC743B-4FE3-4B66-A964-4619DA6B9CDA}">
      <dgm:prSet/>
      <dgm:spPr/>
      <dgm:t>
        <a:bodyPr/>
        <a:lstStyle/>
        <a:p>
          <a:pPr>
            <a:buFont typeface="+mj-lt"/>
            <a:buAutoNum type="arabicPeriod"/>
          </a:pPr>
          <a:endParaRPr lang="en-US" dirty="0"/>
        </a:p>
      </dgm:t>
    </dgm:pt>
    <dgm:pt modelId="{0D291DB0-FA73-4F01-90BB-F65E80C16EC2}" type="parTrans" cxnId="{1A7B9410-2C21-4276-B90D-19C7445A8174}">
      <dgm:prSet/>
      <dgm:spPr/>
      <dgm:t>
        <a:bodyPr/>
        <a:lstStyle/>
        <a:p>
          <a:endParaRPr lang="en-US"/>
        </a:p>
      </dgm:t>
    </dgm:pt>
    <dgm:pt modelId="{CBF236A2-585F-40F2-8761-E8510122777E}" type="sibTrans" cxnId="{1A7B9410-2C21-4276-B90D-19C7445A8174}">
      <dgm:prSet/>
      <dgm:spPr/>
      <dgm:t>
        <a:bodyPr/>
        <a:lstStyle/>
        <a:p>
          <a:endParaRPr lang="en-US"/>
        </a:p>
      </dgm:t>
    </dgm:pt>
    <dgm:pt modelId="{7760FA80-E5E6-4811-A7ED-F7263CE9B4EC}" type="pres">
      <dgm:prSet presAssocID="{DFF20F41-F940-4138-ADE8-AC97737CED91}" presName="linear" presStyleCnt="0">
        <dgm:presLayoutVars>
          <dgm:animLvl val="lvl"/>
          <dgm:resizeHandles val="exact"/>
        </dgm:presLayoutVars>
      </dgm:prSet>
      <dgm:spPr/>
    </dgm:pt>
    <dgm:pt modelId="{7FFB15D5-FB38-460F-81CA-92B8705346DF}" type="pres">
      <dgm:prSet presAssocID="{581C7BD8-69D8-4513-8968-82F190AE1F16}" presName="parentText" presStyleLbl="node1" presStyleIdx="0" presStyleCnt="1" custScaleY="76983">
        <dgm:presLayoutVars>
          <dgm:chMax val="0"/>
          <dgm:bulletEnabled val="1"/>
        </dgm:presLayoutVars>
      </dgm:prSet>
      <dgm:spPr/>
    </dgm:pt>
    <dgm:pt modelId="{D2FA15B4-6B00-4730-A92D-3D5000938687}" type="pres">
      <dgm:prSet presAssocID="{581C7BD8-69D8-4513-8968-82F190AE1F16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9881AF0F-6461-48EF-BBB3-41F0217A88C0}" srcId="{DFF20F41-F940-4138-ADE8-AC97737CED91}" destId="{581C7BD8-69D8-4513-8968-82F190AE1F16}" srcOrd="0" destOrd="0" parTransId="{E89E9DCB-B21A-4AE5-BC18-373D57FD1A75}" sibTransId="{F9D30458-F308-4A52-951A-8010829075BE}"/>
    <dgm:cxn modelId="{1A7B9410-2C21-4276-B90D-19C7445A8174}" srcId="{581C7BD8-69D8-4513-8968-82F190AE1F16}" destId="{6DFC743B-4FE3-4B66-A964-4619DA6B9CDA}" srcOrd="0" destOrd="0" parTransId="{0D291DB0-FA73-4F01-90BB-F65E80C16EC2}" sibTransId="{CBF236A2-585F-40F2-8761-E8510122777E}"/>
    <dgm:cxn modelId="{CBC85329-F7F0-408A-9259-CB1F14B5289D}" srcId="{581C7BD8-69D8-4513-8968-82F190AE1F16}" destId="{F1969E10-A368-4F9D-AA5E-F528633111DA}" srcOrd="1" destOrd="0" parTransId="{61CE1AF4-54B9-4027-AE34-37E2AB33F690}" sibTransId="{9EDC2C22-7F78-4A41-9031-AEFA0F3CB64D}"/>
    <dgm:cxn modelId="{4596DC33-BB05-4BC0-B6DB-F4A29F64A2A5}" type="presOf" srcId="{581C7BD8-69D8-4513-8968-82F190AE1F16}" destId="{7FFB15D5-FB38-460F-81CA-92B8705346DF}" srcOrd="0" destOrd="0" presId="urn:microsoft.com/office/officeart/2005/8/layout/vList2"/>
    <dgm:cxn modelId="{F5FE7546-1FB4-4F32-B63E-97BEBBCD377B}" type="presOf" srcId="{E2D152BB-6004-4102-9CCA-8E17D35A68FF}" destId="{D2FA15B4-6B00-4730-A92D-3D5000938687}" srcOrd="0" destOrd="2" presId="urn:microsoft.com/office/officeart/2005/8/layout/vList2"/>
    <dgm:cxn modelId="{0C164A59-5F39-490E-82F6-BB1E30D66564}" type="presOf" srcId="{DFF20F41-F940-4138-ADE8-AC97737CED91}" destId="{7760FA80-E5E6-4811-A7ED-F7263CE9B4EC}" srcOrd="0" destOrd="0" presId="urn:microsoft.com/office/officeart/2005/8/layout/vList2"/>
    <dgm:cxn modelId="{DAA89A7B-1D6D-4803-BEA8-326B4DB0FB35}" type="presOf" srcId="{6DFC743B-4FE3-4B66-A964-4619DA6B9CDA}" destId="{D2FA15B4-6B00-4730-A92D-3D5000938687}" srcOrd="0" destOrd="0" presId="urn:microsoft.com/office/officeart/2005/8/layout/vList2"/>
    <dgm:cxn modelId="{D89A349F-4E83-4E4D-83D1-04868EA022B4}" srcId="{581C7BD8-69D8-4513-8968-82F190AE1F16}" destId="{E2D152BB-6004-4102-9CCA-8E17D35A68FF}" srcOrd="2" destOrd="0" parTransId="{C20074A2-192C-451B-8024-C762B5459468}" sibTransId="{9BE0C3D3-FF78-4CA0-8D3C-311DC7C330FE}"/>
    <dgm:cxn modelId="{FB0ABDB5-8AD3-44B5-B8AA-E49398BC80E2}" srcId="{581C7BD8-69D8-4513-8968-82F190AE1F16}" destId="{F78DDB3E-71AD-4275-AF82-B0B0DBA51B90}" srcOrd="3" destOrd="0" parTransId="{369B01B1-2760-4715-9603-8482FD3FBCC8}" sibTransId="{32990548-7291-4CD4-B076-D2B771748A6A}"/>
    <dgm:cxn modelId="{0E424EF2-C1D4-4AF0-BA5E-9A95EE8E1807}" type="presOf" srcId="{F78DDB3E-71AD-4275-AF82-B0B0DBA51B90}" destId="{D2FA15B4-6B00-4730-A92D-3D5000938687}" srcOrd="0" destOrd="3" presId="urn:microsoft.com/office/officeart/2005/8/layout/vList2"/>
    <dgm:cxn modelId="{BD3C4CFD-1DC0-4D34-BCAA-182DD3A53313}" type="presOf" srcId="{F1969E10-A368-4F9D-AA5E-F528633111DA}" destId="{D2FA15B4-6B00-4730-A92D-3D5000938687}" srcOrd="0" destOrd="1" presId="urn:microsoft.com/office/officeart/2005/8/layout/vList2"/>
    <dgm:cxn modelId="{248C965A-A517-42DC-BA53-6A08D5323567}" type="presParOf" srcId="{7760FA80-E5E6-4811-A7ED-F7263CE9B4EC}" destId="{7FFB15D5-FB38-460F-81CA-92B8705346DF}" srcOrd="0" destOrd="0" presId="urn:microsoft.com/office/officeart/2005/8/layout/vList2"/>
    <dgm:cxn modelId="{E1800F16-D30B-4835-BCA1-C1875D3E457B}" type="presParOf" srcId="{7760FA80-E5E6-4811-A7ED-F7263CE9B4EC}" destId="{D2FA15B4-6B00-4730-A92D-3D5000938687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E1CBF44-4309-454B-BBB9-AF26BB3D0F3A}" type="doc">
      <dgm:prSet loTypeId="urn:microsoft.com/office/officeart/2005/8/layout/vList5" loCatId="list" qsTypeId="urn:microsoft.com/office/officeart/2005/8/quickstyle/simple5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AA4BFC5D-193C-40AB-BEC8-18E8A0CDC91E}">
      <dgm:prSet/>
      <dgm:spPr/>
      <dgm:t>
        <a:bodyPr/>
        <a:lstStyle/>
        <a:p>
          <a:r>
            <a:rPr lang="en-US"/>
            <a:t>Sees interaction &amp; meaning as central to society and assumes that meanings are not inherent but rather are created through interaction</a:t>
          </a:r>
        </a:p>
      </dgm:t>
    </dgm:pt>
    <dgm:pt modelId="{9E742B72-4FE4-479A-A8F2-0DA397D0375B}" type="parTrans" cxnId="{9B97AEE0-7726-48D0-AB58-7D1AFF21F010}">
      <dgm:prSet/>
      <dgm:spPr/>
      <dgm:t>
        <a:bodyPr/>
        <a:lstStyle/>
        <a:p>
          <a:endParaRPr lang="en-US"/>
        </a:p>
      </dgm:t>
    </dgm:pt>
    <dgm:pt modelId="{9A7E96D5-461E-459E-8D52-C75CEFB76C4C}" type="sibTrans" cxnId="{9B97AEE0-7726-48D0-AB58-7D1AFF21F010}">
      <dgm:prSet/>
      <dgm:spPr/>
      <dgm:t>
        <a:bodyPr/>
        <a:lstStyle/>
        <a:p>
          <a:endParaRPr lang="en-US"/>
        </a:p>
      </dgm:t>
    </dgm:pt>
    <dgm:pt modelId="{5C3F9D7D-F6BB-45CD-9C4B-1714CC3BC125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 dirty="0"/>
            <a:t>Act toward things on the basis of their meanings</a:t>
          </a:r>
        </a:p>
      </dgm:t>
    </dgm:pt>
    <dgm:pt modelId="{0224FFAA-E475-4D0D-BBD5-C07ED24C4D20}" type="parTrans" cxnId="{7954B348-8C3B-49C7-822C-164E2E56B280}">
      <dgm:prSet/>
      <dgm:spPr/>
      <dgm:t>
        <a:bodyPr/>
        <a:lstStyle/>
        <a:p>
          <a:endParaRPr lang="en-US"/>
        </a:p>
      </dgm:t>
    </dgm:pt>
    <dgm:pt modelId="{543AAC25-2170-4CAC-9084-88AF808277A3}" type="sibTrans" cxnId="{7954B348-8C3B-49C7-822C-164E2E56B280}">
      <dgm:prSet/>
      <dgm:spPr/>
      <dgm:t>
        <a:bodyPr/>
        <a:lstStyle/>
        <a:p>
          <a:endParaRPr lang="en-US"/>
        </a:p>
      </dgm:t>
    </dgm:pt>
    <dgm:pt modelId="{FFABD923-CB59-40BB-85B6-BE4C3E7E4EA0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 dirty="0"/>
            <a:t>Meanings are not inherent; negotiated through interaction with others</a:t>
          </a:r>
        </a:p>
      </dgm:t>
    </dgm:pt>
    <dgm:pt modelId="{05A341CE-0014-4238-A660-E6D7BF7A9512}" type="parTrans" cxnId="{140B0576-06A6-4345-B199-E150D71DBB7D}">
      <dgm:prSet/>
      <dgm:spPr/>
      <dgm:t>
        <a:bodyPr/>
        <a:lstStyle/>
        <a:p>
          <a:endParaRPr lang="en-US"/>
        </a:p>
      </dgm:t>
    </dgm:pt>
    <dgm:pt modelId="{836AA60E-D5CB-4A0A-9771-CA1380DC32CA}" type="sibTrans" cxnId="{140B0576-06A6-4345-B199-E150D71DBB7D}">
      <dgm:prSet/>
      <dgm:spPr/>
      <dgm:t>
        <a:bodyPr/>
        <a:lstStyle/>
        <a:p>
          <a:endParaRPr lang="en-US"/>
        </a:p>
      </dgm:t>
    </dgm:pt>
    <dgm:pt modelId="{85B433F6-6F79-4D87-A594-E6E4C2B36D82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 dirty="0"/>
            <a:t>Meanings can change through interaction</a:t>
          </a:r>
        </a:p>
      </dgm:t>
    </dgm:pt>
    <dgm:pt modelId="{CCBB8347-5166-4AF3-8AFA-DD957D3E702B}" type="parTrans" cxnId="{93584C80-D35F-4D01-AB99-597130DABDD8}">
      <dgm:prSet/>
      <dgm:spPr/>
      <dgm:t>
        <a:bodyPr/>
        <a:lstStyle/>
        <a:p>
          <a:endParaRPr lang="en-US"/>
        </a:p>
      </dgm:t>
    </dgm:pt>
    <dgm:pt modelId="{A6ADA047-3166-43C8-81F6-04CF9C372A6C}" type="sibTrans" cxnId="{93584C80-D35F-4D01-AB99-597130DABDD8}">
      <dgm:prSet/>
      <dgm:spPr/>
      <dgm:t>
        <a:bodyPr/>
        <a:lstStyle/>
        <a:p>
          <a:endParaRPr lang="en-US"/>
        </a:p>
      </dgm:t>
    </dgm:pt>
    <dgm:pt modelId="{9E9B9BA3-A936-4AAF-9C77-C675A7E59169}" type="pres">
      <dgm:prSet presAssocID="{FE1CBF44-4309-454B-BBB9-AF26BB3D0F3A}" presName="Name0" presStyleCnt="0">
        <dgm:presLayoutVars>
          <dgm:dir/>
          <dgm:animLvl val="lvl"/>
          <dgm:resizeHandles val="exact"/>
        </dgm:presLayoutVars>
      </dgm:prSet>
      <dgm:spPr/>
    </dgm:pt>
    <dgm:pt modelId="{BBD43F27-BFFB-4B02-BC0C-F358EE15AD2D}" type="pres">
      <dgm:prSet presAssocID="{AA4BFC5D-193C-40AB-BEC8-18E8A0CDC91E}" presName="linNode" presStyleCnt="0"/>
      <dgm:spPr/>
    </dgm:pt>
    <dgm:pt modelId="{1574C1FE-9E09-4720-AA87-B8C61FA2B498}" type="pres">
      <dgm:prSet presAssocID="{AA4BFC5D-193C-40AB-BEC8-18E8A0CDC91E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0513F9A6-F902-4AC0-8DAD-04D77BE59BB0}" type="pres">
      <dgm:prSet presAssocID="{AA4BFC5D-193C-40AB-BEC8-18E8A0CDC91E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D1917407-FD55-43FA-BF49-97783CF4825C}" type="presOf" srcId="{5C3F9D7D-F6BB-45CD-9C4B-1714CC3BC125}" destId="{0513F9A6-F902-4AC0-8DAD-04D77BE59BB0}" srcOrd="0" destOrd="0" presId="urn:microsoft.com/office/officeart/2005/8/layout/vList5"/>
    <dgm:cxn modelId="{9BBC6630-1B8A-4DBD-A23F-40936E0AA0A7}" type="presOf" srcId="{FE1CBF44-4309-454B-BBB9-AF26BB3D0F3A}" destId="{9E9B9BA3-A936-4AAF-9C77-C675A7E59169}" srcOrd="0" destOrd="0" presId="urn:microsoft.com/office/officeart/2005/8/layout/vList5"/>
    <dgm:cxn modelId="{7954B348-8C3B-49C7-822C-164E2E56B280}" srcId="{AA4BFC5D-193C-40AB-BEC8-18E8A0CDC91E}" destId="{5C3F9D7D-F6BB-45CD-9C4B-1714CC3BC125}" srcOrd="0" destOrd="0" parTransId="{0224FFAA-E475-4D0D-BBD5-C07ED24C4D20}" sibTransId="{543AAC25-2170-4CAC-9084-88AF808277A3}"/>
    <dgm:cxn modelId="{7267794D-6FCE-4EA4-81B2-8F5449F19FD6}" type="presOf" srcId="{FFABD923-CB59-40BB-85B6-BE4C3E7E4EA0}" destId="{0513F9A6-F902-4AC0-8DAD-04D77BE59BB0}" srcOrd="0" destOrd="1" presId="urn:microsoft.com/office/officeart/2005/8/layout/vList5"/>
    <dgm:cxn modelId="{140B0576-06A6-4345-B199-E150D71DBB7D}" srcId="{AA4BFC5D-193C-40AB-BEC8-18E8A0CDC91E}" destId="{FFABD923-CB59-40BB-85B6-BE4C3E7E4EA0}" srcOrd="1" destOrd="0" parTransId="{05A341CE-0014-4238-A660-E6D7BF7A9512}" sibTransId="{836AA60E-D5CB-4A0A-9771-CA1380DC32CA}"/>
    <dgm:cxn modelId="{93584C80-D35F-4D01-AB99-597130DABDD8}" srcId="{AA4BFC5D-193C-40AB-BEC8-18E8A0CDC91E}" destId="{85B433F6-6F79-4D87-A594-E6E4C2B36D82}" srcOrd="2" destOrd="0" parTransId="{CCBB8347-5166-4AF3-8AFA-DD957D3E702B}" sibTransId="{A6ADA047-3166-43C8-81F6-04CF9C372A6C}"/>
    <dgm:cxn modelId="{9B97AEE0-7726-48D0-AB58-7D1AFF21F010}" srcId="{FE1CBF44-4309-454B-BBB9-AF26BB3D0F3A}" destId="{AA4BFC5D-193C-40AB-BEC8-18E8A0CDC91E}" srcOrd="0" destOrd="0" parTransId="{9E742B72-4FE4-479A-A8F2-0DA397D0375B}" sibTransId="{9A7E96D5-461E-459E-8D52-C75CEFB76C4C}"/>
    <dgm:cxn modelId="{673A24EB-3BF7-4761-BC55-F273EADDCEFA}" type="presOf" srcId="{AA4BFC5D-193C-40AB-BEC8-18E8A0CDC91E}" destId="{1574C1FE-9E09-4720-AA87-B8C61FA2B498}" srcOrd="0" destOrd="0" presId="urn:microsoft.com/office/officeart/2005/8/layout/vList5"/>
    <dgm:cxn modelId="{2A26CBEE-07BD-4A51-863B-C596C579A83F}" type="presOf" srcId="{85B433F6-6F79-4D87-A594-E6E4C2B36D82}" destId="{0513F9A6-F902-4AC0-8DAD-04D77BE59BB0}" srcOrd="0" destOrd="2" presId="urn:microsoft.com/office/officeart/2005/8/layout/vList5"/>
    <dgm:cxn modelId="{5EF15773-9ABA-4A2B-AEC0-B64516CD32E1}" type="presParOf" srcId="{9E9B9BA3-A936-4AAF-9C77-C675A7E59169}" destId="{BBD43F27-BFFB-4B02-BC0C-F358EE15AD2D}" srcOrd="0" destOrd="0" presId="urn:microsoft.com/office/officeart/2005/8/layout/vList5"/>
    <dgm:cxn modelId="{CDBE54AF-249E-496D-A090-DF31562CD6A6}" type="presParOf" srcId="{BBD43F27-BFFB-4B02-BC0C-F358EE15AD2D}" destId="{1574C1FE-9E09-4720-AA87-B8C61FA2B498}" srcOrd="0" destOrd="0" presId="urn:microsoft.com/office/officeart/2005/8/layout/vList5"/>
    <dgm:cxn modelId="{C90F3192-F67D-4606-A34D-594FDC063AE5}" type="presParOf" srcId="{BBD43F27-BFFB-4B02-BC0C-F358EE15AD2D}" destId="{0513F9A6-F902-4AC0-8DAD-04D77BE59BB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6B2CB6-F427-4CB3-9966-AF56036FEDED}">
      <dsp:nvSpPr>
        <dsp:cNvPr id="0" name=""/>
        <dsp:cNvSpPr/>
      </dsp:nvSpPr>
      <dsp:spPr>
        <a:xfrm>
          <a:off x="559800" y="342724"/>
          <a:ext cx="1512000" cy="1512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81CB35-EA1C-4A1D-BF2D-CC6812E91276}">
      <dsp:nvSpPr>
        <dsp:cNvPr id="0" name=""/>
        <dsp:cNvSpPr/>
      </dsp:nvSpPr>
      <dsp:spPr>
        <a:xfrm>
          <a:off x="559800" y="1995052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300" kern="1200"/>
            <a:t>A way of looking at the world through a sociological lens</a:t>
          </a:r>
        </a:p>
      </dsp:txBody>
      <dsp:txXfrm>
        <a:off x="559800" y="1995052"/>
        <a:ext cx="4320000" cy="648000"/>
      </dsp:txXfrm>
    </dsp:sp>
    <dsp:sp modelId="{00A1E0C9-3358-49E7-A928-8AC057D416DC}">
      <dsp:nvSpPr>
        <dsp:cNvPr id="0" name=""/>
        <dsp:cNvSpPr/>
      </dsp:nvSpPr>
      <dsp:spPr>
        <a:xfrm>
          <a:off x="559800" y="2708320"/>
          <a:ext cx="4320000" cy="897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990E72-18CD-4DDA-B3FB-26DFBD96D038}">
      <dsp:nvSpPr>
        <dsp:cNvPr id="0" name=""/>
        <dsp:cNvSpPr/>
      </dsp:nvSpPr>
      <dsp:spPr>
        <a:xfrm>
          <a:off x="5635800" y="342724"/>
          <a:ext cx="1512000" cy="1512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74155B-295D-401C-8276-93412FE5DF2A}">
      <dsp:nvSpPr>
        <dsp:cNvPr id="0" name=""/>
        <dsp:cNvSpPr/>
      </dsp:nvSpPr>
      <dsp:spPr>
        <a:xfrm>
          <a:off x="5635800" y="1995052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300" kern="1200"/>
            <a:t>Ways to develop a sociological perspective:</a:t>
          </a:r>
        </a:p>
      </dsp:txBody>
      <dsp:txXfrm>
        <a:off x="5635800" y="1995052"/>
        <a:ext cx="4320000" cy="648000"/>
      </dsp:txXfrm>
    </dsp:sp>
    <dsp:sp modelId="{53CD8E01-D4AF-466E-A872-B8B031C06551}">
      <dsp:nvSpPr>
        <dsp:cNvPr id="0" name=""/>
        <dsp:cNvSpPr/>
      </dsp:nvSpPr>
      <dsp:spPr>
        <a:xfrm>
          <a:off x="5635800" y="2708320"/>
          <a:ext cx="4320000" cy="897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The Beginner’s Mind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Culture Shock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Sociological Imagination </a:t>
          </a:r>
        </a:p>
      </dsp:txBody>
      <dsp:txXfrm>
        <a:off x="5635800" y="2708320"/>
        <a:ext cx="4320000" cy="8978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2089AC-74D1-4937-B7ED-AF4A0FFA47F4}">
      <dsp:nvSpPr>
        <dsp:cNvPr id="0" name=""/>
        <dsp:cNvSpPr/>
      </dsp:nvSpPr>
      <dsp:spPr>
        <a:xfrm>
          <a:off x="3364992" y="1928"/>
          <a:ext cx="3785616" cy="127258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We don’t just come up with ideas – We research!</a:t>
          </a:r>
        </a:p>
      </dsp:txBody>
      <dsp:txXfrm>
        <a:off x="3427115" y="64051"/>
        <a:ext cx="3661370" cy="1148340"/>
      </dsp:txXfrm>
    </dsp:sp>
    <dsp:sp modelId="{EF202CA2-923F-4C75-9B7A-8230CDE3296F}">
      <dsp:nvSpPr>
        <dsp:cNvPr id="0" name=""/>
        <dsp:cNvSpPr/>
      </dsp:nvSpPr>
      <dsp:spPr>
        <a:xfrm>
          <a:off x="3364992" y="1338144"/>
          <a:ext cx="3785616" cy="1272586"/>
        </a:xfrm>
        <a:prstGeom prst="roundRect">
          <a:avLst/>
        </a:prstGeom>
        <a:solidFill>
          <a:schemeClr val="accent2">
            <a:hueOff val="3183231"/>
            <a:satOff val="5400"/>
            <a:lumOff val="-19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Microsociology</a:t>
          </a:r>
        </a:p>
      </dsp:txBody>
      <dsp:txXfrm>
        <a:off x="3427115" y="1400267"/>
        <a:ext cx="3661370" cy="1148340"/>
      </dsp:txXfrm>
    </dsp:sp>
    <dsp:sp modelId="{65280175-0690-41E8-9B69-DECBE807F2F1}">
      <dsp:nvSpPr>
        <dsp:cNvPr id="0" name=""/>
        <dsp:cNvSpPr/>
      </dsp:nvSpPr>
      <dsp:spPr>
        <a:xfrm>
          <a:off x="3364992" y="2674360"/>
          <a:ext cx="3785616" cy="1272586"/>
        </a:xfrm>
        <a:prstGeom prst="roundRect">
          <a:avLst/>
        </a:prstGeom>
        <a:solidFill>
          <a:schemeClr val="accent2">
            <a:hueOff val="6366461"/>
            <a:satOff val="10800"/>
            <a:lumOff val="-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Macrosociology</a:t>
          </a:r>
        </a:p>
      </dsp:txBody>
      <dsp:txXfrm>
        <a:off x="3427115" y="2736483"/>
        <a:ext cx="3661370" cy="11483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BB2113-28E3-423B-A5D9-EC2FF3A53C4E}">
      <dsp:nvSpPr>
        <dsp:cNvPr id="0" name=""/>
        <dsp:cNvSpPr/>
      </dsp:nvSpPr>
      <dsp:spPr>
        <a:xfrm>
          <a:off x="0" y="0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B8931A-FE88-4D7F-BBC4-AAAAB32FCA73}">
      <dsp:nvSpPr>
        <dsp:cNvPr id="0" name=""/>
        <dsp:cNvSpPr/>
      </dsp:nvSpPr>
      <dsp:spPr>
        <a:xfrm>
          <a:off x="0" y="0"/>
          <a:ext cx="6900512" cy="2768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/>
            <a:t>Propositions that seek to explain the social world and help to make predictions about future events</a:t>
          </a:r>
        </a:p>
      </dsp:txBody>
      <dsp:txXfrm>
        <a:off x="0" y="0"/>
        <a:ext cx="6900512" cy="2768070"/>
      </dsp:txXfrm>
    </dsp:sp>
    <dsp:sp modelId="{25BCC3E9-C81F-49FE-A6EC-E158DC31D3C7}">
      <dsp:nvSpPr>
        <dsp:cNvPr id="0" name=""/>
        <dsp:cNvSpPr/>
      </dsp:nvSpPr>
      <dsp:spPr>
        <a:xfrm>
          <a:off x="0" y="2768070"/>
          <a:ext cx="690051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DF54F2-1EA1-4C7A-BF77-B39CBBCE57E2}">
      <dsp:nvSpPr>
        <dsp:cNvPr id="0" name=""/>
        <dsp:cNvSpPr/>
      </dsp:nvSpPr>
      <dsp:spPr>
        <a:xfrm>
          <a:off x="0" y="2768070"/>
          <a:ext cx="6900512" cy="2768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i="1" kern="1200"/>
            <a:t>Approaches, schools of thought, paradigms, or perspectives</a:t>
          </a:r>
          <a:endParaRPr lang="en-US" sz="4300" kern="1200"/>
        </a:p>
      </dsp:txBody>
      <dsp:txXfrm>
        <a:off x="0" y="2768070"/>
        <a:ext cx="6900512" cy="27680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050EDB-6EAA-4B85-AB57-F900023807AA}">
      <dsp:nvSpPr>
        <dsp:cNvPr id="0" name=""/>
        <dsp:cNvSpPr/>
      </dsp:nvSpPr>
      <dsp:spPr>
        <a:xfrm>
          <a:off x="0" y="2703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B9A9EA-AB63-4001-9EF2-59FE82C37158}">
      <dsp:nvSpPr>
        <dsp:cNvPr id="0" name=""/>
        <dsp:cNvSpPr/>
      </dsp:nvSpPr>
      <dsp:spPr>
        <a:xfrm>
          <a:off x="0" y="2703"/>
          <a:ext cx="6900512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t" anchorCtr="0">
          <a:noAutofit/>
        </a:bodyPr>
        <a:lstStyle/>
        <a:p>
          <a:pPr marL="0" lvl="0" indent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kern="1200"/>
            <a:t>Structural Functionalism </a:t>
          </a:r>
        </a:p>
      </dsp:txBody>
      <dsp:txXfrm>
        <a:off x="0" y="2703"/>
        <a:ext cx="6900512" cy="1843578"/>
      </dsp:txXfrm>
    </dsp:sp>
    <dsp:sp modelId="{30F0AF64-0C3F-455D-ABF7-E1563FE0E2E0}">
      <dsp:nvSpPr>
        <dsp:cNvPr id="0" name=""/>
        <dsp:cNvSpPr/>
      </dsp:nvSpPr>
      <dsp:spPr>
        <a:xfrm>
          <a:off x="0" y="1846281"/>
          <a:ext cx="6900512" cy="0"/>
        </a:xfrm>
        <a:prstGeom prst="line">
          <a:avLst/>
        </a:prstGeom>
        <a:solidFill>
          <a:schemeClr val="accent2">
            <a:hueOff val="3183231"/>
            <a:satOff val="5400"/>
            <a:lumOff val="-196"/>
            <a:alphaOff val="0"/>
          </a:schemeClr>
        </a:solidFill>
        <a:ln w="12700" cap="flat" cmpd="sng" algn="ctr">
          <a:solidFill>
            <a:schemeClr val="accent2">
              <a:hueOff val="3183231"/>
              <a:satOff val="5400"/>
              <a:lumOff val="-19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159FF2-5DF3-4574-A440-7D4AFE7C7733}">
      <dsp:nvSpPr>
        <dsp:cNvPr id="0" name=""/>
        <dsp:cNvSpPr/>
      </dsp:nvSpPr>
      <dsp:spPr>
        <a:xfrm>
          <a:off x="0" y="1846281"/>
          <a:ext cx="6900512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t" anchorCtr="0">
          <a:noAutofit/>
        </a:bodyPr>
        <a:lstStyle/>
        <a:p>
          <a:pPr marL="0" lvl="0" indent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kern="1200"/>
            <a:t>Conflict Theory</a:t>
          </a:r>
        </a:p>
      </dsp:txBody>
      <dsp:txXfrm>
        <a:off x="0" y="1846281"/>
        <a:ext cx="6900512" cy="1843578"/>
      </dsp:txXfrm>
    </dsp:sp>
    <dsp:sp modelId="{1A24BD47-BB5B-46C7-A3D6-8161B542BA58}">
      <dsp:nvSpPr>
        <dsp:cNvPr id="0" name=""/>
        <dsp:cNvSpPr/>
      </dsp:nvSpPr>
      <dsp:spPr>
        <a:xfrm>
          <a:off x="0" y="3689859"/>
          <a:ext cx="6900512" cy="0"/>
        </a:xfrm>
        <a:prstGeom prst="line">
          <a:avLst/>
        </a:prstGeom>
        <a:solidFill>
          <a:schemeClr val="accent2">
            <a:hueOff val="6366461"/>
            <a:satOff val="10800"/>
            <a:lumOff val="-392"/>
            <a:alphaOff val="0"/>
          </a:schemeClr>
        </a:solidFill>
        <a:ln w="12700" cap="flat" cmpd="sng" algn="ctr">
          <a:solidFill>
            <a:schemeClr val="accent2">
              <a:hueOff val="6366461"/>
              <a:satOff val="10800"/>
              <a:lumOff val="-3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FF6A2C-1E91-4769-94CC-5E30FB7F9C80}">
      <dsp:nvSpPr>
        <dsp:cNvPr id="0" name=""/>
        <dsp:cNvSpPr/>
      </dsp:nvSpPr>
      <dsp:spPr>
        <a:xfrm>
          <a:off x="0" y="3689859"/>
          <a:ext cx="6900512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t" anchorCtr="0">
          <a:noAutofit/>
        </a:bodyPr>
        <a:lstStyle/>
        <a:p>
          <a:pPr marL="0" lvl="0" indent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kern="1200"/>
            <a:t>Symbolic Interactionism </a:t>
          </a:r>
        </a:p>
      </dsp:txBody>
      <dsp:txXfrm>
        <a:off x="0" y="3689859"/>
        <a:ext cx="6900512" cy="184357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B6FA48-D944-460A-87B6-2AEA098F1CA2}">
      <dsp:nvSpPr>
        <dsp:cNvPr id="0" name=""/>
        <dsp:cNvSpPr/>
      </dsp:nvSpPr>
      <dsp:spPr>
        <a:xfrm>
          <a:off x="0" y="74100"/>
          <a:ext cx="6900512" cy="264069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A society is viewed as an ordered system of interrelated parts (</a:t>
          </a:r>
          <a:r>
            <a:rPr lang="en-US" sz="3700" i="1" kern="1200"/>
            <a:t>structures</a:t>
          </a:r>
          <a:r>
            <a:rPr lang="en-US" sz="3700" kern="1200"/>
            <a:t>) which are the social institutions that make up society</a:t>
          </a:r>
        </a:p>
      </dsp:txBody>
      <dsp:txXfrm>
        <a:off x="128908" y="203008"/>
        <a:ext cx="6642696" cy="2382874"/>
      </dsp:txXfrm>
    </dsp:sp>
    <dsp:sp modelId="{DBE543C3-5484-4D0E-9368-6A014A76814C}">
      <dsp:nvSpPr>
        <dsp:cNvPr id="0" name=""/>
        <dsp:cNvSpPr/>
      </dsp:nvSpPr>
      <dsp:spPr>
        <a:xfrm>
          <a:off x="0" y="2821350"/>
          <a:ext cx="6900512" cy="2640690"/>
        </a:xfrm>
        <a:prstGeom prst="roundRect">
          <a:avLst/>
        </a:prstGeom>
        <a:solidFill>
          <a:schemeClr val="accent5">
            <a:hueOff val="1106248"/>
            <a:satOff val="12561"/>
            <a:lumOff val="113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These structures meet the needs of society by performing specific </a:t>
          </a:r>
          <a:r>
            <a:rPr lang="en-US" sz="3700" i="1" kern="1200"/>
            <a:t>functions</a:t>
          </a:r>
          <a:r>
            <a:rPr lang="en-US" sz="3700" kern="1200"/>
            <a:t> for the whole system</a:t>
          </a:r>
        </a:p>
      </dsp:txBody>
      <dsp:txXfrm>
        <a:off x="128908" y="2950258"/>
        <a:ext cx="6642696" cy="238287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FB15D5-FB38-460F-81CA-92B8705346DF}">
      <dsp:nvSpPr>
        <dsp:cNvPr id="0" name=""/>
        <dsp:cNvSpPr/>
      </dsp:nvSpPr>
      <dsp:spPr>
        <a:xfrm>
          <a:off x="0" y="137037"/>
          <a:ext cx="6364224" cy="203198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Sees social conflict as the basis of society and social change</a:t>
          </a:r>
        </a:p>
      </dsp:txBody>
      <dsp:txXfrm>
        <a:off x="99193" y="236230"/>
        <a:ext cx="6165838" cy="1833595"/>
      </dsp:txXfrm>
    </dsp:sp>
    <dsp:sp modelId="{D2FA15B4-6B00-4730-A92D-3D5000938687}">
      <dsp:nvSpPr>
        <dsp:cNvPr id="0" name=""/>
        <dsp:cNvSpPr/>
      </dsp:nvSpPr>
      <dsp:spPr>
        <a:xfrm>
          <a:off x="0" y="2169019"/>
          <a:ext cx="6364224" cy="4173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2064" tIns="46990" rIns="263144" bIns="46990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+mj-lt"/>
            <a:buAutoNum type="arabicPeriod"/>
          </a:pPr>
          <a:endParaRPr lang="en-US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+mj-lt"/>
            <a:buAutoNum type="arabicPeriod"/>
          </a:pPr>
          <a:r>
            <a:rPr lang="en-US" sz="2900" kern="1200" dirty="0"/>
            <a:t> A materialist view of society (labor and economy)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+mj-lt"/>
            <a:buAutoNum type="arabicPeriod"/>
          </a:pPr>
          <a:r>
            <a:rPr lang="en-US" sz="2900" kern="1200" dirty="0"/>
            <a:t> A critical stance toward existing social arrangements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+mj-lt"/>
            <a:buAutoNum type="arabicPeriod"/>
          </a:pPr>
          <a:r>
            <a:rPr lang="en-US" sz="2900" kern="1200" dirty="0"/>
            <a:t> A dynamic model of historical change</a:t>
          </a:r>
        </a:p>
      </dsp:txBody>
      <dsp:txXfrm>
        <a:off x="0" y="2169019"/>
        <a:ext cx="6364224" cy="417312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13F9A6-F902-4AC0-8DAD-04D77BE59BB0}">
      <dsp:nvSpPr>
        <dsp:cNvPr id="0" name=""/>
        <dsp:cNvSpPr/>
      </dsp:nvSpPr>
      <dsp:spPr>
        <a:xfrm rot="5400000">
          <a:off x="5410072" y="-1189323"/>
          <a:ext cx="3481070" cy="672998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3000" kern="1200" dirty="0"/>
            <a:t>Act toward things on the basis of their meanings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3000" kern="1200" dirty="0"/>
            <a:t>Meanings are not inherent; negotiated through interaction with others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3000" kern="1200" dirty="0"/>
            <a:t>Meanings can change through interaction</a:t>
          </a:r>
        </a:p>
      </dsp:txBody>
      <dsp:txXfrm rot="-5400000">
        <a:off x="3785615" y="605066"/>
        <a:ext cx="6560052" cy="3141206"/>
      </dsp:txXfrm>
    </dsp:sp>
    <dsp:sp modelId="{1574C1FE-9E09-4720-AA87-B8C61FA2B498}">
      <dsp:nvSpPr>
        <dsp:cNvPr id="0" name=""/>
        <dsp:cNvSpPr/>
      </dsp:nvSpPr>
      <dsp:spPr>
        <a:xfrm>
          <a:off x="0" y="0"/>
          <a:ext cx="3785616" cy="435133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Sees interaction &amp; meaning as central to society and assumes that meanings are not inherent but rather are created through interaction</a:t>
          </a:r>
        </a:p>
      </dsp:txBody>
      <dsp:txXfrm>
        <a:off x="184799" y="184799"/>
        <a:ext cx="3416018" cy="3981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7844-7048-4753-A611-34167DEA4759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DED3-F009-4131-830D-F09E20F9C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42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7844-7048-4753-A611-34167DEA4759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DED3-F009-4131-830D-F09E20F9C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166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7844-7048-4753-A611-34167DEA4759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DED3-F009-4131-830D-F09E20F9C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900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7844-7048-4753-A611-34167DEA4759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DED3-F009-4131-830D-F09E20F9C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913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7844-7048-4753-A611-34167DEA4759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DED3-F009-4131-830D-F09E20F9C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614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7844-7048-4753-A611-34167DEA4759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DED3-F009-4131-830D-F09E20F9C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126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7844-7048-4753-A611-34167DEA4759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DED3-F009-4131-830D-F09E20F9C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445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7844-7048-4753-A611-34167DEA4759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DED3-F009-4131-830D-F09E20F9C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50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7844-7048-4753-A611-34167DEA4759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DED3-F009-4131-830D-F09E20F9C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867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7844-7048-4753-A611-34167DEA4759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DED3-F009-4131-830D-F09E20F9C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214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7844-7048-4753-A611-34167DEA4759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DED3-F009-4131-830D-F09E20F9C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00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17844-7048-4753-A611-34167DEA4759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DDED3-F009-4131-830D-F09E20F9C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7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1939159"/>
            <a:ext cx="7644627" cy="275108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Introduction to Sociology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038600" y="4782320"/>
            <a:ext cx="7644627" cy="1329443"/>
          </a:xfrm>
        </p:spPr>
        <p:txBody>
          <a:bodyPr vert="horz" lIns="91440" tIns="45720" rIns="91440" bIns="45720" rtlCol="0">
            <a:normAutofit/>
          </a:bodyPr>
          <a:lstStyle/>
          <a:p>
            <a:pPr algn="r"/>
            <a:r>
              <a:rPr lang="en-US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Chapter 1 in </a:t>
            </a:r>
            <a:r>
              <a:rPr lang="en-US" i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Real World </a:t>
            </a:r>
            <a:r>
              <a:rPr lang="en-US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&amp; Mills (1959)</a:t>
            </a:r>
          </a:p>
        </p:txBody>
      </p:sp>
    </p:spTree>
    <p:extLst>
      <p:ext uri="{BB962C8B-B14F-4D97-AF65-F5344CB8AC3E}">
        <p14:creationId xmlns:p14="http://schemas.microsoft.com/office/powerpoint/2010/main" val="1704514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Harriet Martineau (1802-1876)</a:t>
            </a:r>
          </a:p>
        </p:txBody>
      </p:sp>
      <p:sp>
        <p:nvSpPr>
          <p:cNvPr id="13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572493" y="2071316"/>
            <a:ext cx="6713552" cy="4119172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Born in England</a:t>
            </a:r>
          </a:p>
          <a:p>
            <a:r>
              <a:rPr lang="en-US" dirty="0"/>
              <a:t>Journalist and political economist</a:t>
            </a:r>
          </a:p>
          <a:p>
            <a:pPr lvl="1"/>
            <a:r>
              <a:rPr lang="en-US" dirty="0"/>
              <a:t>Pro union, abolition of slavery, women’s suffrage</a:t>
            </a:r>
          </a:p>
          <a:p>
            <a:endParaRPr lang="en-US" dirty="0"/>
          </a:p>
          <a:p>
            <a:r>
              <a:rPr lang="en-US" dirty="0"/>
              <a:t>Viewed the American experiment as flawed and hypocritical</a:t>
            </a:r>
          </a:p>
          <a:p>
            <a:endParaRPr lang="en-US" dirty="0"/>
          </a:p>
          <a:p>
            <a:r>
              <a:rPr lang="en-US" dirty="0"/>
              <a:t>Translated Comte’s work into English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15024"/>
          <a:stretch/>
        </p:blipFill>
        <p:spPr>
          <a:xfrm>
            <a:off x="7675658" y="2093976"/>
            <a:ext cx="3941064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630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600"/>
              <a:t>Herbert Spencer (1820-1903)</a:t>
            </a:r>
          </a:p>
        </p:txBody>
      </p:sp>
      <p:sp>
        <p:nvSpPr>
          <p:cNvPr id="1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40080" y="2872899"/>
            <a:ext cx="4243589" cy="332066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/>
              <a:t>Railway engineer turned journalist </a:t>
            </a:r>
          </a:p>
          <a:p>
            <a:pPr lvl="1"/>
            <a:r>
              <a:rPr lang="en-US" sz="2000"/>
              <a:t>No formal academic training</a:t>
            </a:r>
          </a:p>
          <a:p>
            <a:endParaRPr lang="en-US" sz="2000"/>
          </a:p>
          <a:p>
            <a:r>
              <a:rPr lang="en-US" sz="2000"/>
              <a:t>Social Darwinism</a:t>
            </a:r>
          </a:p>
          <a:p>
            <a:pPr lvl="1"/>
            <a:r>
              <a:rPr lang="en-US" sz="2000"/>
              <a:t>“Survival of the fittest”</a:t>
            </a:r>
          </a:p>
          <a:p>
            <a:pPr lvl="1"/>
            <a:r>
              <a:rPr lang="en-US" sz="2000"/>
              <a:t>This particular work has been questioned over the years</a:t>
            </a:r>
          </a:p>
          <a:p>
            <a:endParaRPr lang="en-US" sz="2000"/>
          </a:p>
          <a:p>
            <a:r>
              <a:rPr lang="en-US" sz="2000"/>
              <a:t>Laid groundwork for social theory </a:t>
            </a:r>
          </a:p>
          <a:p>
            <a:endParaRPr lang="en-US" sz="2000"/>
          </a:p>
          <a:p>
            <a:endParaRPr lang="en-US" sz="200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02" r="-2" b="8392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5462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n-US" sz="5000"/>
              <a:t>Three Major Perspectives 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6B660AFB-075F-486A-8170-E1799685AA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7047282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4595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0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n-US" sz="420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Functionalism</a:t>
            </a:r>
          </a:p>
        </p:txBody>
      </p:sp>
      <p:sp>
        <p:nvSpPr>
          <p:cNvPr id="16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Content Placeholder 4">
            <a:extLst>
              <a:ext uri="{FF2B5EF4-FFF2-40B4-BE49-F238E27FC236}">
                <a16:creationId xmlns:a16="http://schemas.microsoft.com/office/drawing/2014/main" id="{57789CAC-4D2C-4B32-9497-EE87F794AF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4923249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1FDE08E4-AE3A-4F49-89FF-47B9C4F10EB4}"/>
              </a:ext>
            </a:extLst>
          </p:cNvPr>
          <p:cNvSpPr txBox="1"/>
          <p:nvPr/>
        </p:nvSpPr>
        <p:spPr>
          <a:xfrm>
            <a:off x="1485089" y="5807631"/>
            <a:ext cx="1718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Macrosociology</a:t>
            </a:r>
          </a:p>
        </p:txBody>
      </p:sp>
    </p:spTree>
    <p:extLst>
      <p:ext uri="{BB962C8B-B14F-4D97-AF65-F5344CB8AC3E}">
        <p14:creationId xmlns:p14="http://schemas.microsoft.com/office/powerpoint/2010/main" val="3014693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Émile Durkheim (1858-1917)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159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6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297762" y="2706624"/>
            <a:ext cx="6251110" cy="348386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/>
              <a:t>French Sociologist</a:t>
            </a:r>
          </a:p>
          <a:p>
            <a:r>
              <a:rPr lang="en-US" sz="2400" i="1" dirty="0"/>
              <a:t>The Division of Labor in Society</a:t>
            </a:r>
          </a:p>
          <a:p>
            <a:pPr lvl="1"/>
            <a:r>
              <a:rPr lang="en-US" sz="2000" dirty="0"/>
              <a:t>Mechanical Solidarity </a:t>
            </a:r>
          </a:p>
          <a:p>
            <a:pPr lvl="1"/>
            <a:r>
              <a:rPr lang="en-US" sz="2000" dirty="0"/>
              <a:t>Organic Solidarity</a:t>
            </a:r>
          </a:p>
          <a:p>
            <a:r>
              <a:rPr lang="en-US" sz="2400" i="1" dirty="0"/>
              <a:t>Suicide</a:t>
            </a:r>
          </a:p>
          <a:p>
            <a:pPr lvl="1"/>
            <a:r>
              <a:rPr lang="en-US" sz="2000" dirty="0"/>
              <a:t>Anomie</a:t>
            </a:r>
          </a:p>
          <a:p>
            <a:r>
              <a:rPr lang="en-US" sz="2400" i="1" dirty="0"/>
              <a:t>The Elementary Forms of Religious Life</a:t>
            </a:r>
          </a:p>
          <a:p>
            <a:pPr lvl="1"/>
            <a:r>
              <a:rPr lang="en-US" sz="2000" dirty="0"/>
              <a:t>Sacred/profane</a:t>
            </a:r>
          </a:p>
          <a:p>
            <a:pPr lvl="1"/>
            <a:r>
              <a:rPr lang="en-US" sz="2000" dirty="0"/>
              <a:t>Collective effervescence</a:t>
            </a:r>
          </a:p>
        </p:txBody>
      </p:sp>
    </p:spTree>
    <p:extLst>
      <p:ext uri="{BB962C8B-B14F-4D97-AF65-F5344CB8AC3E}">
        <p14:creationId xmlns:p14="http://schemas.microsoft.com/office/powerpoint/2010/main" val="1815373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Functionalism (cont.)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Talcott Parsons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1902-1979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Sociologist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Sick Role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Robert Merton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1910-2003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Sociologist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Manifest Functions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Latent Functions</a:t>
            </a:r>
          </a:p>
        </p:txBody>
      </p:sp>
    </p:spTree>
    <p:extLst>
      <p:ext uri="{BB962C8B-B14F-4D97-AF65-F5344CB8AC3E}">
        <p14:creationId xmlns:p14="http://schemas.microsoft.com/office/powerpoint/2010/main" val="9399306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517A47C-B2E5-4B79-8061-D74B1311A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C505E780-2083-4CB5-A42A-5E0E2908E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D2C0AE1C-0118-41AE-8A10-7CDCBF10E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en-US" sz="4000">
                <a:latin typeface="Times New Roman" panose="02020603050405020304" pitchFamily="18" charset="0"/>
                <a:cs typeface="Times New Roman" panose="02020603050405020304" pitchFamily="18" charset="0"/>
              </a:rPr>
              <a:t>Conflict Theory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08152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3226372D-6F25-41CC-8CA0-158A988AC5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4823116"/>
              </p:ext>
            </p:extLst>
          </p:nvPr>
        </p:nvGraphicFramePr>
        <p:xfrm>
          <a:off x="5303520" y="209005"/>
          <a:ext cx="6364224" cy="64791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17A03BE1-3FB9-4F0A-AFFD-15EF29CF93AE}"/>
              </a:ext>
            </a:extLst>
          </p:cNvPr>
          <p:cNvSpPr txBox="1"/>
          <p:nvPr/>
        </p:nvSpPr>
        <p:spPr>
          <a:xfrm>
            <a:off x="1497069" y="5318236"/>
            <a:ext cx="1817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Macrosociology</a:t>
            </a:r>
          </a:p>
        </p:txBody>
      </p:sp>
    </p:spTree>
    <p:extLst>
      <p:ext uri="{BB962C8B-B14F-4D97-AF65-F5344CB8AC3E}">
        <p14:creationId xmlns:p14="http://schemas.microsoft.com/office/powerpoint/2010/main" val="24580459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Karl Marx </a:t>
            </a:r>
            <a:r>
              <a:rPr lang="en-US" dirty="0"/>
              <a:t>(1818-1883)</a:t>
            </a:r>
          </a:p>
        </p:txBody>
      </p:sp>
      <p:sp>
        <p:nvSpPr>
          <p:cNvPr id="1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40080" y="2872899"/>
            <a:ext cx="4243589" cy="332066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/>
              <a:t>German philosopher</a:t>
            </a:r>
          </a:p>
          <a:p>
            <a:r>
              <a:rPr lang="en-US" sz="2000" i="1"/>
              <a:t>Manifesto of the Communist Party</a:t>
            </a:r>
          </a:p>
          <a:p>
            <a:pPr lvl="1"/>
            <a:r>
              <a:rPr lang="en-US" sz="2000"/>
              <a:t>“Laborers of the world, unite!”</a:t>
            </a:r>
          </a:p>
          <a:p>
            <a:pPr lvl="1"/>
            <a:r>
              <a:rPr lang="en-US" sz="2000"/>
              <a:t>Proletariat</a:t>
            </a:r>
          </a:p>
          <a:p>
            <a:pPr lvl="1"/>
            <a:r>
              <a:rPr lang="en-US" sz="2000"/>
              <a:t>Bourgeoisie</a:t>
            </a:r>
          </a:p>
          <a:p>
            <a:pPr lvl="1"/>
            <a:r>
              <a:rPr lang="en-US" sz="2000"/>
              <a:t>Means of production</a:t>
            </a:r>
          </a:p>
          <a:p>
            <a:pPr lvl="1"/>
            <a:r>
              <a:rPr lang="en-US" sz="2000"/>
              <a:t>Alienation</a:t>
            </a:r>
          </a:p>
          <a:p>
            <a:pPr lvl="1"/>
            <a:r>
              <a:rPr lang="en-US" sz="2000"/>
              <a:t>Class consciousness</a:t>
            </a:r>
          </a:p>
          <a:p>
            <a:r>
              <a:rPr lang="en-US" sz="2000"/>
              <a:t>Friedrich Engels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6" r="1" b="20987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07437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0F24D38-B79E-44B4-830E-043F45D96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620742"/>
            <a:ext cx="10515600" cy="13255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Conflict Theory (cont.)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469874-256B-45B3-A79C-7591B4BA1E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2266345"/>
            <a:ext cx="5097780" cy="3910617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 Theory</a:t>
            </a:r>
          </a:p>
          <a:p>
            <a:pPr lvl="1"/>
            <a:r>
              <a:rPr lang="en-US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Modernization of conflict theory</a:t>
            </a:r>
          </a:p>
          <a:p>
            <a:pPr lvl="2"/>
            <a:r>
              <a:rPr lang="en-US" sz="24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“culture industries” </a:t>
            </a:r>
          </a:p>
          <a:p>
            <a:endParaRPr lang="en-US" sz="24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 Race Theory</a:t>
            </a:r>
          </a:p>
          <a:p>
            <a:pPr lvl="1"/>
            <a:r>
              <a:rPr lang="en-US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between race, racism, &amp; power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6256020" y="2266345"/>
            <a:ext cx="5097780" cy="3910618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Feminist Theory</a:t>
            </a:r>
          </a:p>
          <a:p>
            <a:pPr lvl="1"/>
            <a:r>
              <a:rPr lang="en-US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Gender inequities</a:t>
            </a:r>
          </a:p>
          <a:p>
            <a:pPr lvl="1"/>
            <a:r>
              <a:rPr lang="en-US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Gender structures</a:t>
            </a:r>
          </a:p>
          <a:p>
            <a:endParaRPr lang="en-US" sz="24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Queer Theory</a:t>
            </a:r>
          </a:p>
          <a:p>
            <a:pPr lvl="1"/>
            <a:r>
              <a:rPr lang="en-US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difference while rejecting ideas of innate identity/categories</a:t>
            </a:r>
          </a:p>
          <a:p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1974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914C683-93BC-4E39-BF4C-EED9C33C8C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0413" b="1458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Symbolic Interactionism</a:t>
            </a:r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B61F5AEA-D7ED-4715-84C9-361F840F41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314054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D861387-E530-4ABC-A94B-7F7133EFDFFA}"/>
              </a:ext>
            </a:extLst>
          </p:cNvPr>
          <p:cNvSpPr txBox="1"/>
          <p:nvPr/>
        </p:nvSpPr>
        <p:spPr>
          <a:xfrm>
            <a:off x="9255894" y="5992297"/>
            <a:ext cx="1678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Microsociology</a:t>
            </a:r>
          </a:p>
        </p:txBody>
      </p:sp>
    </p:spTree>
    <p:extLst>
      <p:ext uri="{BB962C8B-B14F-4D97-AF65-F5344CB8AC3E}">
        <p14:creationId xmlns:p14="http://schemas.microsoft.com/office/powerpoint/2010/main" val="284264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Sociology?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Sociology is simply the study of society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Howard Becker:</a:t>
            </a:r>
          </a:p>
          <a:p>
            <a:pPr marL="457200" lvl="1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Sociology is the study of people “doing things together” because neither the individual nor society exist independently of one another</a:t>
            </a:r>
          </a:p>
        </p:txBody>
      </p:sp>
    </p:spTree>
    <p:extLst>
      <p:ext uri="{BB962C8B-B14F-4D97-AF65-F5344CB8AC3E}">
        <p14:creationId xmlns:p14="http://schemas.microsoft.com/office/powerpoint/2010/main" val="37997166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100"/>
              <a:t>George Herbert Mead (1863-1931)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965431" y="2438400"/>
            <a:ext cx="6586489" cy="378541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200" dirty="0"/>
              <a:t>Pragmatism</a:t>
            </a:r>
            <a:r>
              <a:rPr lang="en-US" sz="2000" dirty="0"/>
              <a:t> </a:t>
            </a:r>
          </a:p>
          <a:p>
            <a:pPr lvl="1"/>
            <a:r>
              <a:rPr lang="en-US" sz="2800" dirty="0"/>
              <a:t>Humans adapt to environments</a:t>
            </a:r>
          </a:p>
          <a:p>
            <a:endParaRPr lang="en-US" sz="3200" i="1" dirty="0"/>
          </a:p>
          <a:p>
            <a:r>
              <a:rPr lang="en-US" sz="3200" i="1" dirty="0"/>
              <a:t>Mind, Self and Society (1934)</a:t>
            </a:r>
          </a:p>
          <a:p>
            <a:pPr lvl="1"/>
            <a:r>
              <a:rPr lang="en-US" sz="2800" dirty="0"/>
              <a:t>Duality of the self</a:t>
            </a:r>
          </a:p>
          <a:p>
            <a:pPr lvl="1"/>
            <a:endParaRPr lang="en-US" sz="20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6" r="6413" b="-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01941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6351" y="433545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>
                <a:solidFill>
                  <a:srgbClr val="FFFFFF"/>
                </a:solidFill>
              </a:rPr>
              <a:t>Symbolic Interactionism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67" y="2945719"/>
            <a:ext cx="5455917" cy="295983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073" y="2972999"/>
            <a:ext cx="5455917" cy="290527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002ACC0-1368-42F7-B497-2DA229A53EA5}"/>
              </a:ext>
            </a:extLst>
          </p:cNvPr>
          <p:cNvSpPr txBox="1"/>
          <p:nvPr/>
        </p:nvSpPr>
        <p:spPr>
          <a:xfrm>
            <a:off x="6641564" y="5896833"/>
            <a:ext cx="23567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1900-1987</a:t>
            </a:r>
          </a:p>
          <a:p>
            <a:pPr algn="ctr"/>
            <a:r>
              <a:rPr lang="en-US" sz="1400" dirty="0"/>
              <a:t>Worked with Mead to create Symbolic Interactionism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482678-DD93-4BAF-82B5-B585EFEAD4C7}"/>
              </a:ext>
            </a:extLst>
          </p:cNvPr>
          <p:cNvSpPr txBox="1"/>
          <p:nvPr/>
        </p:nvSpPr>
        <p:spPr>
          <a:xfrm>
            <a:off x="9338109" y="2277801"/>
            <a:ext cx="24975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1868-1963</a:t>
            </a:r>
          </a:p>
          <a:p>
            <a:pPr algn="ctr"/>
            <a:r>
              <a:rPr lang="en-US" sz="1400" dirty="0"/>
              <a:t>Sociologist, historian, activist, author, &amp; editor. NAACP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ED40F38-CA8D-489A-8CF1-4A1EB6483AC8}"/>
              </a:ext>
            </a:extLst>
          </p:cNvPr>
          <p:cNvSpPr txBox="1"/>
          <p:nvPr/>
        </p:nvSpPr>
        <p:spPr>
          <a:xfrm>
            <a:off x="9594802" y="5987979"/>
            <a:ext cx="19841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“The Cost of Liberty is less than the price of repression”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842C0D6-4C0A-4752-91CF-8F02BF0B4518}"/>
              </a:ext>
            </a:extLst>
          </p:cNvPr>
          <p:cNvSpPr txBox="1"/>
          <p:nvPr/>
        </p:nvSpPr>
        <p:spPr>
          <a:xfrm>
            <a:off x="2981307" y="2234335"/>
            <a:ext cx="29447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1922-1982</a:t>
            </a:r>
          </a:p>
          <a:p>
            <a:pPr algn="ctr"/>
            <a:r>
              <a:rPr lang="en-US" sz="1400" i="1" dirty="0"/>
              <a:t>The self is on loan to us from society</a:t>
            </a:r>
          </a:p>
          <a:p>
            <a:pPr algn="ctr"/>
            <a:r>
              <a:rPr lang="en-US" sz="1400" dirty="0"/>
              <a:t>Dramaturgy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A5C5D99-54F0-40B7-8B30-F979FC14CEA8}"/>
              </a:ext>
            </a:extLst>
          </p:cNvPr>
          <p:cNvSpPr txBox="1"/>
          <p:nvPr/>
        </p:nvSpPr>
        <p:spPr>
          <a:xfrm>
            <a:off x="112554" y="5987979"/>
            <a:ext cx="32315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1860-1935</a:t>
            </a:r>
          </a:p>
          <a:p>
            <a:pPr algn="ctr"/>
            <a:r>
              <a:rPr lang="en-US" sz="1400" dirty="0"/>
              <a:t>Applied sociologist – ACLU &amp; NAACP</a:t>
            </a:r>
          </a:p>
          <a:p>
            <a:pPr algn="ctr"/>
            <a:r>
              <a:rPr lang="en-US" sz="1400" dirty="0"/>
              <a:t>1</a:t>
            </a:r>
            <a:r>
              <a:rPr lang="en-US" sz="1400" baseline="30000" dirty="0"/>
              <a:t>st</a:t>
            </a:r>
            <a:r>
              <a:rPr lang="en-US" sz="1400" dirty="0"/>
              <a:t> American Woman to receive NPP</a:t>
            </a:r>
          </a:p>
        </p:txBody>
      </p:sp>
    </p:spTree>
    <p:extLst>
      <p:ext uri="{BB962C8B-B14F-4D97-AF65-F5344CB8AC3E}">
        <p14:creationId xmlns:p14="http://schemas.microsoft.com/office/powerpoint/2010/main" val="25926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  <p:bldP spid="19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Weberian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965431" y="2438400"/>
            <a:ext cx="6586489" cy="378541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Max Weber (1864-1920)</a:t>
            </a:r>
          </a:p>
          <a:p>
            <a:r>
              <a:rPr lang="en-US" dirty="0"/>
              <a:t>German lawyer and economist</a:t>
            </a:r>
          </a:p>
          <a:p>
            <a:r>
              <a:rPr lang="en-US" i="1" dirty="0"/>
              <a:t>The Protestant Ethic and the Spirit of Capitalism</a:t>
            </a:r>
          </a:p>
          <a:p>
            <a:pPr lvl="1"/>
            <a:r>
              <a:rPr lang="en-US" dirty="0"/>
              <a:t>The Iron Cage</a:t>
            </a:r>
          </a:p>
          <a:p>
            <a:pPr lvl="1"/>
            <a:r>
              <a:rPr lang="en-US" dirty="0"/>
              <a:t>Rationalization </a:t>
            </a:r>
          </a:p>
          <a:p>
            <a:pPr lvl="1"/>
            <a:r>
              <a:rPr lang="en-US" dirty="0"/>
              <a:t>Social class, status, and party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9" r="457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2CDE6FF-25B3-48B8-B5E5-E23819FDB805}"/>
              </a:ext>
            </a:extLst>
          </p:cNvPr>
          <p:cNvSpPr txBox="1"/>
          <p:nvPr/>
        </p:nvSpPr>
        <p:spPr>
          <a:xfrm>
            <a:off x="9625204" y="6177769"/>
            <a:ext cx="1765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Macrosociology</a:t>
            </a:r>
          </a:p>
        </p:txBody>
      </p:sp>
    </p:spTree>
    <p:extLst>
      <p:ext uri="{BB962C8B-B14F-4D97-AF65-F5344CB8AC3E}">
        <p14:creationId xmlns:p14="http://schemas.microsoft.com/office/powerpoint/2010/main" val="36649293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330" y="90297"/>
            <a:ext cx="3983276" cy="6767703"/>
          </a:xfrm>
        </p:spPr>
      </p:pic>
      <p:pic>
        <p:nvPicPr>
          <p:cNvPr id="1026" name="Picture 2" descr="Image result for roxane ga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22" y="239727"/>
            <a:ext cx="2629189" cy="1971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stan mars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600" y="848505"/>
            <a:ext cx="1157836" cy="179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kyle broflovski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1430" y="848505"/>
            <a:ext cx="1448446" cy="179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Image result for amber ruffin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67" y="4889793"/>
            <a:ext cx="3648474" cy="1915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the good place cast&quot;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5916" y="3759385"/>
            <a:ext cx="3393960" cy="226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John Oliver gets sewage plant named after him after Last Week Tonight rant  | EW.com">
            <a:extLst>
              <a:ext uri="{FF2B5EF4-FFF2-40B4-BE49-F238E27FC236}">
                <a16:creationId xmlns:a16="http://schemas.microsoft.com/office/drawing/2014/main" id="{2E8CED4B-4DC3-4E11-9AF1-060E76F99C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05" y="2566602"/>
            <a:ext cx="2953222" cy="1968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323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5DB3719-6FDC-4E5D-891D-FF40B7300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>
                <a:latin typeface="Times New Roman" panose="02020603050405020304" pitchFamily="18" charset="0"/>
                <a:cs typeface="Times New Roman" panose="02020603050405020304" pitchFamily="18" charset="0"/>
              </a:rPr>
              <a:t>The Sociological Perspective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E0CBAC23-2E3F-4A90-BA59-F8299F6A5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1865313"/>
            <a:ext cx="10424160" cy="18288"/>
          </a:xfrm>
          <a:custGeom>
            <a:avLst/>
            <a:gdLst>
              <a:gd name="connsiteX0" fmla="*/ 0 w 10424160"/>
              <a:gd name="connsiteY0" fmla="*/ 0 h 18288"/>
              <a:gd name="connsiteX1" fmla="*/ 903427 w 10424160"/>
              <a:gd name="connsiteY1" fmla="*/ 0 h 18288"/>
              <a:gd name="connsiteX2" fmla="*/ 1389888 w 10424160"/>
              <a:gd name="connsiteY2" fmla="*/ 0 h 18288"/>
              <a:gd name="connsiteX3" fmla="*/ 2189074 w 10424160"/>
              <a:gd name="connsiteY3" fmla="*/ 0 h 18288"/>
              <a:gd name="connsiteX4" fmla="*/ 2675534 w 10424160"/>
              <a:gd name="connsiteY4" fmla="*/ 0 h 18288"/>
              <a:gd name="connsiteX5" fmla="*/ 3370478 w 10424160"/>
              <a:gd name="connsiteY5" fmla="*/ 0 h 18288"/>
              <a:gd name="connsiteX6" fmla="*/ 4169664 w 10424160"/>
              <a:gd name="connsiteY6" fmla="*/ 0 h 18288"/>
              <a:gd name="connsiteX7" fmla="*/ 4551883 w 10424160"/>
              <a:gd name="connsiteY7" fmla="*/ 0 h 18288"/>
              <a:gd name="connsiteX8" fmla="*/ 4934102 w 10424160"/>
              <a:gd name="connsiteY8" fmla="*/ 0 h 18288"/>
              <a:gd name="connsiteX9" fmla="*/ 5837530 w 10424160"/>
              <a:gd name="connsiteY9" fmla="*/ 0 h 18288"/>
              <a:gd name="connsiteX10" fmla="*/ 6532474 w 10424160"/>
              <a:gd name="connsiteY10" fmla="*/ 0 h 18288"/>
              <a:gd name="connsiteX11" fmla="*/ 6914693 w 10424160"/>
              <a:gd name="connsiteY11" fmla="*/ 0 h 18288"/>
              <a:gd name="connsiteX12" fmla="*/ 7609637 w 10424160"/>
              <a:gd name="connsiteY12" fmla="*/ 0 h 18288"/>
              <a:gd name="connsiteX13" fmla="*/ 8513064 w 10424160"/>
              <a:gd name="connsiteY13" fmla="*/ 0 h 18288"/>
              <a:gd name="connsiteX14" fmla="*/ 9103766 w 10424160"/>
              <a:gd name="connsiteY14" fmla="*/ 0 h 18288"/>
              <a:gd name="connsiteX15" fmla="*/ 9694469 w 10424160"/>
              <a:gd name="connsiteY15" fmla="*/ 0 h 18288"/>
              <a:gd name="connsiteX16" fmla="*/ 10424160 w 10424160"/>
              <a:gd name="connsiteY16" fmla="*/ 0 h 18288"/>
              <a:gd name="connsiteX17" fmla="*/ 10424160 w 10424160"/>
              <a:gd name="connsiteY17" fmla="*/ 18288 h 18288"/>
              <a:gd name="connsiteX18" fmla="*/ 9729216 w 10424160"/>
              <a:gd name="connsiteY18" fmla="*/ 18288 h 18288"/>
              <a:gd name="connsiteX19" fmla="*/ 8930030 w 10424160"/>
              <a:gd name="connsiteY19" fmla="*/ 18288 h 18288"/>
              <a:gd name="connsiteX20" fmla="*/ 8130845 w 10424160"/>
              <a:gd name="connsiteY20" fmla="*/ 18288 h 18288"/>
              <a:gd name="connsiteX21" fmla="*/ 7644384 w 10424160"/>
              <a:gd name="connsiteY21" fmla="*/ 18288 h 18288"/>
              <a:gd name="connsiteX22" fmla="*/ 6740957 w 10424160"/>
              <a:gd name="connsiteY22" fmla="*/ 18288 h 18288"/>
              <a:gd name="connsiteX23" fmla="*/ 6046013 w 10424160"/>
              <a:gd name="connsiteY23" fmla="*/ 18288 h 18288"/>
              <a:gd name="connsiteX24" fmla="*/ 5663794 w 10424160"/>
              <a:gd name="connsiteY24" fmla="*/ 18288 h 18288"/>
              <a:gd name="connsiteX25" fmla="*/ 4968850 w 10424160"/>
              <a:gd name="connsiteY25" fmla="*/ 18288 h 18288"/>
              <a:gd name="connsiteX26" fmla="*/ 4378147 w 10424160"/>
              <a:gd name="connsiteY26" fmla="*/ 18288 h 18288"/>
              <a:gd name="connsiteX27" fmla="*/ 3787445 w 10424160"/>
              <a:gd name="connsiteY27" fmla="*/ 18288 h 18288"/>
              <a:gd name="connsiteX28" fmla="*/ 3196742 w 10424160"/>
              <a:gd name="connsiteY28" fmla="*/ 18288 h 18288"/>
              <a:gd name="connsiteX29" fmla="*/ 2606040 w 10424160"/>
              <a:gd name="connsiteY29" fmla="*/ 18288 h 18288"/>
              <a:gd name="connsiteX30" fmla="*/ 1806854 w 10424160"/>
              <a:gd name="connsiteY30" fmla="*/ 18288 h 18288"/>
              <a:gd name="connsiteX31" fmla="*/ 1111910 w 10424160"/>
              <a:gd name="connsiteY31" fmla="*/ 18288 h 18288"/>
              <a:gd name="connsiteX32" fmla="*/ 729691 w 10424160"/>
              <a:gd name="connsiteY32" fmla="*/ 18288 h 18288"/>
              <a:gd name="connsiteX33" fmla="*/ 0 w 10424160"/>
              <a:gd name="connsiteY33" fmla="*/ 18288 h 18288"/>
              <a:gd name="connsiteX34" fmla="*/ 0 w 10424160"/>
              <a:gd name="connsiteY3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4160" h="18288" fill="none" extrusionOk="0">
                <a:moveTo>
                  <a:pt x="0" y="0"/>
                </a:moveTo>
                <a:cubicBezTo>
                  <a:pt x="251416" y="-3874"/>
                  <a:pt x="479411" y="-20508"/>
                  <a:pt x="903427" y="0"/>
                </a:cubicBezTo>
                <a:cubicBezTo>
                  <a:pt x="1327443" y="20508"/>
                  <a:pt x="1177990" y="-7387"/>
                  <a:pt x="1389888" y="0"/>
                </a:cubicBezTo>
                <a:cubicBezTo>
                  <a:pt x="1601786" y="7387"/>
                  <a:pt x="1928602" y="-6697"/>
                  <a:pt x="2189074" y="0"/>
                </a:cubicBezTo>
                <a:cubicBezTo>
                  <a:pt x="2449546" y="6697"/>
                  <a:pt x="2440085" y="-21144"/>
                  <a:pt x="2675534" y="0"/>
                </a:cubicBezTo>
                <a:cubicBezTo>
                  <a:pt x="2910983" y="21144"/>
                  <a:pt x="3026158" y="-11124"/>
                  <a:pt x="3370478" y="0"/>
                </a:cubicBezTo>
                <a:cubicBezTo>
                  <a:pt x="3714798" y="11124"/>
                  <a:pt x="3864539" y="-10660"/>
                  <a:pt x="4169664" y="0"/>
                </a:cubicBezTo>
                <a:cubicBezTo>
                  <a:pt x="4474789" y="10660"/>
                  <a:pt x="4471218" y="16488"/>
                  <a:pt x="4551883" y="0"/>
                </a:cubicBezTo>
                <a:cubicBezTo>
                  <a:pt x="4632548" y="-16488"/>
                  <a:pt x="4786830" y="7986"/>
                  <a:pt x="4934102" y="0"/>
                </a:cubicBezTo>
                <a:cubicBezTo>
                  <a:pt x="5081374" y="-7986"/>
                  <a:pt x="5575881" y="-33003"/>
                  <a:pt x="5837530" y="0"/>
                </a:cubicBezTo>
                <a:cubicBezTo>
                  <a:pt x="6099179" y="33003"/>
                  <a:pt x="6305895" y="14170"/>
                  <a:pt x="6532474" y="0"/>
                </a:cubicBezTo>
                <a:cubicBezTo>
                  <a:pt x="6759053" y="-14170"/>
                  <a:pt x="6726707" y="16121"/>
                  <a:pt x="6914693" y="0"/>
                </a:cubicBezTo>
                <a:cubicBezTo>
                  <a:pt x="7102679" y="-16121"/>
                  <a:pt x="7397857" y="32594"/>
                  <a:pt x="7609637" y="0"/>
                </a:cubicBezTo>
                <a:cubicBezTo>
                  <a:pt x="7821417" y="-32594"/>
                  <a:pt x="8141235" y="-3745"/>
                  <a:pt x="8513064" y="0"/>
                </a:cubicBezTo>
                <a:cubicBezTo>
                  <a:pt x="8884893" y="3745"/>
                  <a:pt x="8877548" y="3359"/>
                  <a:pt x="9103766" y="0"/>
                </a:cubicBezTo>
                <a:cubicBezTo>
                  <a:pt x="9329984" y="-3359"/>
                  <a:pt x="9545570" y="-17843"/>
                  <a:pt x="9694469" y="0"/>
                </a:cubicBezTo>
                <a:cubicBezTo>
                  <a:pt x="9843368" y="17843"/>
                  <a:pt x="10162477" y="-1217"/>
                  <a:pt x="10424160" y="0"/>
                </a:cubicBezTo>
                <a:cubicBezTo>
                  <a:pt x="10424498" y="7640"/>
                  <a:pt x="10423710" y="11289"/>
                  <a:pt x="10424160" y="18288"/>
                </a:cubicBezTo>
                <a:cubicBezTo>
                  <a:pt x="10184680" y="20716"/>
                  <a:pt x="10034768" y="-9357"/>
                  <a:pt x="9729216" y="18288"/>
                </a:cubicBezTo>
                <a:cubicBezTo>
                  <a:pt x="9423664" y="45933"/>
                  <a:pt x="9309220" y="36372"/>
                  <a:pt x="8930030" y="18288"/>
                </a:cubicBezTo>
                <a:cubicBezTo>
                  <a:pt x="8550840" y="204"/>
                  <a:pt x="8513376" y="34707"/>
                  <a:pt x="8130845" y="18288"/>
                </a:cubicBezTo>
                <a:cubicBezTo>
                  <a:pt x="7748315" y="1869"/>
                  <a:pt x="7864674" y="19659"/>
                  <a:pt x="7644384" y="18288"/>
                </a:cubicBezTo>
                <a:cubicBezTo>
                  <a:pt x="7424094" y="16917"/>
                  <a:pt x="6947001" y="55680"/>
                  <a:pt x="6740957" y="18288"/>
                </a:cubicBezTo>
                <a:cubicBezTo>
                  <a:pt x="6534913" y="-19104"/>
                  <a:pt x="6313809" y="33391"/>
                  <a:pt x="6046013" y="18288"/>
                </a:cubicBezTo>
                <a:cubicBezTo>
                  <a:pt x="5778217" y="3185"/>
                  <a:pt x="5786775" y="1439"/>
                  <a:pt x="5663794" y="18288"/>
                </a:cubicBezTo>
                <a:cubicBezTo>
                  <a:pt x="5540813" y="35137"/>
                  <a:pt x="5204724" y="25434"/>
                  <a:pt x="4968850" y="18288"/>
                </a:cubicBezTo>
                <a:cubicBezTo>
                  <a:pt x="4732976" y="11142"/>
                  <a:pt x="4559928" y="34568"/>
                  <a:pt x="4378147" y="18288"/>
                </a:cubicBezTo>
                <a:cubicBezTo>
                  <a:pt x="4196366" y="2008"/>
                  <a:pt x="3992200" y="35409"/>
                  <a:pt x="3787445" y="18288"/>
                </a:cubicBezTo>
                <a:cubicBezTo>
                  <a:pt x="3582690" y="1167"/>
                  <a:pt x="3488876" y="-7583"/>
                  <a:pt x="3196742" y="18288"/>
                </a:cubicBezTo>
                <a:cubicBezTo>
                  <a:pt x="2904608" y="44159"/>
                  <a:pt x="2729828" y="45906"/>
                  <a:pt x="2606040" y="18288"/>
                </a:cubicBezTo>
                <a:cubicBezTo>
                  <a:pt x="2482252" y="-9330"/>
                  <a:pt x="2000672" y="-5498"/>
                  <a:pt x="1806854" y="18288"/>
                </a:cubicBezTo>
                <a:cubicBezTo>
                  <a:pt x="1613036" y="42074"/>
                  <a:pt x="1310933" y="-4240"/>
                  <a:pt x="1111910" y="18288"/>
                </a:cubicBezTo>
                <a:cubicBezTo>
                  <a:pt x="912887" y="40816"/>
                  <a:pt x="891560" y="1701"/>
                  <a:pt x="729691" y="18288"/>
                </a:cubicBezTo>
                <a:cubicBezTo>
                  <a:pt x="567822" y="34875"/>
                  <a:pt x="203025" y="34462"/>
                  <a:pt x="0" y="18288"/>
                </a:cubicBezTo>
                <a:cubicBezTo>
                  <a:pt x="-82" y="11708"/>
                  <a:pt x="-178" y="8956"/>
                  <a:pt x="0" y="0"/>
                </a:cubicBezTo>
                <a:close/>
              </a:path>
              <a:path w="10424160" h="18288" stroke="0" extrusionOk="0">
                <a:moveTo>
                  <a:pt x="0" y="0"/>
                </a:moveTo>
                <a:cubicBezTo>
                  <a:pt x="119910" y="17195"/>
                  <a:pt x="345032" y="1652"/>
                  <a:pt x="590702" y="0"/>
                </a:cubicBezTo>
                <a:cubicBezTo>
                  <a:pt x="836372" y="-1652"/>
                  <a:pt x="830717" y="-10944"/>
                  <a:pt x="972922" y="0"/>
                </a:cubicBezTo>
                <a:cubicBezTo>
                  <a:pt x="1115127" y="10944"/>
                  <a:pt x="1638708" y="17269"/>
                  <a:pt x="1876349" y="0"/>
                </a:cubicBezTo>
                <a:cubicBezTo>
                  <a:pt x="2113990" y="-17269"/>
                  <a:pt x="2263529" y="27642"/>
                  <a:pt x="2467051" y="0"/>
                </a:cubicBezTo>
                <a:cubicBezTo>
                  <a:pt x="2670573" y="-27642"/>
                  <a:pt x="2867743" y="-1552"/>
                  <a:pt x="3057754" y="0"/>
                </a:cubicBezTo>
                <a:cubicBezTo>
                  <a:pt x="3247765" y="1552"/>
                  <a:pt x="3729099" y="45169"/>
                  <a:pt x="3961181" y="0"/>
                </a:cubicBezTo>
                <a:cubicBezTo>
                  <a:pt x="4193263" y="-45169"/>
                  <a:pt x="4313735" y="4067"/>
                  <a:pt x="4447642" y="0"/>
                </a:cubicBezTo>
                <a:cubicBezTo>
                  <a:pt x="4581549" y="-4067"/>
                  <a:pt x="5123626" y="11867"/>
                  <a:pt x="5351069" y="0"/>
                </a:cubicBezTo>
                <a:cubicBezTo>
                  <a:pt x="5578512" y="-11867"/>
                  <a:pt x="6044105" y="-19983"/>
                  <a:pt x="6254496" y="0"/>
                </a:cubicBezTo>
                <a:cubicBezTo>
                  <a:pt x="6464887" y="19983"/>
                  <a:pt x="6664731" y="4232"/>
                  <a:pt x="6949440" y="0"/>
                </a:cubicBezTo>
                <a:cubicBezTo>
                  <a:pt x="7234149" y="-4232"/>
                  <a:pt x="7497205" y="28731"/>
                  <a:pt x="7852867" y="0"/>
                </a:cubicBezTo>
                <a:cubicBezTo>
                  <a:pt x="8208529" y="-28731"/>
                  <a:pt x="8287556" y="2616"/>
                  <a:pt x="8443570" y="0"/>
                </a:cubicBezTo>
                <a:cubicBezTo>
                  <a:pt x="8599584" y="-2616"/>
                  <a:pt x="8871283" y="-14113"/>
                  <a:pt x="9034272" y="0"/>
                </a:cubicBezTo>
                <a:cubicBezTo>
                  <a:pt x="9197261" y="14113"/>
                  <a:pt x="9604978" y="-35623"/>
                  <a:pt x="9833458" y="0"/>
                </a:cubicBezTo>
                <a:cubicBezTo>
                  <a:pt x="10061938" y="35623"/>
                  <a:pt x="10231944" y="-8194"/>
                  <a:pt x="10424160" y="0"/>
                </a:cubicBezTo>
                <a:cubicBezTo>
                  <a:pt x="10424285" y="4395"/>
                  <a:pt x="10424085" y="9776"/>
                  <a:pt x="10424160" y="18288"/>
                </a:cubicBezTo>
                <a:cubicBezTo>
                  <a:pt x="10058736" y="-5772"/>
                  <a:pt x="9942989" y="-18764"/>
                  <a:pt x="9624974" y="18288"/>
                </a:cubicBezTo>
                <a:cubicBezTo>
                  <a:pt x="9306959" y="55340"/>
                  <a:pt x="9229263" y="24995"/>
                  <a:pt x="8930030" y="18288"/>
                </a:cubicBezTo>
                <a:cubicBezTo>
                  <a:pt x="8630797" y="11581"/>
                  <a:pt x="8647263" y="10931"/>
                  <a:pt x="8547811" y="18288"/>
                </a:cubicBezTo>
                <a:cubicBezTo>
                  <a:pt x="8448359" y="25645"/>
                  <a:pt x="8173221" y="219"/>
                  <a:pt x="8061350" y="18288"/>
                </a:cubicBezTo>
                <a:cubicBezTo>
                  <a:pt x="7949479" y="36357"/>
                  <a:pt x="7437002" y="17516"/>
                  <a:pt x="7157923" y="18288"/>
                </a:cubicBezTo>
                <a:cubicBezTo>
                  <a:pt x="6878844" y="19060"/>
                  <a:pt x="6610241" y="8864"/>
                  <a:pt x="6462979" y="18288"/>
                </a:cubicBezTo>
                <a:cubicBezTo>
                  <a:pt x="6315717" y="27712"/>
                  <a:pt x="6124879" y="4989"/>
                  <a:pt x="5976518" y="18288"/>
                </a:cubicBezTo>
                <a:cubicBezTo>
                  <a:pt x="5828157" y="31587"/>
                  <a:pt x="5566880" y="7112"/>
                  <a:pt x="5281574" y="18288"/>
                </a:cubicBezTo>
                <a:cubicBezTo>
                  <a:pt x="4996268" y="29464"/>
                  <a:pt x="5085614" y="20493"/>
                  <a:pt x="4899355" y="18288"/>
                </a:cubicBezTo>
                <a:cubicBezTo>
                  <a:pt x="4713096" y="16083"/>
                  <a:pt x="4606138" y="34359"/>
                  <a:pt x="4517136" y="18288"/>
                </a:cubicBezTo>
                <a:cubicBezTo>
                  <a:pt x="4428134" y="2217"/>
                  <a:pt x="4125335" y="52414"/>
                  <a:pt x="3822192" y="18288"/>
                </a:cubicBezTo>
                <a:cubicBezTo>
                  <a:pt x="3519049" y="-15838"/>
                  <a:pt x="3453132" y="3859"/>
                  <a:pt x="3335731" y="18288"/>
                </a:cubicBezTo>
                <a:cubicBezTo>
                  <a:pt x="3218330" y="32717"/>
                  <a:pt x="2718749" y="-13936"/>
                  <a:pt x="2536546" y="18288"/>
                </a:cubicBezTo>
                <a:cubicBezTo>
                  <a:pt x="2354343" y="50512"/>
                  <a:pt x="2190669" y="3238"/>
                  <a:pt x="2050085" y="18288"/>
                </a:cubicBezTo>
                <a:cubicBezTo>
                  <a:pt x="1909501" y="33338"/>
                  <a:pt x="1520975" y="3062"/>
                  <a:pt x="1250899" y="18288"/>
                </a:cubicBezTo>
                <a:cubicBezTo>
                  <a:pt x="980823" y="33514"/>
                  <a:pt x="992936" y="28036"/>
                  <a:pt x="868680" y="18288"/>
                </a:cubicBezTo>
                <a:cubicBezTo>
                  <a:pt x="744424" y="8540"/>
                  <a:pt x="230364" y="33365"/>
                  <a:pt x="0" y="18288"/>
                </a:cubicBezTo>
                <a:cubicBezTo>
                  <a:pt x="-504" y="12101"/>
                  <a:pt x="-591" y="771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C51A77A-FA6B-4312-99F1-F0E8E4D105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343604"/>
              </p:ext>
            </p:extLst>
          </p:nvPr>
        </p:nvGraphicFramePr>
        <p:xfrm>
          <a:off x="838200" y="2228087"/>
          <a:ext cx="10515600" cy="394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8218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5400">
                <a:latin typeface="Times New Roman" panose="02020603050405020304" pitchFamily="18" charset="0"/>
                <a:cs typeface="Times New Roman" panose="02020603050405020304" pitchFamily="18" charset="0"/>
              </a:rPr>
              <a:t>Sociological Imagination</a:t>
            </a:r>
          </a:p>
        </p:txBody>
      </p:sp>
      <p:pic>
        <p:nvPicPr>
          <p:cNvPr id="1030" name="Picture 6" descr="Image result for c wright mill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3" r="445"/>
          <a:stretch/>
        </p:blipFill>
        <p:spPr bwMode="auto"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/>
          </a:bodyPr>
          <a:lstStyle/>
          <a:p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C. Wright Mills </a:t>
            </a:r>
          </a:p>
          <a:p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American Sociologist </a:t>
            </a:r>
          </a:p>
          <a:p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Columbia University 1946-1962</a:t>
            </a:r>
          </a:p>
          <a:p>
            <a:pPr marL="457200" lvl="1" indent="0">
              <a:buNone/>
            </a:pPr>
            <a:endParaRPr lang="en-US" sz="2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Intersection of biography and society (social structure/history)</a:t>
            </a:r>
          </a:p>
          <a:p>
            <a:endParaRPr lang="en-US" sz="2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219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Sociological Imagination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0" y="820879"/>
            <a:ext cx="5257799" cy="5623463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 Questions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structure of this particular society as a whole?</a:t>
            </a:r>
          </a:p>
          <a:p>
            <a:pPr marL="914400" lvl="1" indent="-457200">
              <a:buFont typeface="+mj-lt"/>
              <a:buAutoNum type="arabicPeriod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does this society stand in human history? </a:t>
            </a:r>
          </a:p>
          <a:p>
            <a:pPr marL="914400" lvl="1" indent="-457200">
              <a:buFont typeface="+mj-lt"/>
              <a:buAutoNum type="arabicPeriod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varieties of humans now prevail in this society and in this period? </a:t>
            </a:r>
          </a:p>
          <a:p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84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8">
            <a:extLst>
              <a:ext uri="{FF2B5EF4-FFF2-40B4-BE49-F238E27FC236}">
                <a16:creationId xmlns:a16="http://schemas.microsoft.com/office/drawing/2014/main" id="{35DB3719-6FDC-4E5D-891D-FF40B7300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>
                <a:latin typeface="Times New Roman" panose="02020603050405020304" pitchFamily="18" charset="0"/>
                <a:cs typeface="Times New Roman" panose="02020603050405020304" pitchFamily="18" charset="0"/>
              </a:rPr>
              <a:t>Levels of Analysis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E0CBAC23-2E3F-4A90-BA59-F8299F6A5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1865313"/>
            <a:ext cx="10424160" cy="18288"/>
          </a:xfrm>
          <a:custGeom>
            <a:avLst/>
            <a:gdLst>
              <a:gd name="connsiteX0" fmla="*/ 0 w 10424160"/>
              <a:gd name="connsiteY0" fmla="*/ 0 h 18288"/>
              <a:gd name="connsiteX1" fmla="*/ 903427 w 10424160"/>
              <a:gd name="connsiteY1" fmla="*/ 0 h 18288"/>
              <a:gd name="connsiteX2" fmla="*/ 1389888 w 10424160"/>
              <a:gd name="connsiteY2" fmla="*/ 0 h 18288"/>
              <a:gd name="connsiteX3" fmla="*/ 2189074 w 10424160"/>
              <a:gd name="connsiteY3" fmla="*/ 0 h 18288"/>
              <a:gd name="connsiteX4" fmla="*/ 2675534 w 10424160"/>
              <a:gd name="connsiteY4" fmla="*/ 0 h 18288"/>
              <a:gd name="connsiteX5" fmla="*/ 3370478 w 10424160"/>
              <a:gd name="connsiteY5" fmla="*/ 0 h 18288"/>
              <a:gd name="connsiteX6" fmla="*/ 4169664 w 10424160"/>
              <a:gd name="connsiteY6" fmla="*/ 0 h 18288"/>
              <a:gd name="connsiteX7" fmla="*/ 4551883 w 10424160"/>
              <a:gd name="connsiteY7" fmla="*/ 0 h 18288"/>
              <a:gd name="connsiteX8" fmla="*/ 4934102 w 10424160"/>
              <a:gd name="connsiteY8" fmla="*/ 0 h 18288"/>
              <a:gd name="connsiteX9" fmla="*/ 5837530 w 10424160"/>
              <a:gd name="connsiteY9" fmla="*/ 0 h 18288"/>
              <a:gd name="connsiteX10" fmla="*/ 6532474 w 10424160"/>
              <a:gd name="connsiteY10" fmla="*/ 0 h 18288"/>
              <a:gd name="connsiteX11" fmla="*/ 6914693 w 10424160"/>
              <a:gd name="connsiteY11" fmla="*/ 0 h 18288"/>
              <a:gd name="connsiteX12" fmla="*/ 7609637 w 10424160"/>
              <a:gd name="connsiteY12" fmla="*/ 0 h 18288"/>
              <a:gd name="connsiteX13" fmla="*/ 8513064 w 10424160"/>
              <a:gd name="connsiteY13" fmla="*/ 0 h 18288"/>
              <a:gd name="connsiteX14" fmla="*/ 9103766 w 10424160"/>
              <a:gd name="connsiteY14" fmla="*/ 0 h 18288"/>
              <a:gd name="connsiteX15" fmla="*/ 9694469 w 10424160"/>
              <a:gd name="connsiteY15" fmla="*/ 0 h 18288"/>
              <a:gd name="connsiteX16" fmla="*/ 10424160 w 10424160"/>
              <a:gd name="connsiteY16" fmla="*/ 0 h 18288"/>
              <a:gd name="connsiteX17" fmla="*/ 10424160 w 10424160"/>
              <a:gd name="connsiteY17" fmla="*/ 18288 h 18288"/>
              <a:gd name="connsiteX18" fmla="*/ 9729216 w 10424160"/>
              <a:gd name="connsiteY18" fmla="*/ 18288 h 18288"/>
              <a:gd name="connsiteX19" fmla="*/ 8930030 w 10424160"/>
              <a:gd name="connsiteY19" fmla="*/ 18288 h 18288"/>
              <a:gd name="connsiteX20" fmla="*/ 8130845 w 10424160"/>
              <a:gd name="connsiteY20" fmla="*/ 18288 h 18288"/>
              <a:gd name="connsiteX21" fmla="*/ 7644384 w 10424160"/>
              <a:gd name="connsiteY21" fmla="*/ 18288 h 18288"/>
              <a:gd name="connsiteX22" fmla="*/ 6740957 w 10424160"/>
              <a:gd name="connsiteY22" fmla="*/ 18288 h 18288"/>
              <a:gd name="connsiteX23" fmla="*/ 6046013 w 10424160"/>
              <a:gd name="connsiteY23" fmla="*/ 18288 h 18288"/>
              <a:gd name="connsiteX24" fmla="*/ 5663794 w 10424160"/>
              <a:gd name="connsiteY24" fmla="*/ 18288 h 18288"/>
              <a:gd name="connsiteX25" fmla="*/ 4968850 w 10424160"/>
              <a:gd name="connsiteY25" fmla="*/ 18288 h 18288"/>
              <a:gd name="connsiteX26" fmla="*/ 4378147 w 10424160"/>
              <a:gd name="connsiteY26" fmla="*/ 18288 h 18288"/>
              <a:gd name="connsiteX27" fmla="*/ 3787445 w 10424160"/>
              <a:gd name="connsiteY27" fmla="*/ 18288 h 18288"/>
              <a:gd name="connsiteX28" fmla="*/ 3196742 w 10424160"/>
              <a:gd name="connsiteY28" fmla="*/ 18288 h 18288"/>
              <a:gd name="connsiteX29" fmla="*/ 2606040 w 10424160"/>
              <a:gd name="connsiteY29" fmla="*/ 18288 h 18288"/>
              <a:gd name="connsiteX30" fmla="*/ 1806854 w 10424160"/>
              <a:gd name="connsiteY30" fmla="*/ 18288 h 18288"/>
              <a:gd name="connsiteX31" fmla="*/ 1111910 w 10424160"/>
              <a:gd name="connsiteY31" fmla="*/ 18288 h 18288"/>
              <a:gd name="connsiteX32" fmla="*/ 729691 w 10424160"/>
              <a:gd name="connsiteY32" fmla="*/ 18288 h 18288"/>
              <a:gd name="connsiteX33" fmla="*/ 0 w 10424160"/>
              <a:gd name="connsiteY33" fmla="*/ 18288 h 18288"/>
              <a:gd name="connsiteX34" fmla="*/ 0 w 10424160"/>
              <a:gd name="connsiteY3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4160" h="18288" fill="none" extrusionOk="0">
                <a:moveTo>
                  <a:pt x="0" y="0"/>
                </a:moveTo>
                <a:cubicBezTo>
                  <a:pt x="251416" y="-3874"/>
                  <a:pt x="479411" y="-20508"/>
                  <a:pt x="903427" y="0"/>
                </a:cubicBezTo>
                <a:cubicBezTo>
                  <a:pt x="1327443" y="20508"/>
                  <a:pt x="1177990" y="-7387"/>
                  <a:pt x="1389888" y="0"/>
                </a:cubicBezTo>
                <a:cubicBezTo>
                  <a:pt x="1601786" y="7387"/>
                  <a:pt x="1928602" y="-6697"/>
                  <a:pt x="2189074" y="0"/>
                </a:cubicBezTo>
                <a:cubicBezTo>
                  <a:pt x="2449546" y="6697"/>
                  <a:pt x="2440085" y="-21144"/>
                  <a:pt x="2675534" y="0"/>
                </a:cubicBezTo>
                <a:cubicBezTo>
                  <a:pt x="2910983" y="21144"/>
                  <a:pt x="3026158" y="-11124"/>
                  <a:pt x="3370478" y="0"/>
                </a:cubicBezTo>
                <a:cubicBezTo>
                  <a:pt x="3714798" y="11124"/>
                  <a:pt x="3864539" y="-10660"/>
                  <a:pt x="4169664" y="0"/>
                </a:cubicBezTo>
                <a:cubicBezTo>
                  <a:pt x="4474789" y="10660"/>
                  <a:pt x="4471218" y="16488"/>
                  <a:pt x="4551883" y="0"/>
                </a:cubicBezTo>
                <a:cubicBezTo>
                  <a:pt x="4632548" y="-16488"/>
                  <a:pt x="4786830" y="7986"/>
                  <a:pt x="4934102" y="0"/>
                </a:cubicBezTo>
                <a:cubicBezTo>
                  <a:pt x="5081374" y="-7986"/>
                  <a:pt x="5575881" y="-33003"/>
                  <a:pt x="5837530" y="0"/>
                </a:cubicBezTo>
                <a:cubicBezTo>
                  <a:pt x="6099179" y="33003"/>
                  <a:pt x="6305895" y="14170"/>
                  <a:pt x="6532474" y="0"/>
                </a:cubicBezTo>
                <a:cubicBezTo>
                  <a:pt x="6759053" y="-14170"/>
                  <a:pt x="6726707" y="16121"/>
                  <a:pt x="6914693" y="0"/>
                </a:cubicBezTo>
                <a:cubicBezTo>
                  <a:pt x="7102679" y="-16121"/>
                  <a:pt x="7397857" y="32594"/>
                  <a:pt x="7609637" y="0"/>
                </a:cubicBezTo>
                <a:cubicBezTo>
                  <a:pt x="7821417" y="-32594"/>
                  <a:pt x="8141235" y="-3745"/>
                  <a:pt x="8513064" y="0"/>
                </a:cubicBezTo>
                <a:cubicBezTo>
                  <a:pt x="8884893" y="3745"/>
                  <a:pt x="8877548" y="3359"/>
                  <a:pt x="9103766" y="0"/>
                </a:cubicBezTo>
                <a:cubicBezTo>
                  <a:pt x="9329984" y="-3359"/>
                  <a:pt x="9545570" y="-17843"/>
                  <a:pt x="9694469" y="0"/>
                </a:cubicBezTo>
                <a:cubicBezTo>
                  <a:pt x="9843368" y="17843"/>
                  <a:pt x="10162477" y="-1217"/>
                  <a:pt x="10424160" y="0"/>
                </a:cubicBezTo>
                <a:cubicBezTo>
                  <a:pt x="10424498" y="7640"/>
                  <a:pt x="10423710" y="11289"/>
                  <a:pt x="10424160" y="18288"/>
                </a:cubicBezTo>
                <a:cubicBezTo>
                  <a:pt x="10184680" y="20716"/>
                  <a:pt x="10034768" y="-9357"/>
                  <a:pt x="9729216" y="18288"/>
                </a:cubicBezTo>
                <a:cubicBezTo>
                  <a:pt x="9423664" y="45933"/>
                  <a:pt x="9309220" y="36372"/>
                  <a:pt x="8930030" y="18288"/>
                </a:cubicBezTo>
                <a:cubicBezTo>
                  <a:pt x="8550840" y="204"/>
                  <a:pt x="8513376" y="34707"/>
                  <a:pt x="8130845" y="18288"/>
                </a:cubicBezTo>
                <a:cubicBezTo>
                  <a:pt x="7748315" y="1869"/>
                  <a:pt x="7864674" y="19659"/>
                  <a:pt x="7644384" y="18288"/>
                </a:cubicBezTo>
                <a:cubicBezTo>
                  <a:pt x="7424094" y="16917"/>
                  <a:pt x="6947001" y="55680"/>
                  <a:pt x="6740957" y="18288"/>
                </a:cubicBezTo>
                <a:cubicBezTo>
                  <a:pt x="6534913" y="-19104"/>
                  <a:pt x="6313809" y="33391"/>
                  <a:pt x="6046013" y="18288"/>
                </a:cubicBezTo>
                <a:cubicBezTo>
                  <a:pt x="5778217" y="3185"/>
                  <a:pt x="5786775" y="1439"/>
                  <a:pt x="5663794" y="18288"/>
                </a:cubicBezTo>
                <a:cubicBezTo>
                  <a:pt x="5540813" y="35137"/>
                  <a:pt x="5204724" y="25434"/>
                  <a:pt x="4968850" y="18288"/>
                </a:cubicBezTo>
                <a:cubicBezTo>
                  <a:pt x="4732976" y="11142"/>
                  <a:pt x="4559928" y="34568"/>
                  <a:pt x="4378147" y="18288"/>
                </a:cubicBezTo>
                <a:cubicBezTo>
                  <a:pt x="4196366" y="2008"/>
                  <a:pt x="3992200" y="35409"/>
                  <a:pt x="3787445" y="18288"/>
                </a:cubicBezTo>
                <a:cubicBezTo>
                  <a:pt x="3582690" y="1167"/>
                  <a:pt x="3488876" y="-7583"/>
                  <a:pt x="3196742" y="18288"/>
                </a:cubicBezTo>
                <a:cubicBezTo>
                  <a:pt x="2904608" y="44159"/>
                  <a:pt x="2729828" y="45906"/>
                  <a:pt x="2606040" y="18288"/>
                </a:cubicBezTo>
                <a:cubicBezTo>
                  <a:pt x="2482252" y="-9330"/>
                  <a:pt x="2000672" y="-5498"/>
                  <a:pt x="1806854" y="18288"/>
                </a:cubicBezTo>
                <a:cubicBezTo>
                  <a:pt x="1613036" y="42074"/>
                  <a:pt x="1310933" y="-4240"/>
                  <a:pt x="1111910" y="18288"/>
                </a:cubicBezTo>
                <a:cubicBezTo>
                  <a:pt x="912887" y="40816"/>
                  <a:pt x="891560" y="1701"/>
                  <a:pt x="729691" y="18288"/>
                </a:cubicBezTo>
                <a:cubicBezTo>
                  <a:pt x="567822" y="34875"/>
                  <a:pt x="203025" y="34462"/>
                  <a:pt x="0" y="18288"/>
                </a:cubicBezTo>
                <a:cubicBezTo>
                  <a:pt x="-82" y="11708"/>
                  <a:pt x="-178" y="8956"/>
                  <a:pt x="0" y="0"/>
                </a:cubicBezTo>
                <a:close/>
              </a:path>
              <a:path w="10424160" h="18288" stroke="0" extrusionOk="0">
                <a:moveTo>
                  <a:pt x="0" y="0"/>
                </a:moveTo>
                <a:cubicBezTo>
                  <a:pt x="119910" y="17195"/>
                  <a:pt x="345032" y="1652"/>
                  <a:pt x="590702" y="0"/>
                </a:cubicBezTo>
                <a:cubicBezTo>
                  <a:pt x="836372" y="-1652"/>
                  <a:pt x="830717" y="-10944"/>
                  <a:pt x="972922" y="0"/>
                </a:cubicBezTo>
                <a:cubicBezTo>
                  <a:pt x="1115127" y="10944"/>
                  <a:pt x="1638708" y="17269"/>
                  <a:pt x="1876349" y="0"/>
                </a:cubicBezTo>
                <a:cubicBezTo>
                  <a:pt x="2113990" y="-17269"/>
                  <a:pt x="2263529" y="27642"/>
                  <a:pt x="2467051" y="0"/>
                </a:cubicBezTo>
                <a:cubicBezTo>
                  <a:pt x="2670573" y="-27642"/>
                  <a:pt x="2867743" y="-1552"/>
                  <a:pt x="3057754" y="0"/>
                </a:cubicBezTo>
                <a:cubicBezTo>
                  <a:pt x="3247765" y="1552"/>
                  <a:pt x="3729099" y="45169"/>
                  <a:pt x="3961181" y="0"/>
                </a:cubicBezTo>
                <a:cubicBezTo>
                  <a:pt x="4193263" y="-45169"/>
                  <a:pt x="4313735" y="4067"/>
                  <a:pt x="4447642" y="0"/>
                </a:cubicBezTo>
                <a:cubicBezTo>
                  <a:pt x="4581549" y="-4067"/>
                  <a:pt x="5123626" y="11867"/>
                  <a:pt x="5351069" y="0"/>
                </a:cubicBezTo>
                <a:cubicBezTo>
                  <a:pt x="5578512" y="-11867"/>
                  <a:pt x="6044105" y="-19983"/>
                  <a:pt x="6254496" y="0"/>
                </a:cubicBezTo>
                <a:cubicBezTo>
                  <a:pt x="6464887" y="19983"/>
                  <a:pt x="6664731" y="4232"/>
                  <a:pt x="6949440" y="0"/>
                </a:cubicBezTo>
                <a:cubicBezTo>
                  <a:pt x="7234149" y="-4232"/>
                  <a:pt x="7497205" y="28731"/>
                  <a:pt x="7852867" y="0"/>
                </a:cubicBezTo>
                <a:cubicBezTo>
                  <a:pt x="8208529" y="-28731"/>
                  <a:pt x="8287556" y="2616"/>
                  <a:pt x="8443570" y="0"/>
                </a:cubicBezTo>
                <a:cubicBezTo>
                  <a:pt x="8599584" y="-2616"/>
                  <a:pt x="8871283" y="-14113"/>
                  <a:pt x="9034272" y="0"/>
                </a:cubicBezTo>
                <a:cubicBezTo>
                  <a:pt x="9197261" y="14113"/>
                  <a:pt x="9604978" y="-35623"/>
                  <a:pt x="9833458" y="0"/>
                </a:cubicBezTo>
                <a:cubicBezTo>
                  <a:pt x="10061938" y="35623"/>
                  <a:pt x="10231944" y="-8194"/>
                  <a:pt x="10424160" y="0"/>
                </a:cubicBezTo>
                <a:cubicBezTo>
                  <a:pt x="10424285" y="4395"/>
                  <a:pt x="10424085" y="9776"/>
                  <a:pt x="10424160" y="18288"/>
                </a:cubicBezTo>
                <a:cubicBezTo>
                  <a:pt x="10058736" y="-5772"/>
                  <a:pt x="9942989" y="-18764"/>
                  <a:pt x="9624974" y="18288"/>
                </a:cubicBezTo>
                <a:cubicBezTo>
                  <a:pt x="9306959" y="55340"/>
                  <a:pt x="9229263" y="24995"/>
                  <a:pt x="8930030" y="18288"/>
                </a:cubicBezTo>
                <a:cubicBezTo>
                  <a:pt x="8630797" y="11581"/>
                  <a:pt x="8647263" y="10931"/>
                  <a:pt x="8547811" y="18288"/>
                </a:cubicBezTo>
                <a:cubicBezTo>
                  <a:pt x="8448359" y="25645"/>
                  <a:pt x="8173221" y="219"/>
                  <a:pt x="8061350" y="18288"/>
                </a:cubicBezTo>
                <a:cubicBezTo>
                  <a:pt x="7949479" y="36357"/>
                  <a:pt x="7437002" y="17516"/>
                  <a:pt x="7157923" y="18288"/>
                </a:cubicBezTo>
                <a:cubicBezTo>
                  <a:pt x="6878844" y="19060"/>
                  <a:pt x="6610241" y="8864"/>
                  <a:pt x="6462979" y="18288"/>
                </a:cubicBezTo>
                <a:cubicBezTo>
                  <a:pt x="6315717" y="27712"/>
                  <a:pt x="6124879" y="4989"/>
                  <a:pt x="5976518" y="18288"/>
                </a:cubicBezTo>
                <a:cubicBezTo>
                  <a:pt x="5828157" y="31587"/>
                  <a:pt x="5566880" y="7112"/>
                  <a:pt x="5281574" y="18288"/>
                </a:cubicBezTo>
                <a:cubicBezTo>
                  <a:pt x="4996268" y="29464"/>
                  <a:pt x="5085614" y="20493"/>
                  <a:pt x="4899355" y="18288"/>
                </a:cubicBezTo>
                <a:cubicBezTo>
                  <a:pt x="4713096" y="16083"/>
                  <a:pt x="4606138" y="34359"/>
                  <a:pt x="4517136" y="18288"/>
                </a:cubicBezTo>
                <a:cubicBezTo>
                  <a:pt x="4428134" y="2217"/>
                  <a:pt x="4125335" y="52414"/>
                  <a:pt x="3822192" y="18288"/>
                </a:cubicBezTo>
                <a:cubicBezTo>
                  <a:pt x="3519049" y="-15838"/>
                  <a:pt x="3453132" y="3859"/>
                  <a:pt x="3335731" y="18288"/>
                </a:cubicBezTo>
                <a:cubicBezTo>
                  <a:pt x="3218330" y="32717"/>
                  <a:pt x="2718749" y="-13936"/>
                  <a:pt x="2536546" y="18288"/>
                </a:cubicBezTo>
                <a:cubicBezTo>
                  <a:pt x="2354343" y="50512"/>
                  <a:pt x="2190669" y="3238"/>
                  <a:pt x="2050085" y="18288"/>
                </a:cubicBezTo>
                <a:cubicBezTo>
                  <a:pt x="1909501" y="33338"/>
                  <a:pt x="1520975" y="3062"/>
                  <a:pt x="1250899" y="18288"/>
                </a:cubicBezTo>
                <a:cubicBezTo>
                  <a:pt x="980823" y="33514"/>
                  <a:pt x="992936" y="28036"/>
                  <a:pt x="868680" y="18288"/>
                </a:cubicBezTo>
                <a:cubicBezTo>
                  <a:pt x="744424" y="8540"/>
                  <a:pt x="230364" y="33365"/>
                  <a:pt x="0" y="18288"/>
                </a:cubicBezTo>
                <a:cubicBezTo>
                  <a:pt x="-504" y="12101"/>
                  <a:pt x="-591" y="771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Content Placeholder 2">
            <a:extLst>
              <a:ext uri="{FF2B5EF4-FFF2-40B4-BE49-F238E27FC236}">
                <a16:creationId xmlns:a16="http://schemas.microsoft.com/office/drawing/2014/main" id="{2FD859F4-97C0-4BD2-B6F3-467DFAD508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9542252"/>
              </p:ext>
            </p:extLst>
          </p:nvPr>
        </p:nvGraphicFramePr>
        <p:xfrm>
          <a:off x="838200" y="2228087"/>
          <a:ext cx="10515600" cy="394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40548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23F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286" y="643467"/>
            <a:ext cx="5501427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592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n-US" sz="5000">
                <a:latin typeface="Times New Roman" panose="02020603050405020304" pitchFamily="18" charset="0"/>
                <a:cs typeface="Times New Roman" panose="02020603050405020304" pitchFamily="18" charset="0"/>
              </a:rPr>
              <a:t>Sociological Theories</a:t>
            </a:r>
          </a:p>
        </p:txBody>
      </p:sp>
      <p:sp>
        <p:nvSpPr>
          <p:cNvPr id="13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B9ABFE6A-CCBB-4F66-AE3F-67DBB32EE9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8339135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702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 dirty="0" err="1"/>
              <a:t>Agustue</a:t>
            </a:r>
            <a:r>
              <a:rPr lang="en-US" sz="5000" dirty="0"/>
              <a:t> Comte </a:t>
            </a:r>
            <a:r>
              <a:rPr lang="en-US" sz="3200" dirty="0"/>
              <a:t>(1798-1857)</a:t>
            </a:r>
          </a:p>
        </p:txBody>
      </p:sp>
      <p:sp>
        <p:nvSpPr>
          <p:cNvPr id="1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40080" y="2872899"/>
            <a:ext cx="4243589" cy="381441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/>
              <a:t>“Social physics”</a:t>
            </a:r>
          </a:p>
          <a:p>
            <a:r>
              <a:rPr lang="en-US" sz="2400" dirty="0"/>
              <a:t>French scientist</a:t>
            </a:r>
          </a:p>
          <a:p>
            <a:r>
              <a:rPr lang="en-US" sz="2400" dirty="0"/>
              <a:t>Pushed the paradigm from theological and metaphysical stages to positivism</a:t>
            </a:r>
          </a:p>
          <a:p>
            <a:endParaRPr lang="en-US" sz="2400" u="sng" dirty="0"/>
          </a:p>
          <a:p>
            <a:r>
              <a:rPr lang="en-US" sz="2400" u="sng" dirty="0"/>
              <a:t>Positivism</a:t>
            </a:r>
            <a:r>
              <a:rPr lang="en-US" sz="2400" dirty="0"/>
              <a:t>: sense perceptions are the only valid sources of knowledge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8" r="2" b="14250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40354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</TotalTime>
  <Words>665</Words>
  <Application>Microsoft Office PowerPoint</Application>
  <PresentationFormat>Widescreen</PresentationFormat>
  <Paragraphs>150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Office Theme</vt:lpstr>
      <vt:lpstr>Introduction to Sociology</vt:lpstr>
      <vt:lpstr>What is Sociology?</vt:lpstr>
      <vt:lpstr>The Sociological Perspective</vt:lpstr>
      <vt:lpstr>Sociological Imagination</vt:lpstr>
      <vt:lpstr>The Sociological Imagination</vt:lpstr>
      <vt:lpstr>Levels of Analysis</vt:lpstr>
      <vt:lpstr>PowerPoint Presentation</vt:lpstr>
      <vt:lpstr>Sociological Theories</vt:lpstr>
      <vt:lpstr>Agustue Comte (1798-1857)</vt:lpstr>
      <vt:lpstr>Harriet Martineau (1802-1876)</vt:lpstr>
      <vt:lpstr>Herbert Spencer (1820-1903)</vt:lpstr>
      <vt:lpstr>Three Major Perspectives </vt:lpstr>
      <vt:lpstr>Structural Functionalism</vt:lpstr>
      <vt:lpstr>Émile Durkheim (1858-1917)</vt:lpstr>
      <vt:lpstr>Structural Functionalism (cont.)</vt:lpstr>
      <vt:lpstr>Conflict Theory</vt:lpstr>
      <vt:lpstr>Karl Marx (1818-1883)</vt:lpstr>
      <vt:lpstr>Conflict Theory (cont.)</vt:lpstr>
      <vt:lpstr>Symbolic Interactionism</vt:lpstr>
      <vt:lpstr>George Herbert Mead (1863-1931)</vt:lpstr>
      <vt:lpstr>Symbolic Interactionism</vt:lpstr>
      <vt:lpstr>Weberian Theory</vt:lpstr>
      <vt:lpstr>PowerPoint Presentation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Sociological Perspective</dc:title>
  <dc:creator>McIntyre, Katie</dc:creator>
  <cp:lastModifiedBy>Katie McIntyre</cp:lastModifiedBy>
  <cp:revision>14</cp:revision>
  <dcterms:created xsi:type="dcterms:W3CDTF">2018-08-29T17:24:22Z</dcterms:created>
  <dcterms:modified xsi:type="dcterms:W3CDTF">2021-08-31T12:05:00Z</dcterms:modified>
</cp:coreProperties>
</file>