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6" r:id="rId5"/>
    <p:sldId id="260" r:id="rId6"/>
    <p:sldId id="261" r:id="rId7"/>
    <p:sldId id="263" r:id="rId8"/>
    <p:sldId id="262" r:id="rId9"/>
    <p:sldId id="264" r:id="rId10"/>
    <p:sldId id="266" r:id="rId11"/>
    <p:sldId id="267" r:id="rId12"/>
    <p:sldId id="268" r:id="rId13"/>
    <p:sldId id="269" r:id="rId14"/>
    <p:sldId id="270" r:id="rId15"/>
    <p:sldId id="275" r:id="rId16"/>
    <p:sldId id="271"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115" d="100"/>
          <a:sy n="115" d="100"/>
        </p:scale>
        <p:origin x="14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770281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596548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6011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872666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E5C4568-1B7C-4822-B02F-2A5387FFF1EF}"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79157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5C4568-1B7C-4822-B02F-2A5387FFF1EF}"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374861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5C4568-1B7C-4822-B02F-2A5387FFF1EF}" type="datetimeFigureOut">
              <a:rPr lang="en-US" smtClean="0"/>
              <a:t>9/28/2021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375806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5C4568-1B7C-4822-B02F-2A5387FFF1EF}" type="datetimeFigureOut">
              <a:rPr lang="en-US" smtClean="0"/>
              <a:t>9/28/2021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3886644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5C4568-1B7C-4822-B02F-2A5387FFF1EF}" type="datetimeFigureOut">
              <a:rPr lang="en-US" smtClean="0"/>
              <a:t>9/28/2021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966538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E5C4568-1B7C-4822-B02F-2A5387FFF1EF}"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24143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E5C4568-1B7C-4822-B02F-2A5387FFF1EF}"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767555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5C4568-1B7C-4822-B02F-2A5387FFF1EF}" type="datetimeFigureOut">
              <a:rPr lang="en-US" smtClean="0"/>
              <a:t>9/28/2021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D6B53-2F3A-41C3-8E47-AF2A7E22F93E}" type="slidenum">
              <a:rPr lang="en-US" smtClean="0"/>
              <a:t>‹#›</a:t>
            </a:fld>
            <a:endParaRPr lang="en-US"/>
          </a:p>
        </p:txBody>
      </p:sp>
    </p:spTree>
    <p:extLst>
      <p:ext uri="{BB962C8B-B14F-4D97-AF65-F5344CB8AC3E}">
        <p14:creationId xmlns:p14="http://schemas.microsoft.com/office/powerpoint/2010/main" val="4130937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Deviance</a:t>
            </a:r>
            <a:endParaRPr lang="en-US" dirty="0"/>
          </a:p>
        </p:txBody>
      </p:sp>
      <p:sp>
        <p:nvSpPr>
          <p:cNvPr id="3" name="Subtitle 2"/>
          <p:cNvSpPr>
            <a:spLocks noGrp="1"/>
          </p:cNvSpPr>
          <p:nvPr>
            <p:ph type="subTitle" idx="1"/>
          </p:nvPr>
        </p:nvSpPr>
        <p:spPr/>
        <p:txBody>
          <a:bodyPr/>
          <a:lstStyle/>
          <a:p>
            <a:r>
              <a:rPr lang="en-US" dirty="0" smtClean="0"/>
              <a:t>Chapter 6 in </a:t>
            </a:r>
            <a:r>
              <a:rPr lang="en-US" i="1" dirty="0" smtClean="0"/>
              <a:t>The Real World</a:t>
            </a:r>
            <a:endParaRPr lang="en-US" dirty="0"/>
          </a:p>
        </p:txBody>
      </p:sp>
    </p:spTree>
    <p:extLst>
      <p:ext uri="{BB962C8B-B14F-4D97-AF65-F5344CB8AC3E}">
        <p14:creationId xmlns:p14="http://schemas.microsoft.com/office/powerpoint/2010/main" val="1743076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Interactionism: Differential Association Theory</a:t>
            </a:r>
            <a:endParaRPr lang="en-US" dirty="0"/>
          </a:p>
        </p:txBody>
      </p:sp>
      <p:sp>
        <p:nvSpPr>
          <p:cNvPr id="3" name="Content Placeholder 2"/>
          <p:cNvSpPr>
            <a:spLocks noGrp="1"/>
          </p:cNvSpPr>
          <p:nvPr>
            <p:ph idx="1"/>
          </p:nvPr>
        </p:nvSpPr>
        <p:spPr/>
        <p:txBody>
          <a:bodyPr/>
          <a:lstStyle/>
          <a:p>
            <a:r>
              <a:rPr lang="en-US" dirty="0" smtClean="0"/>
              <a:t>Developed by Edwin Sutherland</a:t>
            </a:r>
          </a:p>
          <a:p>
            <a:endParaRPr lang="en-US" dirty="0"/>
          </a:p>
          <a:p>
            <a:r>
              <a:rPr lang="en-US" dirty="0" smtClean="0"/>
              <a:t>We learn deviance from interacting with deviant peers</a:t>
            </a:r>
          </a:p>
          <a:p>
            <a:pPr lvl="1"/>
            <a:r>
              <a:rPr lang="en-US" dirty="0" smtClean="0"/>
              <a:t>Think about socialization</a:t>
            </a:r>
          </a:p>
          <a:p>
            <a:pPr lvl="1"/>
            <a:r>
              <a:rPr lang="en-US" dirty="0" smtClean="0"/>
              <a:t>Attempts to answer “why they do it”</a:t>
            </a:r>
            <a:endParaRPr lang="en-US" dirty="0"/>
          </a:p>
        </p:txBody>
      </p:sp>
    </p:spTree>
    <p:extLst>
      <p:ext uri="{BB962C8B-B14F-4D97-AF65-F5344CB8AC3E}">
        <p14:creationId xmlns:p14="http://schemas.microsoft.com/office/powerpoint/2010/main" val="9936371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Interactionism: Labeling Theory</a:t>
            </a:r>
            <a:endParaRPr lang="en-US" dirty="0"/>
          </a:p>
        </p:txBody>
      </p:sp>
      <p:sp>
        <p:nvSpPr>
          <p:cNvPr id="3" name="Content Placeholder 2"/>
          <p:cNvSpPr>
            <a:spLocks noGrp="1"/>
          </p:cNvSpPr>
          <p:nvPr>
            <p:ph idx="1"/>
          </p:nvPr>
        </p:nvSpPr>
        <p:spPr/>
        <p:txBody>
          <a:bodyPr/>
          <a:lstStyle/>
          <a:p>
            <a:r>
              <a:rPr lang="en-US" dirty="0" smtClean="0"/>
              <a:t>Howard Becker </a:t>
            </a:r>
          </a:p>
          <a:p>
            <a:r>
              <a:rPr lang="en-US" dirty="0" smtClean="0"/>
              <a:t>Deviance is caused by external judgements (labels) that change a person’s self-concept and the way others respond to them</a:t>
            </a:r>
          </a:p>
          <a:p>
            <a:pPr lvl="1"/>
            <a:r>
              <a:rPr lang="en-US" dirty="0"/>
              <a:t>Labeling can lead to a self-fulfilling </a:t>
            </a:r>
            <a:r>
              <a:rPr lang="en-US" dirty="0" smtClean="0"/>
              <a:t>prophecy</a:t>
            </a:r>
            <a:endParaRPr lang="en-US" dirty="0"/>
          </a:p>
          <a:p>
            <a:pPr lvl="2"/>
            <a:r>
              <a:rPr lang="en-US" dirty="0"/>
              <a:t>Prediction that causes itself to come true </a:t>
            </a:r>
            <a:endParaRPr lang="en-US" dirty="0" smtClean="0"/>
          </a:p>
          <a:p>
            <a:endParaRPr lang="en-US" dirty="0"/>
          </a:p>
          <a:p>
            <a:r>
              <a:rPr lang="en-US" dirty="0" smtClean="0"/>
              <a:t>Primary deviance</a:t>
            </a:r>
          </a:p>
          <a:p>
            <a:r>
              <a:rPr lang="en-US" dirty="0" smtClean="0"/>
              <a:t>Secondary deviance</a:t>
            </a:r>
          </a:p>
        </p:txBody>
      </p:sp>
    </p:spTree>
    <p:extLst>
      <p:ext uri="{BB962C8B-B14F-4D97-AF65-F5344CB8AC3E}">
        <p14:creationId xmlns:p14="http://schemas.microsoft.com/office/powerpoint/2010/main" val="2347476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Stigma of Deviance</a:t>
            </a:r>
            <a:endParaRPr lang="en-US" dirty="0"/>
          </a:p>
        </p:txBody>
      </p:sp>
      <p:sp>
        <p:nvSpPr>
          <p:cNvPr id="3" name="Content Placeholder 2"/>
          <p:cNvSpPr>
            <a:spLocks noGrp="1"/>
          </p:cNvSpPr>
          <p:nvPr>
            <p:ph idx="1"/>
          </p:nvPr>
        </p:nvSpPr>
        <p:spPr/>
        <p:txBody>
          <a:bodyPr/>
          <a:lstStyle/>
          <a:p>
            <a:r>
              <a:rPr lang="en-US" dirty="0" smtClean="0"/>
              <a:t>Stigma</a:t>
            </a:r>
          </a:p>
          <a:p>
            <a:pPr lvl="1"/>
            <a:r>
              <a:rPr lang="en-US" dirty="0" smtClean="0"/>
              <a:t>Ervin Goffman</a:t>
            </a:r>
          </a:p>
          <a:p>
            <a:pPr lvl="1"/>
            <a:r>
              <a:rPr lang="en-US" dirty="0" smtClean="0"/>
              <a:t>Any physical or social attribute that devalues a person or group’s identity, and which may exclude those who are devalued from normal social interaction</a:t>
            </a:r>
          </a:p>
          <a:p>
            <a:endParaRPr lang="en-US" dirty="0" smtClean="0"/>
          </a:p>
          <a:p>
            <a:r>
              <a:rPr lang="en-US" dirty="0" smtClean="0"/>
              <a:t>Passing</a:t>
            </a:r>
          </a:p>
          <a:p>
            <a:pPr lvl="1"/>
            <a:r>
              <a:rPr lang="en-US" dirty="0" smtClean="0"/>
              <a:t>Stigmatized individuals may try to pass as if they are part of the mainstream</a:t>
            </a:r>
          </a:p>
          <a:p>
            <a:pPr lvl="2"/>
            <a:r>
              <a:rPr lang="en-US" i="1" dirty="0" smtClean="0"/>
              <a:t>Blending</a:t>
            </a:r>
          </a:p>
          <a:p>
            <a:pPr marL="457200" lvl="1" indent="0">
              <a:buNone/>
            </a:pPr>
            <a:endParaRPr lang="en-US" dirty="0"/>
          </a:p>
        </p:txBody>
      </p:sp>
    </p:spTree>
    <p:extLst>
      <p:ext uri="{BB962C8B-B14F-4D97-AF65-F5344CB8AC3E}">
        <p14:creationId xmlns:p14="http://schemas.microsoft.com/office/powerpoint/2010/main" val="265857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Study of Crime</a:t>
            </a:r>
            <a:endParaRPr lang="en-US" dirty="0"/>
          </a:p>
        </p:txBody>
      </p:sp>
      <p:sp>
        <p:nvSpPr>
          <p:cNvPr id="3" name="Content Placeholder 2"/>
          <p:cNvSpPr>
            <a:spLocks noGrp="1"/>
          </p:cNvSpPr>
          <p:nvPr>
            <p:ph sz="half" idx="1"/>
          </p:nvPr>
        </p:nvSpPr>
        <p:spPr/>
        <p:txBody>
          <a:bodyPr/>
          <a:lstStyle/>
          <a:p>
            <a:r>
              <a:rPr lang="en-US" dirty="0" smtClean="0"/>
              <a:t>Deviance:</a:t>
            </a:r>
          </a:p>
          <a:p>
            <a:pPr lvl="1"/>
            <a:r>
              <a:rPr lang="en-US" dirty="0" smtClean="0"/>
              <a:t>If a behavior is considered deviant, it means that it violates the values and norms of a group, not that it is inherently wrong</a:t>
            </a:r>
          </a:p>
          <a:p>
            <a:pPr lvl="1"/>
            <a:r>
              <a:rPr lang="en-US" dirty="0" smtClean="0"/>
              <a:t>However, research on deviance also includes crime</a:t>
            </a:r>
          </a:p>
          <a:p>
            <a:r>
              <a:rPr lang="en-US" dirty="0" smtClean="0"/>
              <a:t>Crime:</a:t>
            </a:r>
          </a:p>
          <a:p>
            <a:pPr lvl="1"/>
            <a:r>
              <a:rPr lang="en-US" dirty="0" smtClean="0"/>
              <a:t>Violation of a norm that has been codified into law</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27333" y="750992"/>
            <a:ext cx="3911600" cy="5842953"/>
          </a:xfrm>
        </p:spPr>
      </p:pic>
    </p:spTree>
    <p:extLst>
      <p:ext uri="{BB962C8B-B14F-4D97-AF65-F5344CB8AC3E}">
        <p14:creationId xmlns:p14="http://schemas.microsoft.com/office/powerpoint/2010/main" val="1169906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Criminology </a:t>
            </a:r>
            <a:endParaRPr lang="en-US" dirty="0"/>
          </a:p>
        </p:txBody>
      </p:sp>
      <p:sp>
        <p:nvSpPr>
          <p:cNvPr id="8" name="Content Placeholder 7"/>
          <p:cNvSpPr>
            <a:spLocks noGrp="1"/>
          </p:cNvSpPr>
          <p:nvPr>
            <p:ph idx="1"/>
          </p:nvPr>
        </p:nvSpPr>
        <p:spPr/>
        <p:txBody>
          <a:bodyPr>
            <a:normAutofit/>
          </a:bodyPr>
          <a:lstStyle/>
          <a:p>
            <a:r>
              <a:rPr lang="en-US" dirty="0" smtClean="0"/>
              <a:t>Violent Crime</a:t>
            </a:r>
          </a:p>
          <a:p>
            <a:pPr lvl="1"/>
            <a:r>
              <a:rPr lang="en-US" dirty="0" smtClean="0"/>
              <a:t>Murder, rape, aggravated assault, and robbery</a:t>
            </a:r>
          </a:p>
          <a:p>
            <a:r>
              <a:rPr lang="en-US" dirty="0" smtClean="0"/>
              <a:t>Property Crime</a:t>
            </a:r>
          </a:p>
          <a:p>
            <a:pPr lvl="1"/>
            <a:r>
              <a:rPr lang="en-US" dirty="0" smtClean="0"/>
              <a:t>Burglary, larceny, motor vehicle theft, and arson</a:t>
            </a:r>
          </a:p>
          <a:p>
            <a:r>
              <a:rPr lang="en-US" dirty="0" smtClean="0"/>
              <a:t>Cybercrime </a:t>
            </a:r>
          </a:p>
          <a:p>
            <a:pPr lvl="1"/>
            <a:r>
              <a:rPr lang="en-US" dirty="0" smtClean="0"/>
              <a:t>Crimes committed on the internet </a:t>
            </a:r>
          </a:p>
          <a:p>
            <a:r>
              <a:rPr lang="en-US" dirty="0" smtClean="0"/>
              <a:t>White-collar Crime</a:t>
            </a:r>
          </a:p>
          <a:p>
            <a:pPr lvl="1"/>
            <a:r>
              <a:rPr lang="en-US" dirty="0" smtClean="0"/>
              <a:t>Fraud, embezzlement, insider trading</a:t>
            </a:r>
          </a:p>
          <a:p>
            <a:pPr lvl="1"/>
            <a:endParaRPr lang="en-US" dirty="0"/>
          </a:p>
        </p:txBody>
      </p:sp>
    </p:spTree>
    <p:extLst>
      <p:ext uri="{BB962C8B-B14F-4D97-AF65-F5344CB8AC3E}">
        <p14:creationId xmlns:p14="http://schemas.microsoft.com/office/powerpoint/2010/main" val="538853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Criminology &amp; Intersectionality </a:t>
            </a:r>
            <a:endParaRPr lang="en-US" dirty="0"/>
          </a:p>
        </p:txBody>
      </p:sp>
      <p:sp>
        <p:nvSpPr>
          <p:cNvPr id="8" name="Content Placeholder 7"/>
          <p:cNvSpPr>
            <a:spLocks noGrp="1"/>
          </p:cNvSpPr>
          <p:nvPr>
            <p:ph sz="half" idx="1"/>
          </p:nvPr>
        </p:nvSpPr>
        <p:spPr/>
        <p:txBody>
          <a:bodyPr>
            <a:normAutofit/>
          </a:bodyPr>
          <a:lstStyle/>
          <a:p>
            <a:r>
              <a:rPr lang="en-US" dirty="0"/>
              <a:t>Class</a:t>
            </a:r>
          </a:p>
          <a:p>
            <a:pPr lvl="1"/>
            <a:r>
              <a:rPr lang="en-US" dirty="0"/>
              <a:t>Urban v Suburban </a:t>
            </a:r>
          </a:p>
          <a:p>
            <a:r>
              <a:rPr lang="en-US" dirty="0"/>
              <a:t>Age</a:t>
            </a:r>
          </a:p>
          <a:p>
            <a:pPr lvl="1"/>
            <a:r>
              <a:rPr lang="en-US" dirty="0"/>
              <a:t>Youth and visible crimes</a:t>
            </a:r>
          </a:p>
          <a:p>
            <a:r>
              <a:rPr lang="en-US" dirty="0"/>
              <a:t>Gender</a:t>
            </a:r>
          </a:p>
          <a:p>
            <a:pPr lvl="1"/>
            <a:r>
              <a:rPr lang="en-US" dirty="0"/>
              <a:t>Biology v power hierarchy </a:t>
            </a:r>
          </a:p>
          <a:p>
            <a:r>
              <a:rPr lang="en-US" dirty="0"/>
              <a:t>Race</a:t>
            </a:r>
          </a:p>
          <a:p>
            <a:pPr lvl="1"/>
            <a:r>
              <a:rPr lang="en-US" dirty="0"/>
              <a:t>Merton </a:t>
            </a:r>
          </a:p>
          <a:p>
            <a:pPr lvl="1"/>
            <a:r>
              <a:rPr lang="en-US" i="1" dirty="0"/>
              <a:t>The New Jim Crow</a:t>
            </a:r>
          </a:p>
          <a:p>
            <a:pPr lvl="1"/>
            <a:endParaRPr lang="en-US" dirty="0"/>
          </a:p>
        </p:txBody>
      </p:sp>
      <p:sp>
        <p:nvSpPr>
          <p:cNvPr id="2" name="Content Placeholder 1"/>
          <p:cNvSpPr>
            <a:spLocks noGrp="1"/>
          </p:cNvSpPr>
          <p:nvPr>
            <p:ph sz="half" idx="2"/>
          </p:nvPr>
        </p:nvSpPr>
        <p:spPr/>
        <p:txBody>
          <a:bodyPr>
            <a:normAutofit/>
          </a:bodyPr>
          <a:lstStyle/>
          <a:p>
            <a:endParaRPr lang="en-US" i="1" dirty="0"/>
          </a:p>
        </p:txBody>
      </p:sp>
    </p:spTree>
    <p:extLst>
      <p:ext uri="{BB962C8B-B14F-4D97-AF65-F5344CB8AC3E}">
        <p14:creationId xmlns:p14="http://schemas.microsoft.com/office/powerpoint/2010/main" val="33468256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Criminal Justice System</a:t>
            </a:r>
            <a:endParaRPr lang="en-US" dirty="0"/>
          </a:p>
        </p:txBody>
      </p:sp>
      <p:sp>
        <p:nvSpPr>
          <p:cNvPr id="3" name="Content Placeholder 2"/>
          <p:cNvSpPr>
            <a:spLocks noGrp="1"/>
          </p:cNvSpPr>
          <p:nvPr>
            <p:ph idx="1"/>
          </p:nvPr>
        </p:nvSpPr>
        <p:spPr/>
        <p:txBody>
          <a:bodyPr/>
          <a:lstStyle/>
          <a:p>
            <a:r>
              <a:rPr lang="en-US" b="1" dirty="0" smtClean="0"/>
              <a:t>Deterrence</a:t>
            </a:r>
            <a:r>
              <a:rPr lang="en-US" dirty="0" smtClean="0"/>
              <a:t>: prevent crime by threatening harsh penalties </a:t>
            </a:r>
          </a:p>
          <a:p>
            <a:r>
              <a:rPr lang="en-US" b="1" dirty="0" smtClean="0"/>
              <a:t>Retribution</a:t>
            </a:r>
            <a:r>
              <a:rPr lang="en-US" dirty="0" smtClean="0"/>
              <a:t>: retaliate or take revenge for a crime that’s been committed</a:t>
            </a:r>
          </a:p>
          <a:p>
            <a:r>
              <a:rPr lang="en-US" b="1" dirty="0" smtClean="0"/>
              <a:t>Incapacitation</a:t>
            </a:r>
            <a:r>
              <a:rPr lang="en-US" dirty="0" smtClean="0"/>
              <a:t>: remove criminals from society by imprisoning them</a:t>
            </a:r>
          </a:p>
          <a:p>
            <a:r>
              <a:rPr lang="en-US" b="1" dirty="0" smtClean="0"/>
              <a:t>Rehabilitation</a:t>
            </a:r>
            <a:r>
              <a:rPr lang="en-US" dirty="0" smtClean="0"/>
              <a:t>: reform criminals so that they may reenter society </a:t>
            </a:r>
          </a:p>
          <a:p>
            <a:endParaRPr lang="en-US" dirty="0"/>
          </a:p>
          <a:p>
            <a:r>
              <a:rPr lang="en-US" dirty="0" smtClean="0"/>
              <a:t>Capital Punishment</a:t>
            </a:r>
            <a:endParaRPr lang="en-US" dirty="0"/>
          </a:p>
        </p:txBody>
      </p:sp>
    </p:spTree>
    <p:extLst>
      <p:ext uri="{BB962C8B-B14F-4D97-AF65-F5344CB8AC3E}">
        <p14:creationId xmlns:p14="http://schemas.microsoft.com/office/powerpoint/2010/main" val="76864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Deviance </a:t>
            </a:r>
            <a:endParaRPr lang="en-US" dirty="0"/>
          </a:p>
        </p:txBody>
      </p:sp>
      <p:sp>
        <p:nvSpPr>
          <p:cNvPr id="3" name="Content Placeholder 2"/>
          <p:cNvSpPr>
            <a:spLocks noGrp="1"/>
          </p:cNvSpPr>
          <p:nvPr>
            <p:ph idx="1"/>
          </p:nvPr>
        </p:nvSpPr>
        <p:spPr/>
        <p:txBody>
          <a:bodyPr/>
          <a:lstStyle/>
          <a:p>
            <a:r>
              <a:rPr lang="en-US" dirty="0" smtClean="0"/>
              <a:t>An act that is outside of the norm, but may actually be heroic rather than negative</a:t>
            </a:r>
            <a:endParaRPr lang="en-US" dirty="0"/>
          </a:p>
        </p:txBody>
      </p:sp>
    </p:spTree>
    <p:extLst>
      <p:ext uri="{BB962C8B-B14F-4D97-AF65-F5344CB8AC3E}">
        <p14:creationId xmlns:p14="http://schemas.microsoft.com/office/powerpoint/2010/main" val="4046652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Deviance</a:t>
            </a:r>
            <a:endParaRPr lang="en-US" dirty="0"/>
          </a:p>
        </p:txBody>
      </p:sp>
      <p:sp>
        <p:nvSpPr>
          <p:cNvPr id="3" name="Content Placeholder 2"/>
          <p:cNvSpPr>
            <a:spLocks noGrp="1"/>
          </p:cNvSpPr>
          <p:nvPr>
            <p:ph idx="1"/>
          </p:nvPr>
        </p:nvSpPr>
        <p:spPr/>
        <p:txBody>
          <a:bodyPr/>
          <a:lstStyle/>
          <a:p>
            <a:r>
              <a:rPr lang="en-US" dirty="0" smtClean="0"/>
              <a:t>A behavior, trait, or belief that departs from a norm and generates a negative reaction in a particular group</a:t>
            </a:r>
          </a:p>
          <a:p>
            <a:endParaRPr lang="en-US" dirty="0"/>
          </a:p>
          <a:p>
            <a:r>
              <a:rPr lang="en-US" dirty="0" smtClean="0"/>
              <a:t>Need to know group norms first</a:t>
            </a:r>
          </a:p>
          <a:p>
            <a:endParaRPr lang="en-US" dirty="0"/>
          </a:p>
          <a:p>
            <a:r>
              <a:rPr lang="en-US" dirty="0" smtClean="0"/>
              <a:t>This is a social judgement, not a moral judgement</a:t>
            </a:r>
          </a:p>
          <a:p>
            <a:pPr lvl="1"/>
            <a:r>
              <a:rPr lang="en-US" dirty="0" smtClean="0"/>
              <a:t>Changes over time </a:t>
            </a:r>
            <a:endParaRPr lang="en-US" dirty="0"/>
          </a:p>
        </p:txBody>
      </p:sp>
    </p:spTree>
    <p:extLst>
      <p:ext uri="{BB962C8B-B14F-4D97-AF65-F5344CB8AC3E}">
        <p14:creationId xmlns:p14="http://schemas.microsoft.com/office/powerpoint/2010/main" val="1129637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Deviance Across Cultures</a:t>
            </a:r>
            <a:endParaRPr lang="en-US" dirty="0"/>
          </a:p>
        </p:txBody>
      </p:sp>
      <p:sp>
        <p:nvSpPr>
          <p:cNvPr id="3" name="Content Placeholder 2"/>
          <p:cNvSpPr>
            <a:spLocks noGrp="1"/>
          </p:cNvSpPr>
          <p:nvPr>
            <p:ph sz="half" idx="1"/>
          </p:nvPr>
        </p:nvSpPr>
        <p:spPr/>
        <p:txBody>
          <a:bodyPr/>
          <a:lstStyle/>
          <a:p>
            <a:r>
              <a:rPr lang="en-US" dirty="0" smtClean="0"/>
              <a:t>What is deviant in one culture may not be deviant in another culture</a:t>
            </a: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49824"/>
          <a:stretch/>
        </p:blipFill>
        <p:spPr>
          <a:xfrm>
            <a:off x="6370939" y="2219816"/>
            <a:ext cx="5382327" cy="3562956"/>
          </a:xfrm>
          <a:prstGeom prst="rect">
            <a:avLst/>
          </a:prstGeom>
        </p:spPr>
      </p:pic>
      <p:pic>
        <p:nvPicPr>
          <p:cNvPr id="1026" name="Picture 2" descr="Dolly Parton Comes Clean on Her Tattoos Sounds Like Nashvill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166" r="24240"/>
          <a:stretch/>
        </p:blipFill>
        <p:spPr bwMode="auto">
          <a:xfrm>
            <a:off x="7207133" y="1690688"/>
            <a:ext cx="3865420" cy="483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55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Deviance Across Time</a:t>
            </a:r>
            <a:endParaRPr lang="en-US" dirty="0"/>
          </a:p>
        </p:txBody>
      </p:sp>
      <p:pic>
        <p:nvPicPr>
          <p:cNvPr id="5" name="Content Placeholder 4" descr="Image result for ingredients in bayer pharmaceutical heroin"/>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984440" y="1604424"/>
            <a:ext cx="2971113" cy="435133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patent medicine labe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790" y="1604424"/>
            <a:ext cx="4438650" cy="31146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dispensar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1984" y="4218472"/>
            <a:ext cx="4269377" cy="2401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7447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Functionalism: Social Control Theory</a:t>
            </a:r>
            <a:endParaRPr lang="en-US" dirty="0"/>
          </a:p>
        </p:txBody>
      </p:sp>
      <p:sp>
        <p:nvSpPr>
          <p:cNvPr id="3" name="Content Placeholder 2"/>
          <p:cNvSpPr>
            <a:spLocks noGrp="1"/>
          </p:cNvSpPr>
          <p:nvPr>
            <p:ph idx="1"/>
          </p:nvPr>
        </p:nvSpPr>
        <p:spPr/>
        <p:txBody>
          <a:bodyPr/>
          <a:lstStyle/>
          <a:p>
            <a:r>
              <a:rPr lang="en-US" dirty="0" smtClean="0"/>
              <a:t>Theory developed by Travis </a:t>
            </a:r>
            <a:r>
              <a:rPr lang="en-US" dirty="0" err="1" smtClean="0"/>
              <a:t>Hirschi</a:t>
            </a:r>
            <a:r>
              <a:rPr lang="en-US" dirty="0" smtClean="0"/>
              <a:t> explaining crime</a:t>
            </a:r>
          </a:p>
          <a:p>
            <a:pPr lvl="1"/>
            <a:endParaRPr lang="en-US" dirty="0" smtClean="0"/>
          </a:p>
          <a:p>
            <a:pPr lvl="1"/>
            <a:r>
              <a:rPr lang="en-US" dirty="0" smtClean="0"/>
              <a:t>Strong social bonds increase conformity</a:t>
            </a:r>
          </a:p>
          <a:p>
            <a:pPr lvl="1"/>
            <a:r>
              <a:rPr lang="en-US" dirty="0" smtClean="0"/>
              <a:t>Strong social bonds decrease deviance</a:t>
            </a:r>
          </a:p>
          <a:p>
            <a:pPr lvl="2"/>
            <a:r>
              <a:rPr lang="en-US" dirty="0" smtClean="0"/>
              <a:t>Family</a:t>
            </a:r>
          </a:p>
          <a:p>
            <a:pPr lvl="2"/>
            <a:r>
              <a:rPr lang="en-US" dirty="0" smtClean="0"/>
              <a:t>Religion</a:t>
            </a:r>
          </a:p>
          <a:p>
            <a:pPr lvl="2"/>
            <a:r>
              <a:rPr lang="en-US" dirty="0" smtClean="0"/>
              <a:t>Civic engagement</a:t>
            </a:r>
          </a:p>
          <a:p>
            <a:pPr marL="914400" lvl="2" indent="0">
              <a:buNone/>
            </a:pPr>
            <a:endParaRPr lang="en-US" dirty="0"/>
          </a:p>
        </p:txBody>
      </p:sp>
    </p:spTree>
    <p:extLst>
      <p:ext uri="{BB962C8B-B14F-4D97-AF65-F5344CB8AC3E}">
        <p14:creationId xmlns:p14="http://schemas.microsoft.com/office/powerpoint/2010/main" val="3829885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Functionalism: Structural Strain Theory</a:t>
            </a:r>
            <a:endParaRPr lang="en-US" dirty="0"/>
          </a:p>
        </p:txBody>
      </p:sp>
      <p:sp>
        <p:nvSpPr>
          <p:cNvPr id="3" name="Content Placeholder 2"/>
          <p:cNvSpPr>
            <a:spLocks noGrp="1"/>
          </p:cNvSpPr>
          <p:nvPr>
            <p:ph idx="1"/>
          </p:nvPr>
        </p:nvSpPr>
        <p:spPr/>
        <p:txBody>
          <a:bodyPr/>
          <a:lstStyle/>
          <a:p>
            <a:r>
              <a:rPr lang="en-US" dirty="0" smtClean="0"/>
              <a:t>States that there are goals in our society that people want to achieve, but they cannot always reach these goals. This creates stress (or strain)</a:t>
            </a:r>
          </a:p>
          <a:p>
            <a:endParaRPr lang="en-US" dirty="0"/>
          </a:p>
          <a:p>
            <a:r>
              <a:rPr lang="en-US" dirty="0" smtClean="0"/>
              <a:t>Difficulties obtaining the “American Dream”</a:t>
            </a:r>
            <a:endParaRPr lang="en-US" dirty="0"/>
          </a:p>
        </p:txBody>
      </p:sp>
    </p:spTree>
    <p:extLst>
      <p:ext uri="{BB962C8B-B14F-4D97-AF65-F5344CB8AC3E}">
        <p14:creationId xmlns:p14="http://schemas.microsoft.com/office/powerpoint/2010/main" val="1752982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Merton’s Typology of Deviance</a:t>
            </a:r>
            <a:endParaRPr lang="en-US" dirty="0"/>
          </a:p>
        </p:txBody>
      </p:sp>
      <p:sp>
        <p:nvSpPr>
          <p:cNvPr id="3" name="Content Placeholder 2"/>
          <p:cNvSpPr>
            <a:spLocks noGrp="1"/>
          </p:cNvSpPr>
          <p:nvPr>
            <p:ph sz="half" idx="1"/>
          </p:nvPr>
        </p:nvSpPr>
        <p:spPr/>
        <p:txBody>
          <a:bodyPr>
            <a:normAutofit fontScale="92500"/>
          </a:bodyPr>
          <a:lstStyle/>
          <a:p>
            <a:r>
              <a:rPr lang="en-US" b="1" dirty="0" smtClean="0"/>
              <a:t>Innovators</a:t>
            </a:r>
            <a:r>
              <a:rPr lang="en-US" dirty="0" smtClean="0"/>
              <a:t>: seek financial success via unconventional means</a:t>
            </a:r>
          </a:p>
          <a:p>
            <a:endParaRPr lang="en-US" b="1" dirty="0" smtClean="0"/>
          </a:p>
          <a:p>
            <a:r>
              <a:rPr lang="en-US" b="1" dirty="0" smtClean="0"/>
              <a:t>Ritualists</a:t>
            </a:r>
            <a:r>
              <a:rPr lang="en-US" dirty="0" smtClean="0"/>
              <a:t>: go through the conventional motions while abandoning all hope of success</a:t>
            </a:r>
          </a:p>
        </p:txBody>
      </p:sp>
      <p:sp>
        <p:nvSpPr>
          <p:cNvPr id="4" name="Content Placeholder 3"/>
          <p:cNvSpPr>
            <a:spLocks noGrp="1"/>
          </p:cNvSpPr>
          <p:nvPr>
            <p:ph sz="half" idx="2"/>
          </p:nvPr>
        </p:nvSpPr>
        <p:spPr/>
        <p:txBody>
          <a:bodyPr>
            <a:normAutofit fontScale="92500"/>
          </a:bodyPr>
          <a:lstStyle/>
          <a:p>
            <a:r>
              <a:rPr lang="en-US" b="1" dirty="0" err="1"/>
              <a:t>Retreatists</a:t>
            </a:r>
            <a:r>
              <a:rPr lang="en-US" dirty="0"/>
              <a:t>: renounce the culture’s goals and means entirely and live outside conventional norms altogether</a:t>
            </a:r>
          </a:p>
          <a:p>
            <a:endParaRPr lang="en-US" b="1" dirty="0" smtClean="0"/>
          </a:p>
          <a:p>
            <a:r>
              <a:rPr lang="en-US" b="1" dirty="0" smtClean="0"/>
              <a:t>Rebels</a:t>
            </a:r>
            <a:r>
              <a:rPr lang="en-US" dirty="0"/>
              <a:t>: reject the cultural definitions of success and the normative means of achieving and advocate radical alternatives to the existing social order</a:t>
            </a:r>
          </a:p>
          <a:p>
            <a:endParaRPr lang="en-US" dirty="0"/>
          </a:p>
        </p:txBody>
      </p:sp>
    </p:spTree>
    <p:extLst>
      <p:ext uri="{BB962C8B-B14F-4D97-AF65-F5344CB8AC3E}">
        <p14:creationId xmlns:p14="http://schemas.microsoft.com/office/powerpoint/2010/main" val="1539158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Merton’s Typology of Deviance</a:t>
            </a:r>
            <a:endParaRPr lang="en-US" dirty="0"/>
          </a:p>
        </p:txBody>
      </p:sp>
      <p:pic>
        <p:nvPicPr>
          <p:cNvPr id="6" name="Content Placeholder 8" descr="A box broken down into four squares with the top labeled Institutionalized Means, Accept or Reject, and the left side labeled Cultural Goals, Accept or Reject. The four smaller squares clockwise from top left are conformity, innovation, retreatism, and ritualism. A smaller box attached to the bottom right corner of the square is labeled Rebellion, with New Means along the top, and New Goals along the left side.&#10;"/>
          <p:cNvPicPr>
            <a:picLocks noGrp="1" noChangeAspect="1"/>
          </p:cNvPicPr>
          <p:nvPr>
            <p:ph idx="1"/>
          </p:nvPr>
        </p:nvPicPr>
        <p:blipFill>
          <a:blip r:embed="rId2"/>
          <a:stretch>
            <a:fillRect/>
          </a:stretch>
        </p:blipFill>
        <p:spPr>
          <a:xfrm>
            <a:off x="838200" y="1876425"/>
            <a:ext cx="4382869" cy="4351338"/>
          </a:xfrm>
          <a:prstGeom prst="rect">
            <a:avLst/>
          </a:prstGeom>
        </p:spPr>
      </p:pic>
      <p:pic>
        <p:nvPicPr>
          <p:cNvPr id="1026" name="Picture 2" descr="Image result for the dark knig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108" y="2557727"/>
            <a:ext cx="5977465" cy="2988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Theory</a:t>
            </a:r>
            <a:endParaRPr lang="en-US" dirty="0"/>
          </a:p>
        </p:txBody>
      </p:sp>
      <p:sp>
        <p:nvSpPr>
          <p:cNvPr id="3" name="Content Placeholder 2"/>
          <p:cNvSpPr>
            <a:spLocks noGrp="1"/>
          </p:cNvSpPr>
          <p:nvPr>
            <p:ph idx="1"/>
          </p:nvPr>
        </p:nvSpPr>
        <p:spPr/>
        <p:txBody>
          <a:bodyPr/>
          <a:lstStyle/>
          <a:p>
            <a:r>
              <a:rPr lang="en-US" dirty="0" smtClean="0"/>
              <a:t>Deviance is a result of social conflict</a:t>
            </a:r>
          </a:p>
          <a:p>
            <a:endParaRPr lang="en-US" dirty="0" smtClean="0"/>
          </a:p>
          <a:p>
            <a:r>
              <a:rPr lang="en-US" dirty="0" smtClean="0"/>
              <a:t>In order for the powerful to maintain their power, they marginalize and criminalize the people who threaten their power.</a:t>
            </a:r>
          </a:p>
          <a:p>
            <a:pPr lvl="1"/>
            <a:r>
              <a:rPr lang="en-US" dirty="0" smtClean="0"/>
              <a:t>War on Drugs – </a:t>
            </a:r>
            <a:r>
              <a:rPr lang="en-US" b="1" dirty="0" smtClean="0"/>
              <a:t>Nixon &amp; Reagan </a:t>
            </a:r>
            <a:r>
              <a:rPr lang="en-US" dirty="0" smtClean="0"/>
              <a:t>– HW Bush, Clinton, W Bush, Obama, Trump…  </a:t>
            </a:r>
          </a:p>
          <a:p>
            <a:endParaRPr lang="en-US" dirty="0" smtClean="0"/>
          </a:p>
          <a:p>
            <a:r>
              <a:rPr lang="en-US" dirty="0" smtClean="0"/>
              <a:t>Inequality is reproduced in the way deviance is defined</a:t>
            </a:r>
            <a:endParaRPr lang="en-US" dirty="0"/>
          </a:p>
        </p:txBody>
      </p:sp>
    </p:spTree>
    <p:extLst>
      <p:ext uri="{BB962C8B-B14F-4D97-AF65-F5344CB8AC3E}">
        <p14:creationId xmlns:p14="http://schemas.microsoft.com/office/powerpoint/2010/main" val="1785575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864</TotalTime>
  <Words>562</Words>
  <Application>Microsoft Office PowerPoint</Application>
  <PresentationFormat>Widescreen</PresentationFormat>
  <Paragraphs>95</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Times New Roman</vt:lpstr>
      <vt:lpstr>Office Theme</vt:lpstr>
      <vt:lpstr>Deviance</vt:lpstr>
      <vt:lpstr>Defining Deviance</vt:lpstr>
      <vt:lpstr>Deviance Across Cultures</vt:lpstr>
      <vt:lpstr>Deviance Across Time</vt:lpstr>
      <vt:lpstr>Functionalism: Social Control Theory</vt:lpstr>
      <vt:lpstr>Functionalism: Structural Strain Theory</vt:lpstr>
      <vt:lpstr>Merton’s Typology of Deviance</vt:lpstr>
      <vt:lpstr>Merton’s Typology of Deviance</vt:lpstr>
      <vt:lpstr>Conflict Theory</vt:lpstr>
      <vt:lpstr>Symbolic Interactionism: Differential Association Theory</vt:lpstr>
      <vt:lpstr>Symbolic Interactionism: Labeling Theory</vt:lpstr>
      <vt:lpstr>The Stigma of Deviance</vt:lpstr>
      <vt:lpstr>The Study of Crime</vt:lpstr>
      <vt:lpstr>Criminology </vt:lpstr>
      <vt:lpstr>Criminology &amp; Intersectionality </vt:lpstr>
      <vt:lpstr>The Criminal Justice System</vt:lpstr>
      <vt:lpstr>Positive Deviance </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Socialization</dc:title>
  <dc:creator>McIntyre, Katie</dc:creator>
  <cp:lastModifiedBy>McIntyre, Katie</cp:lastModifiedBy>
  <cp:revision>49</cp:revision>
  <dcterms:created xsi:type="dcterms:W3CDTF">2018-09-17T18:39:11Z</dcterms:created>
  <dcterms:modified xsi:type="dcterms:W3CDTF">2021-09-28T14:26:32Z</dcterms:modified>
</cp:coreProperties>
</file>