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1" r:id="rId8"/>
    <p:sldId id="263" r:id="rId9"/>
    <p:sldId id="264" r:id="rId10"/>
    <p:sldId id="282" r:id="rId11"/>
    <p:sldId id="284" r:id="rId12"/>
    <p:sldId id="283" r:id="rId13"/>
    <p:sldId id="265" r:id="rId14"/>
    <p:sldId id="269" r:id="rId15"/>
    <p:sldId id="270" r:id="rId16"/>
    <p:sldId id="271" r:id="rId17"/>
    <p:sldId id="272" r:id="rId18"/>
    <p:sldId id="273" r:id="rId19"/>
    <p:sldId id="274" r:id="rId20"/>
    <p:sldId id="275" r:id="rId21"/>
    <p:sldId id="266" r:id="rId22"/>
    <p:sldId id="281" r:id="rId23"/>
    <p:sldId id="267" r:id="rId24"/>
    <p:sldId id="268"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941" autoAdjust="0"/>
    <p:restoredTop sz="94660"/>
  </p:normalViewPr>
  <p:slideViewPr>
    <p:cSldViewPr snapToGrid="0">
      <p:cViewPr varScale="1">
        <p:scale>
          <a:sx n="62" d="100"/>
          <a:sy n="62" d="100"/>
        </p:scale>
        <p:origin x="102" y="12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E5C4568-1B7C-4822-B02F-2A5387FFF1EF}" type="datetimeFigureOut">
              <a:rPr lang="en-US" smtClean="0"/>
              <a:t>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1770281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5C4568-1B7C-4822-B02F-2A5387FFF1EF}" type="datetimeFigureOut">
              <a:rPr lang="en-US" smtClean="0"/>
              <a:t>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25965482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5C4568-1B7C-4822-B02F-2A5387FFF1EF}" type="datetimeFigureOut">
              <a:rPr lang="en-US" smtClean="0"/>
              <a:t>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160112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5C4568-1B7C-4822-B02F-2A5387FFF1EF}" type="datetimeFigureOut">
              <a:rPr lang="en-US" smtClean="0"/>
              <a:t>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2872666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E5C4568-1B7C-4822-B02F-2A5387FFF1EF}" type="datetimeFigureOut">
              <a:rPr lang="en-US" smtClean="0"/>
              <a:t>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791572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E5C4568-1B7C-4822-B02F-2A5387FFF1EF}" type="datetimeFigureOut">
              <a:rPr lang="en-US" smtClean="0"/>
              <a:t>11/4/2021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23748619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E5C4568-1B7C-4822-B02F-2A5387FFF1EF}" type="datetimeFigureOut">
              <a:rPr lang="en-US" smtClean="0"/>
              <a:t>11/4/2021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3758066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5C4568-1B7C-4822-B02F-2A5387FFF1EF}" type="datetimeFigureOut">
              <a:rPr lang="en-US" smtClean="0"/>
              <a:t>11/4/2021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3886644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5C4568-1B7C-4822-B02F-2A5387FFF1EF}" type="datetimeFigureOut">
              <a:rPr lang="en-US" smtClean="0"/>
              <a:t>11/4/2021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2966538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E5C4568-1B7C-4822-B02F-2A5387FFF1EF}" type="datetimeFigureOut">
              <a:rPr lang="en-US" smtClean="0"/>
              <a:t>11/4/2021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1241438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E5C4568-1B7C-4822-B02F-2A5387FFF1EF}" type="datetimeFigureOut">
              <a:rPr lang="en-US" smtClean="0"/>
              <a:t>11/4/2021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2767555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5C4568-1B7C-4822-B02F-2A5387FFF1EF}" type="datetimeFigureOut">
              <a:rPr lang="en-US" smtClean="0"/>
              <a:t>11/4/2021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CD6B53-2F3A-41C3-8E47-AF2A7E22F93E}" type="slidenum">
              <a:rPr lang="en-US" smtClean="0"/>
              <a:t>‹#›</a:t>
            </a:fld>
            <a:endParaRPr lang="en-US"/>
          </a:p>
        </p:txBody>
      </p:sp>
    </p:spTree>
    <p:extLst>
      <p:ext uri="{BB962C8B-B14F-4D97-AF65-F5344CB8AC3E}">
        <p14:creationId xmlns:p14="http://schemas.microsoft.com/office/powerpoint/2010/main" val="41309378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Social Institutions </a:t>
            </a:r>
            <a:endParaRPr lang="en-US" dirty="0"/>
          </a:p>
        </p:txBody>
      </p:sp>
      <p:sp>
        <p:nvSpPr>
          <p:cNvPr id="3" name="Subtitle 2"/>
          <p:cNvSpPr>
            <a:spLocks noGrp="1"/>
          </p:cNvSpPr>
          <p:nvPr>
            <p:ph type="subTitle" idx="1"/>
          </p:nvPr>
        </p:nvSpPr>
        <p:spPr/>
        <p:txBody>
          <a:bodyPr/>
          <a:lstStyle/>
          <a:p>
            <a:r>
              <a:rPr lang="en-US" dirty="0" smtClean="0"/>
              <a:t>Chapter 10 in </a:t>
            </a:r>
            <a:r>
              <a:rPr lang="en-US" i="1" dirty="0" smtClean="0"/>
              <a:t>The Real World</a:t>
            </a:r>
            <a:endParaRPr lang="en-US" dirty="0"/>
          </a:p>
        </p:txBody>
      </p:sp>
    </p:spTree>
    <p:extLst>
      <p:ext uri="{BB962C8B-B14F-4D97-AF65-F5344CB8AC3E}">
        <p14:creationId xmlns:p14="http://schemas.microsoft.com/office/powerpoint/2010/main" val="17430768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 10 Spenders 1998-2017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27411999"/>
              </p:ext>
            </p:extLst>
          </p:nvPr>
        </p:nvGraphicFramePr>
        <p:xfrm>
          <a:off x="838200" y="1825625"/>
          <a:ext cx="10515600" cy="4079240"/>
        </p:xfrm>
        <a:graphic>
          <a:graphicData uri="http://schemas.openxmlformats.org/drawingml/2006/table">
            <a:tbl>
              <a:tblPr firstRow="1" bandRow="1">
                <a:tableStyleId>{93296810-A885-4BE3-A3E7-6D5BEEA58F35}</a:tableStyleId>
              </a:tblPr>
              <a:tblGrid>
                <a:gridCol w="6443749">
                  <a:extLst>
                    <a:ext uri="{9D8B030D-6E8A-4147-A177-3AD203B41FA5}">
                      <a16:colId xmlns:a16="http://schemas.microsoft.com/office/drawing/2014/main" val="422606034"/>
                    </a:ext>
                  </a:extLst>
                </a:gridCol>
                <a:gridCol w="4071851">
                  <a:extLst>
                    <a:ext uri="{9D8B030D-6E8A-4147-A177-3AD203B41FA5}">
                      <a16:colId xmlns:a16="http://schemas.microsoft.com/office/drawing/2014/main" val="983402328"/>
                    </a:ext>
                  </a:extLst>
                </a:gridCol>
              </a:tblGrid>
              <a:tr h="370840">
                <a:tc>
                  <a:txBody>
                    <a:bodyPr/>
                    <a:lstStyle/>
                    <a:p>
                      <a:r>
                        <a:rPr lang="en-US" dirty="0" smtClean="0"/>
                        <a:t>Lobby</a:t>
                      </a:r>
                      <a:r>
                        <a:rPr lang="en-US" baseline="0" dirty="0" smtClean="0"/>
                        <a:t> Group</a:t>
                      </a:r>
                      <a:endParaRPr lang="en-US" dirty="0"/>
                    </a:p>
                  </a:txBody>
                  <a:tcPr/>
                </a:tc>
                <a:tc>
                  <a:txBody>
                    <a:bodyPr/>
                    <a:lstStyle/>
                    <a:p>
                      <a:r>
                        <a:rPr lang="en-US" dirty="0" smtClean="0"/>
                        <a:t>Total</a:t>
                      </a:r>
                      <a:r>
                        <a:rPr lang="en-US" baseline="0" dirty="0" smtClean="0"/>
                        <a:t> Spending</a:t>
                      </a:r>
                      <a:endParaRPr lang="en-US" dirty="0"/>
                    </a:p>
                  </a:txBody>
                  <a:tcPr/>
                </a:tc>
                <a:extLst>
                  <a:ext uri="{0D108BD9-81ED-4DB2-BD59-A6C34878D82A}">
                    <a16:rowId xmlns:a16="http://schemas.microsoft.com/office/drawing/2014/main" val="2667626292"/>
                  </a:ext>
                </a:extLst>
              </a:tr>
              <a:tr h="370840">
                <a:tc>
                  <a:txBody>
                    <a:bodyPr/>
                    <a:lstStyle/>
                    <a:p>
                      <a:r>
                        <a:rPr lang="en-US" dirty="0" smtClean="0"/>
                        <a:t>U.S. Chamber of Commerce</a:t>
                      </a:r>
                      <a:endParaRPr lang="en-US" dirty="0"/>
                    </a:p>
                  </a:txBody>
                  <a:tcPr/>
                </a:tc>
                <a:tc>
                  <a:txBody>
                    <a:bodyPr/>
                    <a:lstStyle/>
                    <a:p>
                      <a:r>
                        <a:rPr lang="en-US" dirty="0" smtClean="0"/>
                        <a:t>$1,353,830,680</a:t>
                      </a:r>
                      <a:endParaRPr lang="en-US" dirty="0"/>
                    </a:p>
                  </a:txBody>
                  <a:tcPr/>
                </a:tc>
                <a:extLst>
                  <a:ext uri="{0D108BD9-81ED-4DB2-BD59-A6C34878D82A}">
                    <a16:rowId xmlns:a16="http://schemas.microsoft.com/office/drawing/2014/main" val="3751375641"/>
                  </a:ext>
                </a:extLst>
              </a:tr>
              <a:tr h="370840">
                <a:tc>
                  <a:txBody>
                    <a:bodyPr/>
                    <a:lstStyle/>
                    <a:p>
                      <a:r>
                        <a:rPr lang="en-US" dirty="0" smtClean="0"/>
                        <a:t>National</a:t>
                      </a:r>
                      <a:r>
                        <a:rPr lang="en-US" baseline="0" dirty="0" smtClean="0"/>
                        <a:t> Association of Realtors</a:t>
                      </a:r>
                      <a:endParaRPr lang="en-US" dirty="0"/>
                    </a:p>
                  </a:txBody>
                  <a:tcPr/>
                </a:tc>
                <a:tc>
                  <a:txBody>
                    <a:bodyPr/>
                    <a:lstStyle/>
                    <a:p>
                      <a:r>
                        <a:rPr lang="en-US" dirty="0" smtClean="0"/>
                        <a:t>$426,256,141</a:t>
                      </a:r>
                      <a:endParaRPr lang="en-US" dirty="0"/>
                    </a:p>
                  </a:txBody>
                  <a:tcPr/>
                </a:tc>
                <a:extLst>
                  <a:ext uri="{0D108BD9-81ED-4DB2-BD59-A6C34878D82A}">
                    <a16:rowId xmlns:a16="http://schemas.microsoft.com/office/drawing/2014/main" val="2435003844"/>
                  </a:ext>
                </a:extLst>
              </a:tr>
              <a:tr h="370840">
                <a:tc>
                  <a:txBody>
                    <a:bodyPr/>
                    <a:lstStyle/>
                    <a:p>
                      <a:r>
                        <a:rPr lang="en-US" dirty="0" smtClean="0"/>
                        <a:t>American Medical Association </a:t>
                      </a:r>
                      <a:endParaRPr lang="en-US" dirty="0"/>
                    </a:p>
                  </a:txBody>
                  <a:tcPr/>
                </a:tc>
                <a:tc>
                  <a:txBody>
                    <a:bodyPr/>
                    <a:lstStyle/>
                    <a:p>
                      <a:r>
                        <a:rPr lang="en-US" dirty="0" smtClean="0"/>
                        <a:t>$385,282,500</a:t>
                      </a:r>
                      <a:endParaRPr lang="en-US" dirty="0"/>
                    </a:p>
                  </a:txBody>
                  <a:tcPr/>
                </a:tc>
                <a:extLst>
                  <a:ext uri="{0D108BD9-81ED-4DB2-BD59-A6C34878D82A}">
                    <a16:rowId xmlns:a16="http://schemas.microsoft.com/office/drawing/2014/main" val="2794720719"/>
                  </a:ext>
                </a:extLst>
              </a:tr>
              <a:tr h="370840">
                <a:tc>
                  <a:txBody>
                    <a:bodyPr/>
                    <a:lstStyle/>
                    <a:p>
                      <a:r>
                        <a:rPr lang="en-US" dirty="0" smtClean="0"/>
                        <a:t>General Electric</a:t>
                      </a:r>
                      <a:endParaRPr lang="en-US" dirty="0"/>
                    </a:p>
                  </a:txBody>
                  <a:tcPr/>
                </a:tc>
                <a:tc>
                  <a:txBody>
                    <a:bodyPr/>
                    <a:lstStyle/>
                    <a:p>
                      <a:r>
                        <a:rPr lang="en-US" dirty="0" smtClean="0"/>
                        <a:t>$348,350,000</a:t>
                      </a:r>
                      <a:endParaRPr lang="en-US" dirty="0"/>
                    </a:p>
                  </a:txBody>
                  <a:tcPr/>
                </a:tc>
                <a:extLst>
                  <a:ext uri="{0D108BD9-81ED-4DB2-BD59-A6C34878D82A}">
                    <a16:rowId xmlns:a16="http://schemas.microsoft.com/office/drawing/2014/main" val="860446706"/>
                  </a:ext>
                </a:extLst>
              </a:tr>
              <a:tr h="370840">
                <a:tc>
                  <a:txBody>
                    <a:bodyPr/>
                    <a:lstStyle/>
                    <a:p>
                      <a:r>
                        <a:rPr lang="en-US" dirty="0" smtClean="0"/>
                        <a:t>American Hospital Association</a:t>
                      </a:r>
                      <a:endParaRPr lang="en-US" dirty="0"/>
                    </a:p>
                  </a:txBody>
                  <a:tcPr/>
                </a:tc>
                <a:tc>
                  <a:txBody>
                    <a:bodyPr/>
                    <a:lstStyle/>
                    <a:p>
                      <a:r>
                        <a:rPr lang="en-US" dirty="0" smtClean="0"/>
                        <a:t>$332,108,909</a:t>
                      </a:r>
                      <a:endParaRPr lang="en-US" dirty="0"/>
                    </a:p>
                  </a:txBody>
                  <a:tcPr/>
                </a:tc>
                <a:extLst>
                  <a:ext uri="{0D108BD9-81ED-4DB2-BD59-A6C34878D82A}">
                    <a16:rowId xmlns:a16="http://schemas.microsoft.com/office/drawing/2014/main" val="2459199766"/>
                  </a:ext>
                </a:extLst>
              </a:tr>
              <a:tr h="370840">
                <a:tc>
                  <a:txBody>
                    <a:bodyPr/>
                    <a:lstStyle/>
                    <a:p>
                      <a:r>
                        <a:rPr lang="en-US" dirty="0" smtClean="0"/>
                        <a:t>Pharmaceutical Research &amp; Manufacturers of America</a:t>
                      </a:r>
                      <a:endParaRPr lang="en-US" dirty="0"/>
                    </a:p>
                  </a:txBody>
                  <a:tcPr/>
                </a:tc>
                <a:tc>
                  <a:txBody>
                    <a:bodyPr/>
                    <a:lstStyle/>
                    <a:p>
                      <a:r>
                        <a:rPr lang="en-US" dirty="0" smtClean="0"/>
                        <a:t>$318,671,550</a:t>
                      </a:r>
                      <a:endParaRPr lang="en-US" dirty="0"/>
                    </a:p>
                  </a:txBody>
                  <a:tcPr/>
                </a:tc>
                <a:extLst>
                  <a:ext uri="{0D108BD9-81ED-4DB2-BD59-A6C34878D82A}">
                    <a16:rowId xmlns:a16="http://schemas.microsoft.com/office/drawing/2014/main" val="1976624690"/>
                  </a:ext>
                </a:extLst>
              </a:tr>
              <a:tr h="370840">
                <a:tc>
                  <a:txBody>
                    <a:bodyPr/>
                    <a:lstStyle/>
                    <a:p>
                      <a:r>
                        <a:rPr lang="en-US" dirty="0" smtClean="0"/>
                        <a:t>BCBS</a:t>
                      </a:r>
                      <a:endParaRPr lang="en-US" dirty="0"/>
                    </a:p>
                  </a:txBody>
                  <a:tcPr/>
                </a:tc>
                <a:tc>
                  <a:txBody>
                    <a:bodyPr/>
                    <a:lstStyle/>
                    <a:p>
                      <a:r>
                        <a:rPr lang="en-US" dirty="0" smtClean="0"/>
                        <a:t>$302,872,964</a:t>
                      </a:r>
                      <a:endParaRPr lang="en-US" dirty="0"/>
                    </a:p>
                  </a:txBody>
                  <a:tcPr/>
                </a:tc>
                <a:extLst>
                  <a:ext uri="{0D108BD9-81ED-4DB2-BD59-A6C34878D82A}">
                    <a16:rowId xmlns:a16="http://schemas.microsoft.com/office/drawing/2014/main" val="2262686860"/>
                  </a:ext>
                </a:extLst>
              </a:tr>
              <a:tr h="370840">
                <a:tc>
                  <a:txBody>
                    <a:bodyPr/>
                    <a:lstStyle/>
                    <a:p>
                      <a:r>
                        <a:rPr lang="en-US" dirty="0" smtClean="0"/>
                        <a:t>AARP</a:t>
                      </a:r>
                      <a:endParaRPr lang="en-US" dirty="0"/>
                    </a:p>
                  </a:txBody>
                  <a:tcPr/>
                </a:tc>
                <a:tc>
                  <a:txBody>
                    <a:bodyPr/>
                    <a:lstStyle/>
                    <a:p>
                      <a:r>
                        <a:rPr lang="en-US" dirty="0" smtClean="0"/>
                        <a:t>$266,831,064</a:t>
                      </a:r>
                      <a:endParaRPr lang="en-US" dirty="0"/>
                    </a:p>
                  </a:txBody>
                  <a:tcPr/>
                </a:tc>
                <a:extLst>
                  <a:ext uri="{0D108BD9-81ED-4DB2-BD59-A6C34878D82A}">
                    <a16:rowId xmlns:a16="http://schemas.microsoft.com/office/drawing/2014/main" val="2837441889"/>
                  </a:ext>
                </a:extLst>
              </a:tr>
              <a:tr h="370840">
                <a:tc>
                  <a:txBody>
                    <a:bodyPr/>
                    <a:lstStyle/>
                    <a:p>
                      <a:r>
                        <a:rPr lang="en-US" dirty="0" smtClean="0"/>
                        <a:t>Northrop Grumman</a:t>
                      </a:r>
                      <a:endParaRPr lang="en-US" dirty="0"/>
                    </a:p>
                  </a:txBody>
                  <a:tcPr/>
                </a:tc>
                <a:tc>
                  <a:txBody>
                    <a:bodyPr/>
                    <a:lstStyle/>
                    <a:p>
                      <a:r>
                        <a:rPr lang="en-US" dirty="0" smtClean="0"/>
                        <a:t>$247,662,213</a:t>
                      </a:r>
                      <a:endParaRPr lang="en-US" dirty="0"/>
                    </a:p>
                  </a:txBody>
                  <a:tcPr/>
                </a:tc>
                <a:extLst>
                  <a:ext uri="{0D108BD9-81ED-4DB2-BD59-A6C34878D82A}">
                    <a16:rowId xmlns:a16="http://schemas.microsoft.com/office/drawing/2014/main" val="2007013919"/>
                  </a:ext>
                </a:extLst>
              </a:tr>
              <a:tr h="370840">
                <a:tc>
                  <a:txBody>
                    <a:bodyPr/>
                    <a:lstStyle/>
                    <a:p>
                      <a:r>
                        <a:rPr lang="en-US" dirty="0" smtClean="0"/>
                        <a:t>Boeing</a:t>
                      </a:r>
                      <a:endParaRPr lang="en-US" dirty="0"/>
                    </a:p>
                  </a:txBody>
                  <a:tcPr/>
                </a:tc>
                <a:tc>
                  <a:txBody>
                    <a:bodyPr/>
                    <a:lstStyle/>
                    <a:p>
                      <a:r>
                        <a:rPr lang="en-US" dirty="0" smtClean="0"/>
                        <a:t>$246,923,310</a:t>
                      </a:r>
                      <a:endParaRPr lang="en-US" dirty="0"/>
                    </a:p>
                  </a:txBody>
                  <a:tcPr/>
                </a:tc>
                <a:extLst>
                  <a:ext uri="{0D108BD9-81ED-4DB2-BD59-A6C34878D82A}">
                    <a16:rowId xmlns:a16="http://schemas.microsoft.com/office/drawing/2014/main" val="3563355929"/>
                  </a:ext>
                </a:extLst>
              </a:tr>
            </a:tbl>
          </a:graphicData>
        </a:graphic>
      </p:graphicFrame>
      <p:sp>
        <p:nvSpPr>
          <p:cNvPr id="5" name="TextBox 4"/>
          <p:cNvSpPr txBox="1"/>
          <p:nvPr/>
        </p:nvSpPr>
        <p:spPr>
          <a:xfrm>
            <a:off x="3524366" y="6280871"/>
            <a:ext cx="5143267" cy="369332"/>
          </a:xfrm>
          <a:prstGeom prst="rect">
            <a:avLst/>
          </a:prstGeom>
          <a:noFill/>
        </p:spPr>
        <p:txBody>
          <a:bodyPr wrap="none" rtlCol="0">
            <a:spAutoFit/>
          </a:bodyPr>
          <a:lstStyle/>
          <a:p>
            <a:r>
              <a:rPr lang="en-US" dirty="0" smtClean="0"/>
              <a:t>Heath Care – $1,311,935,923 or $1,578,766,987</a:t>
            </a:r>
            <a:endParaRPr lang="en-US" dirty="0"/>
          </a:p>
        </p:txBody>
      </p:sp>
    </p:spTree>
    <p:extLst>
      <p:ext uri="{BB962C8B-B14F-4D97-AF65-F5344CB8AC3E}">
        <p14:creationId xmlns:p14="http://schemas.microsoft.com/office/powerpoint/2010/main" val="22080804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 10 Spenders 1998-2021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65793894"/>
              </p:ext>
            </p:extLst>
          </p:nvPr>
        </p:nvGraphicFramePr>
        <p:xfrm>
          <a:off x="838200" y="1825625"/>
          <a:ext cx="10515600" cy="4079240"/>
        </p:xfrm>
        <a:graphic>
          <a:graphicData uri="http://schemas.openxmlformats.org/drawingml/2006/table">
            <a:tbl>
              <a:tblPr firstRow="1" bandRow="1">
                <a:tableStyleId>{93296810-A885-4BE3-A3E7-6D5BEEA58F35}</a:tableStyleId>
              </a:tblPr>
              <a:tblGrid>
                <a:gridCol w="6443749">
                  <a:extLst>
                    <a:ext uri="{9D8B030D-6E8A-4147-A177-3AD203B41FA5}">
                      <a16:colId xmlns:a16="http://schemas.microsoft.com/office/drawing/2014/main" val="422606034"/>
                    </a:ext>
                  </a:extLst>
                </a:gridCol>
                <a:gridCol w="4071851">
                  <a:extLst>
                    <a:ext uri="{9D8B030D-6E8A-4147-A177-3AD203B41FA5}">
                      <a16:colId xmlns:a16="http://schemas.microsoft.com/office/drawing/2014/main" val="983402328"/>
                    </a:ext>
                  </a:extLst>
                </a:gridCol>
              </a:tblGrid>
              <a:tr h="370840">
                <a:tc>
                  <a:txBody>
                    <a:bodyPr/>
                    <a:lstStyle/>
                    <a:p>
                      <a:r>
                        <a:rPr lang="en-US" dirty="0" smtClean="0"/>
                        <a:t>Lobby</a:t>
                      </a:r>
                      <a:r>
                        <a:rPr lang="en-US" baseline="0" dirty="0" smtClean="0"/>
                        <a:t> Group</a:t>
                      </a:r>
                      <a:endParaRPr lang="en-US" dirty="0"/>
                    </a:p>
                  </a:txBody>
                  <a:tcPr/>
                </a:tc>
                <a:tc>
                  <a:txBody>
                    <a:bodyPr/>
                    <a:lstStyle/>
                    <a:p>
                      <a:r>
                        <a:rPr lang="en-US" dirty="0" smtClean="0"/>
                        <a:t>Total</a:t>
                      </a:r>
                      <a:r>
                        <a:rPr lang="en-US" baseline="0" dirty="0" smtClean="0"/>
                        <a:t> Spending</a:t>
                      </a:r>
                      <a:endParaRPr lang="en-US" dirty="0"/>
                    </a:p>
                  </a:txBody>
                  <a:tcPr/>
                </a:tc>
                <a:extLst>
                  <a:ext uri="{0D108BD9-81ED-4DB2-BD59-A6C34878D82A}">
                    <a16:rowId xmlns:a16="http://schemas.microsoft.com/office/drawing/2014/main" val="2667626292"/>
                  </a:ext>
                </a:extLst>
              </a:tr>
              <a:tr h="370840">
                <a:tc>
                  <a:txBody>
                    <a:bodyPr/>
                    <a:lstStyle/>
                    <a:p>
                      <a:r>
                        <a:rPr lang="en-US" dirty="0" smtClean="0"/>
                        <a:t>U.S. Chamber of Commerce</a:t>
                      </a:r>
                      <a:endParaRPr lang="en-US" dirty="0"/>
                    </a:p>
                  </a:txBody>
                  <a:tcPr/>
                </a:tc>
                <a:tc>
                  <a:txBody>
                    <a:bodyPr/>
                    <a:lstStyle/>
                    <a:p>
                      <a:r>
                        <a:rPr lang="en-US" dirty="0" smtClean="0"/>
                        <a:t>$1,694,910,680</a:t>
                      </a:r>
                      <a:endParaRPr lang="en-US" dirty="0"/>
                    </a:p>
                  </a:txBody>
                  <a:tcPr/>
                </a:tc>
                <a:extLst>
                  <a:ext uri="{0D108BD9-81ED-4DB2-BD59-A6C34878D82A}">
                    <a16:rowId xmlns:a16="http://schemas.microsoft.com/office/drawing/2014/main" val="3751375641"/>
                  </a:ext>
                </a:extLst>
              </a:tr>
              <a:tr h="370840">
                <a:tc>
                  <a:txBody>
                    <a:bodyPr/>
                    <a:lstStyle/>
                    <a:p>
                      <a:r>
                        <a:rPr lang="en-US" dirty="0" smtClean="0"/>
                        <a:t>National</a:t>
                      </a:r>
                      <a:r>
                        <a:rPr lang="en-US" baseline="0" dirty="0" smtClean="0"/>
                        <a:t> Association of Realtors</a:t>
                      </a:r>
                      <a:endParaRPr lang="en-US" dirty="0"/>
                    </a:p>
                  </a:txBody>
                  <a:tcPr/>
                </a:tc>
                <a:tc>
                  <a:txBody>
                    <a:bodyPr/>
                    <a:lstStyle/>
                    <a:p>
                      <a:r>
                        <a:rPr lang="en-US" dirty="0" smtClean="0"/>
                        <a:t>$689,</a:t>
                      </a:r>
                      <a:r>
                        <a:rPr lang="en-US" baseline="0" dirty="0" smtClean="0"/>
                        <a:t>603,885</a:t>
                      </a:r>
                      <a:endParaRPr lang="en-US" dirty="0"/>
                    </a:p>
                  </a:txBody>
                  <a:tcPr/>
                </a:tc>
                <a:extLst>
                  <a:ext uri="{0D108BD9-81ED-4DB2-BD59-A6C34878D82A}">
                    <a16:rowId xmlns:a16="http://schemas.microsoft.com/office/drawing/2014/main" val="2435003844"/>
                  </a:ext>
                </a:extLst>
              </a:tr>
              <a:tr h="370840">
                <a:tc>
                  <a:txBody>
                    <a:bodyPr/>
                    <a:lstStyle/>
                    <a:p>
                      <a:r>
                        <a:rPr lang="en-US" dirty="0" smtClean="0"/>
                        <a:t>American Medical Association </a:t>
                      </a:r>
                      <a:endParaRPr lang="en-US" dirty="0"/>
                    </a:p>
                  </a:txBody>
                  <a:tcPr/>
                </a:tc>
                <a:tc>
                  <a:txBody>
                    <a:bodyPr/>
                    <a:lstStyle/>
                    <a:p>
                      <a:r>
                        <a:rPr lang="en-US" dirty="0" smtClean="0"/>
                        <a:t>$453,549,500</a:t>
                      </a:r>
                      <a:endParaRPr lang="en-US" dirty="0"/>
                    </a:p>
                  </a:txBody>
                  <a:tcPr/>
                </a:tc>
                <a:extLst>
                  <a:ext uri="{0D108BD9-81ED-4DB2-BD59-A6C34878D82A}">
                    <a16:rowId xmlns:a16="http://schemas.microsoft.com/office/drawing/2014/main" val="2794720719"/>
                  </a:ext>
                </a:extLst>
              </a:tr>
              <a:tr h="370840">
                <a:tc>
                  <a:txBody>
                    <a:bodyPr/>
                    <a:lstStyle/>
                    <a:p>
                      <a:r>
                        <a:rPr lang="en-US" dirty="0" smtClean="0"/>
                        <a:t>American Hospital Association</a:t>
                      </a:r>
                      <a:endParaRPr lang="en-US" dirty="0"/>
                    </a:p>
                  </a:txBody>
                  <a:tcPr/>
                </a:tc>
                <a:tc>
                  <a:txBody>
                    <a:bodyPr/>
                    <a:lstStyle/>
                    <a:p>
                      <a:r>
                        <a:rPr lang="en-US" dirty="0" smtClean="0"/>
                        <a:t>$453,338,177</a:t>
                      </a:r>
                      <a:endParaRPr lang="en-US" dirty="0"/>
                    </a:p>
                  </a:txBody>
                  <a:tcPr/>
                </a:tc>
                <a:extLst>
                  <a:ext uri="{0D108BD9-81ED-4DB2-BD59-A6C34878D82A}">
                    <a16:rowId xmlns:a16="http://schemas.microsoft.com/office/drawing/2014/main" val="86044670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Pharmaceutical Research &amp; Manufacturers of America</a:t>
                      </a:r>
                    </a:p>
                  </a:txBody>
                  <a:tcPr/>
                </a:tc>
                <a:tc>
                  <a:txBody>
                    <a:bodyPr/>
                    <a:lstStyle/>
                    <a:p>
                      <a:r>
                        <a:rPr lang="en-US" dirty="0" smtClean="0"/>
                        <a:t>$434,839,550</a:t>
                      </a:r>
                      <a:endParaRPr lang="en-US" dirty="0"/>
                    </a:p>
                  </a:txBody>
                  <a:tcPr/>
                </a:tc>
                <a:extLst>
                  <a:ext uri="{0D108BD9-81ED-4DB2-BD59-A6C34878D82A}">
                    <a16:rowId xmlns:a16="http://schemas.microsoft.com/office/drawing/2014/main" val="245919976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BCBS</a:t>
                      </a:r>
                    </a:p>
                  </a:txBody>
                  <a:tcPr/>
                </a:tc>
                <a:tc>
                  <a:txBody>
                    <a:bodyPr/>
                    <a:lstStyle/>
                    <a:p>
                      <a:r>
                        <a:rPr lang="en-US" dirty="0" smtClean="0"/>
                        <a:t>$409,882,101</a:t>
                      </a:r>
                      <a:endParaRPr lang="en-US" dirty="0"/>
                    </a:p>
                  </a:txBody>
                  <a:tcPr/>
                </a:tc>
                <a:extLst>
                  <a:ext uri="{0D108BD9-81ED-4DB2-BD59-A6C34878D82A}">
                    <a16:rowId xmlns:a16="http://schemas.microsoft.com/office/drawing/2014/main" val="1976624690"/>
                  </a:ext>
                </a:extLst>
              </a:tr>
              <a:tr h="370840">
                <a:tc>
                  <a:txBody>
                    <a:bodyPr/>
                    <a:lstStyle/>
                    <a:p>
                      <a:r>
                        <a:rPr lang="en-US" dirty="0" smtClean="0"/>
                        <a:t>General Electric</a:t>
                      </a:r>
                      <a:endParaRPr lang="en-US" dirty="0"/>
                    </a:p>
                  </a:txBody>
                  <a:tcPr/>
                </a:tc>
                <a:tc>
                  <a:txBody>
                    <a:bodyPr/>
                    <a:lstStyle/>
                    <a:p>
                      <a:r>
                        <a:rPr lang="en-US" dirty="0" smtClean="0"/>
                        <a:t>$373,052,000</a:t>
                      </a:r>
                      <a:endParaRPr lang="en-US" dirty="0"/>
                    </a:p>
                  </a:txBody>
                  <a:tcPr/>
                </a:tc>
                <a:extLst>
                  <a:ext uri="{0D108BD9-81ED-4DB2-BD59-A6C34878D82A}">
                    <a16:rowId xmlns:a16="http://schemas.microsoft.com/office/drawing/2014/main" val="2262686860"/>
                  </a:ext>
                </a:extLst>
              </a:tr>
              <a:tr h="370840">
                <a:tc>
                  <a:txBody>
                    <a:bodyPr/>
                    <a:lstStyle/>
                    <a:p>
                      <a:r>
                        <a:rPr lang="en-US" dirty="0" smtClean="0"/>
                        <a:t>Business Roundtable</a:t>
                      </a:r>
                      <a:endParaRPr lang="en-US" dirty="0"/>
                    </a:p>
                  </a:txBody>
                  <a:tcPr/>
                </a:tc>
                <a:tc>
                  <a:txBody>
                    <a:bodyPr/>
                    <a:lstStyle/>
                    <a:p>
                      <a:r>
                        <a:rPr lang="en-US" dirty="0" smtClean="0"/>
                        <a:t>$329,920,000</a:t>
                      </a:r>
                      <a:endParaRPr lang="en-US" dirty="0"/>
                    </a:p>
                  </a:txBody>
                  <a:tcPr/>
                </a:tc>
                <a:extLst>
                  <a:ext uri="{0D108BD9-81ED-4DB2-BD59-A6C34878D82A}">
                    <a16:rowId xmlns:a16="http://schemas.microsoft.com/office/drawing/2014/main" val="2837441889"/>
                  </a:ext>
                </a:extLst>
              </a:tr>
              <a:tr h="370840">
                <a:tc>
                  <a:txBody>
                    <a:bodyPr/>
                    <a:lstStyle/>
                    <a:p>
                      <a:r>
                        <a:rPr lang="en-US" dirty="0" smtClean="0"/>
                        <a:t>Boeing</a:t>
                      </a:r>
                      <a:r>
                        <a:rPr lang="en-US" baseline="0" dirty="0" smtClean="0"/>
                        <a:t> Co</a:t>
                      </a:r>
                      <a:endParaRPr lang="en-US" dirty="0"/>
                    </a:p>
                  </a:txBody>
                  <a:tcPr/>
                </a:tc>
                <a:tc>
                  <a:txBody>
                    <a:bodyPr/>
                    <a:lstStyle/>
                    <a:p>
                      <a:r>
                        <a:rPr lang="en-US" dirty="0" smtClean="0"/>
                        <a:t>$307,478,310</a:t>
                      </a:r>
                      <a:endParaRPr lang="en-US" dirty="0"/>
                    </a:p>
                  </a:txBody>
                  <a:tcPr/>
                </a:tc>
                <a:extLst>
                  <a:ext uri="{0D108BD9-81ED-4DB2-BD59-A6C34878D82A}">
                    <a16:rowId xmlns:a16="http://schemas.microsoft.com/office/drawing/2014/main" val="2007013919"/>
                  </a:ext>
                </a:extLst>
              </a:tr>
              <a:tr h="370840">
                <a:tc>
                  <a:txBody>
                    <a:bodyPr/>
                    <a:lstStyle/>
                    <a:p>
                      <a:r>
                        <a:rPr lang="en-US" dirty="0" smtClean="0"/>
                        <a:t>Northrop</a:t>
                      </a:r>
                      <a:r>
                        <a:rPr lang="en-US" baseline="0" dirty="0" smtClean="0"/>
                        <a:t> Grumman </a:t>
                      </a:r>
                      <a:endParaRPr lang="en-US" dirty="0"/>
                    </a:p>
                  </a:txBody>
                  <a:tcPr/>
                </a:tc>
                <a:tc>
                  <a:txBody>
                    <a:bodyPr/>
                    <a:lstStyle/>
                    <a:p>
                      <a:r>
                        <a:rPr lang="en-US" dirty="0" smtClean="0"/>
                        <a:t>$304,572,213</a:t>
                      </a:r>
                      <a:endParaRPr lang="en-US" dirty="0"/>
                    </a:p>
                  </a:txBody>
                  <a:tcPr/>
                </a:tc>
                <a:extLst>
                  <a:ext uri="{0D108BD9-81ED-4DB2-BD59-A6C34878D82A}">
                    <a16:rowId xmlns:a16="http://schemas.microsoft.com/office/drawing/2014/main" val="3563355929"/>
                  </a:ext>
                </a:extLst>
              </a:tr>
            </a:tbl>
          </a:graphicData>
        </a:graphic>
      </p:graphicFrame>
      <p:sp>
        <p:nvSpPr>
          <p:cNvPr id="5" name="TextBox 4"/>
          <p:cNvSpPr txBox="1"/>
          <p:nvPr/>
        </p:nvSpPr>
        <p:spPr>
          <a:xfrm>
            <a:off x="3524366" y="6280871"/>
            <a:ext cx="3223959" cy="369332"/>
          </a:xfrm>
          <a:prstGeom prst="rect">
            <a:avLst/>
          </a:prstGeom>
          <a:noFill/>
        </p:spPr>
        <p:txBody>
          <a:bodyPr wrap="none" rtlCol="0">
            <a:spAutoFit/>
          </a:bodyPr>
          <a:lstStyle/>
          <a:p>
            <a:r>
              <a:rPr lang="en-US" dirty="0" smtClean="0"/>
              <a:t>Heath Care – $1,751,609,328</a:t>
            </a:r>
            <a:endParaRPr lang="en-US" dirty="0"/>
          </a:p>
        </p:txBody>
      </p:sp>
    </p:spTree>
    <p:extLst>
      <p:ext uri="{BB962C8B-B14F-4D97-AF65-F5344CB8AC3E}">
        <p14:creationId xmlns:p14="http://schemas.microsoft.com/office/powerpoint/2010/main" val="23245277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 Spenders - 2020</a:t>
            </a:r>
            <a:endParaRPr lang="en-US" dirty="0"/>
          </a:p>
        </p:txBody>
      </p:sp>
      <p:graphicFrame>
        <p:nvGraphicFramePr>
          <p:cNvPr id="4" name="Content Placeholder 3"/>
          <p:cNvGraphicFramePr>
            <a:graphicFrameLocks noGrp="1"/>
          </p:cNvGraphicFramePr>
          <p:nvPr>
            <p:ph idx="1"/>
          </p:nvPr>
        </p:nvGraphicFramePr>
        <p:xfrm>
          <a:off x="838200" y="1825625"/>
          <a:ext cx="10515600" cy="4079240"/>
        </p:xfrm>
        <a:graphic>
          <a:graphicData uri="http://schemas.openxmlformats.org/drawingml/2006/table">
            <a:tbl>
              <a:tblPr firstRow="1" bandRow="1">
                <a:tableStyleId>{93296810-A885-4BE3-A3E7-6D5BEEA58F35}</a:tableStyleId>
              </a:tblPr>
              <a:tblGrid>
                <a:gridCol w="5257800">
                  <a:extLst>
                    <a:ext uri="{9D8B030D-6E8A-4147-A177-3AD203B41FA5}">
                      <a16:colId xmlns:a16="http://schemas.microsoft.com/office/drawing/2014/main" val="2429233931"/>
                    </a:ext>
                  </a:extLst>
                </a:gridCol>
                <a:gridCol w="5257800">
                  <a:extLst>
                    <a:ext uri="{9D8B030D-6E8A-4147-A177-3AD203B41FA5}">
                      <a16:colId xmlns:a16="http://schemas.microsoft.com/office/drawing/2014/main" val="3732412690"/>
                    </a:ext>
                  </a:extLst>
                </a:gridCol>
              </a:tblGrid>
              <a:tr h="370840">
                <a:tc>
                  <a:txBody>
                    <a:bodyPr/>
                    <a:lstStyle/>
                    <a:p>
                      <a:r>
                        <a:rPr lang="en-US" dirty="0" smtClean="0"/>
                        <a:t>Lobby Group</a:t>
                      </a:r>
                      <a:endParaRPr lang="en-US" dirty="0"/>
                    </a:p>
                  </a:txBody>
                  <a:tcPr/>
                </a:tc>
                <a:tc>
                  <a:txBody>
                    <a:bodyPr/>
                    <a:lstStyle/>
                    <a:p>
                      <a:r>
                        <a:rPr lang="en-US" dirty="0" smtClean="0"/>
                        <a:t>Total</a:t>
                      </a:r>
                      <a:r>
                        <a:rPr lang="en-US" baseline="0" dirty="0" smtClean="0"/>
                        <a:t> Spending</a:t>
                      </a:r>
                      <a:endParaRPr lang="en-US" dirty="0"/>
                    </a:p>
                  </a:txBody>
                  <a:tcPr/>
                </a:tc>
                <a:extLst>
                  <a:ext uri="{0D108BD9-81ED-4DB2-BD59-A6C34878D82A}">
                    <a16:rowId xmlns:a16="http://schemas.microsoft.com/office/drawing/2014/main" val="1874168648"/>
                  </a:ext>
                </a:extLst>
              </a:tr>
              <a:tr h="370840">
                <a:tc>
                  <a:txBody>
                    <a:bodyPr/>
                    <a:lstStyle/>
                    <a:p>
                      <a:r>
                        <a:rPr lang="en-US" dirty="0" smtClean="0"/>
                        <a:t>National Association of Realtors</a:t>
                      </a:r>
                      <a:endParaRPr lang="en-US" dirty="0"/>
                    </a:p>
                  </a:txBody>
                  <a:tcPr/>
                </a:tc>
                <a:tc>
                  <a:txBody>
                    <a:bodyPr/>
                    <a:lstStyle/>
                    <a:p>
                      <a:r>
                        <a:rPr lang="en-US" dirty="0" smtClean="0"/>
                        <a:t>$84,113,368</a:t>
                      </a:r>
                      <a:endParaRPr lang="en-US" dirty="0"/>
                    </a:p>
                  </a:txBody>
                  <a:tcPr/>
                </a:tc>
                <a:extLst>
                  <a:ext uri="{0D108BD9-81ED-4DB2-BD59-A6C34878D82A}">
                    <a16:rowId xmlns:a16="http://schemas.microsoft.com/office/drawing/2014/main" val="1929243687"/>
                  </a:ext>
                </a:extLst>
              </a:tr>
              <a:tr h="370840">
                <a:tc>
                  <a:txBody>
                    <a:bodyPr/>
                    <a:lstStyle/>
                    <a:p>
                      <a:r>
                        <a:rPr lang="en-US" dirty="0" smtClean="0"/>
                        <a:t>US Chamber of Commerce</a:t>
                      </a:r>
                      <a:endParaRPr lang="en-US" dirty="0"/>
                    </a:p>
                  </a:txBody>
                  <a:tcPr/>
                </a:tc>
                <a:tc>
                  <a:txBody>
                    <a:bodyPr/>
                    <a:lstStyle/>
                    <a:p>
                      <a:r>
                        <a:rPr lang="en-US" dirty="0" smtClean="0"/>
                        <a:t>$81,910,000</a:t>
                      </a:r>
                      <a:endParaRPr lang="en-US" dirty="0"/>
                    </a:p>
                  </a:txBody>
                  <a:tcPr/>
                </a:tc>
                <a:extLst>
                  <a:ext uri="{0D108BD9-81ED-4DB2-BD59-A6C34878D82A}">
                    <a16:rowId xmlns:a16="http://schemas.microsoft.com/office/drawing/2014/main" val="2717677298"/>
                  </a:ext>
                </a:extLst>
              </a:tr>
              <a:tr h="370840">
                <a:tc>
                  <a:txBody>
                    <a:bodyPr/>
                    <a:lstStyle/>
                    <a:p>
                      <a:r>
                        <a:rPr lang="en-US" dirty="0" smtClean="0"/>
                        <a:t>PhRMA</a:t>
                      </a:r>
                      <a:endParaRPr lang="en-US" dirty="0"/>
                    </a:p>
                  </a:txBody>
                  <a:tcPr/>
                </a:tc>
                <a:tc>
                  <a:txBody>
                    <a:bodyPr/>
                    <a:lstStyle/>
                    <a:p>
                      <a:r>
                        <a:rPr lang="en-US" dirty="0" smtClean="0"/>
                        <a:t>$25,946,000</a:t>
                      </a:r>
                      <a:endParaRPr lang="en-US" dirty="0"/>
                    </a:p>
                  </a:txBody>
                  <a:tcPr/>
                </a:tc>
                <a:extLst>
                  <a:ext uri="{0D108BD9-81ED-4DB2-BD59-A6C34878D82A}">
                    <a16:rowId xmlns:a16="http://schemas.microsoft.com/office/drawing/2014/main" val="119254102"/>
                  </a:ext>
                </a:extLst>
              </a:tr>
              <a:tr h="370840">
                <a:tc>
                  <a:txBody>
                    <a:bodyPr/>
                    <a:lstStyle/>
                    <a:p>
                      <a:r>
                        <a:rPr lang="en-US" dirty="0" smtClean="0"/>
                        <a:t>American</a:t>
                      </a:r>
                      <a:r>
                        <a:rPr lang="en-US" baseline="0" dirty="0" smtClean="0"/>
                        <a:t> Hospital Association</a:t>
                      </a:r>
                      <a:endParaRPr lang="en-US" dirty="0"/>
                    </a:p>
                  </a:txBody>
                  <a:tcPr/>
                </a:tc>
                <a:tc>
                  <a:txBody>
                    <a:bodyPr/>
                    <a:lstStyle/>
                    <a:p>
                      <a:r>
                        <a:rPr lang="en-US" dirty="0" smtClean="0"/>
                        <a:t>$24,348,466</a:t>
                      </a:r>
                      <a:endParaRPr lang="en-US" dirty="0"/>
                    </a:p>
                  </a:txBody>
                  <a:tcPr/>
                </a:tc>
                <a:extLst>
                  <a:ext uri="{0D108BD9-81ED-4DB2-BD59-A6C34878D82A}">
                    <a16:rowId xmlns:a16="http://schemas.microsoft.com/office/drawing/2014/main" val="2043828436"/>
                  </a:ext>
                </a:extLst>
              </a:tr>
              <a:tr h="370840">
                <a:tc>
                  <a:txBody>
                    <a:bodyPr/>
                    <a:lstStyle/>
                    <a:p>
                      <a:r>
                        <a:rPr lang="en-US" dirty="0" smtClean="0"/>
                        <a:t>Blue</a:t>
                      </a:r>
                      <a:r>
                        <a:rPr lang="en-US" baseline="0" dirty="0" smtClean="0"/>
                        <a:t> Cross/Blue Shield</a:t>
                      </a:r>
                      <a:endParaRPr lang="en-US" dirty="0"/>
                    </a:p>
                  </a:txBody>
                  <a:tcPr/>
                </a:tc>
                <a:tc>
                  <a:txBody>
                    <a:bodyPr/>
                    <a:lstStyle/>
                    <a:p>
                      <a:r>
                        <a:rPr lang="en-US" dirty="0" smtClean="0"/>
                        <a:t>$23,622,720</a:t>
                      </a:r>
                      <a:endParaRPr lang="en-US" dirty="0"/>
                    </a:p>
                  </a:txBody>
                  <a:tcPr/>
                </a:tc>
                <a:extLst>
                  <a:ext uri="{0D108BD9-81ED-4DB2-BD59-A6C34878D82A}">
                    <a16:rowId xmlns:a16="http://schemas.microsoft.com/office/drawing/2014/main" val="3473388500"/>
                  </a:ext>
                </a:extLst>
              </a:tr>
              <a:tr h="370840">
                <a:tc>
                  <a:txBody>
                    <a:bodyPr/>
                    <a:lstStyle/>
                    <a:p>
                      <a:r>
                        <a:rPr lang="en-US" dirty="0" smtClean="0"/>
                        <a:t>Facebook </a:t>
                      </a:r>
                      <a:r>
                        <a:rPr lang="en-US" dirty="0" err="1" smtClean="0"/>
                        <a:t>Inc</a:t>
                      </a:r>
                      <a:endParaRPr lang="en-US" dirty="0"/>
                    </a:p>
                  </a:txBody>
                  <a:tcPr/>
                </a:tc>
                <a:tc>
                  <a:txBody>
                    <a:bodyPr/>
                    <a:lstStyle/>
                    <a:p>
                      <a:r>
                        <a:rPr lang="en-US" dirty="0" smtClean="0"/>
                        <a:t>$19,680,000</a:t>
                      </a:r>
                      <a:endParaRPr lang="en-US" dirty="0"/>
                    </a:p>
                  </a:txBody>
                  <a:tcPr/>
                </a:tc>
                <a:extLst>
                  <a:ext uri="{0D108BD9-81ED-4DB2-BD59-A6C34878D82A}">
                    <a16:rowId xmlns:a16="http://schemas.microsoft.com/office/drawing/2014/main" val="3603683615"/>
                  </a:ext>
                </a:extLst>
              </a:tr>
              <a:tr h="370840">
                <a:tc>
                  <a:txBody>
                    <a:bodyPr/>
                    <a:lstStyle/>
                    <a:p>
                      <a:r>
                        <a:rPr lang="en-US" dirty="0" smtClean="0"/>
                        <a:t>American Medical Association</a:t>
                      </a:r>
                      <a:endParaRPr lang="en-US" dirty="0"/>
                    </a:p>
                  </a:txBody>
                  <a:tcPr/>
                </a:tc>
                <a:tc>
                  <a:txBody>
                    <a:bodyPr/>
                    <a:lstStyle/>
                    <a:p>
                      <a:r>
                        <a:rPr lang="en-US" dirty="0" smtClean="0"/>
                        <a:t>$19,275,000</a:t>
                      </a:r>
                      <a:endParaRPr lang="en-US" dirty="0"/>
                    </a:p>
                  </a:txBody>
                  <a:tcPr/>
                </a:tc>
                <a:extLst>
                  <a:ext uri="{0D108BD9-81ED-4DB2-BD59-A6C34878D82A}">
                    <a16:rowId xmlns:a16="http://schemas.microsoft.com/office/drawing/2014/main" val="3861803064"/>
                  </a:ext>
                </a:extLst>
              </a:tr>
              <a:tr h="370840">
                <a:tc>
                  <a:txBody>
                    <a:bodyPr/>
                    <a:lstStyle/>
                    <a:p>
                      <a:r>
                        <a:rPr lang="en-US" dirty="0" smtClean="0"/>
                        <a:t>Amazon.com</a:t>
                      </a:r>
                      <a:endParaRPr lang="en-US" dirty="0"/>
                    </a:p>
                  </a:txBody>
                  <a:tcPr/>
                </a:tc>
                <a:tc>
                  <a:txBody>
                    <a:bodyPr/>
                    <a:lstStyle/>
                    <a:p>
                      <a:r>
                        <a:rPr lang="en-US" dirty="0" smtClean="0"/>
                        <a:t>$18,685,000</a:t>
                      </a:r>
                      <a:endParaRPr lang="en-US" dirty="0"/>
                    </a:p>
                  </a:txBody>
                  <a:tcPr/>
                </a:tc>
                <a:extLst>
                  <a:ext uri="{0D108BD9-81ED-4DB2-BD59-A6C34878D82A}">
                    <a16:rowId xmlns:a16="http://schemas.microsoft.com/office/drawing/2014/main" val="199323649"/>
                  </a:ext>
                </a:extLst>
              </a:tr>
              <a:tr h="370840">
                <a:tc>
                  <a:txBody>
                    <a:bodyPr/>
                    <a:lstStyle/>
                    <a:p>
                      <a:r>
                        <a:rPr lang="en-US" dirty="0" smtClean="0"/>
                        <a:t>Business Roundtable</a:t>
                      </a:r>
                      <a:endParaRPr lang="en-US" dirty="0"/>
                    </a:p>
                  </a:txBody>
                  <a:tcPr/>
                </a:tc>
                <a:tc>
                  <a:txBody>
                    <a:bodyPr/>
                    <a:lstStyle/>
                    <a:p>
                      <a:r>
                        <a:rPr lang="en-US" dirty="0" smtClean="0"/>
                        <a:t>$16,970,000</a:t>
                      </a:r>
                      <a:endParaRPr lang="en-US" dirty="0"/>
                    </a:p>
                  </a:txBody>
                  <a:tcPr/>
                </a:tc>
                <a:extLst>
                  <a:ext uri="{0D108BD9-81ED-4DB2-BD59-A6C34878D82A}">
                    <a16:rowId xmlns:a16="http://schemas.microsoft.com/office/drawing/2014/main" val="3133892315"/>
                  </a:ext>
                </a:extLst>
              </a:tr>
              <a:tr h="370840">
                <a:tc>
                  <a:txBody>
                    <a:bodyPr/>
                    <a:lstStyle/>
                    <a:p>
                      <a:r>
                        <a:rPr lang="en-US" dirty="0" smtClean="0"/>
                        <a:t>NCTA The Internet &amp; Television Association</a:t>
                      </a:r>
                      <a:endParaRPr lang="en-US" dirty="0"/>
                    </a:p>
                  </a:txBody>
                  <a:tcPr/>
                </a:tc>
                <a:tc>
                  <a:txBody>
                    <a:bodyPr/>
                    <a:lstStyle/>
                    <a:p>
                      <a:r>
                        <a:rPr lang="en-US" dirty="0" smtClean="0"/>
                        <a:t>$15,460,000</a:t>
                      </a:r>
                      <a:endParaRPr lang="en-US" dirty="0"/>
                    </a:p>
                  </a:txBody>
                  <a:tcPr/>
                </a:tc>
                <a:extLst>
                  <a:ext uri="{0D108BD9-81ED-4DB2-BD59-A6C34878D82A}">
                    <a16:rowId xmlns:a16="http://schemas.microsoft.com/office/drawing/2014/main" val="11631962"/>
                  </a:ext>
                </a:extLst>
              </a:tr>
            </a:tbl>
          </a:graphicData>
        </a:graphic>
      </p:graphicFrame>
      <p:sp>
        <p:nvSpPr>
          <p:cNvPr id="5" name="TextBox 4"/>
          <p:cNvSpPr txBox="1"/>
          <p:nvPr/>
        </p:nvSpPr>
        <p:spPr>
          <a:xfrm>
            <a:off x="3524366" y="6280871"/>
            <a:ext cx="2775119" cy="369332"/>
          </a:xfrm>
          <a:prstGeom prst="rect">
            <a:avLst/>
          </a:prstGeom>
          <a:noFill/>
        </p:spPr>
        <p:txBody>
          <a:bodyPr wrap="none" rtlCol="0">
            <a:spAutoFit/>
          </a:bodyPr>
          <a:lstStyle/>
          <a:p>
            <a:r>
              <a:rPr lang="en-US" dirty="0" smtClean="0"/>
              <a:t>Heath Care – $93,92,186</a:t>
            </a:r>
            <a:endParaRPr lang="en-US" dirty="0"/>
          </a:p>
        </p:txBody>
      </p:sp>
    </p:spTree>
    <p:extLst>
      <p:ext uri="{BB962C8B-B14F-4D97-AF65-F5344CB8AC3E}">
        <p14:creationId xmlns:p14="http://schemas.microsoft.com/office/powerpoint/2010/main" val="2733105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7" descr="Table 10.1 is about the top ten spenders on lobbying from 1998 to 2017. It has 11 rows and 2 columns and lists the top ten spenders on lobbying in descending order. The column headers are lobbying client and total. Table 10.1 is titled Top 10 Spenders on Lobbying, 1998-2017, lists lobbying clients in decending order of the total money spent. The U.S. Chamber of Commerce spent a total of $1,353,830,680; the National Association of realtors spent $426,256,141; the American Medical Association spent $358,282,500; General Electric spent $348,350,000; The American Hospital Association spent $332,108,909; Pharmaceutical Research &amp; Manufacturers of America spent $318,671,550; Blue Cross/Blue Shield spent $302,872,964; AARP spent $266,831,064; Northrop Grumman spent $247,662,213; Boeing spent $246,923,310. The source for this data is the Center for Responsive Politics, 2017.&#10;"/>
          <p:cNvPicPr>
            <a:picLocks noGrp="1" noChangeAspect="1"/>
          </p:cNvPicPr>
          <p:nvPr>
            <p:ph idx="1"/>
          </p:nvPr>
        </p:nvPicPr>
        <p:blipFill>
          <a:blip r:embed="rId2"/>
          <a:stretch>
            <a:fillRect/>
          </a:stretch>
        </p:blipFill>
        <p:spPr>
          <a:xfrm>
            <a:off x="356079" y="829734"/>
            <a:ext cx="11548054" cy="5056398"/>
          </a:xfrm>
          <a:prstGeom prst="rect">
            <a:avLst/>
          </a:prstGeom>
        </p:spPr>
      </p:pic>
    </p:spTree>
    <p:extLst>
      <p:ext uri="{BB962C8B-B14F-4D97-AF65-F5344CB8AC3E}">
        <p14:creationId xmlns:p14="http://schemas.microsoft.com/office/powerpoint/2010/main" val="9820059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Religion?</a:t>
            </a:r>
            <a:endParaRPr lang="en-US" dirty="0"/>
          </a:p>
        </p:txBody>
      </p:sp>
      <p:sp>
        <p:nvSpPr>
          <p:cNvPr id="3" name="Content Placeholder 2"/>
          <p:cNvSpPr>
            <a:spLocks noGrp="1"/>
          </p:cNvSpPr>
          <p:nvPr>
            <p:ph idx="1"/>
          </p:nvPr>
        </p:nvSpPr>
        <p:spPr/>
        <p:txBody>
          <a:bodyPr/>
          <a:lstStyle/>
          <a:p>
            <a:r>
              <a:rPr lang="en-US" dirty="0" smtClean="0"/>
              <a:t>Includes any institutionalized system of shared: </a:t>
            </a:r>
          </a:p>
          <a:p>
            <a:pPr lvl="1"/>
            <a:endParaRPr lang="en-US" b="1" dirty="0" smtClean="0"/>
          </a:p>
          <a:p>
            <a:pPr lvl="1"/>
            <a:r>
              <a:rPr lang="en-US" b="1" dirty="0" smtClean="0"/>
              <a:t>Beliefs</a:t>
            </a:r>
            <a:r>
              <a:rPr lang="en-US" dirty="0" smtClean="0"/>
              <a:t> – propositions and ideas held on the basis of faith</a:t>
            </a:r>
          </a:p>
          <a:p>
            <a:pPr lvl="1"/>
            <a:endParaRPr lang="en-US" b="1" dirty="0" smtClean="0"/>
          </a:p>
          <a:p>
            <a:pPr lvl="1"/>
            <a:r>
              <a:rPr lang="en-US" b="1" dirty="0" smtClean="0"/>
              <a:t>Rituals</a:t>
            </a:r>
            <a:r>
              <a:rPr lang="en-US" dirty="0" smtClean="0"/>
              <a:t> – practices based on those beliefs that identify a relationship between </a:t>
            </a:r>
            <a:r>
              <a:rPr lang="en-US" i="1" dirty="0" smtClean="0"/>
              <a:t>sacred</a:t>
            </a:r>
            <a:r>
              <a:rPr lang="en-US" dirty="0" smtClean="0"/>
              <a:t> and </a:t>
            </a:r>
            <a:r>
              <a:rPr lang="en-US" i="1" dirty="0" smtClean="0"/>
              <a:t>profane </a:t>
            </a:r>
            <a:endParaRPr lang="en-US" i="1" dirty="0"/>
          </a:p>
        </p:txBody>
      </p:sp>
    </p:spTree>
    <p:extLst>
      <p:ext uri="{BB962C8B-B14F-4D97-AF65-F5344CB8AC3E}">
        <p14:creationId xmlns:p14="http://schemas.microsoft.com/office/powerpoint/2010/main" val="19506962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Sociological Approach to Religion</a:t>
            </a:r>
            <a:endParaRPr lang="en-US" dirty="0"/>
          </a:p>
        </p:txBody>
      </p:sp>
      <p:sp>
        <p:nvSpPr>
          <p:cNvPr id="3" name="Content Placeholder 2"/>
          <p:cNvSpPr>
            <a:spLocks noGrp="1"/>
          </p:cNvSpPr>
          <p:nvPr>
            <p:ph idx="1"/>
          </p:nvPr>
        </p:nvSpPr>
        <p:spPr/>
        <p:txBody>
          <a:bodyPr/>
          <a:lstStyle/>
          <a:p>
            <a:r>
              <a:rPr lang="en-US" dirty="0" smtClean="0"/>
              <a:t>Do not evaluate the truth of any religion</a:t>
            </a:r>
          </a:p>
          <a:p>
            <a:endParaRPr lang="en-US" dirty="0" smtClean="0"/>
          </a:p>
          <a:p>
            <a:r>
              <a:rPr lang="en-US" dirty="0" smtClean="0"/>
              <a:t>Study the ways that religions shape and are shaped by cultural institutions </a:t>
            </a:r>
          </a:p>
          <a:p>
            <a:endParaRPr lang="en-US" dirty="0" smtClean="0"/>
          </a:p>
          <a:p>
            <a:r>
              <a:rPr lang="en-US" dirty="0" smtClean="0"/>
              <a:t>Religions influence and are influenced by the behaviors of individuals</a:t>
            </a:r>
          </a:p>
          <a:p>
            <a:pPr marL="0" indent="0">
              <a:buNone/>
            </a:pPr>
            <a:endParaRPr lang="en-US" dirty="0"/>
          </a:p>
        </p:txBody>
      </p:sp>
    </p:spTree>
    <p:extLst>
      <p:ext uri="{BB962C8B-B14F-4D97-AF65-F5344CB8AC3E}">
        <p14:creationId xmlns:p14="http://schemas.microsoft.com/office/powerpoint/2010/main" val="10518800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Functions of Religion</a:t>
            </a:r>
            <a:endParaRPr lang="en-US" dirty="0"/>
          </a:p>
        </p:txBody>
      </p:sp>
      <p:sp>
        <p:nvSpPr>
          <p:cNvPr id="3" name="Content Placeholder 2"/>
          <p:cNvSpPr>
            <a:spLocks noGrp="1"/>
          </p:cNvSpPr>
          <p:nvPr>
            <p:ph idx="1"/>
          </p:nvPr>
        </p:nvSpPr>
        <p:spPr/>
        <p:txBody>
          <a:bodyPr/>
          <a:lstStyle/>
          <a:p>
            <a:r>
              <a:rPr lang="en-US" dirty="0" smtClean="0"/>
              <a:t>Shapes everyday behavior by providing morals, values, rules, and norms for its participants </a:t>
            </a:r>
          </a:p>
          <a:p>
            <a:endParaRPr lang="en-US" dirty="0" smtClean="0"/>
          </a:p>
          <a:p>
            <a:r>
              <a:rPr lang="en-US" dirty="0" smtClean="0"/>
              <a:t>Gives meaning to lives</a:t>
            </a:r>
          </a:p>
          <a:p>
            <a:endParaRPr lang="en-US" dirty="0" smtClean="0"/>
          </a:p>
          <a:p>
            <a:r>
              <a:rPr lang="en-US" dirty="0" smtClean="0"/>
              <a:t>Provides the opportunity to come together with others to share in group activities and identity </a:t>
            </a:r>
            <a:endParaRPr lang="en-US" dirty="0"/>
          </a:p>
        </p:txBody>
      </p:sp>
    </p:spTree>
    <p:extLst>
      <p:ext uri="{BB962C8B-B14F-4D97-AF65-F5344CB8AC3E}">
        <p14:creationId xmlns:p14="http://schemas.microsoft.com/office/powerpoint/2010/main" val="3727284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Societal Effects of Religion</a:t>
            </a:r>
            <a:endParaRPr lang="en-US" dirty="0"/>
          </a:p>
        </p:txBody>
      </p:sp>
      <p:sp>
        <p:nvSpPr>
          <p:cNvPr id="3" name="Content Placeholder 2"/>
          <p:cNvSpPr>
            <a:spLocks noGrp="1"/>
          </p:cNvSpPr>
          <p:nvPr>
            <p:ph idx="1"/>
          </p:nvPr>
        </p:nvSpPr>
        <p:spPr/>
        <p:txBody>
          <a:bodyPr/>
          <a:lstStyle/>
          <a:p>
            <a:r>
              <a:rPr lang="en-US" dirty="0" smtClean="0"/>
              <a:t>Can be made dysfunctional by promoting inequality</a:t>
            </a:r>
          </a:p>
          <a:p>
            <a:endParaRPr lang="en-US" dirty="0"/>
          </a:p>
          <a:p>
            <a:r>
              <a:rPr lang="en-US" dirty="0" smtClean="0"/>
              <a:t>Have been agents of social justice and political change</a:t>
            </a:r>
            <a:endParaRPr lang="en-US" dirty="0"/>
          </a:p>
        </p:txBody>
      </p:sp>
    </p:spTree>
    <p:extLst>
      <p:ext uri="{BB962C8B-B14F-4D97-AF65-F5344CB8AC3E}">
        <p14:creationId xmlns:p14="http://schemas.microsoft.com/office/powerpoint/2010/main" val="18769025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Religious Composition of the US</a:t>
            </a:r>
            <a:endParaRPr lang="en-US" dirty="0"/>
          </a:p>
        </p:txBody>
      </p:sp>
      <p:pic>
        <p:nvPicPr>
          <p:cNvPr id="4" name="Content Placeholder 4" descr="Figure 10.1 is a pie chart titled Religious Composition of the United States. Figure 10.1 is a pie chart that shows the religious composition of the United States. Evangelical Protestant churches are 25.4%, Mainline Protestant churches are 14.7%, Historically Black churces are 6.5%, Hindu is 0.7%, Catholic is 20.8%, Mormon is 1.6%, Other Christian is 1.7%, Jewish is 1.9%, Buddhist is 0.7%, Muslim is 0.9%, Other Faiths is 1.8%, and Unaffiliated is 22.8%. The source for this data is Pew Research Center 2015a.&#10;"/>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00307" y="1825625"/>
            <a:ext cx="6791385" cy="4351338"/>
          </a:xfrm>
        </p:spPr>
      </p:pic>
    </p:spTree>
    <p:extLst>
      <p:ext uri="{BB962C8B-B14F-4D97-AF65-F5344CB8AC3E}">
        <p14:creationId xmlns:p14="http://schemas.microsoft.com/office/powerpoint/2010/main" val="324915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Largest Religious Tradition, 2010</a:t>
            </a:r>
            <a:endParaRPr lang="en-US" dirty="0"/>
          </a:p>
        </p:txBody>
      </p:sp>
      <p:pic>
        <p:nvPicPr>
          <p:cNvPr id="4" name="Content Placeholder 8" descr="Figure 10.2 is a map of the Second Largest Religious Tradition in Each State, 2010, and shows where Bahai, Buddhist, Hindu, Islam, and Judaism practices are the second largest religions practiced. Figure 10.2 is a map of the second largest religious tradition in each state in 2010. Bahai is second in South Carolina. Buddhist is second in Alaska, Hawaii, Washington, Oregon, California, Nevada, Idaho, Montana, Utah, Colorado, New Mexico, Oklahoma, and Kansas. Hindu is the second in Arizona and Delaware. Islam is second in Wyoming, North and South Dakota, Nebraska, Texas, Iowa, Wisconsin, Illinois, Arkansas, Louisiana, Mississippi, Alabama, Georgia, Florida, North Carolina, Kentucky, Indiana, Michigan, and West Virginia. Judaism is second in Minnesota, Missouri, Tennessee, Ohio, Pennsylvania, Maryland, New Jersey, New York, Connecticut, Rhode Island, Massachusetts, New Hampshire, Vermont, and Maine. The source for this data is Association of Statisticians of american Religious Bodies 2012.&#10;"/>
          <p:cNvPicPr>
            <a:picLocks noGrp="1" noChangeAspect="1"/>
          </p:cNvPicPr>
          <p:nvPr>
            <p:ph idx="1"/>
          </p:nvPr>
        </p:nvPicPr>
        <p:blipFill>
          <a:blip r:embed="rId2"/>
          <a:stretch>
            <a:fillRect/>
          </a:stretch>
        </p:blipFill>
        <p:spPr>
          <a:xfrm>
            <a:off x="1946223" y="1825625"/>
            <a:ext cx="8299554" cy="4351338"/>
          </a:xfrm>
          <a:prstGeom prst="rect">
            <a:avLst/>
          </a:prstGeom>
        </p:spPr>
      </p:pic>
    </p:spTree>
    <p:extLst>
      <p:ext uri="{BB962C8B-B14F-4D97-AF65-F5344CB8AC3E}">
        <p14:creationId xmlns:p14="http://schemas.microsoft.com/office/powerpoint/2010/main" val="4582363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Social Institutions?</a:t>
            </a:r>
            <a:endParaRPr lang="en-US" dirty="0"/>
          </a:p>
        </p:txBody>
      </p:sp>
      <p:sp>
        <p:nvSpPr>
          <p:cNvPr id="3" name="Content Placeholder 2"/>
          <p:cNvSpPr>
            <a:spLocks noGrp="1"/>
          </p:cNvSpPr>
          <p:nvPr>
            <p:ph idx="1"/>
          </p:nvPr>
        </p:nvSpPr>
        <p:spPr/>
        <p:txBody>
          <a:bodyPr/>
          <a:lstStyle/>
          <a:p>
            <a:r>
              <a:rPr lang="en-US" dirty="0" smtClean="0"/>
              <a:t>Systems &amp; structures that shape the activities of groups and individuals in society</a:t>
            </a:r>
          </a:p>
          <a:p>
            <a:endParaRPr lang="en-US" dirty="0"/>
          </a:p>
          <a:p>
            <a:r>
              <a:rPr lang="en-US" dirty="0" smtClean="0"/>
              <a:t>You can’t “visit” a social institution</a:t>
            </a:r>
          </a:p>
          <a:p>
            <a:pPr lvl="1"/>
            <a:r>
              <a:rPr lang="en-US" dirty="0" smtClean="0"/>
              <a:t>It is a structure, not a place</a:t>
            </a:r>
          </a:p>
          <a:p>
            <a:pPr lvl="1"/>
            <a:r>
              <a:rPr lang="en-US" dirty="0" smtClean="0"/>
              <a:t>Politics, education, and religion </a:t>
            </a:r>
            <a:endParaRPr lang="en-US" dirty="0"/>
          </a:p>
        </p:txBody>
      </p:sp>
    </p:spTree>
    <p:extLst>
      <p:ext uri="{BB962C8B-B14F-4D97-AF65-F5344CB8AC3E}">
        <p14:creationId xmlns:p14="http://schemas.microsoft.com/office/powerpoint/2010/main" val="41977635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Religion in America</a:t>
            </a:r>
            <a:endParaRPr lang="en-US" dirty="0"/>
          </a:p>
        </p:txBody>
      </p:sp>
      <p:sp>
        <p:nvSpPr>
          <p:cNvPr id="3" name="Content Placeholder 2"/>
          <p:cNvSpPr>
            <a:spLocks noGrp="1"/>
          </p:cNvSpPr>
          <p:nvPr>
            <p:ph idx="1"/>
          </p:nvPr>
        </p:nvSpPr>
        <p:spPr/>
        <p:txBody>
          <a:bodyPr/>
          <a:lstStyle/>
          <a:p>
            <a:r>
              <a:rPr lang="en-US" b="1" dirty="0" smtClean="0"/>
              <a:t>Religiosity</a:t>
            </a:r>
            <a:r>
              <a:rPr lang="en-US" dirty="0" smtClean="0"/>
              <a:t> – regular practice of religious beliefs, measured by church attendance</a:t>
            </a:r>
          </a:p>
          <a:p>
            <a:pPr lvl="1"/>
            <a:r>
              <a:rPr lang="en-US" dirty="0" smtClean="0"/>
              <a:t>38% of Americans report attending services weekly</a:t>
            </a:r>
          </a:p>
          <a:p>
            <a:endParaRPr lang="en-US" dirty="0"/>
          </a:p>
          <a:p>
            <a:r>
              <a:rPr lang="en-US" b="1" dirty="0" smtClean="0"/>
              <a:t>Spirituality</a:t>
            </a:r>
            <a:r>
              <a:rPr lang="en-US" dirty="0" smtClean="0"/>
              <a:t> – efforts to find meaning for existence </a:t>
            </a:r>
          </a:p>
          <a:p>
            <a:endParaRPr lang="en-US" dirty="0"/>
          </a:p>
          <a:p>
            <a:r>
              <a:rPr lang="en-US" dirty="0" smtClean="0"/>
              <a:t>Which is better for your health? </a:t>
            </a:r>
            <a:endParaRPr lang="en-US" dirty="0"/>
          </a:p>
        </p:txBody>
      </p:sp>
    </p:spTree>
    <p:extLst>
      <p:ext uri="{BB962C8B-B14F-4D97-AF65-F5344CB8AC3E}">
        <p14:creationId xmlns:p14="http://schemas.microsoft.com/office/powerpoint/2010/main" val="33664115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Education? </a:t>
            </a:r>
            <a:endParaRPr lang="en-US" dirty="0"/>
          </a:p>
        </p:txBody>
      </p:sp>
      <p:sp>
        <p:nvSpPr>
          <p:cNvPr id="3" name="Content Placeholder 2"/>
          <p:cNvSpPr>
            <a:spLocks noGrp="1"/>
          </p:cNvSpPr>
          <p:nvPr>
            <p:ph idx="1"/>
          </p:nvPr>
        </p:nvSpPr>
        <p:spPr>
          <a:xfrm>
            <a:off x="838200" y="1825625"/>
            <a:ext cx="10515600" cy="4351338"/>
          </a:xfrm>
        </p:spPr>
        <p:txBody>
          <a:bodyPr/>
          <a:lstStyle/>
          <a:p>
            <a:r>
              <a:rPr lang="en-US" dirty="0" smtClean="0"/>
              <a:t>Process by which a society transmits knowledge, values, and expectations to its members so they can function in society. </a:t>
            </a:r>
          </a:p>
          <a:p>
            <a:endParaRPr lang="en-US" dirty="0"/>
          </a:p>
          <a:p>
            <a:endParaRPr lang="en-US" dirty="0" smtClean="0"/>
          </a:p>
        </p:txBody>
      </p:sp>
      <p:pic>
        <p:nvPicPr>
          <p:cNvPr id="4098" name="Picture 2" descr="Image result for mitochondria powerhouse of the cell me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3463" y="2874444"/>
            <a:ext cx="4705074" cy="3502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40106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Education </a:t>
            </a:r>
            <a:endParaRPr lang="en-US" dirty="0"/>
          </a:p>
        </p:txBody>
      </p:sp>
      <p:sp>
        <p:nvSpPr>
          <p:cNvPr id="3" name="Content Placeholder 2"/>
          <p:cNvSpPr>
            <a:spLocks noGrp="1"/>
          </p:cNvSpPr>
          <p:nvPr>
            <p:ph idx="1"/>
          </p:nvPr>
        </p:nvSpPr>
        <p:spPr/>
        <p:txBody>
          <a:bodyPr/>
          <a:lstStyle/>
          <a:p>
            <a:r>
              <a:rPr lang="en-US" dirty="0" smtClean="0"/>
              <a:t>Middle Ages </a:t>
            </a:r>
          </a:p>
          <a:p>
            <a:pPr lvl="1"/>
            <a:r>
              <a:rPr lang="en-US" dirty="0" smtClean="0"/>
              <a:t>law, theology, medicine</a:t>
            </a:r>
          </a:p>
          <a:p>
            <a:endParaRPr lang="en-US" dirty="0" smtClean="0"/>
          </a:p>
          <a:p>
            <a:r>
              <a:rPr lang="en-US" dirty="0" smtClean="0"/>
              <a:t>European Enlightenment </a:t>
            </a:r>
          </a:p>
          <a:p>
            <a:pPr lvl="1"/>
            <a:r>
              <a:rPr lang="en-US" dirty="0" smtClean="0"/>
              <a:t>reason, logic, science </a:t>
            </a:r>
          </a:p>
          <a:p>
            <a:endParaRPr lang="en-US" dirty="0" smtClean="0"/>
          </a:p>
          <a:p>
            <a:r>
              <a:rPr lang="en-US" dirty="0" smtClean="0"/>
              <a:t>1852 first legal mandate for children in US</a:t>
            </a:r>
          </a:p>
          <a:p>
            <a:pPr lvl="1"/>
            <a:r>
              <a:rPr lang="en-US" dirty="0" smtClean="0"/>
              <a:t>Late 1800’s: 2% graduate HS</a:t>
            </a:r>
          </a:p>
          <a:p>
            <a:pPr lvl="1"/>
            <a:r>
              <a:rPr lang="en-US" dirty="0" smtClean="0"/>
              <a:t>2015: 83% graduate HS</a:t>
            </a:r>
            <a:endParaRPr lang="en-US" dirty="0"/>
          </a:p>
        </p:txBody>
      </p:sp>
    </p:spTree>
    <p:extLst>
      <p:ext uri="{BB962C8B-B14F-4D97-AF65-F5344CB8AC3E}">
        <p14:creationId xmlns:p14="http://schemas.microsoft.com/office/powerpoint/2010/main" val="18604028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 &amp; Values</a:t>
            </a:r>
            <a:endParaRPr lang="en-US" dirty="0"/>
          </a:p>
        </p:txBody>
      </p:sp>
      <p:sp>
        <p:nvSpPr>
          <p:cNvPr id="3" name="Content Placeholder 2"/>
          <p:cNvSpPr>
            <a:spLocks noGrp="1"/>
          </p:cNvSpPr>
          <p:nvPr>
            <p:ph idx="1"/>
          </p:nvPr>
        </p:nvSpPr>
        <p:spPr/>
        <p:txBody>
          <a:bodyPr/>
          <a:lstStyle/>
          <a:p>
            <a:r>
              <a:rPr lang="en-US" dirty="0" smtClean="0"/>
              <a:t>Educational intuitions help to reproduce the inequality seen in society </a:t>
            </a:r>
          </a:p>
          <a:p>
            <a:pPr lvl="1"/>
            <a:endParaRPr lang="en-US" dirty="0" smtClean="0"/>
          </a:p>
          <a:p>
            <a:pPr lvl="1"/>
            <a:r>
              <a:rPr lang="en-US" dirty="0" smtClean="0"/>
              <a:t>Tracking</a:t>
            </a:r>
          </a:p>
          <a:p>
            <a:pPr lvl="1"/>
            <a:endParaRPr lang="en-US" dirty="0" smtClean="0"/>
          </a:p>
          <a:p>
            <a:pPr lvl="1"/>
            <a:r>
              <a:rPr lang="en-US" dirty="0" smtClean="0"/>
              <a:t>The hidden curriculum</a:t>
            </a:r>
          </a:p>
          <a:p>
            <a:pPr lvl="1"/>
            <a:endParaRPr lang="en-US" dirty="0"/>
          </a:p>
        </p:txBody>
      </p:sp>
    </p:spTree>
    <p:extLst>
      <p:ext uri="{BB962C8B-B14F-4D97-AF65-F5344CB8AC3E}">
        <p14:creationId xmlns:p14="http://schemas.microsoft.com/office/powerpoint/2010/main" val="33450267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Education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Early college high schools</a:t>
            </a:r>
          </a:p>
          <a:p>
            <a:pPr lvl="1"/>
            <a:r>
              <a:rPr lang="en-US" dirty="0" smtClean="0"/>
              <a:t>Not dual enrollment </a:t>
            </a:r>
          </a:p>
          <a:p>
            <a:endParaRPr lang="en-US" dirty="0" smtClean="0"/>
          </a:p>
          <a:p>
            <a:r>
              <a:rPr lang="en-US" dirty="0" smtClean="0"/>
              <a:t>Homeschooling</a:t>
            </a:r>
          </a:p>
          <a:p>
            <a:pPr lvl="1"/>
            <a:r>
              <a:rPr lang="en-US" dirty="0" smtClean="0"/>
              <a:t>unschooling</a:t>
            </a:r>
          </a:p>
          <a:p>
            <a:endParaRPr lang="en-US" dirty="0" smtClean="0"/>
          </a:p>
          <a:p>
            <a:r>
              <a:rPr lang="en-US" dirty="0" smtClean="0"/>
              <a:t>Distance learning</a:t>
            </a:r>
          </a:p>
          <a:p>
            <a:endParaRPr lang="en-US" dirty="0" smtClean="0"/>
          </a:p>
          <a:p>
            <a:r>
              <a:rPr lang="en-US" dirty="0" smtClean="0"/>
              <a:t>School vouchers</a:t>
            </a:r>
          </a:p>
          <a:p>
            <a:endParaRPr lang="en-US" dirty="0" smtClean="0"/>
          </a:p>
          <a:p>
            <a:r>
              <a:rPr lang="en-US" dirty="0" smtClean="0"/>
              <a:t>Charter schools</a:t>
            </a:r>
            <a:endParaRPr lang="en-US" dirty="0"/>
          </a:p>
        </p:txBody>
      </p:sp>
    </p:spTree>
    <p:extLst>
      <p:ext uri="{BB962C8B-B14F-4D97-AF65-F5344CB8AC3E}">
        <p14:creationId xmlns:p14="http://schemas.microsoft.com/office/powerpoint/2010/main" val="12716246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Institutions </a:t>
            </a:r>
            <a:endParaRPr lang="en-US" dirty="0"/>
          </a:p>
        </p:txBody>
      </p:sp>
      <p:sp>
        <p:nvSpPr>
          <p:cNvPr id="3" name="Content Placeholder 2"/>
          <p:cNvSpPr>
            <a:spLocks noGrp="1"/>
          </p:cNvSpPr>
          <p:nvPr>
            <p:ph idx="1"/>
          </p:nvPr>
        </p:nvSpPr>
        <p:spPr/>
        <p:txBody>
          <a:bodyPr/>
          <a:lstStyle/>
          <a:p>
            <a:r>
              <a:rPr lang="en-US" dirty="0" smtClean="0"/>
              <a:t>Can they influence each other? </a:t>
            </a:r>
          </a:p>
          <a:p>
            <a:endParaRPr lang="en-US" dirty="0"/>
          </a:p>
          <a:p>
            <a:endParaRPr lang="en-US" dirty="0"/>
          </a:p>
        </p:txBody>
      </p:sp>
    </p:spTree>
    <p:extLst>
      <p:ext uri="{BB962C8B-B14F-4D97-AF65-F5344CB8AC3E}">
        <p14:creationId xmlns:p14="http://schemas.microsoft.com/office/powerpoint/2010/main" val="12124023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Politics</a:t>
            </a:r>
            <a:endParaRPr lang="en-US" dirty="0"/>
          </a:p>
        </p:txBody>
      </p:sp>
      <p:sp>
        <p:nvSpPr>
          <p:cNvPr id="3" name="Content Placeholder 2"/>
          <p:cNvSpPr>
            <a:spLocks noGrp="1"/>
          </p:cNvSpPr>
          <p:nvPr>
            <p:ph idx="1"/>
          </p:nvPr>
        </p:nvSpPr>
        <p:spPr/>
        <p:txBody>
          <a:bodyPr/>
          <a:lstStyle/>
          <a:p>
            <a:r>
              <a:rPr lang="en-US" dirty="0" smtClean="0"/>
              <a:t>The methods &amp; tactics of managing a nation or state, as well as administering and controlling its internal and external affairs</a:t>
            </a:r>
          </a:p>
          <a:p>
            <a:endParaRPr lang="en-US" dirty="0"/>
          </a:p>
          <a:p>
            <a:r>
              <a:rPr lang="en-US" b="1" dirty="0" smtClean="0"/>
              <a:t>Government</a:t>
            </a:r>
            <a:r>
              <a:rPr lang="en-US" dirty="0" smtClean="0"/>
              <a:t>: the formal, organized agency that exercises power and control in modern society</a:t>
            </a:r>
          </a:p>
          <a:p>
            <a:pPr lvl="1"/>
            <a:r>
              <a:rPr lang="en-US" dirty="0" smtClean="0"/>
              <a:t>Particularly through the creation and enforcement of laws</a:t>
            </a:r>
            <a:endParaRPr lang="en-US" dirty="0"/>
          </a:p>
        </p:txBody>
      </p:sp>
    </p:spTree>
    <p:extLst>
      <p:ext uri="{BB962C8B-B14F-4D97-AF65-F5344CB8AC3E}">
        <p14:creationId xmlns:p14="http://schemas.microsoft.com/office/powerpoint/2010/main" val="1655412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Politics</a:t>
            </a:r>
            <a:endParaRPr lang="en-US" dirty="0"/>
          </a:p>
        </p:txBody>
      </p:sp>
      <p:sp>
        <p:nvSpPr>
          <p:cNvPr id="3" name="Content Placeholder 2"/>
          <p:cNvSpPr>
            <a:spLocks noGrp="1"/>
          </p:cNvSpPr>
          <p:nvPr>
            <p:ph idx="1"/>
          </p:nvPr>
        </p:nvSpPr>
        <p:spPr/>
        <p:txBody>
          <a:bodyPr/>
          <a:lstStyle/>
          <a:p>
            <a:r>
              <a:rPr lang="en-US" b="1" dirty="0" smtClean="0"/>
              <a:t>Power</a:t>
            </a:r>
            <a:r>
              <a:rPr lang="en-US" dirty="0" smtClean="0"/>
              <a:t> – ability to impose one’s will on others</a:t>
            </a:r>
          </a:p>
          <a:p>
            <a:endParaRPr lang="en-US" dirty="0"/>
          </a:p>
          <a:p>
            <a:r>
              <a:rPr lang="en-US" b="1" dirty="0" smtClean="0"/>
              <a:t>Authority</a:t>
            </a:r>
            <a:r>
              <a:rPr lang="en-US" dirty="0" smtClean="0"/>
              <a:t> – the non-coercive, legitimate exercise of power</a:t>
            </a:r>
            <a:endParaRPr lang="en-US" dirty="0"/>
          </a:p>
        </p:txBody>
      </p:sp>
      <p:pic>
        <p:nvPicPr>
          <p:cNvPr id="1026" name="Picture 2" descr="Image result for cartman respect my authoritah"/>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8387" y="3741738"/>
            <a:ext cx="2435225" cy="2435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5289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Systems</a:t>
            </a:r>
            <a:endParaRPr lang="en-US" dirty="0"/>
          </a:p>
        </p:txBody>
      </p:sp>
      <p:sp>
        <p:nvSpPr>
          <p:cNvPr id="3" name="Content Placeholder 2"/>
          <p:cNvSpPr>
            <a:spLocks noGrp="1"/>
          </p:cNvSpPr>
          <p:nvPr>
            <p:ph idx="1"/>
          </p:nvPr>
        </p:nvSpPr>
        <p:spPr/>
        <p:txBody>
          <a:bodyPr/>
          <a:lstStyle/>
          <a:p>
            <a:r>
              <a:rPr lang="en-US" b="1" dirty="0" smtClean="0"/>
              <a:t>Authoritarianism</a:t>
            </a:r>
            <a:r>
              <a:rPr lang="en-US" dirty="0" smtClean="0"/>
              <a:t> – a system of government by and for a small number of elites that does not include representation of ordinary citizens</a:t>
            </a:r>
          </a:p>
          <a:p>
            <a:pPr lvl="1"/>
            <a:r>
              <a:rPr lang="en-US" i="1" dirty="0" smtClean="0"/>
              <a:t>Dictatorship</a:t>
            </a:r>
            <a:r>
              <a:rPr lang="en-US" dirty="0" smtClean="0"/>
              <a:t> – leader typically seizes power rather than being selected or elected</a:t>
            </a:r>
          </a:p>
          <a:p>
            <a:pPr lvl="1"/>
            <a:r>
              <a:rPr lang="en-US" i="1" dirty="0" smtClean="0"/>
              <a:t>Totalitarianism</a:t>
            </a:r>
            <a:r>
              <a:rPr lang="en-US" dirty="0" smtClean="0"/>
              <a:t> – government controls every aspect, public and private, of citizens’ lives </a:t>
            </a:r>
          </a:p>
        </p:txBody>
      </p:sp>
      <p:pic>
        <p:nvPicPr>
          <p:cNvPr id="4" name="Picture 3" descr="North Korean leader Kim Jong Un clapping in front of a display of flower.&#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29316" y="4455640"/>
            <a:ext cx="1852711" cy="2240280"/>
          </a:xfrm>
          <a:prstGeom prst="rect">
            <a:avLst/>
          </a:prstGeom>
        </p:spPr>
      </p:pic>
    </p:spTree>
    <p:extLst>
      <p:ext uri="{BB962C8B-B14F-4D97-AF65-F5344CB8AC3E}">
        <p14:creationId xmlns:p14="http://schemas.microsoft.com/office/powerpoint/2010/main" val="17153803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Systems</a:t>
            </a:r>
            <a:endParaRPr lang="en-US" dirty="0"/>
          </a:p>
        </p:txBody>
      </p:sp>
      <p:sp>
        <p:nvSpPr>
          <p:cNvPr id="3" name="Content Placeholder 2"/>
          <p:cNvSpPr>
            <a:spLocks noGrp="1"/>
          </p:cNvSpPr>
          <p:nvPr>
            <p:ph idx="1"/>
          </p:nvPr>
        </p:nvSpPr>
        <p:spPr/>
        <p:txBody>
          <a:bodyPr/>
          <a:lstStyle/>
          <a:p>
            <a:r>
              <a:rPr lang="en-US" b="1" dirty="0" smtClean="0"/>
              <a:t>Monarchy</a:t>
            </a:r>
            <a:r>
              <a:rPr lang="en-US" dirty="0" smtClean="0"/>
              <a:t> – government by a king or queen, with succession of rulers kept within the family</a:t>
            </a:r>
          </a:p>
          <a:p>
            <a:pPr lvl="1"/>
            <a:endParaRPr lang="en-US" i="1" dirty="0" smtClean="0"/>
          </a:p>
          <a:p>
            <a:pPr lvl="1"/>
            <a:r>
              <a:rPr lang="en-US" i="1" dirty="0" smtClean="0"/>
              <a:t>Absolute monarchies</a:t>
            </a:r>
          </a:p>
          <a:p>
            <a:pPr lvl="1"/>
            <a:endParaRPr lang="en-US" i="1" dirty="0" smtClean="0"/>
          </a:p>
          <a:p>
            <a:pPr lvl="1"/>
            <a:r>
              <a:rPr lang="en-US" i="1" dirty="0" smtClean="0"/>
              <a:t>Constitutional monarchs </a:t>
            </a:r>
          </a:p>
          <a:p>
            <a:pPr lvl="1"/>
            <a:endParaRPr lang="en-US" i="1" dirty="0"/>
          </a:p>
          <a:p>
            <a:pPr marL="457200" lvl="1" indent="0">
              <a:buNone/>
            </a:pPr>
            <a:endParaRPr lang="en-US" i="1" dirty="0"/>
          </a:p>
        </p:txBody>
      </p:sp>
      <p:pic>
        <p:nvPicPr>
          <p:cNvPr id="2054" name="Picture 6" descr="Rodrigo Duterte meets with Salman of Saudi Arabia (2017-04-11) (croppe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2108" y="2488811"/>
            <a:ext cx="2265892" cy="3024966"/>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queen of engla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7750" y="3153568"/>
            <a:ext cx="2686050" cy="1695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58210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Systems</a:t>
            </a:r>
            <a:endParaRPr lang="en-US" dirty="0"/>
          </a:p>
        </p:txBody>
      </p:sp>
      <p:sp>
        <p:nvSpPr>
          <p:cNvPr id="3" name="Content Placeholder 2"/>
          <p:cNvSpPr>
            <a:spLocks noGrp="1"/>
          </p:cNvSpPr>
          <p:nvPr>
            <p:ph sz="half" idx="1"/>
          </p:nvPr>
        </p:nvSpPr>
        <p:spPr>
          <a:xfrm>
            <a:off x="838200" y="1825625"/>
            <a:ext cx="3716867" cy="4351338"/>
          </a:xfrm>
        </p:spPr>
        <p:txBody>
          <a:bodyPr/>
          <a:lstStyle/>
          <a:p>
            <a:r>
              <a:rPr lang="en-US" b="1" dirty="0" smtClean="0"/>
              <a:t>Democracy</a:t>
            </a:r>
            <a:r>
              <a:rPr lang="en-US" dirty="0" smtClean="0"/>
              <a:t> – political system in which all citizens have the right to participate </a:t>
            </a:r>
            <a:endParaRPr lang="en-US" dirty="0"/>
          </a:p>
        </p:txBody>
      </p:sp>
      <p:pic>
        <p:nvPicPr>
          <p:cNvPr id="1028" name="Picture 4" descr="Image result for snl characters dem debate"/>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895144" y="1825625"/>
            <a:ext cx="6862720" cy="386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1125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Who Rules America? </a:t>
            </a:r>
            <a:endParaRPr lang="en-US" dirty="0"/>
          </a:p>
        </p:txBody>
      </p:sp>
      <p:sp>
        <p:nvSpPr>
          <p:cNvPr id="6" name="Content Placeholder 5"/>
          <p:cNvSpPr>
            <a:spLocks noGrp="1"/>
          </p:cNvSpPr>
          <p:nvPr>
            <p:ph idx="1"/>
          </p:nvPr>
        </p:nvSpPr>
        <p:spPr/>
        <p:txBody>
          <a:bodyPr/>
          <a:lstStyle/>
          <a:p>
            <a:r>
              <a:rPr lang="en-US" b="1" dirty="0" smtClean="0"/>
              <a:t>Pluralism</a:t>
            </a:r>
            <a:r>
              <a:rPr lang="en-US" dirty="0" smtClean="0"/>
              <a:t> – system of political power where a wide variety of individuals and groups have equal access to resources and power</a:t>
            </a:r>
          </a:p>
          <a:p>
            <a:endParaRPr lang="en-US" b="1" dirty="0" smtClean="0"/>
          </a:p>
          <a:p>
            <a:r>
              <a:rPr lang="en-US" b="1" dirty="0" smtClean="0"/>
              <a:t>Power Elite </a:t>
            </a:r>
            <a:r>
              <a:rPr lang="en-US" dirty="0" smtClean="0"/>
              <a:t>– small number of people who control the economic, political, and military institutions </a:t>
            </a:r>
          </a:p>
          <a:p>
            <a:endParaRPr lang="en-US" dirty="0"/>
          </a:p>
          <a:p>
            <a:pPr lvl="1"/>
            <a:r>
              <a:rPr lang="en-US" i="1" dirty="0" smtClean="0"/>
              <a:t>Special interest groups</a:t>
            </a:r>
            <a:endParaRPr lang="en-US" i="1" dirty="0"/>
          </a:p>
        </p:txBody>
      </p:sp>
    </p:spTree>
    <p:extLst>
      <p:ext uri="{BB962C8B-B14F-4D97-AF65-F5344CB8AC3E}">
        <p14:creationId xmlns:p14="http://schemas.microsoft.com/office/powerpoint/2010/main" val="2630270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860</TotalTime>
  <Words>721</Words>
  <Application>Microsoft Office PowerPoint</Application>
  <PresentationFormat>Widescreen</PresentationFormat>
  <Paragraphs>170</Paragraphs>
  <Slides>24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Times New Roman</vt:lpstr>
      <vt:lpstr>Office Theme</vt:lpstr>
      <vt:lpstr>Social Institutions </vt:lpstr>
      <vt:lpstr>What are Social Institutions?</vt:lpstr>
      <vt:lpstr>Social Institutions </vt:lpstr>
      <vt:lpstr>Politics</vt:lpstr>
      <vt:lpstr>Politics</vt:lpstr>
      <vt:lpstr>Political Systems</vt:lpstr>
      <vt:lpstr>Political Systems</vt:lpstr>
      <vt:lpstr>Political Systems</vt:lpstr>
      <vt:lpstr>Who Rules America? </vt:lpstr>
      <vt:lpstr>Top 10 Spenders 1998-2017 </vt:lpstr>
      <vt:lpstr>Top 10 Spenders 1998-2021 </vt:lpstr>
      <vt:lpstr>Top Spenders - 2020</vt:lpstr>
      <vt:lpstr>PowerPoint Presentation</vt:lpstr>
      <vt:lpstr>What is Religion?</vt:lpstr>
      <vt:lpstr>Sociological Approach to Religion</vt:lpstr>
      <vt:lpstr>Functions of Religion</vt:lpstr>
      <vt:lpstr>Societal Effects of Religion</vt:lpstr>
      <vt:lpstr>Religious Composition of the US</vt:lpstr>
      <vt:lpstr>Second Largest Religious Tradition, 2010</vt:lpstr>
      <vt:lpstr>Religion in America</vt:lpstr>
      <vt:lpstr>What is Education? </vt:lpstr>
      <vt:lpstr>History of Education </vt:lpstr>
      <vt:lpstr>Education &amp; Values</vt:lpstr>
      <vt:lpstr>Types of Education</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Socialization</dc:title>
  <dc:creator>McIntyre, Katie</dc:creator>
  <cp:lastModifiedBy>McIntyre, Katie</cp:lastModifiedBy>
  <cp:revision>74</cp:revision>
  <dcterms:created xsi:type="dcterms:W3CDTF">2018-09-17T18:39:11Z</dcterms:created>
  <dcterms:modified xsi:type="dcterms:W3CDTF">2021-11-04T14:13:17Z</dcterms:modified>
</cp:coreProperties>
</file>