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t>8/30/2019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t>8/30/2019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t>8/30/2019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t>8/30/2019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t>8/30/2019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t>8/30/2019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t>8/30/2019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t>8/30/2019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t>8/30/2019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dirty="0"/>
              <a:t>8/30/2019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t>8/30/2019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t>8/30/2019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t>8/30/2019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t>8/30/2019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t>8/30/2019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t>8/30/2019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t>8/30/2019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t>8/30/2019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Music of the World’s Peoples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MWF 12:30</a:t>
            </a:r>
          </a:p>
        </p:txBody>
      </p:sp>
    </p:spTree>
    <p:extLst>
      <p:ext uri="{BB962C8B-B14F-4D97-AF65-F5344CB8AC3E}">
        <p14:creationId xmlns:p14="http://schemas.microsoft.com/office/powerpoint/2010/main" val="41101006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Four Components of a Music-Culture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b="1" dirty="0"/>
              <a:t>Music and the Belief System:</a:t>
            </a:r>
            <a:r>
              <a:rPr lang="en-US" dirty="0"/>
              <a:t> Is it spiritual, divine, or human? Does it belong to some people or everyone? Is music something to be done by professionals, or by anyone?</a:t>
            </a:r>
          </a:p>
          <a:p>
            <a:pPr lvl="1"/>
            <a:r>
              <a:rPr lang="en-US" b="1" dirty="0"/>
              <a:t>Aesthetics of Music:</a:t>
            </a:r>
            <a:r>
              <a:rPr lang="en-US" dirty="0"/>
              <a:t> What Makes a song beautiful? When is it beautifully performed? What is pleasing, and what is not? </a:t>
            </a:r>
          </a:p>
          <a:p>
            <a:pPr lvl="1"/>
            <a:r>
              <a:rPr lang="en-US" b="1" dirty="0"/>
              <a:t>Contexts for music: </a:t>
            </a:r>
            <a:r>
              <a:rPr lang="en-US" dirty="0"/>
              <a:t>When and where should Music be performed? How Often? On what Occasions? What does that music represent?</a:t>
            </a:r>
          </a:p>
          <a:p>
            <a:pPr lvl="1"/>
            <a:r>
              <a:rPr lang="en-US" b="1" dirty="0"/>
              <a:t>History of Music: </a:t>
            </a:r>
            <a:r>
              <a:rPr lang="en-US" dirty="0"/>
              <a:t>What are the traditions of the music? How have these changed? What do these traditions represent?</a:t>
            </a:r>
          </a:p>
          <a:p>
            <a:pPr lvl="1"/>
            <a:endParaRPr lang="en-US" dirty="0"/>
          </a:p>
          <a:p>
            <a:pPr lvl="2"/>
            <a:r>
              <a:rPr lang="en-US" b="1" dirty="0"/>
              <a:t>Subcultures: </a:t>
            </a:r>
            <a:r>
              <a:rPr lang="en-US" dirty="0"/>
              <a:t>cultures within a larger culture.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35006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Repertories of Music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b="1" dirty="0"/>
              <a:t>Repertory: </a:t>
            </a:r>
            <a:r>
              <a:rPr lang="en-US" dirty="0"/>
              <a:t>a stock of music that is ready to be performed</a:t>
            </a:r>
          </a:p>
          <a:p>
            <a:pPr lvl="1"/>
            <a:r>
              <a:rPr lang="en-US" b="1" dirty="0"/>
              <a:t>Style: e</a:t>
            </a:r>
            <a:r>
              <a:rPr lang="en-US" dirty="0"/>
              <a:t>verything related to the organization of musical sound: pitch, rhythm, timbre, loudness/softness</a:t>
            </a:r>
          </a:p>
          <a:p>
            <a:pPr lvl="1"/>
            <a:r>
              <a:rPr lang="en-US" b="1" dirty="0"/>
              <a:t>Genres: </a:t>
            </a:r>
            <a:r>
              <a:rPr lang="en-US" dirty="0"/>
              <a:t>named standard units of the repertory</a:t>
            </a:r>
          </a:p>
          <a:p>
            <a:pPr lvl="1"/>
            <a:r>
              <a:rPr lang="en-US" b="1" dirty="0"/>
              <a:t>Texts: </a:t>
            </a:r>
            <a:r>
              <a:rPr lang="en-US" dirty="0"/>
              <a:t>The spoken words (lyrics) that accompany a song</a:t>
            </a:r>
          </a:p>
          <a:p>
            <a:pPr lvl="1"/>
            <a:r>
              <a:rPr lang="en-US" b="1" dirty="0"/>
              <a:t>Composition:</a:t>
            </a:r>
            <a:r>
              <a:rPr lang="en-US" dirty="0"/>
              <a:t> The process by which music is created.</a:t>
            </a:r>
          </a:p>
          <a:p>
            <a:pPr lvl="1"/>
            <a:r>
              <a:rPr lang="en-US" b="1" dirty="0"/>
              <a:t>Transmission:</a:t>
            </a:r>
            <a:r>
              <a:rPr lang="en-US" dirty="0"/>
              <a:t> How music is passed from one person to the next</a:t>
            </a:r>
          </a:p>
          <a:p>
            <a:pPr lvl="1"/>
            <a:r>
              <a:rPr lang="en-US" b="1" dirty="0"/>
              <a:t>Movement:</a:t>
            </a:r>
            <a:r>
              <a:rPr lang="en-US" dirty="0"/>
              <a:t> Dancing, swaying, </a:t>
            </a:r>
            <a:r>
              <a:rPr lang="en-US" dirty="0" err="1"/>
              <a:t>headbanging</a:t>
            </a:r>
            <a:r>
              <a:rPr lang="en-US" dirty="0"/>
              <a:t>.</a:t>
            </a:r>
          </a:p>
          <a:p>
            <a:pPr lvl="0"/>
            <a:r>
              <a:rPr lang="en-US" b="1" dirty="0"/>
              <a:t>Material Culture: </a:t>
            </a:r>
            <a:r>
              <a:rPr lang="en-US" dirty="0"/>
              <a:t>The actual musical instruments, and their design, as well as, phonographs, mp3 players etc.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69304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Sustainable Worlds of Music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/>
              <a:t>Traditional: music so old no one knows where it comes from</a:t>
            </a:r>
          </a:p>
          <a:p>
            <a:pPr lvl="1"/>
            <a:r>
              <a:rPr lang="en-US" dirty="0"/>
              <a:t>Classic: music from earlier generations</a:t>
            </a:r>
          </a:p>
          <a:p>
            <a:pPr lvl="1"/>
            <a:r>
              <a:rPr lang="en-US" dirty="0"/>
              <a:t>Current: music that is the most recent.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83048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 Soundscape: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World around us is full of sounds:</a:t>
            </a:r>
          </a:p>
          <a:p>
            <a:r>
              <a:rPr lang="en-US" dirty="0"/>
              <a:t>Some of these are Sounds you make yourself:</a:t>
            </a:r>
          </a:p>
          <a:p>
            <a:pPr lvl="1"/>
            <a:r>
              <a:rPr lang="en-US" dirty="0"/>
              <a:t>	Singing</a:t>
            </a:r>
          </a:p>
          <a:p>
            <a:pPr lvl="1"/>
            <a:r>
              <a:rPr lang="en-US" dirty="0"/>
              <a:t>	Whistling</a:t>
            </a:r>
          </a:p>
          <a:p>
            <a:pPr lvl="1"/>
            <a:r>
              <a:rPr lang="en-US" dirty="0"/>
              <a:t>	Playing an instrument</a:t>
            </a:r>
          </a:p>
          <a:p>
            <a:r>
              <a:rPr lang="en-US" dirty="0"/>
              <a:t>Others come from the environment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61343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 Soundscape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In an Urban environment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In a Natural environment: </a:t>
            </a:r>
            <a:r>
              <a:rPr lang="en-US" b="1" dirty="0"/>
              <a:t>If we were standing in a forest what sounds might we here?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Soundscape: </a:t>
            </a:r>
            <a:r>
              <a:rPr lang="en-US" dirty="0"/>
              <a:t>The particular sounds of a place, both human and non-human.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98772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Places like forests or farms, have very different soundscapes:</a:t>
            </a:r>
          </a:p>
          <a:p>
            <a:pPr lvl="1"/>
            <a:r>
              <a:rPr lang="en-US" dirty="0"/>
              <a:t>Birds singing</a:t>
            </a:r>
          </a:p>
          <a:p>
            <a:pPr lvl="1"/>
            <a:r>
              <a:rPr lang="en-US" dirty="0"/>
              <a:t>Crickets chirping</a:t>
            </a:r>
          </a:p>
          <a:p>
            <a:pPr lvl="1"/>
            <a:r>
              <a:rPr lang="en-US" dirty="0"/>
              <a:t>Running water</a:t>
            </a:r>
          </a:p>
          <a:p>
            <a:r>
              <a:rPr lang="en-US" b="1" dirty="0"/>
              <a:t>acoustic ecology: </a:t>
            </a:r>
            <a:r>
              <a:rPr lang="en-US" dirty="0"/>
              <a:t>The combined voices of living things in a soundscape.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04240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CD 1 Track 1: Postal Workers in Ghana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This postal workers cancelling stamps in Ghana, Africa.</a:t>
            </a:r>
          </a:p>
          <a:p>
            <a:pPr lvl="0"/>
            <a:r>
              <a:rPr lang="en-US" dirty="0"/>
              <a:t>Two of the men whistle a tune with three more make percussive sounds</a:t>
            </a:r>
          </a:p>
          <a:p>
            <a:pPr lvl="0"/>
            <a:r>
              <a:rPr lang="en-US" dirty="0"/>
              <a:t>There is a rubber stamp that is used to cancel the letters. This is the percussive sound along with scissors.</a:t>
            </a:r>
          </a:p>
          <a:p>
            <a:pPr lvl="0"/>
            <a:r>
              <a:rPr lang="en-US" dirty="0"/>
              <a:t>Think of this as a soundscape</a:t>
            </a:r>
          </a:p>
          <a:p>
            <a:endParaRPr lang="en-US" dirty="0"/>
          </a:p>
        </p:txBody>
      </p:sp>
      <p:pic>
        <p:nvPicPr>
          <p:cNvPr id="4" name="1-01 Postal workers canceling stamp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766220" y="49272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966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0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Music-Culture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term “Music” means different things to different people.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Culture: </a:t>
            </a:r>
            <a:r>
              <a:rPr lang="en-US" dirty="0"/>
              <a:t>The way of life of a people that is learned and transmitted from one generation to the next.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Music-Culture: </a:t>
            </a:r>
            <a:r>
              <a:rPr lang="en-US" dirty="0"/>
              <a:t>The totality of a group’s involvement with music: ideas actions institutions, material objects, etc.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06864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Music?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CD 1 Track 2: Songs of the Hermit Thrush</a:t>
            </a:r>
            <a:endParaRPr lang="en-US" dirty="0"/>
          </a:p>
          <a:p>
            <a:r>
              <a:rPr lang="en-US" dirty="0"/>
              <a:t>Some people hear the vocalizations in pairs (phrasing)</a:t>
            </a:r>
          </a:p>
          <a:p>
            <a:r>
              <a:rPr lang="en-US" dirty="0"/>
              <a:t>Vocalization-pause-vocalization</a:t>
            </a:r>
          </a:p>
          <a:p>
            <a:r>
              <a:rPr lang="en-US" dirty="0"/>
              <a:t>Similar rhythm</a:t>
            </a:r>
          </a:p>
          <a:p>
            <a:r>
              <a:rPr lang="en-US" dirty="0"/>
              <a:t>Five to eight notes</a:t>
            </a:r>
          </a:p>
          <a:p>
            <a:endParaRPr lang="en-US" dirty="0"/>
          </a:p>
        </p:txBody>
      </p:sp>
      <p:pic>
        <p:nvPicPr>
          <p:cNvPr id="4" name="1-02 Songs of hermit thrushe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57881" y="448936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512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39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72727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Music-Culture Performance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1"/>
            <a:r>
              <a:rPr lang="en-US" b="1" dirty="0"/>
              <a:t>Affect: </a:t>
            </a:r>
            <a:r>
              <a:rPr lang="en-US" dirty="0"/>
              <a:t>An art form’s power to create an emotionally powerful or moving experience.</a:t>
            </a:r>
          </a:p>
          <a:p>
            <a:pPr lvl="0"/>
            <a:r>
              <a:rPr lang="en-US" b="1" dirty="0"/>
              <a:t>Performance: </a:t>
            </a:r>
            <a:r>
              <a:rPr lang="en-US" dirty="0"/>
              <a:t>Performances have many aspects:</a:t>
            </a:r>
          </a:p>
          <a:p>
            <a:pPr lvl="1"/>
            <a:r>
              <a:rPr lang="en-US" b="1" dirty="0"/>
              <a:t> </a:t>
            </a:r>
            <a:r>
              <a:rPr lang="en-US" dirty="0"/>
              <a:t>Apart from every-day life</a:t>
            </a:r>
          </a:p>
          <a:p>
            <a:pPr lvl="1"/>
            <a:r>
              <a:rPr lang="en-US" dirty="0"/>
              <a:t>Have some set sort of purposes</a:t>
            </a:r>
          </a:p>
          <a:p>
            <a:pPr lvl="1"/>
            <a:r>
              <a:rPr lang="en-US" dirty="0"/>
              <a:t>Performances are generally evaluated on how well they met their purposes</a:t>
            </a:r>
          </a:p>
          <a:p>
            <a:pPr lvl="0"/>
            <a:r>
              <a:rPr lang="en-US" b="1" dirty="0"/>
              <a:t>Musical Analysis: </a:t>
            </a:r>
            <a:r>
              <a:rPr lang="en-US" dirty="0"/>
              <a:t>breaking music down into its component parts:</a:t>
            </a:r>
          </a:p>
          <a:p>
            <a:pPr lvl="1"/>
            <a:r>
              <a:rPr lang="en-US" dirty="0"/>
              <a:t>Scale, Key, Mode,</a:t>
            </a:r>
          </a:p>
          <a:p>
            <a:pPr lvl="1"/>
            <a:r>
              <a:rPr lang="en-US" dirty="0"/>
              <a:t>Motif (oft-repeated fragment of melody)</a:t>
            </a:r>
          </a:p>
          <a:p>
            <a:pPr lvl="1"/>
            <a:r>
              <a:rPr lang="en-US" dirty="0"/>
              <a:t>Rhythmic content</a:t>
            </a:r>
          </a:p>
          <a:p>
            <a:pPr lvl="1"/>
            <a:r>
              <a:rPr lang="en-US" dirty="0"/>
              <a:t>Form, and structure</a:t>
            </a:r>
          </a:p>
          <a:p>
            <a:pPr lvl="1"/>
            <a:r>
              <a:rPr lang="en-US" dirty="0"/>
              <a:t>Etc.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85046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Music-Culture Performance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b="1" dirty="0"/>
              <a:t>Musical community: </a:t>
            </a:r>
            <a:r>
              <a:rPr lang="en-US" dirty="0"/>
              <a:t>the group (including performers) that carries on the traditions and norms, the social processes, activities, and ideas of performance.</a:t>
            </a:r>
          </a:p>
          <a:p>
            <a:pPr lvl="0"/>
            <a:r>
              <a:rPr lang="en-US" dirty="0"/>
              <a:t>The community then, creates and supports the music</a:t>
            </a:r>
          </a:p>
          <a:p>
            <a:pPr marL="0" indent="0">
              <a:buNone/>
            </a:pPr>
            <a:r>
              <a:rPr lang="en-US" dirty="0"/>
              <a:t>It is very important for us to understand not only “what” a musical genre does, but “why”.</a:t>
            </a:r>
          </a:p>
        </p:txBody>
      </p:sp>
    </p:spTree>
    <p:extLst>
      <p:ext uri="{BB962C8B-B14F-4D97-AF65-F5344CB8AC3E}">
        <p14:creationId xmlns:p14="http://schemas.microsoft.com/office/powerpoint/2010/main" val="2756901014"/>
      </p:ext>
    </p:extLst>
  </p:cSld>
  <p:clrMapOvr>
    <a:masterClrMapping/>
  </p:clrMapOvr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26</TotalTime>
  <Words>647</Words>
  <Application>Microsoft Office PowerPoint</Application>
  <PresentationFormat>Widescreen</PresentationFormat>
  <Paragraphs>73</Paragraphs>
  <Slides>12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Trebuchet MS</vt:lpstr>
      <vt:lpstr>Berlin</vt:lpstr>
      <vt:lpstr>Music of the World’s Peoples</vt:lpstr>
      <vt:lpstr>The  Soundscape:</vt:lpstr>
      <vt:lpstr>The  Soundscape</vt:lpstr>
      <vt:lpstr>PowerPoint Presentation</vt:lpstr>
      <vt:lpstr>CD 1 Track 1: Postal Workers in Ghana</vt:lpstr>
      <vt:lpstr>The Music-Culture</vt:lpstr>
      <vt:lpstr>What is Music?</vt:lpstr>
      <vt:lpstr>A Music-Culture Performance Model</vt:lpstr>
      <vt:lpstr>A Music-Culture Performance Model</vt:lpstr>
      <vt:lpstr>The Four Components of a Music-Culture</vt:lpstr>
      <vt:lpstr>Repertories of Music</vt:lpstr>
      <vt:lpstr>Sustainable Worlds of Music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Music of the World’s Peoples</dc:title>
  <dc:creator>Matthew Scott Phillips</dc:creator>
  <cp:lastModifiedBy>Matthew Scott Phillips</cp:lastModifiedBy>
  <cp:revision>5</cp:revision>
  <dcterms:created xsi:type="dcterms:W3CDTF">2016-08-25T00:00:44Z</dcterms:created>
  <dcterms:modified xsi:type="dcterms:W3CDTF">2019-08-30T15:21:34Z</dcterms:modified>
</cp:coreProperties>
</file>