
<file path=[Content_Types].xml><?xml version="1.0" encoding="utf-8"?>
<Types xmlns="http://schemas.openxmlformats.org/package/2006/content-types">
  <Default Extension="jpeg" ContentType="image/jpeg"/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wma" ContentType="audio/x-ms-wma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1142715E-0AE7-4294-93BC-7FC9C255DA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7F496A6-B2CB-4461-B9B3-FF95F9AA82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2715E-0AE7-4294-93BC-7FC9C255DA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496A6-B2CB-4461-B9B3-FF95F9AA82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2715E-0AE7-4294-93BC-7FC9C255DA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496A6-B2CB-4461-B9B3-FF95F9AA82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2715E-0AE7-4294-93BC-7FC9C255DA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496A6-B2CB-4461-B9B3-FF95F9AA82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1142715E-0AE7-4294-93BC-7FC9C255DA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7F496A6-B2CB-4461-B9B3-FF95F9AA82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2715E-0AE7-4294-93BC-7FC9C255DA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E7F496A6-B2CB-4461-B9B3-FF95F9AA82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2715E-0AE7-4294-93BC-7FC9C255DA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E7F496A6-B2CB-4461-B9B3-FF95F9AA82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2715E-0AE7-4294-93BC-7FC9C255DA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496A6-B2CB-4461-B9B3-FF95F9AA82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2715E-0AE7-4294-93BC-7FC9C255DA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496A6-B2CB-4461-B9B3-FF95F9AA82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1142715E-0AE7-4294-93BC-7FC9C255DA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7F496A6-B2CB-4461-B9B3-FF95F9AA82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1142715E-0AE7-4294-93BC-7FC9C255DA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7F496A6-B2CB-4461-B9B3-FF95F9AA82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1142715E-0AE7-4294-93BC-7FC9C255DA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E7F496A6-B2CB-4461-B9B3-FF95F9AA82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3.wma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wma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5.wma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5.wma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Ch.3 Rhythm: Music Moving Through Time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/>
              <a:t>Minor Scale: </a:t>
            </a:r>
            <a:r>
              <a:rPr lang="en-US" dirty="0" err="1"/>
              <a:t>abcdefga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 err="1"/>
              <a:t>Oifn</a:t>
            </a:r>
            <a:r>
              <a:rPr lang="en-US" dirty="0"/>
              <a:t> </a:t>
            </a:r>
            <a:r>
              <a:rPr lang="en-US" dirty="0" err="1"/>
              <a:t>Preptshick</a:t>
            </a:r>
            <a:endParaRPr lang="en-US" dirty="0"/>
          </a:p>
          <a:p>
            <a:pPr lvl="0"/>
            <a:endParaRPr lang="en-US" dirty="0"/>
          </a:p>
          <a:p>
            <a:endParaRPr lang="en-US" dirty="0"/>
          </a:p>
        </p:txBody>
      </p:sp>
      <p:pic>
        <p:nvPicPr>
          <p:cNvPr id="4" name="1-24 _Oifn Pripetshik_">
            <a:hlinkClick r:id="" action="ppaction://media"/>
            <a:extLst>
              <a:ext uri="{FF2B5EF4-FFF2-40B4-BE49-F238E27FC236}">
                <a16:creationId xmlns:a16="http://schemas.microsoft.com/office/drawing/2014/main" id="{A53CC9D3-F146-4657-8261-5BEFDBEC32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19600" y="2819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320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Melodic Contour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/>
              <a:t>Melodic Contour: </a:t>
            </a:r>
            <a:r>
              <a:rPr lang="en-US" dirty="0"/>
              <a:t>Characteristic linear pattern or shape.</a:t>
            </a:r>
          </a:p>
          <a:p>
            <a:pPr lvl="0"/>
            <a:r>
              <a:rPr lang="en-US" b="1" dirty="0"/>
              <a:t>Range: </a:t>
            </a:r>
            <a:r>
              <a:rPr lang="en-US" dirty="0"/>
              <a:t> The distance from the highest note to the lowest note. </a:t>
            </a:r>
          </a:p>
          <a:p>
            <a:pPr lvl="0"/>
            <a:r>
              <a:rPr lang="en-US" b="1" dirty="0"/>
              <a:t>Step: </a:t>
            </a:r>
            <a:r>
              <a:rPr lang="en-US" dirty="0"/>
              <a:t> movement to an adjacent note</a:t>
            </a:r>
          </a:p>
          <a:p>
            <a:pPr lvl="0"/>
            <a:r>
              <a:rPr lang="en-US" b="1" dirty="0"/>
              <a:t>Skip: </a:t>
            </a:r>
            <a:r>
              <a:rPr lang="en-US" dirty="0"/>
              <a:t> movement that skips one or more notes.</a:t>
            </a:r>
          </a:p>
          <a:p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Scales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/>
              <a:t>Pentatonic Scale</a:t>
            </a:r>
            <a:r>
              <a:rPr lang="en-US" dirty="0"/>
              <a:t>: Scale with five pitches from the major or minor scales. </a:t>
            </a:r>
          </a:p>
          <a:p>
            <a:pPr lvl="0"/>
            <a:endParaRPr lang="en-US" dirty="0"/>
          </a:p>
          <a:p>
            <a:pPr lvl="0"/>
            <a:r>
              <a:rPr lang="en-US" b="1" dirty="0"/>
              <a:t>Chromatic Scale: </a:t>
            </a:r>
            <a:r>
              <a:rPr lang="en-US" dirty="0"/>
              <a:t> Every pitch (from white and black keys) in succession.</a:t>
            </a:r>
          </a:p>
          <a:p>
            <a:pPr lvl="0"/>
            <a:endParaRPr lang="en-US" dirty="0"/>
          </a:p>
          <a:p>
            <a:pPr lvl="0"/>
            <a:r>
              <a:rPr lang="en-US" b="1" dirty="0"/>
              <a:t>Whole tone Scale: </a:t>
            </a:r>
            <a:r>
              <a:rPr lang="en-US" dirty="0"/>
              <a:t>Uses every </a:t>
            </a:r>
            <a:r>
              <a:rPr lang="en-US" i="1" dirty="0"/>
              <a:t>other</a:t>
            </a:r>
            <a:r>
              <a:rPr lang="en-US" dirty="0"/>
              <a:t> pitch from chromatic.</a:t>
            </a:r>
          </a:p>
          <a:p>
            <a:endParaRPr lang="en-US" dirty="0"/>
          </a:p>
        </p:txBody>
      </p:sp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Rhythmic Aspect of Melody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Almost completely rhythm</a:t>
            </a:r>
          </a:p>
          <a:p>
            <a:pPr lvl="1"/>
            <a:r>
              <a:rPr lang="en-US" b="1" dirty="0"/>
              <a:t>Sioux Grass Dance</a:t>
            </a:r>
            <a:endParaRPr lang="en-US" dirty="0"/>
          </a:p>
          <a:p>
            <a:pPr lvl="1"/>
            <a:r>
              <a:rPr lang="en-US" b="1" dirty="0"/>
              <a:t>Rap</a:t>
            </a:r>
            <a:endParaRPr lang="en-US" dirty="0"/>
          </a:p>
          <a:p>
            <a:pPr lvl="0"/>
            <a:r>
              <a:rPr lang="en-US" dirty="0"/>
              <a:t>Some melodies are almost completely pitch.</a:t>
            </a:r>
          </a:p>
          <a:p>
            <a:endParaRPr lang="en-US" dirty="0"/>
          </a:p>
        </p:txBody>
      </p:sp>
      <p:pic>
        <p:nvPicPr>
          <p:cNvPr id="4" name="13 Kyrie XI, Chant">
            <a:hlinkClick r:id="" action="ppaction://media"/>
            <a:extLst>
              <a:ext uri="{FF2B5EF4-FFF2-40B4-BE49-F238E27FC236}">
                <a16:creationId xmlns:a16="http://schemas.microsoft.com/office/drawing/2014/main" id="{A43D458A-9B33-4B54-A1DA-E68E62E1C4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600" y="41910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78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Melody as structural element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b="1" dirty="0"/>
              <a:t>Theme: </a:t>
            </a:r>
            <a:r>
              <a:rPr lang="en-US" dirty="0"/>
              <a:t> A melody that serves as the primary horizontal building material for a piece of music.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r>
              <a:rPr lang="en-US" b="1" dirty="0"/>
              <a:t>“Ode to Joy” Ludwig van Beethoven. </a:t>
            </a:r>
            <a:r>
              <a:rPr lang="en-US" dirty="0"/>
              <a:t>This is the primary theme for the last movement of his ninth symphony</a:t>
            </a:r>
          </a:p>
          <a:p>
            <a:pPr lvl="0"/>
            <a:r>
              <a:rPr lang="en-US" dirty="0"/>
              <a:t>This movement eventually utilizes full orchestra and chorus.</a:t>
            </a:r>
          </a:p>
          <a:p>
            <a:pPr lvl="0"/>
            <a:r>
              <a:rPr lang="en-US" dirty="0"/>
              <a:t>Comment on the triumph of humankind over adversity.</a:t>
            </a:r>
          </a:p>
          <a:p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Rhythm: </a:t>
            </a:r>
            <a:r>
              <a:rPr lang="en-US" dirty="0"/>
              <a:t>The temporal organization of sounds in music. </a:t>
            </a:r>
          </a:p>
          <a:p>
            <a:endParaRPr lang="en-US" dirty="0"/>
          </a:p>
          <a:p>
            <a:r>
              <a:rPr lang="en-US" b="1" dirty="0"/>
              <a:t>“</a:t>
            </a:r>
            <a:r>
              <a:rPr lang="en-US" b="1" dirty="0" err="1"/>
              <a:t>Der</a:t>
            </a:r>
            <a:r>
              <a:rPr lang="en-US" b="1" dirty="0"/>
              <a:t> </a:t>
            </a:r>
            <a:r>
              <a:rPr lang="en-US" b="1" dirty="0" err="1"/>
              <a:t>Erlkonig</a:t>
            </a:r>
            <a:r>
              <a:rPr lang="en-US" b="1" dirty="0"/>
              <a:t>” Franz Schubert; CD 1, Track 8</a:t>
            </a:r>
            <a:endParaRPr lang="en-US" dirty="0"/>
          </a:p>
          <a:p>
            <a:pPr lvl="0"/>
            <a:r>
              <a:rPr lang="en-US" dirty="0"/>
              <a:t>rhythm depicts the energetic galloping of a horse.</a:t>
            </a:r>
          </a:p>
          <a:p>
            <a:pPr lvl="0"/>
            <a:r>
              <a:rPr lang="en-US" dirty="0"/>
              <a:t>The lyrics tell a story</a:t>
            </a:r>
          </a:p>
          <a:p>
            <a:pPr lvl="0"/>
            <a:r>
              <a:rPr lang="en-US" dirty="0"/>
              <a:t>The rhythm adds to the tension of the song.</a:t>
            </a:r>
          </a:p>
          <a:p>
            <a:endParaRPr lang="en-US" dirty="0"/>
          </a:p>
        </p:txBody>
      </p:sp>
      <p:pic>
        <p:nvPicPr>
          <p:cNvPr id="4" name="08 Der Erlkonig">
            <a:hlinkClick r:id="" action="ppaction://media"/>
            <a:extLst>
              <a:ext uri="{FF2B5EF4-FFF2-40B4-BE49-F238E27FC236}">
                <a16:creationId xmlns:a16="http://schemas.microsoft.com/office/drawing/2014/main" id="{DDDA014F-AE69-4C92-AF0D-150611DB6F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72400" y="4636799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439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651464"/>
          </a:xfrm>
        </p:spPr>
        <p:txBody>
          <a:bodyPr>
            <a:normAutofit fontScale="90000"/>
          </a:bodyPr>
          <a:lstStyle/>
          <a:p>
            <a:r>
              <a:rPr lang="en-US" sz="4000" b="1" dirty="0"/>
              <a:t>Rhythmic Organization in Music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Beats: </a:t>
            </a:r>
            <a:r>
              <a:rPr lang="en-US" dirty="0"/>
              <a:t>rhythmic pulses in music. </a:t>
            </a:r>
          </a:p>
          <a:p>
            <a:r>
              <a:rPr lang="en-US" b="1" dirty="0"/>
              <a:t>Tempo: </a:t>
            </a:r>
            <a:r>
              <a:rPr lang="en-US" dirty="0"/>
              <a:t>The speed of the beats. </a:t>
            </a:r>
          </a:p>
          <a:p>
            <a:endParaRPr lang="en-US" dirty="0"/>
          </a:p>
          <a:p>
            <a:r>
              <a:rPr lang="en-US" dirty="0"/>
              <a:t>Glass “</a:t>
            </a:r>
            <a:r>
              <a:rPr lang="en-US" dirty="0" err="1"/>
              <a:t>Sataygrabah</a:t>
            </a:r>
            <a:endParaRPr lang="en-US" dirty="0"/>
          </a:p>
          <a:p>
            <a:r>
              <a:rPr lang="en-US" dirty="0"/>
              <a:t>Sioux Grass Dance</a:t>
            </a:r>
          </a:p>
        </p:txBody>
      </p:sp>
      <p:pic>
        <p:nvPicPr>
          <p:cNvPr id="4" name="05 Sioux Grass Dance">
            <a:hlinkClick r:id="" action="ppaction://media"/>
            <a:extLst>
              <a:ext uri="{FF2B5EF4-FFF2-40B4-BE49-F238E27FC236}">
                <a16:creationId xmlns:a16="http://schemas.microsoft.com/office/drawing/2014/main" id="{C107041B-C99A-45E6-957B-A44A206BCA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81600" y="3909377"/>
            <a:ext cx="609600" cy="609600"/>
          </a:xfrm>
          <a:prstGeom prst="rect">
            <a:avLst/>
          </a:prstGeom>
        </p:spPr>
      </p:pic>
      <p:pic>
        <p:nvPicPr>
          <p:cNvPr id="5" name="03 Glass Satyagraha III, 3">
            <a:hlinkClick r:id="" action="ppaction://media"/>
            <a:extLst>
              <a:ext uri="{FF2B5EF4-FFF2-40B4-BE49-F238E27FC236}">
                <a16:creationId xmlns:a16="http://schemas.microsoft.com/office/drawing/2014/main" id="{E0162381-D446-4308-9F43-2CE769C99D8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05400" y="3103576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87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599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/>
              <a:t>Meter: </a:t>
            </a:r>
            <a:r>
              <a:rPr lang="en-US" dirty="0"/>
              <a:t>A regularly occurring group of beats.</a:t>
            </a:r>
          </a:p>
          <a:p>
            <a:pPr lvl="1"/>
            <a:r>
              <a:rPr lang="en-US" sz="2800" b="1" dirty="0"/>
              <a:t>Duple-</a:t>
            </a:r>
            <a:r>
              <a:rPr lang="en-US" sz="2800" dirty="0"/>
              <a:t>ONE two/ ONE two</a:t>
            </a:r>
          </a:p>
          <a:p>
            <a:pPr lvl="1"/>
            <a:r>
              <a:rPr lang="en-US" sz="2800" b="1" dirty="0"/>
              <a:t>Triple- </a:t>
            </a:r>
            <a:r>
              <a:rPr lang="en-US" sz="2800" dirty="0"/>
              <a:t>ONE two three/ ONE two three….</a:t>
            </a:r>
          </a:p>
          <a:p>
            <a:pPr lvl="1"/>
            <a:r>
              <a:rPr lang="en-US" sz="2800" b="1" dirty="0"/>
              <a:t>Quadruple- </a:t>
            </a:r>
            <a:r>
              <a:rPr lang="en-US" sz="2800" dirty="0"/>
              <a:t>ONE two Three four/ ONE two Three Four….(slight accent on three).</a:t>
            </a:r>
          </a:p>
          <a:p>
            <a:pPr lvl="1"/>
            <a:r>
              <a:rPr lang="en-US" sz="2800" b="1" dirty="0"/>
              <a:t>Compound- </a:t>
            </a:r>
            <a:r>
              <a:rPr lang="en-US" sz="2800" dirty="0"/>
              <a:t>Compound meter results from the subdivision of the beats into threes.</a:t>
            </a:r>
          </a:p>
          <a:p>
            <a:endParaRPr lang="en-US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/>
              <a:t>Cedin</a:t>
            </a:r>
            <a:r>
              <a:rPr lang="en-US" b="1" dirty="0"/>
              <a:t> </a:t>
            </a:r>
            <a:r>
              <a:rPr lang="en-US" b="1" dirty="0" err="1"/>
              <a:t>Deden</a:t>
            </a:r>
            <a:r>
              <a:rPr lang="en-US" b="1" dirty="0"/>
              <a:t> </a:t>
            </a:r>
          </a:p>
          <a:p>
            <a:endParaRPr lang="en-US" b="1" dirty="0"/>
          </a:p>
          <a:p>
            <a:endParaRPr lang="en-US" dirty="0"/>
          </a:p>
          <a:p>
            <a:r>
              <a:rPr lang="en-US" b="1" dirty="0"/>
              <a:t>“We Three Kings of Orient Are”</a:t>
            </a:r>
            <a:endParaRPr lang="en-US" dirty="0"/>
          </a:p>
        </p:txBody>
      </p:sp>
      <p:pic>
        <p:nvPicPr>
          <p:cNvPr id="4" name="17 Ceddin Deden">
            <a:hlinkClick r:id="" action="ppaction://media"/>
            <a:extLst>
              <a:ext uri="{FF2B5EF4-FFF2-40B4-BE49-F238E27FC236}">
                <a16:creationId xmlns:a16="http://schemas.microsoft.com/office/drawing/2014/main" id="{9E40B37F-EBEC-4996-A655-6131E39093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62400" y="1646237"/>
            <a:ext cx="609600" cy="609600"/>
          </a:xfrm>
          <a:prstGeom prst="rect">
            <a:avLst/>
          </a:prstGeom>
        </p:spPr>
      </p:pic>
      <p:pic>
        <p:nvPicPr>
          <p:cNvPr id="5" name="10 We Three Kings of Orient Are">
            <a:hlinkClick r:id="" action="ppaction://media"/>
            <a:extLst>
              <a:ext uri="{FF2B5EF4-FFF2-40B4-BE49-F238E27FC236}">
                <a16:creationId xmlns:a16="http://schemas.microsoft.com/office/drawing/2014/main" id="{597F6338-41C5-4A2D-9774-01680A1A899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62400" y="3992564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212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41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Ch. 4 Melody: The Horizontal Dimension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/>
              <a:t>Melody: </a:t>
            </a:r>
            <a:r>
              <a:rPr lang="en-US" dirty="0"/>
              <a:t>A succession of musical tones organized in a meaningful fashion.</a:t>
            </a:r>
          </a:p>
          <a:p>
            <a:endParaRPr lang="en-US" dirty="0"/>
          </a:p>
        </p:txBody>
      </p:sp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Pitch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/>
              <a:t>Pitch:</a:t>
            </a:r>
            <a:r>
              <a:rPr lang="en-US" dirty="0"/>
              <a:t> The Highness or Lowness of a sound.</a:t>
            </a:r>
          </a:p>
          <a:p>
            <a:pPr lvl="0"/>
            <a:r>
              <a:rPr lang="en-US" dirty="0"/>
              <a:t>Relative or specific</a:t>
            </a:r>
          </a:p>
          <a:p>
            <a:pPr lvl="0"/>
            <a:r>
              <a:rPr lang="en-US" dirty="0"/>
              <a:t>White Keys= CDEFGABC</a:t>
            </a:r>
          </a:p>
          <a:p>
            <a:pPr lvl="0"/>
            <a:r>
              <a:rPr lang="en-US" dirty="0"/>
              <a:t>Black Keys= Letter name plus “flat” or sharp”</a:t>
            </a:r>
          </a:p>
          <a:p>
            <a:pPr lvl="1"/>
            <a:r>
              <a:rPr lang="en-US" sz="2800" dirty="0"/>
              <a:t>A# = the black key above A</a:t>
            </a:r>
          </a:p>
          <a:p>
            <a:pPr lvl="1"/>
            <a:r>
              <a:rPr lang="en-US" sz="2800" dirty="0"/>
              <a:t>Bb = the black key behind B</a:t>
            </a:r>
          </a:p>
          <a:p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/>
              <a:t>Scale: </a:t>
            </a:r>
            <a:r>
              <a:rPr lang="en-US" dirty="0"/>
              <a:t>A Sequence of pitches. </a:t>
            </a:r>
          </a:p>
          <a:p>
            <a:pPr lvl="0"/>
            <a:endParaRPr lang="en-US" dirty="0"/>
          </a:p>
          <a:p>
            <a:pPr lvl="0"/>
            <a:r>
              <a:rPr lang="en-US" b="1" dirty="0"/>
              <a:t>Major Scale</a:t>
            </a:r>
            <a:r>
              <a:rPr lang="en-US" dirty="0"/>
              <a:t>: CDEFGABC</a:t>
            </a:r>
          </a:p>
          <a:p>
            <a:pPr lvl="0"/>
            <a:endParaRPr lang="en-US" dirty="0"/>
          </a:p>
          <a:p>
            <a:r>
              <a:rPr lang="en-US" b="1" dirty="0"/>
              <a:t>Joy to the World; CD 1, Track 16.</a:t>
            </a:r>
            <a:endParaRPr lang="en-US" dirty="0"/>
          </a:p>
          <a:p>
            <a:pPr lvl="1"/>
            <a:r>
              <a:rPr lang="en-US" dirty="0"/>
              <a:t>Is a descending Major Scale.</a:t>
            </a:r>
          </a:p>
          <a:p>
            <a:endParaRPr lang="en-US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104</TotalTime>
  <Words>407</Words>
  <Application>Microsoft Office PowerPoint</Application>
  <PresentationFormat>On-screen Show (4:3)</PresentationFormat>
  <Paragraphs>65</Paragraphs>
  <Slides>14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Rockwell</vt:lpstr>
      <vt:lpstr>Wingdings 2</vt:lpstr>
      <vt:lpstr>Foundry</vt:lpstr>
      <vt:lpstr>Ch.3 Rhythm: Music Moving Through Time </vt:lpstr>
      <vt:lpstr>PowerPoint Presentation</vt:lpstr>
      <vt:lpstr>Rhythmic Organization in Music </vt:lpstr>
      <vt:lpstr>Meter</vt:lpstr>
      <vt:lpstr>PowerPoint Presentation</vt:lpstr>
      <vt:lpstr>Ch. 4 Melody: The Horizontal Dimension </vt:lpstr>
      <vt:lpstr>PowerPoint Presentation</vt:lpstr>
      <vt:lpstr>Pitch</vt:lpstr>
      <vt:lpstr>Scales</vt:lpstr>
      <vt:lpstr>PowerPoint Presentation</vt:lpstr>
      <vt:lpstr>Melodic Contour</vt:lpstr>
      <vt:lpstr>Other Scales</vt:lpstr>
      <vt:lpstr>Rhythmic Aspect of Melody</vt:lpstr>
      <vt:lpstr>Melody as structural element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Ch.3 Rhythm: Music Moving Through Time</dc:title>
  <dc:creator>Matthew Scott Phillips</dc:creator>
  <cp:lastModifiedBy>Matthew Scott Phillips</cp:lastModifiedBy>
  <cp:revision>8</cp:revision>
  <dcterms:created xsi:type="dcterms:W3CDTF">2009-09-08T01:11:12Z</dcterms:created>
  <dcterms:modified xsi:type="dcterms:W3CDTF">2019-09-03T22:18:47Z</dcterms:modified>
</cp:coreProperties>
</file>