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0337F3D-5963-4898-8098-65AE6AE084F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F4E36E9-93AC-44FF-979A-69B40CC66F9E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7.m4a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4a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4.m4a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Harmony: The Vertical Dimension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Strength and Color in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Dynamics: </a:t>
            </a:r>
            <a:r>
              <a:rPr lang="en-US" dirty="0"/>
              <a:t>The loudness or softness of  a piece of music.</a:t>
            </a:r>
          </a:p>
          <a:p>
            <a:endParaRPr lang="en-US" dirty="0"/>
          </a:p>
          <a:p>
            <a:r>
              <a:rPr lang="en-US" dirty="0"/>
              <a:t>Can refer to the number of people (strength) as well as how loudly they play (volume).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2-15 _Yangguan San Die_ (_Three Vari">
            <a:hlinkClick r:id="" action="ppaction://media"/>
            <a:extLst>
              <a:ext uri="{FF2B5EF4-FFF2-40B4-BE49-F238E27FC236}">
                <a16:creationId xmlns:a16="http://schemas.microsoft.com/office/drawing/2014/main" id="{3286AD7C-AA81-459F-AD09-390C8BE5E6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7400" y="462294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71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in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Every Musical Sound has Overtones</a:t>
            </a:r>
          </a:p>
          <a:p>
            <a:r>
              <a:rPr lang="en-US" dirty="0"/>
              <a:t>Overtones vary in intensity and proportion.</a:t>
            </a:r>
          </a:p>
          <a:p>
            <a:endParaRPr lang="en-US" dirty="0"/>
          </a:p>
          <a:p>
            <a:pPr lvl="0"/>
            <a:r>
              <a:rPr lang="en-US" b="1" dirty="0"/>
              <a:t>Timbre: </a:t>
            </a:r>
            <a:r>
              <a:rPr lang="en-US" dirty="0"/>
              <a:t>The quality or color of sound.</a:t>
            </a:r>
          </a:p>
          <a:p>
            <a:pPr lvl="0"/>
            <a:r>
              <a:rPr lang="en-US" b="1" dirty="0"/>
              <a:t>Orchestration: </a:t>
            </a:r>
            <a:r>
              <a:rPr lang="en-US" dirty="0"/>
              <a:t> the process of choosing instrumental combinations for a band or orchestral work.</a:t>
            </a:r>
          </a:p>
          <a:p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Orchestration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err="1"/>
              <a:t>Symphonie</a:t>
            </a:r>
            <a:r>
              <a:rPr lang="en-US" b="1" i="1" dirty="0"/>
              <a:t> </a:t>
            </a:r>
            <a:r>
              <a:rPr lang="en-US" b="1" i="1" dirty="0" err="1"/>
              <a:t>Fantastique</a:t>
            </a:r>
            <a:r>
              <a:rPr lang="en-US" b="1" dirty="0"/>
              <a:t>, Fifth Movement Conclusion. Hector Berlioz.</a:t>
            </a:r>
          </a:p>
          <a:p>
            <a:endParaRPr lang="en-US" b="1" dirty="0"/>
          </a:p>
          <a:p>
            <a:r>
              <a:rPr lang="en-US" b="1" dirty="0"/>
              <a:t> </a:t>
            </a:r>
            <a:r>
              <a:rPr lang="en-US" b="1" dirty="0" err="1"/>
              <a:t>Kebjar</a:t>
            </a:r>
            <a:r>
              <a:rPr lang="en-US" b="1" dirty="0"/>
              <a:t> </a:t>
            </a:r>
            <a:r>
              <a:rPr lang="en-US" b="1" dirty="0" err="1"/>
              <a:t>Taruna</a:t>
            </a:r>
            <a:endParaRPr lang="en-US" dirty="0"/>
          </a:p>
          <a:p>
            <a:endParaRPr lang="en-US" dirty="0"/>
          </a:p>
        </p:txBody>
      </p:sp>
      <p:pic>
        <p:nvPicPr>
          <p:cNvPr id="4" name="15 Kebjar Taruna">
            <a:hlinkClick r:id="" action="ppaction://media"/>
            <a:extLst>
              <a:ext uri="{FF2B5EF4-FFF2-40B4-BE49-F238E27FC236}">
                <a16:creationId xmlns:a16="http://schemas.microsoft.com/office/drawing/2014/main" id="{355E144D-EE37-47B4-9B08-EEE49C31C0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435927"/>
            <a:ext cx="609600" cy="609600"/>
          </a:xfrm>
          <a:prstGeom prst="rect">
            <a:avLst/>
          </a:prstGeom>
        </p:spPr>
      </p:pic>
      <p:pic>
        <p:nvPicPr>
          <p:cNvPr id="5" name="28 Berloiz Dance of the Witches Sabb">
            <a:hlinkClick r:id="" action="ppaction://media"/>
            <a:extLst>
              <a:ext uri="{FF2B5EF4-FFF2-40B4-BE49-F238E27FC236}">
                <a16:creationId xmlns:a16="http://schemas.microsoft.com/office/drawing/2014/main" id="{4DD2FBBE-7059-49A2-B60F-96028A24205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32564" y="270147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24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Evolution of Harmony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b="1" dirty="0"/>
              <a:t>Harmony: </a:t>
            </a:r>
            <a:r>
              <a:rPr lang="en-US" dirty="0"/>
              <a:t>two or more pitches sounding simultaneously</a:t>
            </a:r>
          </a:p>
          <a:p>
            <a:pPr lvl="0"/>
            <a:endParaRPr lang="en-US" dirty="0"/>
          </a:p>
          <a:p>
            <a:r>
              <a:rPr lang="en-US" b="1" dirty="0" err="1"/>
              <a:t>Organum</a:t>
            </a:r>
            <a:r>
              <a:rPr lang="en-US" b="1" dirty="0"/>
              <a:t>: </a:t>
            </a:r>
            <a:r>
              <a:rPr lang="en-US" dirty="0"/>
              <a:t>a melody accompanied by a second part that moves parallel to it at a specified interval.</a:t>
            </a:r>
          </a:p>
          <a:p>
            <a:pPr lvl="0"/>
            <a:endParaRPr lang="en-US" dirty="0"/>
          </a:p>
          <a:p>
            <a:r>
              <a:rPr lang="en-US" b="1" dirty="0"/>
              <a:t>Interval: </a:t>
            </a:r>
            <a:r>
              <a:rPr lang="en-US" dirty="0"/>
              <a:t>the distance in pitch between two notes.</a:t>
            </a:r>
          </a:p>
          <a:p>
            <a:pPr lvl="1"/>
            <a:r>
              <a:rPr lang="en-US" dirty="0"/>
              <a:t>C-G= a 5</a:t>
            </a:r>
            <a:r>
              <a:rPr lang="en-US" baseline="30000" dirty="0"/>
              <a:t>th</a:t>
            </a:r>
            <a:r>
              <a:rPr lang="en-US" dirty="0"/>
              <a:t> (five notes: C D E F G)</a:t>
            </a:r>
          </a:p>
          <a:p>
            <a:endParaRPr lang="en-US" dirty="0"/>
          </a:p>
          <a:p>
            <a:r>
              <a:rPr lang="en-US" b="1" dirty="0"/>
              <a:t>“King of Heaven, Lord of the Wave-Sounding Sea,” Organum. 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  <p:pic>
        <p:nvPicPr>
          <p:cNvPr id="4" name="22 King of Heaven Organum">
            <a:hlinkClick r:id="" action="ppaction://media"/>
            <a:extLst>
              <a:ext uri="{FF2B5EF4-FFF2-40B4-BE49-F238E27FC236}">
                <a16:creationId xmlns:a16="http://schemas.microsoft.com/office/drawing/2014/main" id="{27DC2477-7427-4EF3-9DC1-7C46CF6559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556291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74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Evolution of Harmony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Polyphony</a:t>
            </a:r>
            <a:r>
              <a:rPr lang="en-US" dirty="0"/>
              <a:t>: two or more melodies played together according to strict rules.</a:t>
            </a:r>
          </a:p>
          <a:p>
            <a:pPr lvl="0"/>
            <a:endParaRPr lang="en-US" dirty="0"/>
          </a:p>
          <a:p>
            <a:pPr lvl="0"/>
            <a:r>
              <a:rPr lang="en-US" b="1" dirty="0"/>
              <a:t>Homophony : </a:t>
            </a:r>
            <a:r>
              <a:rPr lang="en-US" dirty="0"/>
              <a:t>Melody with an accompaniment of chords.</a:t>
            </a:r>
          </a:p>
          <a:p>
            <a:pPr lvl="0"/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Harmony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b="1" dirty="0"/>
              <a:t>Chord: </a:t>
            </a:r>
            <a:r>
              <a:rPr lang="en-US" dirty="0"/>
              <a:t>Three or more notes played together</a:t>
            </a:r>
          </a:p>
          <a:p>
            <a:pPr lvl="0"/>
            <a:endParaRPr lang="en-US" dirty="0"/>
          </a:p>
          <a:p>
            <a:r>
              <a:rPr lang="en-US" b="1" dirty="0"/>
              <a:t>Triad:</a:t>
            </a:r>
            <a:r>
              <a:rPr lang="en-US" dirty="0"/>
              <a:t> A chord of three different notes, stacked in thirds.</a:t>
            </a:r>
          </a:p>
          <a:p>
            <a:pPr lvl="1"/>
            <a:r>
              <a:rPr lang="en-US" dirty="0"/>
              <a:t>A-C-E: Triad</a:t>
            </a:r>
          </a:p>
          <a:p>
            <a:pPr lvl="1"/>
            <a:r>
              <a:rPr lang="en-US" dirty="0"/>
              <a:t>F-A-C: Triad</a:t>
            </a:r>
          </a:p>
          <a:p>
            <a:pPr lvl="0"/>
            <a:r>
              <a:rPr lang="en-US" b="1" dirty="0"/>
              <a:t>Seventh Chord: </a:t>
            </a:r>
            <a:r>
              <a:rPr lang="en-US" dirty="0"/>
              <a:t>A chord of four different notes stacked in thirds.</a:t>
            </a:r>
          </a:p>
          <a:p>
            <a:pPr lvl="1"/>
            <a:r>
              <a:rPr lang="en-US" dirty="0"/>
              <a:t>G-B-D-F: Seventh Chord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Chord Progressions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 </a:t>
            </a:r>
            <a:r>
              <a:rPr lang="en-US" b="1" dirty="0"/>
              <a:t>Chord Progression: </a:t>
            </a:r>
            <a:r>
              <a:rPr lang="en-US" dirty="0"/>
              <a:t>A set of chords that systematically follow each other.</a:t>
            </a:r>
          </a:p>
          <a:p>
            <a:endParaRPr lang="en-US" dirty="0"/>
          </a:p>
          <a:p>
            <a:r>
              <a:rPr lang="en-US" b="1" dirty="0"/>
              <a:t>Twelve Bar Blues. 12 bar blues pattern in the chords.</a:t>
            </a:r>
            <a:endParaRPr lang="en-US" dirty="0"/>
          </a:p>
          <a:p>
            <a:pPr lvl="1"/>
            <a:r>
              <a:rPr lang="en-US" b="1" dirty="0"/>
              <a:t>Repetition vs. variation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Tonality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b="1" dirty="0"/>
              <a:t>Key: </a:t>
            </a:r>
            <a:r>
              <a:rPr lang="en-US" dirty="0"/>
              <a:t>a series of notes that function in relation to one another.</a:t>
            </a:r>
          </a:p>
          <a:p>
            <a:endParaRPr lang="en-US" dirty="0"/>
          </a:p>
          <a:p>
            <a:r>
              <a:rPr lang="en-US" dirty="0"/>
              <a:t>Key of C= C D E F G A B C</a:t>
            </a:r>
          </a:p>
          <a:p>
            <a:r>
              <a:rPr lang="en-US" dirty="0"/>
              <a:t>“C” feels like home</a:t>
            </a:r>
          </a:p>
          <a:p>
            <a:pPr lvl="1"/>
            <a:r>
              <a:rPr lang="en-US" dirty="0"/>
              <a:t>Tonic Triad (“I” Chord): C E G</a:t>
            </a:r>
          </a:p>
          <a:p>
            <a:pPr lvl="1"/>
            <a:r>
              <a:rPr lang="en-US" dirty="0"/>
              <a:t>“IV” Chord: F-A-C</a:t>
            </a:r>
          </a:p>
          <a:p>
            <a:pPr lvl="1"/>
            <a:r>
              <a:rPr lang="en-US" dirty="0"/>
              <a:t>“V7” Chord: G-B-D-F</a:t>
            </a:r>
          </a:p>
          <a:p>
            <a:pPr lvl="0"/>
            <a:r>
              <a:rPr lang="en-US" b="1" dirty="0"/>
              <a:t>Tonality: </a:t>
            </a:r>
            <a:r>
              <a:rPr lang="en-US" dirty="0"/>
              <a:t>The sense chords moving towards a “home” chord.</a:t>
            </a:r>
          </a:p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Jesu</a:t>
            </a:r>
            <a:r>
              <a:rPr lang="en-US" b="1" dirty="0"/>
              <a:t>, Joy of Man’s Desiring. Johann Sebastian Bach. CD </a:t>
            </a:r>
            <a:r>
              <a:rPr lang="en-US" dirty="0"/>
              <a:t>One of the first to use harmony</a:t>
            </a:r>
          </a:p>
          <a:p>
            <a:pPr lvl="1"/>
            <a:r>
              <a:rPr lang="en-US" dirty="0"/>
              <a:t>Multiple places that feel like “home”</a:t>
            </a:r>
          </a:p>
          <a:p>
            <a:pPr lvl="0"/>
            <a:endParaRPr lang="en-US" dirty="0"/>
          </a:p>
          <a:p>
            <a:pPr lvl="0"/>
            <a:r>
              <a:rPr lang="en-US" b="1" dirty="0"/>
              <a:t>Modulation: </a:t>
            </a:r>
            <a:r>
              <a:rPr lang="en-US" dirty="0"/>
              <a:t>Movement from one key to another.</a:t>
            </a:r>
          </a:p>
          <a:p>
            <a:endParaRPr lang="en-US" dirty="0"/>
          </a:p>
        </p:txBody>
      </p:sp>
      <p:pic>
        <p:nvPicPr>
          <p:cNvPr id="4" name="25 Bach Jesu, Joy of Man's Desiring">
            <a:hlinkClick r:id="" action="ppaction://media"/>
            <a:extLst>
              <a:ext uri="{FF2B5EF4-FFF2-40B4-BE49-F238E27FC236}">
                <a16:creationId xmlns:a16="http://schemas.microsoft.com/office/drawing/2014/main" id="{9449821E-9A26-4814-AEEF-D0D58FE7AD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43400" y="2590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24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Harmonic Tension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b="1" dirty="0" err="1"/>
              <a:t>Connsonance</a:t>
            </a:r>
            <a:r>
              <a:rPr lang="en-US" b="1" dirty="0"/>
              <a:t>: </a:t>
            </a:r>
            <a:r>
              <a:rPr lang="en-US" dirty="0"/>
              <a:t>Sounds stable or at rest</a:t>
            </a:r>
          </a:p>
          <a:p>
            <a:pPr lvl="0"/>
            <a:r>
              <a:rPr lang="en-US" b="1" dirty="0"/>
              <a:t>Dissonance:</a:t>
            </a:r>
            <a:r>
              <a:rPr lang="en-US" dirty="0"/>
              <a:t> Sounds as though in motion.</a:t>
            </a:r>
          </a:p>
          <a:p>
            <a:endParaRPr lang="en-US" dirty="0"/>
          </a:p>
          <a:p>
            <a:r>
              <a:rPr lang="en-US" b="1" i="1" dirty="0"/>
              <a:t>Eine </a:t>
            </a:r>
            <a:r>
              <a:rPr lang="en-US" b="1" i="1" dirty="0" err="1"/>
              <a:t>Kleine</a:t>
            </a:r>
            <a:r>
              <a:rPr lang="en-US" b="1" i="1" dirty="0"/>
              <a:t> </a:t>
            </a:r>
            <a:r>
              <a:rPr lang="en-US" b="1" i="1" dirty="0" err="1"/>
              <a:t>Nachtmusick</a:t>
            </a:r>
            <a:r>
              <a:rPr lang="en-US" b="1" i="1" dirty="0"/>
              <a:t>, </a:t>
            </a:r>
            <a:r>
              <a:rPr lang="en-US" b="1" dirty="0"/>
              <a:t>First Movement, </a:t>
            </a:r>
            <a:r>
              <a:rPr lang="en-US" b="1" i="1" dirty="0"/>
              <a:t>Allegro</a:t>
            </a:r>
            <a:r>
              <a:rPr lang="en-US" b="1" dirty="0"/>
              <a:t>, Wolfgang Amadeus Mozart. </a:t>
            </a:r>
            <a:r>
              <a:rPr lang="en-US" dirty="0"/>
              <a:t>Is a largely consonant piece.</a:t>
            </a:r>
          </a:p>
          <a:p>
            <a:pPr lvl="2"/>
            <a:r>
              <a:rPr lang="en-US" dirty="0"/>
              <a:t>The dissonances are handled very discreetly</a:t>
            </a:r>
          </a:p>
          <a:p>
            <a:pPr lvl="2"/>
            <a:endParaRPr lang="en-US" dirty="0"/>
          </a:p>
          <a:p>
            <a:r>
              <a:rPr lang="en-US" b="1" dirty="0"/>
              <a:t>Six Pieces for Orchestra, No.2 </a:t>
            </a:r>
            <a:r>
              <a:rPr lang="en-US" b="1" dirty="0" err="1"/>
              <a:t>Bewegt</a:t>
            </a:r>
            <a:r>
              <a:rPr lang="en-US" b="1" dirty="0"/>
              <a:t>, Anton Webern CD 1 Track 26</a:t>
            </a:r>
            <a:endParaRPr lang="en-US" dirty="0"/>
          </a:p>
          <a:p>
            <a:pPr lvl="2"/>
            <a:r>
              <a:rPr lang="en-US" dirty="0"/>
              <a:t>Is largely dissonant</a:t>
            </a:r>
          </a:p>
          <a:p>
            <a:pPr lvl="2"/>
            <a:r>
              <a:rPr lang="en-US" dirty="0"/>
              <a:t>Does not employ the system of tonality.</a:t>
            </a:r>
          </a:p>
          <a:p>
            <a:endParaRPr lang="en-US" dirty="0"/>
          </a:p>
        </p:txBody>
      </p:sp>
      <p:pic>
        <p:nvPicPr>
          <p:cNvPr id="4" name="06 Eine kleine nachtmusik, 1">
            <a:hlinkClick r:id="" action="ppaction://media"/>
            <a:extLst>
              <a:ext uri="{FF2B5EF4-FFF2-40B4-BE49-F238E27FC236}">
                <a16:creationId xmlns:a16="http://schemas.microsoft.com/office/drawing/2014/main" id="{5343DBDE-C7BF-4DF6-95ED-C53CA139B6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9000" y="3810000"/>
            <a:ext cx="609600" cy="609600"/>
          </a:xfrm>
          <a:prstGeom prst="rect">
            <a:avLst/>
          </a:prstGeom>
        </p:spPr>
      </p:pic>
      <p:pic>
        <p:nvPicPr>
          <p:cNvPr id="5" name="26 Webern Six Pieces for Orchestra,">
            <a:hlinkClick r:id="" action="ppaction://media"/>
            <a:extLst>
              <a:ext uri="{FF2B5EF4-FFF2-40B4-BE49-F238E27FC236}">
                <a16:creationId xmlns:a16="http://schemas.microsoft.com/office/drawing/2014/main" id="{8DEEEB6B-179B-4CDC-9A52-9142AB96C7A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9000" y="523254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45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84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Ch. 6 Strength and Color in Music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cut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43</TotalTime>
  <Words>448</Words>
  <Application>Microsoft Office PowerPoint</Application>
  <PresentationFormat>On-screen Show (4:3)</PresentationFormat>
  <Paragraphs>65</Paragraphs>
  <Slides>12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Rockwell</vt:lpstr>
      <vt:lpstr>Wingdings 2</vt:lpstr>
      <vt:lpstr>Foundry</vt:lpstr>
      <vt:lpstr>Harmony: The Vertical Dimension </vt:lpstr>
      <vt:lpstr>Evolution of Harmony</vt:lpstr>
      <vt:lpstr>Evolution of Harmony</vt:lpstr>
      <vt:lpstr>Components of Harmony</vt:lpstr>
      <vt:lpstr>Chord Progressions</vt:lpstr>
      <vt:lpstr>Tonality</vt:lpstr>
      <vt:lpstr>PowerPoint Presentation</vt:lpstr>
      <vt:lpstr>Harmonic Tension</vt:lpstr>
      <vt:lpstr>Ch. 6 Strength and Color in Music </vt:lpstr>
      <vt:lpstr>Strength and Color in Music</vt:lpstr>
      <vt:lpstr>Color in Music</vt:lpstr>
      <vt:lpstr>Orchestration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Ch.5 Harmony: The Vertical Dimension</dc:title>
  <dc:creator>Matthew Scott Phillips</dc:creator>
  <cp:lastModifiedBy>Matthew Scott Phillips</cp:lastModifiedBy>
  <cp:revision>7</cp:revision>
  <dcterms:created xsi:type="dcterms:W3CDTF">2009-09-10T02:09:32Z</dcterms:created>
  <dcterms:modified xsi:type="dcterms:W3CDTF">2019-09-06T14:28:48Z</dcterms:modified>
</cp:coreProperties>
</file>