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9" r:id="rId9"/>
    <p:sldId id="264" r:id="rId10"/>
    <p:sldId id="270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11" autoAdjust="0"/>
    <p:restoredTop sz="94660"/>
  </p:normalViewPr>
  <p:slideViewPr>
    <p:cSldViewPr snapToGrid="0">
      <p:cViewPr varScale="1">
        <p:scale>
          <a:sx n="87" d="100"/>
          <a:sy n="87" d="100"/>
        </p:scale>
        <p:origin x="54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hyperlink" Target="https://www.youtube.com/watch?v=7NUjDKOiyas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H-_p7uYmTM" TargetMode="External"/><Relationship Id="rId2" Type="http://schemas.openxmlformats.org/officeDocument/2006/relationships/hyperlink" Target="https://www.youtube.com/watch?v=ghFE46MFJL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lVPLIuBy9CY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3: Africa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AutoShape 2" descr="Image result for Ewe people"/>
          <p:cNvSpPr>
            <a:spLocks noChangeAspect="1" noChangeArrowheads="1"/>
          </p:cNvSpPr>
          <p:nvPr/>
        </p:nvSpPr>
        <p:spPr bwMode="auto">
          <a:xfrm>
            <a:off x="3600092" y="1497705"/>
            <a:ext cx="4513597" cy="451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87" y="2441876"/>
            <a:ext cx="2998350" cy="195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6971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Agbekor</a:t>
            </a:r>
            <a:r>
              <a:rPr lang="en-US" dirty="0"/>
              <a:t> songs in 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US" dirty="0"/>
              <a:t> </a:t>
            </a:r>
            <a:r>
              <a:rPr lang="en-US" b="1" dirty="0"/>
              <a:t>call and response</a:t>
            </a:r>
            <a:r>
              <a:rPr lang="en-US" dirty="0"/>
              <a:t> technique: A leader sings a melody, which is then supported by a group.</a:t>
            </a:r>
          </a:p>
          <a:p>
            <a:pPr lvl="0"/>
            <a:r>
              <a:rPr lang="en-US" dirty="0"/>
              <a:t>Pitch is aimed at “pitch areas” rather than specific pitches</a:t>
            </a:r>
          </a:p>
          <a:p>
            <a:pPr lvl="0"/>
            <a:r>
              <a:rPr lang="en-US" dirty="0"/>
              <a:t>Melodies usually conform roughly to normal </a:t>
            </a:r>
            <a:r>
              <a:rPr lang="en-US" dirty="0" err="1"/>
              <a:t>speach</a:t>
            </a:r>
            <a:r>
              <a:rPr lang="en-US" dirty="0"/>
              <a:t>.</a:t>
            </a:r>
          </a:p>
          <a:p>
            <a:pPr lvl="0"/>
            <a:r>
              <a:rPr lang="en-US" b="1" dirty="0"/>
              <a:t>Slow-paced songs:</a:t>
            </a:r>
            <a:endParaRPr lang="en-US" dirty="0"/>
          </a:p>
          <a:p>
            <a:pPr lvl="1"/>
            <a:r>
              <a:rPr lang="en-US" dirty="0"/>
              <a:t>First song: announces that people should prepare for the </a:t>
            </a:r>
            <a:r>
              <a:rPr lang="en-US" dirty="0" err="1"/>
              <a:t>agbekor</a:t>
            </a:r>
            <a:r>
              <a:rPr lang="en-US" dirty="0"/>
              <a:t> procession</a:t>
            </a:r>
          </a:p>
          <a:p>
            <a:pPr lvl="1"/>
            <a:r>
              <a:rPr lang="en-US" dirty="0"/>
              <a:t>Second Song: set at sunrise on the day of a battle. Implores warriors to be cunning.</a:t>
            </a:r>
          </a:p>
          <a:p>
            <a:pPr lvl="1"/>
            <a:r>
              <a:rPr lang="en-US" dirty="0"/>
              <a:t>Third Song: Celebrates the warriors superiority over their enemy</a:t>
            </a:r>
          </a:p>
          <a:p>
            <a:pPr lvl="0"/>
            <a:r>
              <a:rPr lang="en-US" dirty="0"/>
              <a:t>Fast-paced songs: Celebrate heroic passion.</a:t>
            </a:r>
          </a:p>
          <a:p>
            <a:r>
              <a:rPr lang="en-US" dirty="0" err="1">
                <a:hlinkClick r:id="rId4"/>
              </a:rPr>
              <a:t>Agbekor</a:t>
            </a:r>
            <a:r>
              <a:rPr lang="en-US" dirty="0">
                <a:hlinkClick r:id="rId4"/>
              </a:rPr>
              <a:t> in performance</a:t>
            </a:r>
            <a:endParaRPr lang="en-US" dirty="0"/>
          </a:p>
        </p:txBody>
      </p:sp>
      <p:pic>
        <p:nvPicPr>
          <p:cNvPr id="4" name="1-11 Agbeko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76936" y="51780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19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1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Percussion Ensemble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the bell (</a:t>
            </a:r>
            <a:r>
              <a:rPr lang="en-US" b="1" dirty="0" err="1"/>
              <a:t>gankougui</a:t>
            </a:r>
            <a:r>
              <a:rPr lang="en-US" b="1" dirty="0"/>
              <a:t>)</a:t>
            </a:r>
          </a:p>
          <a:p>
            <a:pPr lvl="0"/>
            <a:r>
              <a:rPr lang="en-US" b="1" dirty="0" err="1"/>
              <a:t>Polyrhtyhm</a:t>
            </a:r>
            <a:r>
              <a:rPr lang="en-US" b="1" dirty="0"/>
              <a:t>: layering of multiple rhythms</a:t>
            </a:r>
          </a:p>
          <a:p>
            <a:pPr lvl="0"/>
            <a:r>
              <a:rPr lang="en-US" dirty="0"/>
              <a:t> Other Instruments:</a:t>
            </a:r>
          </a:p>
          <a:p>
            <a:pPr lvl="1"/>
            <a:r>
              <a:rPr lang="en-US" dirty="0" err="1"/>
              <a:t>Axatse</a:t>
            </a:r>
            <a:r>
              <a:rPr lang="en-US" dirty="0"/>
              <a:t>: a dried gourd</a:t>
            </a:r>
          </a:p>
          <a:p>
            <a:pPr lvl="1"/>
            <a:r>
              <a:rPr lang="en-US" dirty="0" err="1"/>
              <a:t>Kaganu</a:t>
            </a:r>
            <a:r>
              <a:rPr lang="en-US" dirty="0"/>
              <a:t>: slender drum articulates </a:t>
            </a:r>
            <a:r>
              <a:rPr lang="en-US" dirty="0" err="1"/>
              <a:t>offbeats</a:t>
            </a:r>
            <a:endParaRPr lang="en-US" dirty="0"/>
          </a:p>
          <a:p>
            <a:pPr lvl="1"/>
            <a:r>
              <a:rPr lang="en-US" dirty="0"/>
              <a:t>Three pitched drums: </a:t>
            </a:r>
            <a:r>
              <a:rPr lang="en-US" dirty="0" err="1"/>
              <a:t>Kidi</a:t>
            </a:r>
            <a:r>
              <a:rPr lang="en-US" dirty="0"/>
              <a:t>, </a:t>
            </a:r>
            <a:r>
              <a:rPr lang="en-US" dirty="0" err="1"/>
              <a:t>kloboto</a:t>
            </a:r>
            <a:r>
              <a:rPr lang="en-US" dirty="0"/>
              <a:t>, and </a:t>
            </a:r>
            <a:r>
              <a:rPr lang="en-US" dirty="0" err="1"/>
              <a:t>totodzi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Also a lead drummer</a:t>
            </a:r>
          </a:p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642034" y="2208012"/>
            <a:ext cx="1961271" cy="2615028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5252" y="2150344"/>
            <a:ext cx="1476375" cy="18383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35252" y="4136531"/>
            <a:ext cx="1371600" cy="2095500"/>
          </a:xfrm>
          <a:prstGeom prst="rect">
            <a:avLst/>
          </a:prstGeom>
        </p:spPr>
      </p:pic>
      <p:pic>
        <p:nvPicPr>
          <p:cNvPr id="10" name="1-12 Demonstration_ Agbeko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89382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62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4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 Drummer of </a:t>
            </a:r>
            <a:r>
              <a:rPr lang="en-US" b="1" dirty="0" err="1"/>
              <a:t>Dagbon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80321" y="2336873"/>
            <a:ext cx="5321233" cy="3599316"/>
          </a:xfrm>
        </p:spPr>
        <p:txBody>
          <a:bodyPr/>
          <a:lstStyle/>
          <a:p>
            <a:pPr lvl="0"/>
            <a:r>
              <a:rPr lang="en-US" dirty="0" err="1"/>
              <a:t>Lunsi</a:t>
            </a:r>
            <a:r>
              <a:rPr lang="en-US" dirty="0"/>
              <a:t>: members of a hereditary clan of drummers</a:t>
            </a:r>
          </a:p>
          <a:p>
            <a:pPr lvl="0"/>
            <a:r>
              <a:rPr lang="en-US" dirty="0"/>
              <a:t>two kinds of drums</a:t>
            </a:r>
          </a:p>
          <a:p>
            <a:pPr lvl="1"/>
            <a:r>
              <a:rPr lang="en-US" dirty="0"/>
              <a:t>Gung-gong: </a:t>
            </a:r>
          </a:p>
          <a:p>
            <a:pPr lvl="1"/>
            <a:r>
              <a:rPr lang="en-US" dirty="0" err="1"/>
              <a:t>Lunga</a:t>
            </a:r>
            <a:r>
              <a:rPr lang="en-US" dirty="0"/>
              <a:t>: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0103" y="2460528"/>
            <a:ext cx="1905000" cy="15430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103" y="4168984"/>
            <a:ext cx="3524297" cy="233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8751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Nag </a:t>
            </a:r>
            <a:r>
              <a:rPr lang="en-US" b="1" dirty="0" err="1"/>
              <a:t>Biegu</a:t>
            </a:r>
            <a:r>
              <a:rPr lang="en-US" b="1" dirty="0"/>
              <a:t>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Its title means “ferocious wild bull”</a:t>
            </a:r>
          </a:p>
          <a:p>
            <a:pPr lvl="1"/>
            <a:r>
              <a:rPr lang="en-US" dirty="0"/>
              <a:t>Refers to a </a:t>
            </a:r>
            <a:r>
              <a:rPr lang="en-US" dirty="0" err="1"/>
              <a:t>dagamba</a:t>
            </a:r>
            <a:r>
              <a:rPr lang="en-US" dirty="0"/>
              <a:t> king who called himself this.</a:t>
            </a:r>
          </a:p>
          <a:p>
            <a:pPr lvl="1"/>
            <a:r>
              <a:rPr lang="en-US" dirty="0"/>
              <a:t>Verse-chorus form: verses praise the king</a:t>
            </a:r>
          </a:p>
          <a:p>
            <a:endParaRPr lang="en-US" dirty="0"/>
          </a:p>
        </p:txBody>
      </p:sp>
      <p:pic>
        <p:nvPicPr>
          <p:cNvPr id="4" name="1-13 _Nag Biegu_ (_Ferocious Wild B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89382" y="54735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1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4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Drummer of </a:t>
            </a:r>
            <a:r>
              <a:rPr lang="en-US" dirty="0" err="1"/>
              <a:t>Dagbon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0321" y="2336873"/>
            <a:ext cx="6626001" cy="3599316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dirty="0" err="1"/>
              <a:t>Dagbon</a:t>
            </a:r>
            <a:r>
              <a:rPr lang="en-US" dirty="0"/>
              <a:t> drumming traditions are passed down from family members</a:t>
            </a:r>
          </a:p>
          <a:p>
            <a:pPr lvl="1"/>
            <a:r>
              <a:rPr lang="en-US" dirty="0" err="1"/>
              <a:t>Abubakari</a:t>
            </a:r>
            <a:r>
              <a:rPr lang="en-US" dirty="0"/>
              <a:t> was named after his grandfather</a:t>
            </a:r>
          </a:p>
          <a:p>
            <a:pPr lvl="1"/>
            <a:r>
              <a:rPr lang="en-US" dirty="0"/>
              <a:t>As a young child he lived with his uncle </a:t>
            </a:r>
            <a:r>
              <a:rPr lang="en-US" dirty="0" err="1"/>
              <a:t>Lun-Naa</a:t>
            </a:r>
            <a:r>
              <a:rPr lang="en-US" dirty="0"/>
              <a:t> </a:t>
            </a:r>
            <a:r>
              <a:rPr lang="en-US" dirty="0" err="1"/>
              <a:t>Neindoo</a:t>
            </a:r>
            <a:r>
              <a:rPr lang="en-US" dirty="0"/>
              <a:t>, who was a drum chief</a:t>
            </a:r>
          </a:p>
          <a:p>
            <a:pPr lvl="1"/>
            <a:r>
              <a:rPr lang="en-US" dirty="0"/>
              <a:t>Father took him from school to learn drumming</a:t>
            </a:r>
          </a:p>
          <a:p>
            <a:pPr lvl="1"/>
            <a:r>
              <a:rPr lang="en-US" dirty="0"/>
              <a:t>He began learning the basics of </a:t>
            </a:r>
            <a:r>
              <a:rPr lang="en-US" dirty="0" err="1"/>
              <a:t>Lunsi</a:t>
            </a:r>
            <a:r>
              <a:rPr lang="en-US" dirty="0"/>
              <a:t> drumming</a:t>
            </a:r>
          </a:p>
          <a:p>
            <a:pPr lvl="1"/>
            <a:r>
              <a:rPr lang="en-US" dirty="0"/>
              <a:t>As he grew older, he learned to “tell stories” through his drumming.</a:t>
            </a:r>
          </a:p>
          <a:p>
            <a:pPr lvl="1"/>
            <a:r>
              <a:rPr lang="en-US" dirty="0"/>
              <a:t>Left in the care of his “drumming father”</a:t>
            </a:r>
          </a:p>
          <a:p>
            <a:pPr lvl="1"/>
            <a:endParaRPr lang="en-US" dirty="0">
              <a:hlinkClick r:id="rId2"/>
            </a:endParaRPr>
          </a:p>
          <a:p>
            <a:pPr lvl="1"/>
            <a:r>
              <a:rPr lang="en-US" dirty="0">
                <a:hlinkClick r:id="rId2"/>
              </a:rPr>
              <a:t>Dagbon drumming in performance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Drums of Dagbon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61E669-CCB1-4C32-8938-AE2B7F4FCD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1449" y="2249805"/>
            <a:ext cx="2981325" cy="395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85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Africa: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African Continent has two broad zones</a:t>
            </a:r>
          </a:p>
          <a:p>
            <a:pPr lvl="1"/>
            <a:r>
              <a:rPr lang="en-US" b="1" dirty="0" err="1"/>
              <a:t>Maghrib</a:t>
            </a:r>
            <a:r>
              <a:rPr lang="en-US" b="1" dirty="0"/>
              <a:t>:</a:t>
            </a:r>
            <a:r>
              <a:rPr lang="en-US" dirty="0"/>
              <a:t> North of the Sahara Desert</a:t>
            </a:r>
          </a:p>
          <a:p>
            <a:pPr lvl="1"/>
            <a:r>
              <a:rPr lang="en-US" b="1" dirty="0"/>
              <a:t>Sub-Saharan</a:t>
            </a:r>
            <a:r>
              <a:rPr lang="en-US" dirty="0"/>
              <a:t>: South of the Sahara Desert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Influences: </a:t>
            </a:r>
          </a:p>
          <a:p>
            <a:pPr lvl="1"/>
            <a:r>
              <a:rPr lang="en-US" dirty="0"/>
              <a:t>Each Other</a:t>
            </a:r>
          </a:p>
          <a:p>
            <a:pPr lvl="1"/>
            <a:r>
              <a:rPr lang="en-US" dirty="0"/>
              <a:t>Rome</a:t>
            </a:r>
          </a:p>
          <a:p>
            <a:pPr lvl="1"/>
            <a:r>
              <a:rPr lang="en-US" dirty="0"/>
              <a:t>Greece</a:t>
            </a:r>
          </a:p>
          <a:p>
            <a:pPr lvl="1"/>
            <a:r>
              <a:rPr lang="en-US" dirty="0"/>
              <a:t>Turkey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524" y="3511795"/>
            <a:ext cx="52578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33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Postal Workers cancelling stamps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Generalizations About African Music-Culture</a:t>
            </a:r>
            <a:endParaRPr lang="en-US" dirty="0"/>
          </a:p>
          <a:p>
            <a:pPr lvl="1"/>
            <a:r>
              <a:rPr lang="en-US" dirty="0"/>
              <a:t>This is not a concert</a:t>
            </a:r>
          </a:p>
          <a:p>
            <a:pPr lvl="0"/>
            <a:r>
              <a:rPr lang="en-US" b="1" dirty="0"/>
              <a:t>Labor Music: </a:t>
            </a:r>
          </a:p>
          <a:p>
            <a:pPr lvl="0"/>
            <a:r>
              <a:rPr lang="en-US" dirty="0"/>
              <a:t>Primary Goal Not Artistic</a:t>
            </a:r>
          </a:p>
          <a:p>
            <a:pPr lvl="0"/>
            <a:r>
              <a:rPr lang="en-US" dirty="0"/>
              <a:t>Highly Social</a:t>
            </a:r>
          </a:p>
          <a:p>
            <a:pPr lvl="0"/>
            <a:r>
              <a:rPr lang="en-US" dirty="0"/>
              <a:t>Encourages Participation</a:t>
            </a:r>
          </a:p>
          <a:p>
            <a:pPr lvl="1"/>
            <a:endParaRPr lang="en-US" dirty="0"/>
          </a:p>
        </p:txBody>
      </p:sp>
      <p:pic>
        <p:nvPicPr>
          <p:cNvPr id="4" name="1-01 Postal workers canceling stamp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33538" y="59361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10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Musical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Melody has European musical qualities</a:t>
            </a:r>
          </a:p>
          <a:p>
            <a:pPr lvl="1"/>
            <a:r>
              <a:rPr lang="en-US" dirty="0"/>
              <a:t>Duple meter</a:t>
            </a:r>
          </a:p>
          <a:p>
            <a:pPr lvl="1"/>
            <a:r>
              <a:rPr lang="en-US" dirty="0"/>
              <a:t>Major scale</a:t>
            </a:r>
          </a:p>
          <a:p>
            <a:pPr lvl="1"/>
            <a:r>
              <a:rPr lang="en-US" dirty="0"/>
              <a:t>Harmony</a:t>
            </a:r>
          </a:p>
          <a:p>
            <a:pPr lvl="0"/>
            <a:r>
              <a:rPr lang="en-US" dirty="0"/>
              <a:t>The percussion has African Musical Qualities</a:t>
            </a:r>
          </a:p>
          <a:p>
            <a:pPr lvl="1"/>
            <a:r>
              <a:rPr lang="en-US" dirty="0"/>
              <a:t>Polyrhythm</a:t>
            </a:r>
          </a:p>
          <a:p>
            <a:pPr lvl="1"/>
            <a:r>
              <a:rPr lang="en-US" dirty="0"/>
              <a:t>Repetition</a:t>
            </a:r>
          </a:p>
          <a:p>
            <a:pPr lvl="1"/>
            <a:r>
              <a:rPr lang="en-US" dirty="0"/>
              <a:t>Improvisation</a:t>
            </a:r>
          </a:p>
          <a:p>
            <a:pPr lvl="1"/>
            <a:r>
              <a:rPr lang="en-US" dirty="0">
                <a:hlinkClick r:id="rId2"/>
              </a:rPr>
              <a:t>there is not movement without rhythm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752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The Music-Culture of Europe, Asia, and the Americas have strongly affected those of Africa.</a:t>
            </a:r>
          </a:p>
          <a:p>
            <a:pPr lvl="1"/>
            <a:r>
              <a:rPr lang="en-US" dirty="0"/>
              <a:t>Christian Hymns and Muslim chants </a:t>
            </a:r>
          </a:p>
          <a:p>
            <a:pPr lvl="1"/>
            <a:r>
              <a:rPr lang="en-US" dirty="0"/>
              <a:t>plucked lutes, double reed wind instruments, goblet shaped drums.</a:t>
            </a:r>
          </a:p>
          <a:p>
            <a:pPr lvl="1"/>
            <a:r>
              <a:rPr lang="en-US" dirty="0"/>
              <a:t>Euro-American : electric guitar and drum set. </a:t>
            </a:r>
          </a:p>
          <a:p>
            <a:pPr lvl="1"/>
            <a:r>
              <a:rPr lang="en-US" dirty="0"/>
              <a:t>Cuban music</a:t>
            </a:r>
          </a:p>
          <a:p>
            <a:pPr lvl="0"/>
            <a:r>
              <a:rPr lang="en-US" b="1" dirty="0"/>
              <a:t>Participation</a:t>
            </a:r>
            <a:r>
              <a:rPr lang="en-US" dirty="0"/>
              <a:t>: </a:t>
            </a:r>
          </a:p>
          <a:p>
            <a:pPr lvl="0"/>
            <a:r>
              <a:rPr lang="en-US" b="1" dirty="0"/>
              <a:t>Training</a:t>
            </a:r>
            <a:r>
              <a:rPr lang="en-US" dirty="0"/>
              <a:t>: </a:t>
            </a:r>
          </a:p>
          <a:p>
            <a:pPr lvl="1"/>
            <a:r>
              <a:rPr lang="en-US" b="1" dirty="0"/>
              <a:t>Enculturation: </a:t>
            </a:r>
            <a:r>
              <a:rPr lang="en-US" dirty="0"/>
              <a:t>The process of learning one’s culture from childhood.</a:t>
            </a:r>
          </a:p>
          <a:p>
            <a:pPr lvl="0"/>
            <a:r>
              <a:rPr lang="en-US" b="1" dirty="0"/>
              <a:t>Beliefs and Values: </a:t>
            </a:r>
            <a:r>
              <a:rPr lang="en-US" dirty="0"/>
              <a:t>Music is a necessary, normal part of life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603571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Agbekor</a:t>
            </a:r>
            <a:r>
              <a:rPr lang="en-US" b="1" dirty="0"/>
              <a:t>: Music and the Dance of the Ewe People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/>
              <a:t>Agbekor</a:t>
            </a:r>
            <a:r>
              <a:rPr lang="en-US" dirty="0"/>
              <a:t>: literally “clear life” </a:t>
            </a:r>
          </a:p>
          <a:p>
            <a:pPr lvl="0"/>
            <a:r>
              <a:rPr lang="en-US" dirty="0"/>
              <a:t>Features a percussion ensemble and a chorus of singers</a:t>
            </a:r>
          </a:p>
          <a:p>
            <a:pPr lvl="0"/>
            <a:r>
              <a:rPr lang="en-US" dirty="0"/>
              <a:t>Clear example of Call and Response.</a:t>
            </a:r>
          </a:p>
          <a:p>
            <a:pPr lvl="0"/>
            <a:r>
              <a:rPr lang="en-US" dirty="0"/>
              <a:t>Created by the Ewe People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357" y="4136531"/>
            <a:ext cx="2647950" cy="1724025"/>
          </a:xfrm>
          <a:prstGeom prst="rect">
            <a:avLst/>
          </a:prstGeom>
        </p:spPr>
      </p:pic>
      <p:pic>
        <p:nvPicPr>
          <p:cNvPr id="5" name="1-11 Agbeko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94182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1542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1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Ewe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largely Oral.</a:t>
            </a:r>
          </a:p>
          <a:p>
            <a:pPr lvl="0"/>
            <a:r>
              <a:rPr lang="en-US" dirty="0"/>
              <a:t>They lived as a minority </a:t>
            </a:r>
          </a:p>
          <a:p>
            <a:pPr lvl="0"/>
            <a:r>
              <a:rPr lang="en-US" dirty="0"/>
              <a:t>Settled along Volta River</a:t>
            </a:r>
          </a:p>
          <a:p>
            <a:pPr lvl="0"/>
            <a:r>
              <a:rPr lang="en-US" dirty="0"/>
              <a:t>Social life centered around extended family</a:t>
            </a:r>
          </a:p>
          <a:p>
            <a:pPr lvl="0"/>
            <a:r>
              <a:rPr lang="en-US" dirty="0"/>
              <a:t>Were often involved in military conflicts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5017" y="2047741"/>
            <a:ext cx="4665912" cy="3502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11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Ewe Religious Philosophy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Religion is predominant</a:t>
            </a:r>
          </a:p>
          <a:p>
            <a:pPr lvl="0"/>
            <a:r>
              <a:rPr lang="en-US" dirty="0"/>
              <a:t>Animals worshiped as divine, Lagoons and Rivers revered. </a:t>
            </a:r>
          </a:p>
          <a:p>
            <a:pPr lvl="0"/>
            <a:r>
              <a:rPr lang="en-US" dirty="0"/>
              <a:t> The supreme being, </a:t>
            </a:r>
            <a:r>
              <a:rPr lang="en-US" dirty="0" err="1"/>
              <a:t>Mawu</a:t>
            </a:r>
            <a:r>
              <a:rPr lang="en-US" dirty="0"/>
              <a:t>, is removed from the everyday affairs of humans.</a:t>
            </a:r>
          </a:p>
          <a:p>
            <a:pPr lvl="0"/>
            <a:r>
              <a:rPr lang="en-US" dirty="0"/>
              <a:t>Se, is the keeper of destiny, and of human souls.</a:t>
            </a:r>
          </a:p>
          <a:p>
            <a:pPr lvl="0"/>
            <a:r>
              <a:rPr lang="en-US" dirty="0"/>
              <a:t>Soul tells Se how life on Earth is to be.</a:t>
            </a:r>
          </a:p>
          <a:p>
            <a:pPr lvl="0"/>
            <a:r>
              <a:rPr lang="en-US" dirty="0"/>
              <a:t>Inhabit the bodies of their descendants.</a:t>
            </a:r>
          </a:p>
          <a:p>
            <a:pPr lvl="0"/>
            <a:r>
              <a:rPr lang="en-US" dirty="0"/>
              <a:t>Musical talent comes from these souls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19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Agbekor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 </a:t>
            </a:r>
            <a:endParaRPr lang="en-US" dirty="0"/>
          </a:p>
          <a:p>
            <a:pPr lvl="0"/>
            <a:r>
              <a:rPr lang="en-US" dirty="0"/>
              <a:t>Hunters witnessed monkeys in the forest.</a:t>
            </a:r>
          </a:p>
          <a:p>
            <a:pPr lvl="0"/>
            <a:r>
              <a:rPr lang="en-US" dirty="0"/>
              <a:t>War Drumming</a:t>
            </a:r>
          </a:p>
          <a:p>
            <a:pPr lvl="0"/>
            <a:r>
              <a:rPr lang="en-US" dirty="0"/>
              <a:t>Not participatory (learned by experts)</a:t>
            </a:r>
          </a:p>
          <a:p>
            <a:pPr lvl="0"/>
            <a:r>
              <a:rPr lang="en-US" dirty="0" err="1"/>
              <a:t>Agbekor</a:t>
            </a:r>
            <a:r>
              <a:rPr lang="en-US" dirty="0"/>
              <a:t> groups still perform it.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32425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90</TotalTime>
  <Words>592</Words>
  <Application>Microsoft Office PowerPoint</Application>
  <PresentationFormat>Widescreen</PresentationFormat>
  <Paragraphs>101</Paragraphs>
  <Slides>14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Trebuchet MS</vt:lpstr>
      <vt:lpstr>Berlin</vt:lpstr>
      <vt:lpstr>Chapter 3: Africa</vt:lpstr>
      <vt:lpstr>Africa: </vt:lpstr>
      <vt:lpstr>Postal Workers cancelling stamps</vt:lpstr>
      <vt:lpstr>Musical Style</vt:lpstr>
      <vt:lpstr>History</vt:lpstr>
      <vt:lpstr>Agbekor: Music and the Dance of the Ewe People</vt:lpstr>
      <vt:lpstr>Ewe History</vt:lpstr>
      <vt:lpstr>Ewe Religious Philosophy</vt:lpstr>
      <vt:lpstr>Agbekor</vt:lpstr>
      <vt:lpstr>Agbekor songs in Performance</vt:lpstr>
      <vt:lpstr>The Percussion Ensemble</vt:lpstr>
      <vt:lpstr>A Drummer of Dagbon</vt:lpstr>
      <vt:lpstr>Nag Biegu: </vt:lpstr>
      <vt:lpstr>A Drummer of Dagbon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3: Africa</dc:title>
  <dc:creator>Matthew Scott Phillips</dc:creator>
  <cp:lastModifiedBy>Matthew Scott Phillips</cp:lastModifiedBy>
  <cp:revision>13</cp:revision>
  <dcterms:created xsi:type="dcterms:W3CDTF">2016-09-05T21:57:29Z</dcterms:created>
  <dcterms:modified xsi:type="dcterms:W3CDTF">2018-09-13T15:47:06Z</dcterms:modified>
</cp:coreProperties>
</file>