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9/18/2018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pNEs8ewFgo4&amp;list=RD6HU4VLZeccg&amp;index=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HU4VLZeccg" TargetMode="External"/><Relationship Id="rId2" Type="http://schemas.openxmlformats.org/officeDocument/2006/relationships/hyperlink" Target="https://www.youtube.com/watch?v=Ko7SnJmkTNA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hyperlink" Target="https://www.youtube.com/watch?v=MpesUvzNx1c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hyperlink" Target="https://www.youtube.com/watch?v=PX8YPAXeby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3: Africa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Continued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1145" y="2558231"/>
            <a:ext cx="26479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676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Shona Mbira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/>
              <a:t>Nhemamusasa</a:t>
            </a:r>
            <a:endParaRPr lang="en-US" dirty="0"/>
          </a:p>
          <a:p>
            <a:pPr lvl="0"/>
            <a:r>
              <a:rPr lang="en-US" dirty="0"/>
              <a:t>Shona instrument: Mbira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6011" y="3206041"/>
            <a:ext cx="2114550" cy="2162175"/>
          </a:xfrm>
          <a:prstGeom prst="rect">
            <a:avLst/>
          </a:prstGeom>
        </p:spPr>
      </p:pic>
      <p:pic>
        <p:nvPicPr>
          <p:cNvPr id="5" name="1-14 _Nhemamusasa_ (lit. _Cutting B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52586" y="51719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51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3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History</a:t>
            </a:r>
            <a:r>
              <a:rPr lang="en-US" dirty="0"/>
              <a:t> of the  Shona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Central and Southern Africa</a:t>
            </a:r>
          </a:p>
          <a:p>
            <a:pPr lvl="0"/>
            <a:r>
              <a:rPr lang="en-US" dirty="0"/>
              <a:t>Colonized by White settlers in the 20</a:t>
            </a:r>
            <a:r>
              <a:rPr lang="en-US" baseline="30000" dirty="0"/>
              <a:t>th</a:t>
            </a:r>
            <a:r>
              <a:rPr lang="en-US" dirty="0"/>
              <a:t> Century.</a:t>
            </a:r>
          </a:p>
          <a:p>
            <a:pPr lvl="0"/>
            <a:r>
              <a:rPr lang="en-US" dirty="0"/>
              <a:t>Formerly Rhodesia, African culture was scorned</a:t>
            </a:r>
          </a:p>
          <a:p>
            <a:pPr lvl="0"/>
            <a:r>
              <a:rPr lang="en-US" dirty="0"/>
              <a:t>War of Liberation: Nation of Zimbabwe</a:t>
            </a:r>
          </a:p>
          <a:p>
            <a:pPr lvl="0"/>
            <a:r>
              <a:rPr lang="en-US" dirty="0"/>
              <a:t>The Mbira became a symbol of cultural identity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895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Shona Spirits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Shona ancestors</a:t>
            </a:r>
          </a:p>
          <a:p>
            <a:pPr lvl="1"/>
            <a:r>
              <a:rPr lang="en-US" dirty="0"/>
              <a:t>Chiefs</a:t>
            </a:r>
          </a:p>
          <a:p>
            <a:pPr lvl="1"/>
            <a:r>
              <a:rPr lang="en-US" dirty="0"/>
              <a:t>Family members</a:t>
            </a:r>
          </a:p>
          <a:p>
            <a:pPr lvl="1"/>
            <a:r>
              <a:rPr lang="en-US" dirty="0"/>
              <a:t>Nonrelatives and animals</a:t>
            </a:r>
          </a:p>
          <a:p>
            <a:pPr lvl="1"/>
            <a:r>
              <a:rPr lang="en-US" dirty="0"/>
              <a:t>Witches</a:t>
            </a:r>
          </a:p>
          <a:p>
            <a:pPr lvl="0"/>
            <a:r>
              <a:rPr lang="en-US" dirty="0"/>
              <a:t>Help their </a:t>
            </a:r>
            <a:r>
              <a:rPr lang="en-US" dirty="0" err="1"/>
              <a:t>descednets</a:t>
            </a:r>
            <a:endParaRPr lang="en-US" dirty="0"/>
          </a:p>
          <a:p>
            <a:pPr lvl="0"/>
            <a:r>
              <a:rPr lang="en-US" dirty="0"/>
              <a:t>Rituals called “</a:t>
            </a:r>
            <a:r>
              <a:rPr lang="en-US" dirty="0" err="1"/>
              <a:t>mapira</a:t>
            </a:r>
            <a:r>
              <a:rPr lang="en-US" dirty="0"/>
              <a:t>” the mbira is an important part of this ritual.</a:t>
            </a:r>
          </a:p>
          <a:p>
            <a:pPr lvl="0"/>
            <a:r>
              <a:rPr lang="en-US" dirty="0">
                <a:hlinkClick r:id="rId2"/>
              </a:rPr>
              <a:t>Mbira in performance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420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Mbira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Most Mbiras have a set of long thin keys, a soundboard, a resonator, and jingles that buzz rhythmically</a:t>
            </a:r>
          </a:p>
          <a:p>
            <a:pPr lvl="0"/>
            <a:r>
              <a:rPr lang="en-US" dirty="0"/>
              <a:t>Mbira </a:t>
            </a:r>
            <a:r>
              <a:rPr lang="en-US" dirty="0" err="1"/>
              <a:t>dzavadzimu</a:t>
            </a:r>
            <a:r>
              <a:rPr lang="en-US" dirty="0"/>
              <a:t>, literally “mbira of the ancestors”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6569" y="3382894"/>
            <a:ext cx="3229941" cy="271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429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Nhemamusasa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spirits love their favorite Mbira pieces, </a:t>
            </a:r>
          </a:p>
          <a:p>
            <a:pPr lvl="0"/>
            <a:r>
              <a:rPr lang="en-US" dirty="0"/>
              <a:t>Stable </a:t>
            </a:r>
            <a:r>
              <a:rPr lang="en-US" dirty="0" err="1"/>
              <a:t>Repetoire</a:t>
            </a:r>
            <a:endParaRPr lang="en-US" dirty="0"/>
          </a:p>
          <a:p>
            <a:pPr lvl="0"/>
            <a:r>
              <a:rPr lang="en-US" dirty="0"/>
              <a:t>This piece is played for “</a:t>
            </a:r>
            <a:r>
              <a:rPr lang="en-US" dirty="0" err="1"/>
              <a:t>Chaminuka</a:t>
            </a:r>
            <a:r>
              <a:rPr lang="en-US" dirty="0"/>
              <a:t>”</a:t>
            </a:r>
          </a:p>
          <a:p>
            <a:pPr lvl="0"/>
            <a:r>
              <a:rPr lang="en-US" dirty="0" err="1">
                <a:hlinkClick r:id="rId2"/>
              </a:rPr>
              <a:t>Nhemamusasa</a:t>
            </a:r>
            <a:endParaRPr lang="en-US" dirty="0"/>
          </a:p>
          <a:p>
            <a:pPr lvl="0"/>
            <a:r>
              <a:rPr lang="en-US" dirty="0" err="1">
                <a:hlinkClick r:id="rId3"/>
              </a:rPr>
              <a:t>Chemutengure</a:t>
            </a: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834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Chimurenga</a:t>
            </a:r>
            <a:r>
              <a:rPr lang="en-US" b="1" dirty="0"/>
              <a:t>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3504" y="2336873"/>
            <a:ext cx="9613861" cy="3599316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pop music instrumentation and studio production</a:t>
            </a:r>
          </a:p>
          <a:p>
            <a:pPr lvl="0"/>
            <a:r>
              <a:rPr lang="en-US" dirty="0"/>
              <a:t>modeled after traditional mbira music.</a:t>
            </a:r>
          </a:p>
          <a:p>
            <a:pPr lvl="0"/>
            <a:r>
              <a:rPr lang="en-US" dirty="0">
                <a:hlinkClick r:id="rId4"/>
              </a:rPr>
              <a:t>mbira style guitar</a:t>
            </a:r>
            <a:endParaRPr lang="en-US" dirty="0"/>
          </a:p>
          <a:p>
            <a:pPr lvl="0"/>
            <a:r>
              <a:rPr lang="en-US" dirty="0"/>
              <a:t>This song is called “</a:t>
            </a:r>
            <a:r>
              <a:rPr lang="en-US" dirty="0" err="1"/>
              <a:t>Nyarai</a:t>
            </a:r>
            <a:r>
              <a:rPr lang="en-US" dirty="0"/>
              <a:t>” (Be Ashamed)</a:t>
            </a:r>
          </a:p>
          <a:p>
            <a:pPr lvl="0"/>
            <a:r>
              <a:rPr lang="en-US" dirty="0"/>
              <a:t>lyrics celebrate victory and chide those who did not support the effort.</a:t>
            </a:r>
          </a:p>
          <a:p>
            <a:pPr lvl="0"/>
            <a:r>
              <a:rPr lang="en-US" dirty="0"/>
              <a:t>The word </a:t>
            </a:r>
            <a:r>
              <a:rPr lang="en-US" dirty="0" err="1"/>
              <a:t>Chimurenga</a:t>
            </a:r>
            <a:r>
              <a:rPr lang="en-US" dirty="0"/>
              <a:t> means struggle, and refers to the war for independence fought in Zimbabwe</a:t>
            </a:r>
          </a:p>
          <a:p>
            <a:endParaRPr lang="en-US" dirty="0"/>
          </a:p>
        </p:txBody>
      </p:sp>
      <p:pic>
        <p:nvPicPr>
          <p:cNvPr id="4" name="1-15 _Nyarai_ (_Be Ashamed_), excer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23717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02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5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</a:t>
            </a:r>
            <a:r>
              <a:rPr lang="en-US" b="1" dirty="0" err="1"/>
              <a:t>BaAka</a:t>
            </a:r>
            <a:r>
              <a:rPr lang="en-US" b="1" dirty="0"/>
              <a:t> People Singing “Makala”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Music of the “Forest People”</a:t>
            </a:r>
          </a:p>
          <a:p>
            <a:pPr lvl="0"/>
            <a:r>
              <a:rPr lang="en-US" dirty="0"/>
              <a:t>Unique Culture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867" y="3477544"/>
            <a:ext cx="3101949" cy="202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943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</a:t>
            </a:r>
            <a:r>
              <a:rPr lang="en-US" b="1" dirty="0"/>
              <a:t>Makala” song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“</a:t>
            </a:r>
            <a:r>
              <a:rPr lang="en-US" dirty="0" err="1"/>
              <a:t>mabo</a:t>
            </a:r>
            <a:r>
              <a:rPr lang="en-US" dirty="0"/>
              <a:t>” ; a type of music and dance associated with hunting.</a:t>
            </a:r>
          </a:p>
          <a:p>
            <a:pPr lvl="0"/>
            <a:r>
              <a:rPr lang="en-US" dirty="0"/>
              <a:t>singing, drumming, and dancing, all people of the </a:t>
            </a:r>
            <a:r>
              <a:rPr lang="en-US" dirty="0" err="1"/>
              <a:t>BaAka</a:t>
            </a:r>
            <a:r>
              <a:rPr lang="en-US" dirty="0"/>
              <a:t> are encouraged to join</a:t>
            </a:r>
          </a:p>
          <a:p>
            <a:pPr lvl="0"/>
            <a:r>
              <a:rPr lang="en-US" dirty="0"/>
              <a:t>They are all taught these songs and dances from a young age (enculturation)</a:t>
            </a:r>
          </a:p>
          <a:p>
            <a:pPr lvl="0"/>
            <a:r>
              <a:rPr lang="en-US" dirty="0"/>
              <a:t>Polyphonic: multiple melodies happening at once.</a:t>
            </a:r>
          </a:p>
          <a:p>
            <a:pPr lvl="0"/>
            <a:r>
              <a:rPr lang="en-US" dirty="0" err="1">
                <a:hlinkClick r:id="rId4"/>
              </a:rPr>
              <a:t>BaAka</a:t>
            </a:r>
            <a:r>
              <a:rPr lang="en-US" dirty="0">
                <a:hlinkClick r:id="rId4"/>
              </a:rPr>
              <a:t> music in the forest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1-16 _Makala_ (name of unknown pers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012702" y="56313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33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101</TotalTime>
  <Words>273</Words>
  <Application>Microsoft Office PowerPoint</Application>
  <PresentationFormat>Widescreen</PresentationFormat>
  <Paragraphs>45</Paragraphs>
  <Slides>9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Trebuchet MS</vt:lpstr>
      <vt:lpstr>Berlin</vt:lpstr>
      <vt:lpstr>Chapter 3: Africa</vt:lpstr>
      <vt:lpstr>Shona Mbira Music</vt:lpstr>
      <vt:lpstr>History of the  Shona</vt:lpstr>
      <vt:lpstr>Shona Spirits</vt:lpstr>
      <vt:lpstr>The Mbira</vt:lpstr>
      <vt:lpstr>Nhemamusasa</vt:lpstr>
      <vt:lpstr>Chimurenga Music</vt:lpstr>
      <vt:lpstr>The BaAka People Singing “Makala”</vt:lpstr>
      <vt:lpstr>“Makala” song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3: Africa</dc:title>
  <dc:creator>Matthew Scott Phillips</dc:creator>
  <cp:lastModifiedBy>Matthew Scott Phillips</cp:lastModifiedBy>
  <cp:revision>7</cp:revision>
  <dcterms:created xsi:type="dcterms:W3CDTF">2016-09-07T21:33:36Z</dcterms:created>
  <dcterms:modified xsi:type="dcterms:W3CDTF">2018-09-18T16:13:36Z</dcterms:modified>
</cp:coreProperties>
</file>