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4" r:id="rId15"/>
    <p:sldId id="271" r:id="rId16"/>
    <p:sldId id="272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E0307-B85C-446A-8EF0-0407D435D787}" type="datetimeFigureOut">
              <a:rPr lang="en-US" dirty="0"/>
              <a:t>2/25/2019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862E7-95FA-4FC4-9EC5-DDBFA8DC7417}" type="datetimeFigureOut">
              <a:rPr lang="en-US" dirty="0"/>
              <a:t>2/25/2019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987F2-A784-4F72-BB57-0E9EACDE722E}" type="datetimeFigureOut">
              <a:rPr lang="en-US" dirty="0"/>
              <a:t>2/25/2019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BD51E-4B19-444E-85C0-DBD7EB6263F4}" type="datetimeFigureOut">
              <a:rPr lang="en-US" dirty="0"/>
              <a:t>2/25/2019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7255A-4AD5-4D3E-9A0A-689DA3BA976C}" type="datetimeFigureOut">
              <a:rPr lang="en-US" dirty="0"/>
              <a:t>2/25/2019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0AD15-87AC-45B2-9EE5-8D165AF83CD7}" type="datetimeFigureOut">
              <a:rPr lang="en-US" dirty="0"/>
              <a:t>2/25/2019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40CCD-F0D6-4CC2-A4C8-2D7D0D875F02}" type="datetimeFigureOut">
              <a:rPr lang="en-US" dirty="0"/>
              <a:t>2/25/2019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FE2CC-454D-4466-AC55-B86DA0A87BAE}" type="datetimeFigureOut">
              <a:rPr lang="en-US" dirty="0"/>
              <a:t>2/25/2019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B647B1BF-4039-460D-A637-65428CBD720E}" type="datetimeFigureOut">
              <a:rPr lang="en-US" dirty="0"/>
              <a:t>2/25/2019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39ACE-9343-4EBE-B5CA-AEA240A1DC53}" type="datetimeFigureOut">
              <a:rPr lang="en-US" dirty="0"/>
              <a:t>2/25/2019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00F7B-89C5-4DF7-A309-6263220147D4}" type="datetimeFigureOut">
              <a:rPr lang="en-US" dirty="0"/>
              <a:t>2/25/2019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C95DE-FD64-4606-AE61-EC1136867CC6}" type="datetimeFigureOut">
              <a:rPr lang="en-US" dirty="0"/>
              <a:t>2/25/2019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0BBD-30FE-4CF1-900A-0C45149F8AF8}" type="datetimeFigureOut">
              <a:rPr lang="en-US" dirty="0"/>
              <a:t>2/25/2019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A5F7F-3E81-4C65-A4D1-CB62D5B9DB91}" type="datetimeFigureOut">
              <a:rPr lang="en-US" dirty="0"/>
              <a:t>2/25/2019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ECC86-1672-4627-AEFE-EC5485C73905}" type="datetimeFigureOut">
              <a:rPr lang="en-US" dirty="0"/>
              <a:t>2/25/2019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CB01F-D966-4C62-B900-0BE008A90C98}" type="datetimeFigureOut">
              <a:rPr lang="en-US" dirty="0"/>
              <a:t>2/25/2019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3A0EA-7DC7-4964-BB97-B173EF3B859A}" type="datetimeFigureOut">
              <a:rPr lang="en-US" dirty="0"/>
              <a:t>2/25/2019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EF52CC-F3D9-41D4-BCE4-C208E61A3F31}" type="datetimeFigureOut">
              <a:rPr lang="en-US" dirty="0"/>
              <a:t>2/25/2019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TYLbrZAko7E&amp;index=1&amp;list=RDQMl2XNSq2JxfQ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5.png"/><Relationship Id="rId5" Type="http://schemas.openxmlformats.org/officeDocument/2006/relationships/hyperlink" Target="https://www.youtube.com/watch?v=lzQ8GDBA8Is" TargetMode="External"/><Relationship Id="rId4" Type="http://schemas.openxmlformats.org/officeDocument/2006/relationships/hyperlink" Target="https://www.youtube.com/watch?v=l9bX5mzdihs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5" Type="http://schemas.openxmlformats.org/officeDocument/2006/relationships/image" Target="../media/image5.png"/><Relationship Id="rId4" Type="http://schemas.openxmlformats.org/officeDocument/2006/relationships/hyperlink" Target="https://www.youtube.com/watch?v=BCwkZrj2VT4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5.png"/><Relationship Id="rId4" Type="http://schemas.openxmlformats.org/officeDocument/2006/relationships/hyperlink" Target="https://www.youtube.com/watch?v=K_DOnKJ232M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African-American Music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4696" y="144427"/>
            <a:ext cx="5024172" cy="2827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9807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Jazz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en-US" dirty="0"/>
              <a:t>Military Musicians returning from the war</a:t>
            </a:r>
          </a:p>
          <a:p>
            <a:pPr lvl="0"/>
            <a:r>
              <a:rPr lang="en-US" dirty="0"/>
              <a:t>especially true in New Orleans</a:t>
            </a:r>
          </a:p>
          <a:p>
            <a:pPr lvl="0"/>
            <a:r>
              <a:rPr lang="en-US" dirty="0"/>
              <a:t>Their music reflected many influences: </a:t>
            </a:r>
          </a:p>
          <a:p>
            <a:pPr lvl="0"/>
            <a:r>
              <a:rPr lang="en-US" dirty="0"/>
              <a:t>Most of the music was played “by ear”</a:t>
            </a:r>
          </a:p>
          <a:p>
            <a:pPr lvl="0"/>
            <a:r>
              <a:rPr lang="en-US" dirty="0"/>
              <a:t> Important elements to Jazz</a:t>
            </a:r>
          </a:p>
          <a:p>
            <a:pPr lvl="1"/>
            <a:r>
              <a:rPr lang="en-US" dirty="0"/>
              <a:t>Swing beat: very lilting sort of beat</a:t>
            </a:r>
          </a:p>
          <a:p>
            <a:pPr lvl="1"/>
            <a:r>
              <a:rPr lang="en-US" dirty="0"/>
              <a:t>Syncopation: rhythmic structures with “offbeat” accents.</a:t>
            </a:r>
          </a:p>
          <a:p>
            <a:pPr lvl="1"/>
            <a:r>
              <a:rPr lang="en-US" dirty="0"/>
              <a:t>Improvisation</a:t>
            </a:r>
          </a:p>
          <a:p>
            <a:pPr lvl="0"/>
            <a:r>
              <a:rPr lang="en-US" dirty="0"/>
              <a:t>The instruments of these bands were chosen from marching bands.</a:t>
            </a:r>
          </a:p>
          <a:p>
            <a:pPr lvl="1"/>
            <a:r>
              <a:rPr lang="en-US" dirty="0"/>
              <a:t>“Front Line” Clarinet, trumpets, trombones</a:t>
            </a:r>
          </a:p>
          <a:p>
            <a:pPr lvl="1"/>
            <a:r>
              <a:rPr lang="en-US" dirty="0"/>
              <a:t>“rhythm section” Bass, drums, guitar piano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6323" y="1960363"/>
            <a:ext cx="1957682" cy="2940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7599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b="1" dirty="0"/>
              <a:t>“Back O’ Town Blues” (excerpt), Luis Russell and Louis Armstrong.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/>
              <a:t>Louis Armstrong: Trumpet</a:t>
            </a:r>
          </a:p>
          <a:p>
            <a:pPr lvl="1"/>
            <a:r>
              <a:rPr lang="en-US" dirty="0"/>
              <a:t>Barney </a:t>
            </a:r>
            <a:r>
              <a:rPr lang="en-US" dirty="0" err="1"/>
              <a:t>Bigard</a:t>
            </a:r>
            <a:r>
              <a:rPr lang="en-US" dirty="0"/>
              <a:t>: Clarinet</a:t>
            </a:r>
          </a:p>
          <a:p>
            <a:pPr lvl="1"/>
            <a:r>
              <a:rPr lang="en-US" dirty="0"/>
              <a:t>Jack Teagarden: Trombone</a:t>
            </a:r>
          </a:p>
          <a:p>
            <a:pPr lvl="1"/>
            <a:r>
              <a:rPr lang="en-US" dirty="0"/>
              <a:t>Earl “</a:t>
            </a:r>
            <a:r>
              <a:rPr lang="en-US" dirty="0" err="1"/>
              <a:t>Fatha</a:t>
            </a:r>
            <a:r>
              <a:rPr lang="en-US" dirty="0"/>
              <a:t>” Hines: piano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3-04 Back O' Town Blue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238979" y="444656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1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94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Bebop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complex harmonies, fast tempos, requires great skill</a:t>
            </a:r>
          </a:p>
          <a:p>
            <a:pPr lvl="0"/>
            <a:r>
              <a:rPr lang="en-US" dirty="0"/>
              <a:t>Niche genre</a:t>
            </a:r>
          </a:p>
          <a:p>
            <a:pPr lvl="0"/>
            <a:r>
              <a:rPr lang="en-US" dirty="0"/>
              <a:t>two front-line instruments (usually sax and trumpet) three-piece rhythm section (drums, bass, and piano)</a:t>
            </a:r>
          </a:p>
          <a:p>
            <a:pPr lvl="0"/>
            <a:r>
              <a:rPr lang="en-US" dirty="0"/>
              <a:t>Intro (head) +Solos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739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“Koko”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sz="3200" dirty="0"/>
              <a:t>Charlie Parker: Sax</a:t>
            </a:r>
          </a:p>
          <a:p>
            <a:pPr lvl="1"/>
            <a:r>
              <a:rPr lang="en-US" sz="3200" dirty="0"/>
              <a:t>Dizzy Gillespie: Trumpet and piano</a:t>
            </a:r>
          </a:p>
          <a:p>
            <a:pPr lvl="1"/>
            <a:r>
              <a:rPr lang="en-US" sz="3200" dirty="0"/>
              <a:t>Max Roach: Drums</a:t>
            </a:r>
          </a:p>
          <a:p>
            <a:endParaRPr lang="en-US" dirty="0"/>
          </a:p>
        </p:txBody>
      </p:sp>
      <p:pic>
        <p:nvPicPr>
          <p:cNvPr id="6" name="4-03 Kok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054904" y="45309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115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17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6BA31-BC50-44D9-985B-B5C685E824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3D02AF-6C92-448C-BE5E-A427583A52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dirty="0"/>
              <a:t>The most popular style of jazz in the 20</a:t>
            </a:r>
            <a:r>
              <a:rPr lang="en-US" baseline="30000" dirty="0"/>
              <a:t>th</a:t>
            </a:r>
            <a:r>
              <a:rPr lang="en-US" dirty="0"/>
              <a:t> century</a:t>
            </a:r>
          </a:p>
          <a:p>
            <a:pPr lvl="0"/>
            <a:r>
              <a:rPr lang="en-US" dirty="0"/>
              <a:t>Based on Large Ensembles</a:t>
            </a:r>
          </a:p>
          <a:p>
            <a:pPr lvl="0"/>
            <a:r>
              <a:rPr lang="en-US" dirty="0"/>
              <a:t>These bands included:</a:t>
            </a:r>
          </a:p>
          <a:p>
            <a:pPr lvl="1"/>
            <a:r>
              <a:rPr lang="en-US" b="1" dirty="0"/>
              <a:t>Brass</a:t>
            </a:r>
            <a:r>
              <a:rPr lang="en-US" dirty="0"/>
              <a:t>: trumpets and Trombones</a:t>
            </a:r>
          </a:p>
          <a:p>
            <a:pPr lvl="1"/>
            <a:r>
              <a:rPr lang="en-US" b="1" dirty="0"/>
              <a:t>Woodwinds</a:t>
            </a:r>
            <a:r>
              <a:rPr lang="en-US" dirty="0"/>
              <a:t>: Saxophones</a:t>
            </a:r>
          </a:p>
          <a:p>
            <a:pPr lvl="1"/>
            <a:r>
              <a:rPr lang="en-US" b="1" dirty="0"/>
              <a:t>Rhythm section</a:t>
            </a:r>
            <a:r>
              <a:rPr lang="en-US" dirty="0"/>
              <a:t>: piano, bass, drums, and sometimes guitar)</a:t>
            </a:r>
          </a:p>
          <a:p>
            <a:pPr marL="0" lvl="0" indent="0">
              <a:buNone/>
            </a:pPr>
            <a:r>
              <a:rPr lang="en-US" dirty="0"/>
              <a:t> Played arrangements of </a:t>
            </a:r>
            <a:r>
              <a:rPr lang="en-US" b="1" dirty="0"/>
              <a:t>Jazz Standards:</a:t>
            </a:r>
          </a:p>
          <a:p>
            <a:pPr marL="0" lvl="0" indent="0">
              <a:buNone/>
            </a:pPr>
            <a:r>
              <a:rPr lang="en-US" dirty="0">
                <a:hlinkClick r:id="rId2"/>
              </a:rPr>
              <a:t>Count Basie: </a:t>
            </a:r>
            <a:r>
              <a:rPr lang="en-US" dirty="0" err="1">
                <a:hlinkClick r:id="rId2"/>
              </a:rPr>
              <a:t>Swingin</a:t>
            </a:r>
            <a:r>
              <a:rPr lang="en-US" dirty="0">
                <a:hlinkClick r:id="rId2"/>
              </a:rPr>
              <a:t>' the Blues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69206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Pre-Rock Blues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12-bar blues featured heavily in Rock</a:t>
            </a:r>
          </a:p>
          <a:p>
            <a:pPr lvl="0"/>
            <a:r>
              <a:rPr lang="en-US" dirty="0"/>
              <a:t>Electric Guitar featured heavily:</a:t>
            </a:r>
          </a:p>
          <a:p>
            <a:pPr lvl="1"/>
            <a:r>
              <a:rPr lang="en-US" dirty="0">
                <a:hlinkClick r:id="rId4"/>
              </a:rPr>
              <a:t>Sister Rosetta Tharpe: That's All</a:t>
            </a:r>
            <a:endParaRPr lang="en-US" dirty="0"/>
          </a:p>
          <a:p>
            <a:pPr lvl="0"/>
            <a:r>
              <a:rPr lang="en-US" b="1" dirty="0"/>
              <a:t>“Hound Dog” (“Big Mamma” Thornton) </a:t>
            </a:r>
          </a:p>
          <a:p>
            <a:pPr lvl="1"/>
            <a:r>
              <a:rPr lang="en-US" dirty="0"/>
              <a:t>12-bar blues and AAB lyrics</a:t>
            </a:r>
          </a:p>
          <a:p>
            <a:pPr marL="0" indent="0">
              <a:buNone/>
            </a:pPr>
            <a:r>
              <a:rPr lang="en-US" dirty="0">
                <a:hlinkClick r:id="rId5"/>
              </a:rPr>
              <a:t>Elvis Presley: Hound Dog</a:t>
            </a:r>
            <a:endParaRPr lang="en-US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4" name="4-12 Hound Do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594123" y="413653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487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07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Soul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en-US" dirty="0"/>
              <a:t> Blue became “rhythm and blues”</a:t>
            </a:r>
            <a:endParaRPr lang="en-US" sz="3200" dirty="0"/>
          </a:p>
          <a:p>
            <a:pPr lvl="0"/>
            <a:r>
              <a:rPr lang="en-US" dirty="0"/>
              <a:t>In turn R&amp;B evolved into </a:t>
            </a:r>
            <a:r>
              <a:rPr lang="en-US" b="1" dirty="0"/>
              <a:t>soul: </a:t>
            </a:r>
            <a:r>
              <a:rPr lang="en-US" dirty="0"/>
              <a:t>sincere and heartfelt R&amp;B</a:t>
            </a:r>
            <a:endParaRPr lang="en-US" sz="3200" dirty="0"/>
          </a:p>
          <a:p>
            <a:pPr lvl="0"/>
            <a:r>
              <a:rPr lang="en-US" dirty="0"/>
              <a:t>large brass, woodwind and string sections, </a:t>
            </a:r>
          </a:p>
          <a:p>
            <a:pPr lvl="0"/>
            <a:r>
              <a:rPr lang="en-US" dirty="0"/>
              <a:t>Vocals and backing vocals</a:t>
            </a:r>
            <a:endParaRPr lang="en-US" sz="3200" dirty="0"/>
          </a:p>
          <a:p>
            <a:pPr lvl="0"/>
            <a:r>
              <a:rPr lang="en-US" dirty="0"/>
              <a:t>By the mid 60’s several cities were associated with different types of </a:t>
            </a:r>
            <a:r>
              <a:rPr lang="en-US" dirty="0" err="1"/>
              <a:t>sould</a:t>
            </a:r>
            <a:endParaRPr lang="en-US" sz="3200" dirty="0"/>
          </a:p>
          <a:p>
            <a:pPr lvl="1"/>
            <a:r>
              <a:rPr lang="en-US" dirty="0"/>
              <a:t>Memphis: Otis Redding</a:t>
            </a:r>
            <a:endParaRPr lang="en-US" sz="2800" dirty="0"/>
          </a:p>
          <a:p>
            <a:pPr lvl="1"/>
            <a:r>
              <a:rPr lang="en-US" dirty="0"/>
              <a:t>Chicago: Curtis Mayfield</a:t>
            </a:r>
            <a:endParaRPr lang="en-US" sz="2800" dirty="0"/>
          </a:p>
          <a:p>
            <a:pPr lvl="1"/>
            <a:r>
              <a:rPr lang="en-US" dirty="0"/>
              <a:t>Detroit: Marvin Gaye. (Home of the famous “Motown” records)</a:t>
            </a:r>
            <a:endParaRPr lang="en-US" sz="2800" dirty="0"/>
          </a:p>
          <a:p>
            <a:r>
              <a:rPr lang="en-US" b="1" dirty="0"/>
              <a:t>“I Heard it Through the Grapevine”</a:t>
            </a:r>
          </a:p>
          <a:p>
            <a:r>
              <a:rPr lang="en-US" dirty="0">
                <a:hlinkClick r:id="rId4"/>
              </a:rPr>
              <a:t>Smokey Robinson and the Miracles: Tracks of My Tears</a:t>
            </a:r>
            <a:endParaRPr lang="en-US" dirty="0"/>
          </a:p>
        </p:txBody>
      </p:sp>
      <p:pic>
        <p:nvPicPr>
          <p:cNvPr id="7" name="2-07 I Heard It Through The Grapevi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94335" y="51038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279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94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African-American Music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Inspired by African Music.</a:t>
            </a:r>
          </a:p>
          <a:p>
            <a:pPr lvl="0"/>
            <a:r>
              <a:rPr lang="en-US" dirty="0"/>
              <a:t>Definitely Its own thing</a:t>
            </a:r>
          </a:p>
          <a:p>
            <a:pPr lvl="0"/>
            <a:r>
              <a:rPr lang="en-US" dirty="0"/>
              <a:t>Huge influence on American music styles</a:t>
            </a:r>
          </a:p>
          <a:p>
            <a:pPr lvl="0"/>
            <a:r>
              <a:rPr lang="en-US" dirty="0"/>
              <a:t>Very close to the rhythms and tones of ordinary speech.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28590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Music of Worship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Amazing Grace</a:t>
            </a:r>
            <a:endParaRPr lang="en-US" dirty="0"/>
          </a:p>
          <a:p>
            <a:pPr lvl="0"/>
            <a:r>
              <a:rPr lang="en-US" b="1" dirty="0"/>
              <a:t>hymn: </a:t>
            </a:r>
            <a:r>
              <a:rPr lang="en-US" dirty="0"/>
              <a:t>a song of praise. </a:t>
            </a:r>
          </a:p>
          <a:p>
            <a:pPr lvl="0"/>
            <a:r>
              <a:rPr lang="en-US" dirty="0"/>
              <a:t>deacon leads the hymn and the congregation follows it. (Call and Response)</a:t>
            </a:r>
          </a:p>
          <a:p>
            <a:pPr lvl="0"/>
            <a:r>
              <a:rPr lang="en-US" dirty="0"/>
              <a:t>He is singing </a:t>
            </a:r>
            <a:r>
              <a:rPr lang="en-US" b="1" dirty="0" err="1"/>
              <a:t>melismatically</a:t>
            </a:r>
            <a:r>
              <a:rPr lang="en-US" dirty="0"/>
              <a:t>: many notes to one syllable</a:t>
            </a:r>
          </a:p>
          <a:p>
            <a:pPr lvl="0"/>
            <a:r>
              <a:rPr lang="en-US" dirty="0"/>
              <a:t>the music is memorized</a:t>
            </a:r>
          </a:p>
          <a:p>
            <a:pPr lvl="0"/>
            <a:r>
              <a:rPr lang="en-US" dirty="0"/>
              <a:t>sing it as they “feel” it.</a:t>
            </a:r>
          </a:p>
          <a:p>
            <a:pPr lvl="0"/>
            <a:r>
              <a:rPr lang="en-US" dirty="0"/>
              <a:t>Service at least half music</a:t>
            </a:r>
          </a:p>
          <a:p>
            <a:endParaRPr lang="en-US" dirty="0"/>
          </a:p>
        </p:txBody>
      </p:sp>
      <p:pic>
        <p:nvPicPr>
          <p:cNvPr id="4" name="1-17 _Amazing Grace_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872025" y="500927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918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7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Music of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b="1" dirty="0"/>
              <a:t>Work song: </a:t>
            </a:r>
            <a:r>
              <a:rPr lang="en-US" dirty="0"/>
              <a:t>a song workers sing to help them carry on, and take their minds of labor (i.e. labor song)</a:t>
            </a:r>
          </a:p>
          <a:p>
            <a:pPr lvl="0"/>
            <a:r>
              <a:rPr lang="en-US" dirty="0"/>
              <a:t>also sets the pace for the work.</a:t>
            </a:r>
          </a:p>
          <a:p>
            <a:pPr lvl="0"/>
            <a:r>
              <a:rPr lang="en-US" dirty="0"/>
              <a:t>very common among the American Slaves</a:t>
            </a:r>
          </a:p>
          <a:p>
            <a:pPr lvl="0"/>
            <a:r>
              <a:rPr lang="en-US" dirty="0"/>
              <a:t>helped shape African-American music </a:t>
            </a:r>
          </a:p>
          <a:p>
            <a:pPr lvl="0"/>
            <a:r>
              <a:rPr lang="en-US" dirty="0"/>
              <a:t>Continued after Emancipation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7091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Field Holler: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Individual workers</a:t>
            </a:r>
          </a:p>
          <a:p>
            <a:pPr lvl="0"/>
            <a:r>
              <a:rPr lang="en-US" dirty="0"/>
              <a:t>sung without a pronounced beat</a:t>
            </a:r>
          </a:p>
          <a:p>
            <a:pPr lvl="0"/>
            <a:r>
              <a:rPr lang="en-US" dirty="0"/>
              <a:t>The words were often improvised.</a:t>
            </a:r>
          </a:p>
          <a:p>
            <a:endParaRPr lang="en-US" dirty="0"/>
          </a:p>
        </p:txBody>
      </p:sp>
      <p:pic>
        <p:nvPicPr>
          <p:cNvPr id="4" name="1-18 Field Holle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097108" y="481232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800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19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Rosie: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large numbers of workers singing together</a:t>
            </a:r>
          </a:p>
          <a:p>
            <a:pPr lvl="0"/>
            <a:r>
              <a:rPr lang="en-US" dirty="0"/>
              <a:t>Call-and-</a:t>
            </a:r>
            <a:r>
              <a:rPr lang="en-US" dirty="0" err="1"/>
              <a:t>Resoponse</a:t>
            </a:r>
            <a:endParaRPr lang="en-US" dirty="0"/>
          </a:p>
          <a:p>
            <a:pPr lvl="0"/>
            <a:r>
              <a:rPr lang="en-US" dirty="0"/>
              <a:t>used to synchronize the blows of inmate workers chopping trees</a:t>
            </a:r>
          </a:p>
          <a:p>
            <a:pPr lvl="0"/>
            <a:r>
              <a:rPr lang="en-US" dirty="0"/>
              <a:t>Work was faster, and better</a:t>
            </a:r>
          </a:p>
          <a:p>
            <a:pPr lvl="0"/>
            <a:r>
              <a:rPr lang="en-US" dirty="0"/>
              <a:t>Group took pride</a:t>
            </a:r>
          </a:p>
          <a:p>
            <a:endParaRPr lang="en-US" dirty="0"/>
          </a:p>
        </p:txBody>
      </p:sp>
      <p:pic>
        <p:nvPicPr>
          <p:cNvPr id="4" name="1-19 _Rosie_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998634" y="517808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378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64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 Blues: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Blues is the origin of most of the popular music genres in America today: </a:t>
            </a:r>
          </a:p>
          <a:p>
            <a:pPr lvl="1"/>
            <a:r>
              <a:rPr lang="en-US" dirty="0"/>
              <a:t>Jazz </a:t>
            </a:r>
          </a:p>
          <a:p>
            <a:pPr lvl="1"/>
            <a:r>
              <a:rPr lang="en-US" dirty="0"/>
              <a:t>Pop</a:t>
            </a:r>
          </a:p>
          <a:p>
            <a:pPr lvl="1"/>
            <a:r>
              <a:rPr lang="en-US" dirty="0"/>
              <a:t>Rock</a:t>
            </a:r>
          </a:p>
          <a:p>
            <a:pPr lvl="1"/>
            <a:r>
              <a:rPr lang="en-US" dirty="0"/>
              <a:t>Funk</a:t>
            </a:r>
          </a:p>
          <a:p>
            <a:pPr lvl="0"/>
            <a:r>
              <a:rPr lang="en-US" dirty="0"/>
              <a:t>A “feeling”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8612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Poor Boy Blues: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AAB form:</a:t>
            </a:r>
          </a:p>
          <a:p>
            <a:pPr lvl="1"/>
            <a:r>
              <a:rPr lang="en-US" dirty="0"/>
              <a:t>A: the initial part of the thought </a:t>
            </a:r>
          </a:p>
          <a:p>
            <a:pPr lvl="1"/>
            <a:r>
              <a:rPr lang="en-US" dirty="0"/>
              <a:t>A: the initial part is repeated</a:t>
            </a:r>
          </a:p>
          <a:p>
            <a:pPr lvl="1"/>
            <a:r>
              <a:rPr lang="en-US" dirty="0"/>
              <a:t>B: The thought is completed in a clever way. </a:t>
            </a:r>
            <a:r>
              <a:rPr lang="en-US" b="1" dirty="0"/>
              <a:t>Play Poor Boy Blues:</a:t>
            </a:r>
            <a:endParaRPr lang="en-US" dirty="0"/>
          </a:p>
          <a:p>
            <a:pPr lvl="1"/>
            <a:r>
              <a:rPr lang="en-US" dirty="0"/>
              <a:t>AAB: Very typical of Blues</a:t>
            </a:r>
          </a:p>
          <a:p>
            <a:pPr lvl="1"/>
            <a:r>
              <a:rPr lang="en-US" dirty="0"/>
              <a:t>Sings of everyday problems and feelings</a:t>
            </a:r>
          </a:p>
          <a:p>
            <a:endParaRPr lang="en-US" dirty="0"/>
          </a:p>
        </p:txBody>
      </p:sp>
      <p:pic>
        <p:nvPicPr>
          <p:cNvPr id="4" name="1-20 _Poor Boy Blues_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787822" y="493417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557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08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12-bar blues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Phrase 1</a:t>
            </a:r>
          </a:p>
          <a:p>
            <a:pPr lvl="1"/>
            <a:r>
              <a:rPr lang="en-US" dirty="0"/>
              <a:t>2 measures singing</a:t>
            </a:r>
          </a:p>
          <a:p>
            <a:pPr lvl="1"/>
            <a:r>
              <a:rPr lang="en-US" dirty="0"/>
              <a:t>2 measures instrumental “fill” (4 measures)</a:t>
            </a:r>
          </a:p>
          <a:p>
            <a:pPr lvl="1"/>
            <a:endParaRPr lang="en-US" dirty="0"/>
          </a:p>
          <a:p>
            <a:r>
              <a:rPr lang="en-US" dirty="0"/>
              <a:t>Phrase 2</a:t>
            </a:r>
          </a:p>
          <a:p>
            <a:pPr lvl="1"/>
            <a:r>
              <a:rPr lang="en-US" dirty="0"/>
              <a:t>2 measures singing</a:t>
            </a:r>
          </a:p>
          <a:p>
            <a:pPr lvl="1"/>
            <a:r>
              <a:rPr lang="en-US" dirty="0"/>
              <a:t>2 measures fill</a:t>
            </a:r>
          </a:p>
          <a:p>
            <a:pPr lvl="1"/>
            <a:endParaRPr lang="en-US" dirty="0"/>
          </a:p>
          <a:p>
            <a:r>
              <a:rPr lang="en-US" dirty="0"/>
              <a:t>Phrase 3</a:t>
            </a:r>
          </a:p>
          <a:p>
            <a:pPr lvl="1"/>
            <a:r>
              <a:rPr lang="en-US" dirty="0"/>
              <a:t>2 measures singing</a:t>
            </a:r>
          </a:p>
          <a:p>
            <a:pPr lvl="1"/>
            <a:r>
              <a:rPr lang="en-US" dirty="0"/>
              <a:t>2 measures fill</a:t>
            </a:r>
          </a:p>
          <a:p>
            <a:pPr lvl="1"/>
            <a:endParaRPr lang="en-US" dirty="0"/>
          </a:p>
          <a:p>
            <a:r>
              <a:rPr lang="en-US" dirty="0"/>
              <a:t>=12 measures. (“12 bar blues”)</a:t>
            </a:r>
          </a:p>
          <a:p>
            <a:r>
              <a:rPr lang="en-US" dirty="0">
                <a:hlinkClick r:id="rId4"/>
              </a:rPr>
              <a:t>RJ Burnside-"See My Jumper </a:t>
            </a:r>
            <a:r>
              <a:rPr lang="en-US" dirty="0" err="1">
                <a:hlinkClick r:id="rId4"/>
              </a:rPr>
              <a:t>Hangin</a:t>
            </a:r>
            <a:r>
              <a:rPr lang="en-US">
                <a:hlinkClick r:id="rId4"/>
              </a:rPr>
              <a:t>' on the Line"</a:t>
            </a:r>
            <a:endParaRPr lang="en-US" dirty="0"/>
          </a:p>
          <a:p>
            <a:endParaRPr lang="en-US" dirty="0"/>
          </a:p>
        </p:txBody>
      </p:sp>
      <p:pic>
        <p:nvPicPr>
          <p:cNvPr id="5" name="1-02 Mean Old Bed Bug Blue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632874" y="51358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054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705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1F8094"/>
      </a:dk2>
      <a:lt2>
        <a:srgbClr val="E7E6E6"/>
      </a:lt2>
      <a:accent1>
        <a:srgbClr val="39CDE7"/>
      </a:accent1>
      <a:accent2>
        <a:srgbClr val="60DE72"/>
      </a:accent2>
      <a:accent3>
        <a:srgbClr val="DDCC64"/>
      </a:accent3>
      <a:accent4>
        <a:srgbClr val="F49D50"/>
      </a:accent4>
      <a:accent5>
        <a:srgbClr val="E44951"/>
      </a:accent5>
      <a:accent6>
        <a:srgbClr val="D666F9"/>
      </a:accent6>
      <a:hlink>
        <a:srgbClr val="4BF7ED"/>
      </a:hlink>
      <a:folHlink>
        <a:srgbClr val="95E9F4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92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118000"/>
                <a:satMod val="12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7DC10E3-4FF5-456B-A359-A0F378C1E5F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64</TotalTime>
  <Words>665</Words>
  <Application>Microsoft Office PowerPoint</Application>
  <PresentationFormat>Widescreen</PresentationFormat>
  <Paragraphs>113</Paragraphs>
  <Slides>16</Slides>
  <Notes>0</Notes>
  <HiddenSlides>0</HiddenSlides>
  <MMClips>9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Trebuchet MS</vt:lpstr>
      <vt:lpstr>Berlin</vt:lpstr>
      <vt:lpstr>African-American Music</vt:lpstr>
      <vt:lpstr>African-American Music</vt:lpstr>
      <vt:lpstr>Music of Worship</vt:lpstr>
      <vt:lpstr>Music of Work</vt:lpstr>
      <vt:lpstr>Field Holler:</vt:lpstr>
      <vt:lpstr>Rosie:</vt:lpstr>
      <vt:lpstr>The Blues:</vt:lpstr>
      <vt:lpstr>Poor Boy Blues:</vt:lpstr>
      <vt:lpstr>12-bar blues</vt:lpstr>
      <vt:lpstr>Jazz</vt:lpstr>
      <vt:lpstr>“Back O’ Town Blues” (excerpt), Luis Russell and Louis Armstrong.</vt:lpstr>
      <vt:lpstr>Bebop</vt:lpstr>
      <vt:lpstr>“Koko”</vt:lpstr>
      <vt:lpstr>Swing</vt:lpstr>
      <vt:lpstr>Pre-Rock Blues</vt:lpstr>
      <vt:lpstr>Soul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African-American Music</dc:title>
  <dc:creator>Matthew Scott Phillips</dc:creator>
  <cp:lastModifiedBy>Matthew Scott Phillips</cp:lastModifiedBy>
  <cp:revision>9</cp:revision>
  <dcterms:created xsi:type="dcterms:W3CDTF">2016-09-13T00:37:14Z</dcterms:created>
  <dcterms:modified xsi:type="dcterms:W3CDTF">2019-02-25T17:57:33Z</dcterms:modified>
</cp:coreProperties>
</file>