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89" r:id="rId16"/>
    <p:sldId id="270" r:id="rId17"/>
    <p:sldId id="290" r:id="rId18"/>
    <p:sldId id="271" r:id="rId19"/>
    <p:sldId id="272" r:id="rId20"/>
    <p:sldId id="273" r:id="rId21"/>
    <p:sldId id="274" r:id="rId22"/>
    <p:sldId id="291" r:id="rId23"/>
    <p:sldId id="292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93" r:id="rId34"/>
    <p:sldId id="287" r:id="rId35"/>
    <p:sldId id="288" r:id="rId3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BE3C1-DBE1-495D-B57B-2849774B866A}" type="datetimeFigureOut">
              <a:rPr lang="en-US" dirty="0"/>
              <a:t>3/4/2019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C117F-5CCF-4837-BE5F-2B92066CAFAF}" type="datetimeFigureOut">
              <a:rPr lang="en-US" dirty="0"/>
              <a:t>3/4/2019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B90BD-B6CE-46B7-997F-7313B992CCDC}" type="datetimeFigureOut">
              <a:rPr lang="en-US" dirty="0"/>
              <a:t>3/4/2019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9D11F-B188-461D-B23F-39381795C052}" type="datetimeFigureOut">
              <a:rPr lang="en-US" dirty="0"/>
              <a:t>3/4/2019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6D8D9-55A2-4063-B0F3-121F44549695}" type="datetimeFigureOut">
              <a:rPr lang="en-US" dirty="0"/>
              <a:t>3/4/2019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24536-994D-4021-A283-9F449C0DB509}" type="datetimeFigureOut">
              <a:rPr lang="en-US" dirty="0"/>
              <a:t>3/4/2019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BBB78-C96F-47B7-AB17-D852CA960AC9}" type="datetimeFigureOut">
              <a:rPr lang="en-US" dirty="0"/>
              <a:t>3/4/2019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F48C-C7C6-4055-9F49-3777875E72AE}" type="datetimeFigureOut">
              <a:rPr lang="en-US" dirty="0"/>
              <a:t>3/4/2019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6178E61D-D431-422C-9764-11DAFE33AB63}" type="datetimeFigureOut">
              <a:rPr lang="en-US" dirty="0"/>
              <a:t>3/4/2019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E42F4-6EEF-4EF7-8ED4-2208F0F89A08}" type="datetimeFigureOut">
              <a:rPr lang="en-US" dirty="0"/>
              <a:t>3/4/2019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78ACC-22D6-47C1-A373-4FD133E34F3C}" type="datetimeFigureOut">
              <a:rPr lang="en-US" dirty="0"/>
              <a:t>3/4/2019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A6C69-6797-4E8A-BF37-F2C3751466E9}" type="datetimeFigureOut">
              <a:rPr lang="en-US" dirty="0"/>
              <a:t>3/4/2019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014A1-A632-4878-A0D3-F52BA7563730}" type="datetimeFigureOut">
              <a:rPr lang="en-US" dirty="0"/>
              <a:t>3/4/2019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9F462-093F-4566-844B-4C71F2739DA5}" type="datetimeFigureOut">
              <a:rPr lang="en-US" dirty="0"/>
              <a:t>3/4/2019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4A7AC-904D-4781-85BA-7D10C17ED021}" type="datetimeFigureOut">
              <a:rPr lang="en-US" dirty="0"/>
              <a:t>3/4/2019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1444B-B92B-4E27-8C94-BB93EAF5CB18}" type="datetimeFigureOut">
              <a:rPr lang="en-US" dirty="0"/>
              <a:t>3/4/2019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EFA5E-FA76-400D-B3DC-F0BA90E6D107}" type="datetimeFigureOut">
              <a:rPr lang="en-US" dirty="0"/>
              <a:t>3/4/2019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6E9DEC-419B-4CC5-A080-3B06BD5A8291}" type="datetimeFigureOut">
              <a:rPr lang="en-US" dirty="0"/>
              <a:t>3/4/2019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4.png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10.jpg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5" Type="http://schemas.openxmlformats.org/officeDocument/2006/relationships/image" Target="../media/image4.png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6HU4VLZeccg" TargetMode="External"/><Relationship Id="rId2" Type="http://schemas.openxmlformats.org/officeDocument/2006/relationships/hyperlink" Target="https://www.youtube.com/watch?v=Ko7SnJmkTNA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5" Type="http://schemas.openxmlformats.org/officeDocument/2006/relationships/image" Target="../media/image4.png"/><Relationship Id="rId4" Type="http://schemas.openxmlformats.org/officeDocument/2006/relationships/hyperlink" Target="https://www.youtube.com/watch?v=MpesUvzNx1c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4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mp3"/><Relationship Id="rId1" Type="http://schemas.microsoft.com/office/2007/relationships/media" Target="../media/media10.mp3"/><Relationship Id="rId4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1.mp3"/><Relationship Id="rId1" Type="http://schemas.microsoft.com/office/2007/relationships/media" Target="../media/media11.mp3"/><Relationship Id="rId4" Type="http://schemas.openxmlformats.org/officeDocument/2006/relationships/image" Target="../media/image4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2.mp3"/><Relationship Id="rId1" Type="http://schemas.microsoft.com/office/2007/relationships/media" Target="../media/media12.mp3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3.mp3"/><Relationship Id="rId1" Type="http://schemas.microsoft.com/office/2007/relationships/media" Target="../media/media13.mp3"/><Relationship Id="rId4" Type="http://schemas.openxmlformats.org/officeDocument/2006/relationships/image" Target="../media/image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4.mp3"/><Relationship Id="rId1" Type="http://schemas.microsoft.com/office/2007/relationships/media" Target="../media/media14.mp3"/><Relationship Id="rId6" Type="http://schemas.openxmlformats.org/officeDocument/2006/relationships/image" Target="../media/image4.png"/><Relationship Id="rId5" Type="http://schemas.openxmlformats.org/officeDocument/2006/relationships/hyperlink" Target="https://www.youtube.com/watch?v=lzQ8GDBA8Is" TargetMode="External"/><Relationship Id="rId4" Type="http://schemas.openxmlformats.org/officeDocument/2006/relationships/hyperlink" Target="https://www.youtube.com/watch?v=l9bX5mzdihs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5.mp3"/><Relationship Id="rId1" Type="http://schemas.microsoft.com/office/2007/relationships/media" Target="../media/media15.mp3"/><Relationship Id="rId4" Type="http://schemas.openxmlformats.org/officeDocument/2006/relationships/image" Target="../media/image4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Test I Review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Ch1-Ch.4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83077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Musical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The Melody has European musical qualities</a:t>
            </a:r>
          </a:p>
          <a:p>
            <a:pPr lvl="1"/>
            <a:r>
              <a:rPr lang="en-US" dirty="0"/>
              <a:t>Duple meter</a:t>
            </a:r>
          </a:p>
          <a:p>
            <a:pPr lvl="1"/>
            <a:r>
              <a:rPr lang="en-US" dirty="0"/>
              <a:t>Major scale</a:t>
            </a:r>
          </a:p>
          <a:p>
            <a:pPr lvl="1"/>
            <a:r>
              <a:rPr lang="en-US" dirty="0"/>
              <a:t>Harmony</a:t>
            </a:r>
          </a:p>
          <a:p>
            <a:pPr lvl="0"/>
            <a:r>
              <a:rPr lang="en-US" dirty="0"/>
              <a:t>The percussion has African Musical Qualities</a:t>
            </a:r>
          </a:p>
          <a:p>
            <a:pPr lvl="1"/>
            <a:r>
              <a:rPr lang="en-US" dirty="0"/>
              <a:t>Polyrhythm</a:t>
            </a:r>
          </a:p>
          <a:p>
            <a:pPr lvl="1"/>
            <a:r>
              <a:rPr lang="en-US" dirty="0"/>
              <a:t>Repetition</a:t>
            </a:r>
          </a:p>
          <a:p>
            <a:pPr lvl="1"/>
            <a:r>
              <a:rPr lang="en-US" dirty="0"/>
              <a:t>Improvisation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8706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History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en-US" dirty="0"/>
              <a:t>The Music-Culture of Europe, Asia, and the Americas have strongly affected those of Africa.</a:t>
            </a:r>
          </a:p>
          <a:p>
            <a:pPr lvl="1"/>
            <a:r>
              <a:rPr lang="en-US" dirty="0"/>
              <a:t>Christian Hymns and Muslim chants </a:t>
            </a:r>
          </a:p>
          <a:p>
            <a:pPr lvl="1"/>
            <a:r>
              <a:rPr lang="en-US" dirty="0"/>
              <a:t>plucked lutes, double reed wind instruments, goblet shaped drums.</a:t>
            </a:r>
          </a:p>
          <a:p>
            <a:pPr lvl="1"/>
            <a:r>
              <a:rPr lang="en-US" dirty="0"/>
              <a:t>Euro-American : electric guitar and drum set. </a:t>
            </a:r>
          </a:p>
          <a:p>
            <a:pPr lvl="1"/>
            <a:r>
              <a:rPr lang="en-US" dirty="0"/>
              <a:t>Cuban music</a:t>
            </a:r>
          </a:p>
          <a:p>
            <a:pPr lvl="0"/>
            <a:r>
              <a:rPr lang="en-US" b="1" dirty="0"/>
              <a:t>Participation</a:t>
            </a:r>
            <a:r>
              <a:rPr lang="en-US" dirty="0"/>
              <a:t>: </a:t>
            </a:r>
          </a:p>
          <a:p>
            <a:pPr lvl="0"/>
            <a:r>
              <a:rPr lang="en-US" b="1" dirty="0"/>
              <a:t>Training</a:t>
            </a:r>
            <a:r>
              <a:rPr lang="en-US" dirty="0"/>
              <a:t>: </a:t>
            </a:r>
          </a:p>
          <a:p>
            <a:pPr lvl="1"/>
            <a:r>
              <a:rPr lang="en-US" b="1" dirty="0"/>
              <a:t>Enculturation: </a:t>
            </a:r>
            <a:r>
              <a:rPr lang="en-US" dirty="0"/>
              <a:t>The process of learning one’s culture from childhood.</a:t>
            </a:r>
          </a:p>
          <a:p>
            <a:pPr lvl="0"/>
            <a:r>
              <a:rPr lang="en-US" b="1" dirty="0"/>
              <a:t>Beliefs and Values: </a:t>
            </a:r>
            <a:r>
              <a:rPr lang="en-US" dirty="0"/>
              <a:t>Music is a necessary, normal part of life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0510360"/>
      </p:ext>
    </p:extLst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History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en-US" dirty="0"/>
              <a:t>The Music-Culture of Europe, Asia, and the Americas have strongly affected those of Africa.</a:t>
            </a:r>
          </a:p>
          <a:p>
            <a:pPr lvl="1"/>
            <a:r>
              <a:rPr lang="en-US" dirty="0"/>
              <a:t>Christian Hymns and Muslim chants </a:t>
            </a:r>
          </a:p>
          <a:p>
            <a:pPr lvl="1"/>
            <a:r>
              <a:rPr lang="en-US" dirty="0"/>
              <a:t>plucked lutes, double reed wind instruments, goblet shaped drums.</a:t>
            </a:r>
          </a:p>
          <a:p>
            <a:pPr lvl="1"/>
            <a:r>
              <a:rPr lang="en-US" dirty="0"/>
              <a:t>Euro-American : electric guitar and drum set. </a:t>
            </a:r>
          </a:p>
          <a:p>
            <a:pPr lvl="1"/>
            <a:r>
              <a:rPr lang="en-US" dirty="0"/>
              <a:t>Cuban music</a:t>
            </a:r>
          </a:p>
          <a:p>
            <a:pPr lvl="0"/>
            <a:r>
              <a:rPr lang="en-US" b="1" dirty="0"/>
              <a:t>Participation</a:t>
            </a:r>
            <a:r>
              <a:rPr lang="en-US" dirty="0"/>
              <a:t>: </a:t>
            </a:r>
          </a:p>
          <a:p>
            <a:pPr lvl="0"/>
            <a:r>
              <a:rPr lang="en-US" b="1" dirty="0"/>
              <a:t>Training</a:t>
            </a:r>
            <a:r>
              <a:rPr lang="en-US" dirty="0"/>
              <a:t>: </a:t>
            </a:r>
          </a:p>
          <a:p>
            <a:pPr lvl="1"/>
            <a:r>
              <a:rPr lang="en-US" b="1" dirty="0"/>
              <a:t>Enculturation: </a:t>
            </a:r>
            <a:r>
              <a:rPr lang="en-US" dirty="0"/>
              <a:t>The process of learning one’s culture from childhood.</a:t>
            </a:r>
          </a:p>
          <a:p>
            <a:pPr lvl="0"/>
            <a:r>
              <a:rPr lang="en-US" b="1" dirty="0"/>
              <a:t>Beliefs and Values: </a:t>
            </a:r>
            <a:r>
              <a:rPr lang="en-US" dirty="0"/>
              <a:t>Music is a necessary, normal part of life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7280653"/>
      </p:ext>
    </p:extLst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err="1"/>
              <a:t>Agbekor</a:t>
            </a:r>
            <a:r>
              <a:rPr lang="en-US" b="1" dirty="0"/>
              <a:t>: Music and the Dance of the Ewe People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err="1"/>
              <a:t>Agbekor</a:t>
            </a:r>
            <a:r>
              <a:rPr lang="en-US" dirty="0"/>
              <a:t>: literally “clear life” </a:t>
            </a:r>
          </a:p>
          <a:p>
            <a:pPr lvl="0"/>
            <a:r>
              <a:rPr lang="en-US" dirty="0"/>
              <a:t>Features a percussion ensemble and a chorus of singers</a:t>
            </a:r>
          </a:p>
          <a:p>
            <a:pPr lvl="0"/>
            <a:r>
              <a:rPr lang="en-US" dirty="0"/>
              <a:t>Clear example of Call and Response.</a:t>
            </a:r>
          </a:p>
          <a:p>
            <a:pPr lvl="0"/>
            <a:r>
              <a:rPr lang="en-US" dirty="0"/>
              <a:t>Created by the Ewe People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0357" y="4136531"/>
            <a:ext cx="2647950" cy="1724025"/>
          </a:xfrm>
          <a:prstGeom prst="rect">
            <a:avLst/>
          </a:prstGeom>
        </p:spPr>
      </p:pic>
      <p:pic>
        <p:nvPicPr>
          <p:cNvPr id="5" name="1-11 Agbekor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294182" y="532658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59740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917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Ewe History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largely Oral.</a:t>
            </a:r>
          </a:p>
          <a:p>
            <a:pPr lvl="0"/>
            <a:r>
              <a:rPr lang="en-US" dirty="0"/>
              <a:t>They lived as a minority </a:t>
            </a:r>
          </a:p>
          <a:p>
            <a:pPr lvl="0"/>
            <a:r>
              <a:rPr lang="en-US" dirty="0"/>
              <a:t>Settled along Volta River</a:t>
            </a:r>
          </a:p>
          <a:p>
            <a:pPr lvl="0"/>
            <a:r>
              <a:rPr lang="en-US" dirty="0"/>
              <a:t>Social life centered around extended family</a:t>
            </a:r>
          </a:p>
          <a:p>
            <a:pPr lvl="0"/>
            <a:r>
              <a:rPr lang="en-US" dirty="0"/>
              <a:t>Were often involved in military conflicts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5017" y="2047741"/>
            <a:ext cx="4665912" cy="3502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452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Ewe Religious Philosophy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Religion is predominant</a:t>
            </a:r>
          </a:p>
          <a:p>
            <a:pPr lvl="0"/>
            <a:r>
              <a:rPr lang="en-US" dirty="0"/>
              <a:t>Animals worshiped as divine, Lagoons and Rivers revered. </a:t>
            </a:r>
          </a:p>
          <a:p>
            <a:pPr lvl="0"/>
            <a:r>
              <a:rPr lang="en-US" dirty="0"/>
              <a:t> The supreme being, </a:t>
            </a:r>
            <a:r>
              <a:rPr lang="en-US" dirty="0" err="1"/>
              <a:t>Mawu</a:t>
            </a:r>
            <a:r>
              <a:rPr lang="en-US" dirty="0"/>
              <a:t>, is removed from the everyday affairs of humans.</a:t>
            </a:r>
          </a:p>
          <a:p>
            <a:pPr lvl="0"/>
            <a:r>
              <a:rPr lang="en-US" dirty="0"/>
              <a:t>Se, is the keeper of destiny, and of human souls.</a:t>
            </a:r>
          </a:p>
          <a:p>
            <a:pPr lvl="0"/>
            <a:r>
              <a:rPr lang="en-US" dirty="0"/>
              <a:t>Soul tells Se how life on Earth is to be.</a:t>
            </a:r>
          </a:p>
          <a:p>
            <a:pPr lvl="0"/>
            <a:r>
              <a:rPr lang="en-US" dirty="0"/>
              <a:t>Inhabit the bodies of their descendants.</a:t>
            </a:r>
          </a:p>
          <a:p>
            <a:pPr lvl="0"/>
            <a:r>
              <a:rPr lang="en-US" dirty="0"/>
              <a:t>Musical talent comes from these souls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33192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Agbekor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 </a:t>
            </a:r>
            <a:endParaRPr lang="en-US" dirty="0"/>
          </a:p>
          <a:p>
            <a:pPr lvl="0"/>
            <a:r>
              <a:rPr lang="en-US" dirty="0"/>
              <a:t>Hunters witnessed monkeys in the forest.</a:t>
            </a:r>
          </a:p>
          <a:p>
            <a:pPr lvl="0"/>
            <a:r>
              <a:rPr lang="en-US" dirty="0"/>
              <a:t>War Drumming</a:t>
            </a:r>
          </a:p>
          <a:p>
            <a:pPr lvl="0"/>
            <a:r>
              <a:rPr lang="en-US" dirty="0"/>
              <a:t>Not participatory (learned by experts)</a:t>
            </a:r>
          </a:p>
          <a:p>
            <a:pPr lvl="0"/>
            <a:r>
              <a:rPr lang="en-US" dirty="0" err="1"/>
              <a:t>Agbekor</a:t>
            </a:r>
            <a:r>
              <a:rPr lang="en-US" dirty="0"/>
              <a:t> groups still perform it.</a:t>
            </a:r>
          </a:p>
          <a:p>
            <a:endParaRPr lang="en-US" dirty="0"/>
          </a:p>
        </p:txBody>
      </p:sp>
      <p:pic>
        <p:nvPicPr>
          <p:cNvPr id="4" name="1-11 Agbekor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476936" y="517808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1397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917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The Ewe Percussion Ensemble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en-US" dirty="0"/>
              <a:t>the bell (</a:t>
            </a:r>
            <a:r>
              <a:rPr lang="en-US" b="1" dirty="0" err="1"/>
              <a:t>gankougui</a:t>
            </a:r>
            <a:r>
              <a:rPr lang="en-US" b="1" dirty="0"/>
              <a:t>)</a:t>
            </a:r>
          </a:p>
          <a:p>
            <a:pPr lvl="0"/>
            <a:r>
              <a:rPr lang="en-US" b="1" dirty="0" err="1"/>
              <a:t>Polyrhtyhm</a:t>
            </a:r>
            <a:r>
              <a:rPr lang="en-US" b="1" dirty="0"/>
              <a:t>: layering of multiple rhythms</a:t>
            </a:r>
          </a:p>
          <a:p>
            <a:pPr lvl="0"/>
            <a:r>
              <a:rPr lang="en-US" dirty="0"/>
              <a:t> Other Instruments:</a:t>
            </a:r>
          </a:p>
          <a:p>
            <a:pPr lvl="1"/>
            <a:r>
              <a:rPr lang="en-US" dirty="0" err="1"/>
              <a:t>Axatse</a:t>
            </a:r>
            <a:r>
              <a:rPr lang="en-US" dirty="0"/>
              <a:t>: a dried gourd</a:t>
            </a:r>
          </a:p>
          <a:p>
            <a:pPr lvl="1"/>
            <a:r>
              <a:rPr lang="en-US" dirty="0" err="1"/>
              <a:t>Kaganu</a:t>
            </a:r>
            <a:r>
              <a:rPr lang="en-US" dirty="0"/>
              <a:t>: slender drum articulates </a:t>
            </a:r>
            <a:r>
              <a:rPr lang="en-US" dirty="0" err="1"/>
              <a:t>offbeats</a:t>
            </a:r>
            <a:endParaRPr lang="en-US" dirty="0"/>
          </a:p>
          <a:p>
            <a:pPr lvl="1"/>
            <a:r>
              <a:rPr lang="en-US" dirty="0"/>
              <a:t>Three pitched drums: </a:t>
            </a:r>
            <a:r>
              <a:rPr lang="en-US" dirty="0" err="1"/>
              <a:t>Kidi</a:t>
            </a:r>
            <a:r>
              <a:rPr lang="en-US" dirty="0"/>
              <a:t>, </a:t>
            </a:r>
            <a:r>
              <a:rPr lang="en-US" dirty="0" err="1"/>
              <a:t>kloboto</a:t>
            </a:r>
            <a:r>
              <a:rPr lang="en-US" dirty="0"/>
              <a:t>, and </a:t>
            </a:r>
            <a:r>
              <a:rPr lang="en-US" dirty="0" err="1"/>
              <a:t>totodzi</a:t>
            </a:r>
            <a:r>
              <a:rPr lang="en-US" dirty="0"/>
              <a:t>.</a:t>
            </a:r>
          </a:p>
          <a:p>
            <a:pPr lvl="0"/>
            <a:r>
              <a:rPr lang="en-US" dirty="0"/>
              <a:t>Also a lead drummer</a:t>
            </a:r>
          </a:p>
          <a:p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5642034" y="2208012"/>
            <a:ext cx="1961271" cy="2615028"/>
          </a:xfr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35252" y="2150344"/>
            <a:ext cx="1476375" cy="183832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35252" y="4136531"/>
            <a:ext cx="1371600" cy="2095500"/>
          </a:xfrm>
          <a:prstGeom prst="rect">
            <a:avLst/>
          </a:prstGeom>
        </p:spPr>
      </p:pic>
      <p:pic>
        <p:nvPicPr>
          <p:cNvPr id="10" name="1-12 Demonstration_ Agbekor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989382" y="532658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629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643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Shona Mbira Music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err="1"/>
              <a:t>Nhemamusasa</a:t>
            </a:r>
            <a:endParaRPr lang="en-US" dirty="0"/>
          </a:p>
          <a:p>
            <a:pPr lvl="0"/>
            <a:r>
              <a:rPr lang="en-US" dirty="0"/>
              <a:t>The Shona call it a Mbira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6011" y="3206041"/>
            <a:ext cx="2114550" cy="2162175"/>
          </a:xfrm>
          <a:prstGeom prst="rect">
            <a:avLst/>
          </a:prstGeom>
        </p:spPr>
      </p:pic>
      <p:pic>
        <p:nvPicPr>
          <p:cNvPr id="5" name="1-14 _Nhemamusasa_ (lit. _Cutting Br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152586" y="517194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9100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130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History</a:t>
            </a:r>
            <a:r>
              <a:rPr lang="en-US" dirty="0"/>
              <a:t> of the  Shona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Central and Southern Africa</a:t>
            </a:r>
          </a:p>
          <a:p>
            <a:pPr lvl="0"/>
            <a:r>
              <a:rPr lang="en-US" dirty="0"/>
              <a:t>Colonized by White settlers in the 20</a:t>
            </a:r>
            <a:r>
              <a:rPr lang="en-US" baseline="30000" dirty="0"/>
              <a:t>th</a:t>
            </a:r>
            <a:r>
              <a:rPr lang="en-US" dirty="0"/>
              <a:t> Century.</a:t>
            </a:r>
          </a:p>
          <a:p>
            <a:pPr lvl="0"/>
            <a:r>
              <a:rPr lang="en-US" dirty="0"/>
              <a:t>Formerly Rhodesia, African culture was scorned</a:t>
            </a:r>
          </a:p>
          <a:p>
            <a:pPr lvl="0"/>
            <a:r>
              <a:rPr lang="en-US" dirty="0"/>
              <a:t>War of Liberation: Nation of Zimbabwe</a:t>
            </a:r>
          </a:p>
          <a:p>
            <a:pPr lvl="0"/>
            <a:r>
              <a:rPr lang="en-US" dirty="0"/>
              <a:t>The Mbira became a symbol of cultural identity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96030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Things to study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Powerpoints</a:t>
            </a:r>
            <a:endParaRPr lang="en-US" dirty="0"/>
          </a:p>
          <a:p>
            <a:r>
              <a:rPr lang="en-US" dirty="0"/>
              <a:t>Book</a:t>
            </a:r>
          </a:p>
          <a:p>
            <a:r>
              <a:rPr lang="en-US" dirty="0"/>
              <a:t>Lecture Notes</a:t>
            </a:r>
          </a:p>
          <a:p>
            <a:r>
              <a:rPr lang="en-US" dirty="0"/>
              <a:t>Music</a:t>
            </a:r>
          </a:p>
        </p:txBody>
      </p:sp>
    </p:spTree>
    <p:extLst>
      <p:ext uri="{BB962C8B-B14F-4D97-AF65-F5344CB8AC3E}">
        <p14:creationId xmlns:p14="http://schemas.microsoft.com/office/powerpoint/2010/main" val="52827215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Shona Spirits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Shona ancestors</a:t>
            </a:r>
          </a:p>
          <a:p>
            <a:pPr lvl="1"/>
            <a:r>
              <a:rPr lang="en-US" dirty="0"/>
              <a:t>Chiefs</a:t>
            </a:r>
          </a:p>
          <a:p>
            <a:pPr lvl="1"/>
            <a:r>
              <a:rPr lang="en-US" dirty="0"/>
              <a:t>Family members</a:t>
            </a:r>
          </a:p>
          <a:p>
            <a:pPr lvl="1"/>
            <a:r>
              <a:rPr lang="en-US" dirty="0"/>
              <a:t>Nonrelatives and animals</a:t>
            </a:r>
          </a:p>
          <a:p>
            <a:pPr lvl="1"/>
            <a:r>
              <a:rPr lang="en-US" dirty="0"/>
              <a:t>Witches</a:t>
            </a:r>
          </a:p>
          <a:p>
            <a:pPr lvl="0"/>
            <a:r>
              <a:rPr lang="en-US" dirty="0"/>
              <a:t>Help their </a:t>
            </a:r>
            <a:r>
              <a:rPr lang="en-US" dirty="0" err="1"/>
              <a:t>descednets</a:t>
            </a:r>
            <a:endParaRPr lang="en-US" dirty="0"/>
          </a:p>
          <a:p>
            <a:pPr lvl="0"/>
            <a:r>
              <a:rPr lang="en-US" dirty="0"/>
              <a:t>Rituals called “</a:t>
            </a:r>
            <a:r>
              <a:rPr lang="en-US" dirty="0" err="1"/>
              <a:t>mapira</a:t>
            </a:r>
            <a:r>
              <a:rPr lang="en-US" dirty="0"/>
              <a:t>” the mbira is an important part of this ritual.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677274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The Mbira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Most Mbiras have a set of long thin keys, a soundboard, a resonator, and jingles that buzz rhythmically</a:t>
            </a:r>
          </a:p>
          <a:p>
            <a:pPr lvl="0"/>
            <a:r>
              <a:rPr lang="en-US" dirty="0"/>
              <a:t>Mbira </a:t>
            </a:r>
            <a:r>
              <a:rPr lang="en-US" dirty="0" err="1"/>
              <a:t>dzavadzimu</a:t>
            </a:r>
            <a:r>
              <a:rPr lang="en-US" dirty="0"/>
              <a:t>, literally “mbira of the ancestors”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26569" y="3382894"/>
            <a:ext cx="3229941" cy="2715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39899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Nhemamusasa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the spirits love their favorite Mbira pieces, </a:t>
            </a:r>
          </a:p>
          <a:p>
            <a:pPr lvl="0"/>
            <a:r>
              <a:rPr lang="en-US" dirty="0"/>
              <a:t>Stable </a:t>
            </a:r>
            <a:r>
              <a:rPr lang="en-US" dirty="0" err="1"/>
              <a:t>Repetoire</a:t>
            </a:r>
            <a:endParaRPr lang="en-US" dirty="0"/>
          </a:p>
          <a:p>
            <a:pPr lvl="0"/>
            <a:r>
              <a:rPr lang="en-US" dirty="0"/>
              <a:t>This piece is played for “</a:t>
            </a:r>
            <a:r>
              <a:rPr lang="en-US" dirty="0" err="1"/>
              <a:t>Chaminuka</a:t>
            </a:r>
            <a:r>
              <a:rPr lang="en-US" dirty="0"/>
              <a:t>”</a:t>
            </a:r>
          </a:p>
          <a:p>
            <a:pPr lvl="0"/>
            <a:r>
              <a:rPr lang="en-US" dirty="0" err="1">
                <a:hlinkClick r:id="rId2"/>
              </a:rPr>
              <a:t>Nhemamusasa</a:t>
            </a:r>
            <a:endParaRPr lang="en-US" dirty="0"/>
          </a:p>
          <a:p>
            <a:pPr lvl="0"/>
            <a:r>
              <a:rPr lang="en-US" dirty="0" err="1">
                <a:hlinkClick r:id="rId3"/>
              </a:rPr>
              <a:t>Chemutengure</a:t>
            </a:r>
            <a:endParaRPr lang="en-US" dirty="0"/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383433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Chimurenga</a:t>
            </a:r>
            <a:r>
              <a:rPr lang="en-US" b="1" dirty="0"/>
              <a:t> Music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73504" y="2336873"/>
            <a:ext cx="9613861" cy="3599316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pop music instrumentation and studio production</a:t>
            </a:r>
          </a:p>
          <a:p>
            <a:pPr lvl="0"/>
            <a:r>
              <a:rPr lang="en-US" dirty="0"/>
              <a:t>modeled after traditional mbira music.</a:t>
            </a:r>
          </a:p>
          <a:p>
            <a:pPr lvl="0"/>
            <a:r>
              <a:rPr lang="en-US" dirty="0">
                <a:hlinkClick r:id="rId4"/>
              </a:rPr>
              <a:t>mbira style guitar</a:t>
            </a:r>
            <a:endParaRPr lang="en-US" dirty="0"/>
          </a:p>
          <a:p>
            <a:pPr lvl="0"/>
            <a:r>
              <a:rPr lang="en-US" dirty="0"/>
              <a:t>This song is called “</a:t>
            </a:r>
            <a:r>
              <a:rPr lang="en-US" dirty="0" err="1"/>
              <a:t>Nyarai</a:t>
            </a:r>
            <a:r>
              <a:rPr lang="en-US" dirty="0"/>
              <a:t>” (Be Ashamed)</a:t>
            </a:r>
          </a:p>
          <a:p>
            <a:pPr lvl="0"/>
            <a:r>
              <a:rPr lang="en-US" dirty="0"/>
              <a:t>lyrics celebrate victory and chide those who did not support the effort.</a:t>
            </a:r>
          </a:p>
          <a:p>
            <a:pPr lvl="0"/>
            <a:r>
              <a:rPr lang="en-US" dirty="0"/>
              <a:t>The word </a:t>
            </a:r>
            <a:r>
              <a:rPr lang="en-US" dirty="0" err="1"/>
              <a:t>Chimurenga</a:t>
            </a:r>
            <a:r>
              <a:rPr lang="en-US" dirty="0"/>
              <a:t> means struggle, and refers to the war for independence fought in Zimbabwe</a:t>
            </a:r>
          </a:p>
          <a:p>
            <a:endParaRPr lang="en-US" dirty="0"/>
          </a:p>
        </p:txBody>
      </p:sp>
      <p:pic>
        <p:nvPicPr>
          <p:cNvPr id="4" name="1-15 _Nyarai_ (_Be Ashamed_), excerp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223717" y="532658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0028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153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Music of Worship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Amazing Grace</a:t>
            </a:r>
            <a:endParaRPr lang="en-US" dirty="0"/>
          </a:p>
          <a:p>
            <a:pPr lvl="0"/>
            <a:r>
              <a:rPr lang="en-US" b="1" dirty="0"/>
              <a:t>hymn: </a:t>
            </a:r>
            <a:r>
              <a:rPr lang="en-US" dirty="0"/>
              <a:t>a song of praise. </a:t>
            </a:r>
          </a:p>
          <a:p>
            <a:pPr lvl="0"/>
            <a:r>
              <a:rPr lang="en-US" dirty="0"/>
              <a:t>deacon leads the hymn and the congregation follows it. (Call and Response)</a:t>
            </a:r>
          </a:p>
          <a:p>
            <a:pPr lvl="0"/>
            <a:r>
              <a:rPr lang="en-US" dirty="0"/>
              <a:t>He is singing </a:t>
            </a:r>
            <a:r>
              <a:rPr lang="en-US" b="1" dirty="0" err="1"/>
              <a:t>melismatically</a:t>
            </a:r>
            <a:r>
              <a:rPr lang="en-US" dirty="0"/>
              <a:t>: many notes to one syllable</a:t>
            </a:r>
          </a:p>
          <a:p>
            <a:pPr lvl="0"/>
            <a:r>
              <a:rPr lang="en-US" dirty="0"/>
              <a:t>the music is memorized</a:t>
            </a:r>
          </a:p>
          <a:p>
            <a:pPr lvl="0"/>
            <a:r>
              <a:rPr lang="en-US" dirty="0"/>
              <a:t>sing it as they “feel” it.</a:t>
            </a:r>
          </a:p>
          <a:p>
            <a:pPr lvl="0"/>
            <a:r>
              <a:rPr lang="en-US" dirty="0"/>
              <a:t>Service at least half music</a:t>
            </a:r>
          </a:p>
          <a:p>
            <a:endParaRPr lang="en-US" dirty="0"/>
          </a:p>
        </p:txBody>
      </p:sp>
      <p:pic>
        <p:nvPicPr>
          <p:cNvPr id="4" name="1-17 _Amazing Grace_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872025" y="500927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209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87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Music of 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b="1" dirty="0"/>
              <a:t>Work song: </a:t>
            </a:r>
            <a:r>
              <a:rPr lang="en-US" dirty="0"/>
              <a:t>a song workers sing to help them carry on, and take their minds of labor (i.e. labor song)</a:t>
            </a:r>
          </a:p>
          <a:p>
            <a:pPr lvl="0"/>
            <a:r>
              <a:rPr lang="en-US" dirty="0"/>
              <a:t>also sets the pace for the work.</a:t>
            </a:r>
          </a:p>
          <a:p>
            <a:pPr lvl="0"/>
            <a:r>
              <a:rPr lang="en-US" dirty="0"/>
              <a:t>very common among the American Slaves</a:t>
            </a:r>
          </a:p>
          <a:p>
            <a:pPr lvl="0"/>
            <a:r>
              <a:rPr lang="en-US" dirty="0"/>
              <a:t>helped shape African-American music </a:t>
            </a:r>
          </a:p>
          <a:p>
            <a:pPr lvl="0"/>
            <a:r>
              <a:rPr lang="en-US" dirty="0"/>
              <a:t>Continued after Emancipation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7724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Field Holler: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Individual workers</a:t>
            </a:r>
          </a:p>
          <a:p>
            <a:pPr lvl="0"/>
            <a:r>
              <a:rPr lang="en-US" dirty="0"/>
              <a:t>sung without a pronounced beat</a:t>
            </a:r>
          </a:p>
          <a:p>
            <a:pPr lvl="0"/>
            <a:r>
              <a:rPr lang="en-US" dirty="0"/>
              <a:t>The words were often improvised.</a:t>
            </a:r>
          </a:p>
          <a:p>
            <a:endParaRPr lang="en-US" dirty="0"/>
          </a:p>
        </p:txBody>
      </p:sp>
      <p:pic>
        <p:nvPicPr>
          <p:cNvPr id="4" name="1-18 Field Holler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097108" y="481232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754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19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Rosie: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large numbers of workers singing together</a:t>
            </a:r>
          </a:p>
          <a:p>
            <a:pPr lvl="0"/>
            <a:r>
              <a:rPr lang="en-US" dirty="0"/>
              <a:t>Call-and-</a:t>
            </a:r>
            <a:r>
              <a:rPr lang="en-US" dirty="0" err="1"/>
              <a:t>Resoponse</a:t>
            </a:r>
            <a:endParaRPr lang="en-US" dirty="0"/>
          </a:p>
          <a:p>
            <a:pPr lvl="0"/>
            <a:r>
              <a:rPr lang="en-US" dirty="0"/>
              <a:t>used to synchronize the blows of inmate workers chopping trees</a:t>
            </a:r>
          </a:p>
          <a:p>
            <a:pPr lvl="0"/>
            <a:r>
              <a:rPr lang="en-US" dirty="0"/>
              <a:t>Work was faster, and better</a:t>
            </a:r>
          </a:p>
          <a:p>
            <a:pPr lvl="0"/>
            <a:r>
              <a:rPr lang="en-US" dirty="0"/>
              <a:t>Group took pride</a:t>
            </a:r>
          </a:p>
          <a:p>
            <a:endParaRPr lang="en-US" dirty="0"/>
          </a:p>
        </p:txBody>
      </p:sp>
      <p:pic>
        <p:nvPicPr>
          <p:cNvPr id="4" name="1-19 _Rosie_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998634" y="517808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674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264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The Blues: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Blues is the origin of most of the popular music genres in America today: </a:t>
            </a:r>
          </a:p>
          <a:p>
            <a:pPr lvl="1"/>
            <a:r>
              <a:rPr lang="en-US" dirty="0"/>
              <a:t>Jazz </a:t>
            </a:r>
          </a:p>
          <a:p>
            <a:pPr lvl="1"/>
            <a:r>
              <a:rPr lang="en-US" dirty="0"/>
              <a:t>Pop</a:t>
            </a:r>
          </a:p>
          <a:p>
            <a:pPr lvl="1"/>
            <a:r>
              <a:rPr lang="en-US" dirty="0"/>
              <a:t>Rock</a:t>
            </a:r>
          </a:p>
          <a:p>
            <a:pPr lvl="1"/>
            <a:r>
              <a:rPr lang="en-US" dirty="0"/>
              <a:t>Funk</a:t>
            </a:r>
          </a:p>
          <a:p>
            <a:pPr lvl="0"/>
            <a:r>
              <a:rPr lang="en-US" dirty="0"/>
              <a:t>A “feeling”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7696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Poor Boy Blues: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AAB form:</a:t>
            </a:r>
          </a:p>
          <a:p>
            <a:pPr lvl="1"/>
            <a:r>
              <a:rPr lang="en-US" dirty="0"/>
              <a:t>A: the initial part of the thought </a:t>
            </a:r>
          </a:p>
          <a:p>
            <a:pPr lvl="1"/>
            <a:r>
              <a:rPr lang="en-US" dirty="0"/>
              <a:t>A: the initial part is repeated</a:t>
            </a:r>
          </a:p>
          <a:p>
            <a:pPr lvl="1"/>
            <a:r>
              <a:rPr lang="en-US" dirty="0"/>
              <a:t>B: The thought is completed in a clever way. </a:t>
            </a:r>
            <a:r>
              <a:rPr lang="en-US" b="1" dirty="0"/>
              <a:t>Play Poor Boy Blues:</a:t>
            </a:r>
            <a:endParaRPr lang="en-US" dirty="0"/>
          </a:p>
          <a:p>
            <a:pPr lvl="1"/>
            <a:r>
              <a:rPr lang="en-US" dirty="0"/>
              <a:t>AAB: Very typical of Blues</a:t>
            </a:r>
          </a:p>
          <a:p>
            <a:pPr lvl="1"/>
            <a:r>
              <a:rPr lang="en-US" dirty="0"/>
              <a:t>Sings of everyday problems and feelings</a:t>
            </a:r>
          </a:p>
          <a:p>
            <a:endParaRPr lang="en-US" dirty="0"/>
          </a:p>
        </p:txBody>
      </p:sp>
      <p:pic>
        <p:nvPicPr>
          <p:cNvPr id="4" name="1-20 _Poor Boy Blues_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787822" y="493417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980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808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 Soundscape: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The World around us is full of sounds:</a:t>
            </a:r>
          </a:p>
          <a:p>
            <a:r>
              <a:rPr lang="en-US" dirty="0"/>
              <a:t>Some of these are Sounds you make yourself:</a:t>
            </a:r>
          </a:p>
          <a:p>
            <a:pPr lvl="1"/>
            <a:r>
              <a:rPr lang="en-US" dirty="0"/>
              <a:t>	Singing</a:t>
            </a:r>
          </a:p>
          <a:p>
            <a:pPr lvl="1"/>
            <a:r>
              <a:rPr lang="en-US" dirty="0"/>
              <a:t>	Whistling</a:t>
            </a:r>
          </a:p>
          <a:p>
            <a:pPr lvl="1"/>
            <a:r>
              <a:rPr lang="en-US" dirty="0"/>
              <a:t>	Playing an instrument</a:t>
            </a:r>
          </a:p>
          <a:p>
            <a:r>
              <a:rPr lang="en-US" dirty="0"/>
              <a:t>Others come from the environment</a:t>
            </a:r>
          </a:p>
          <a:p>
            <a:r>
              <a:rPr lang="en-US" b="1" dirty="0"/>
              <a:t>Soundscape: </a:t>
            </a:r>
            <a:r>
              <a:rPr lang="en-US" dirty="0"/>
              <a:t>The particular sounds of a place, both human and non-human.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080277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12-bar blues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Phrase 1</a:t>
            </a:r>
          </a:p>
          <a:p>
            <a:pPr lvl="1"/>
            <a:r>
              <a:rPr lang="en-US" dirty="0"/>
              <a:t>2 measures singing</a:t>
            </a:r>
          </a:p>
          <a:p>
            <a:pPr lvl="1"/>
            <a:r>
              <a:rPr lang="en-US" dirty="0"/>
              <a:t>2 measures instrumental “fill” (4 measures)</a:t>
            </a:r>
          </a:p>
          <a:p>
            <a:pPr lvl="1"/>
            <a:endParaRPr lang="en-US" dirty="0"/>
          </a:p>
          <a:p>
            <a:r>
              <a:rPr lang="en-US" dirty="0"/>
              <a:t>Phrase 2</a:t>
            </a:r>
          </a:p>
          <a:p>
            <a:pPr lvl="1"/>
            <a:r>
              <a:rPr lang="en-US" dirty="0"/>
              <a:t>2 measures singing</a:t>
            </a:r>
          </a:p>
          <a:p>
            <a:pPr lvl="1"/>
            <a:r>
              <a:rPr lang="en-US" dirty="0"/>
              <a:t>2 measures fill</a:t>
            </a:r>
          </a:p>
          <a:p>
            <a:pPr lvl="1"/>
            <a:endParaRPr lang="en-US" dirty="0"/>
          </a:p>
          <a:p>
            <a:r>
              <a:rPr lang="en-US" dirty="0"/>
              <a:t>Phrase 3</a:t>
            </a:r>
          </a:p>
          <a:p>
            <a:pPr lvl="1"/>
            <a:r>
              <a:rPr lang="en-US" dirty="0"/>
              <a:t>2 measures singing</a:t>
            </a:r>
          </a:p>
          <a:p>
            <a:pPr lvl="1"/>
            <a:r>
              <a:rPr lang="en-US" dirty="0"/>
              <a:t>2 measures fill</a:t>
            </a:r>
          </a:p>
          <a:p>
            <a:pPr lvl="1"/>
            <a:endParaRPr lang="en-US" dirty="0"/>
          </a:p>
          <a:p>
            <a:r>
              <a:rPr lang="en-US" dirty="0"/>
              <a:t>=12 measures. (“12 bar blues”)</a:t>
            </a:r>
          </a:p>
        </p:txBody>
      </p:sp>
      <p:pic>
        <p:nvPicPr>
          <p:cNvPr id="5" name="1-02 Mean Old Bed Bug Blue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632874" y="51358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319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705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Jazz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/>
            <a:r>
              <a:rPr lang="en-US" dirty="0"/>
              <a:t>Military Musicians returning from the war</a:t>
            </a:r>
          </a:p>
          <a:p>
            <a:pPr lvl="0"/>
            <a:r>
              <a:rPr lang="en-US" dirty="0"/>
              <a:t>especially true in New Orleans</a:t>
            </a:r>
          </a:p>
          <a:p>
            <a:pPr lvl="0"/>
            <a:r>
              <a:rPr lang="en-US" dirty="0"/>
              <a:t>Their music reflected many influences: </a:t>
            </a:r>
          </a:p>
          <a:p>
            <a:pPr lvl="0"/>
            <a:r>
              <a:rPr lang="en-US" dirty="0"/>
              <a:t>Most of the music was played “by ear”</a:t>
            </a:r>
          </a:p>
          <a:p>
            <a:pPr lvl="0"/>
            <a:r>
              <a:rPr lang="en-US" dirty="0"/>
              <a:t> Important elements to Jazz</a:t>
            </a:r>
          </a:p>
          <a:p>
            <a:pPr lvl="1"/>
            <a:r>
              <a:rPr lang="en-US" dirty="0"/>
              <a:t>Swing beat: very lilting sort of beat</a:t>
            </a:r>
          </a:p>
          <a:p>
            <a:pPr lvl="1"/>
            <a:r>
              <a:rPr lang="en-US" dirty="0"/>
              <a:t>Syncopation: rhythmic structures with “offbeat” accents.</a:t>
            </a:r>
          </a:p>
          <a:p>
            <a:pPr lvl="1"/>
            <a:r>
              <a:rPr lang="en-US" dirty="0"/>
              <a:t>Improvisation</a:t>
            </a:r>
          </a:p>
          <a:p>
            <a:pPr lvl="0"/>
            <a:r>
              <a:rPr lang="en-US" dirty="0"/>
              <a:t>The instruments of these bands were chosen from marching bands.</a:t>
            </a:r>
          </a:p>
          <a:p>
            <a:pPr lvl="1"/>
            <a:r>
              <a:rPr lang="en-US" dirty="0"/>
              <a:t>“Front Line” Clarinet, trumpets, trombones</a:t>
            </a:r>
          </a:p>
          <a:p>
            <a:pPr lvl="1"/>
            <a:r>
              <a:rPr lang="en-US" dirty="0"/>
              <a:t>“rhythm section” Bass, drums, guitar piano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6323" y="1960363"/>
            <a:ext cx="1957682" cy="2940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886148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Bebop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complex harmonies, fast tempos, requires great skill</a:t>
            </a:r>
          </a:p>
          <a:p>
            <a:pPr lvl="0"/>
            <a:r>
              <a:rPr lang="en-US" dirty="0"/>
              <a:t>Niche genre</a:t>
            </a:r>
          </a:p>
          <a:p>
            <a:pPr lvl="0"/>
            <a:r>
              <a:rPr lang="en-US" dirty="0"/>
              <a:t>two front-line instruments (usually sax and trumpet) three-piece rhythm section (drums, bass, and piano)</a:t>
            </a:r>
          </a:p>
          <a:p>
            <a:pPr lvl="0"/>
            <a:r>
              <a:rPr lang="en-US" dirty="0"/>
              <a:t>Intro (head) +Solos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785613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Pre-Rock Blues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12-bar blues featured heavily in Rock</a:t>
            </a:r>
          </a:p>
          <a:p>
            <a:pPr lvl="0"/>
            <a:r>
              <a:rPr lang="en-US" dirty="0"/>
              <a:t>Electric Guitar featured heavily:</a:t>
            </a:r>
          </a:p>
          <a:p>
            <a:pPr lvl="1"/>
            <a:r>
              <a:rPr lang="en-US" dirty="0">
                <a:hlinkClick r:id="rId4"/>
              </a:rPr>
              <a:t>Sister Rosetta Tharpe: That's All</a:t>
            </a:r>
            <a:endParaRPr lang="en-US" dirty="0"/>
          </a:p>
          <a:p>
            <a:pPr lvl="0"/>
            <a:r>
              <a:rPr lang="en-US" b="1" dirty="0"/>
              <a:t>“Hound Dog” (“Big Mamma” Thornton) </a:t>
            </a:r>
          </a:p>
          <a:p>
            <a:pPr lvl="1"/>
            <a:r>
              <a:rPr lang="en-US" dirty="0"/>
              <a:t>12-bar blues and AAB lyrics</a:t>
            </a:r>
          </a:p>
          <a:p>
            <a:pPr marL="0" indent="0">
              <a:buNone/>
            </a:pPr>
            <a:r>
              <a:rPr lang="en-US" dirty="0">
                <a:hlinkClick r:id="rId5"/>
              </a:rPr>
              <a:t>Elvis Presley: Hound Dog</a:t>
            </a:r>
            <a:endParaRPr lang="en-US" dirty="0"/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pic>
        <p:nvPicPr>
          <p:cNvPr id="4" name="4-12 Hound Dog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594123" y="413653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3487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107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Soul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en-US" dirty="0"/>
              <a:t> Blue became “rhythm and blues”</a:t>
            </a:r>
            <a:endParaRPr lang="en-US" sz="3200" dirty="0"/>
          </a:p>
          <a:p>
            <a:pPr lvl="0"/>
            <a:r>
              <a:rPr lang="en-US" dirty="0"/>
              <a:t>In turn R&amp;B evolved into </a:t>
            </a:r>
            <a:r>
              <a:rPr lang="en-US" b="1" dirty="0"/>
              <a:t>soul: </a:t>
            </a:r>
            <a:r>
              <a:rPr lang="en-US" dirty="0"/>
              <a:t>sincere and heartfelt R&amp;B</a:t>
            </a:r>
            <a:endParaRPr lang="en-US" sz="3200" dirty="0"/>
          </a:p>
          <a:p>
            <a:pPr lvl="0"/>
            <a:r>
              <a:rPr lang="en-US" dirty="0"/>
              <a:t>large brass, woodwind and string sections, </a:t>
            </a:r>
          </a:p>
          <a:p>
            <a:pPr lvl="0"/>
            <a:r>
              <a:rPr lang="en-US" dirty="0"/>
              <a:t>Vocals and backing vocals</a:t>
            </a:r>
            <a:endParaRPr lang="en-US" sz="3200" dirty="0"/>
          </a:p>
          <a:p>
            <a:pPr lvl="0"/>
            <a:r>
              <a:rPr lang="en-US" dirty="0"/>
              <a:t>By the mid 60’s several cities were associated with different types of </a:t>
            </a:r>
            <a:r>
              <a:rPr lang="en-US" dirty="0" err="1"/>
              <a:t>sould</a:t>
            </a:r>
            <a:endParaRPr lang="en-US" sz="3200" dirty="0"/>
          </a:p>
          <a:p>
            <a:pPr lvl="1"/>
            <a:r>
              <a:rPr lang="en-US" dirty="0"/>
              <a:t>Memphis: Otis Redding</a:t>
            </a:r>
            <a:endParaRPr lang="en-US" sz="2800" dirty="0"/>
          </a:p>
          <a:p>
            <a:pPr lvl="1"/>
            <a:r>
              <a:rPr lang="en-US" dirty="0"/>
              <a:t>Chicago: Curtis Mayfield</a:t>
            </a:r>
            <a:endParaRPr lang="en-US" sz="2800" dirty="0"/>
          </a:p>
          <a:p>
            <a:pPr lvl="1"/>
            <a:r>
              <a:rPr lang="en-US" dirty="0"/>
              <a:t>Detroit: Marvin Gaye. (Home of the famous “Motown” records)</a:t>
            </a:r>
            <a:endParaRPr lang="en-US" sz="2800" dirty="0"/>
          </a:p>
          <a:p>
            <a:r>
              <a:rPr lang="en-US" b="1" dirty="0"/>
              <a:t>“I Heard it Through the Grapevine”</a:t>
            </a:r>
            <a:endParaRPr lang="en-US" dirty="0"/>
          </a:p>
        </p:txBody>
      </p:sp>
      <p:pic>
        <p:nvPicPr>
          <p:cNvPr id="7" name="2-07 I Heard It Through The Grapevi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684582" y="563138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536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594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Study Questions/Other things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dirty="0"/>
              <a:t>How do Traditional Navajos understand the causes and cures for disease? What is the role of music in curing?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Briefly Describe the history of the Shona people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Briefly Describe 12-bar blues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How does the African soundscape impact African music-culture.</a:t>
            </a:r>
          </a:p>
        </p:txBody>
      </p:sp>
    </p:spTree>
    <p:extLst>
      <p:ext uri="{BB962C8B-B14F-4D97-AF65-F5344CB8AC3E}">
        <p14:creationId xmlns:p14="http://schemas.microsoft.com/office/powerpoint/2010/main" val="13628672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The Music-Culture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The term “Music” means different things to different people.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/>
              <a:t>Culture: </a:t>
            </a:r>
            <a:r>
              <a:rPr lang="en-US" dirty="0"/>
              <a:t>The way of life of a people that is learned and transmitted from one generation to the next.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/>
              <a:t>Music-Culture: </a:t>
            </a:r>
            <a:r>
              <a:rPr lang="en-US" dirty="0"/>
              <a:t>The totality of a group’s involvement with music: ideas actions institutions, material objects, etc.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64648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Sioux Grass Dance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From a </a:t>
            </a:r>
            <a:r>
              <a:rPr lang="en-US" b="1" dirty="0"/>
              <a:t>field recording</a:t>
            </a:r>
            <a:r>
              <a:rPr lang="en-US" dirty="0"/>
              <a:t> made in the early 1900s. Almost Entirely Vocal</a:t>
            </a:r>
          </a:p>
          <a:p>
            <a:pPr lvl="1"/>
            <a:r>
              <a:rPr lang="en-US" b="1" dirty="0"/>
              <a:t>Falsetto: </a:t>
            </a:r>
            <a:r>
              <a:rPr lang="en-US" dirty="0"/>
              <a:t>High pitched male voices</a:t>
            </a:r>
          </a:p>
          <a:p>
            <a:pPr lvl="1"/>
            <a:r>
              <a:rPr lang="en-US" b="1" dirty="0"/>
              <a:t>Slides:</a:t>
            </a:r>
            <a:r>
              <a:rPr lang="en-US" dirty="0"/>
              <a:t> Sharp descents at the ends of phrases</a:t>
            </a:r>
          </a:p>
          <a:p>
            <a:pPr lvl="1"/>
            <a:r>
              <a:rPr lang="en-US" b="1" dirty="0" err="1"/>
              <a:t>Vocables</a:t>
            </a:r>
            <a:r>
              <a:rPr lang="en-US" b="1" dirty="0"/>
              <a:t>:</a:t>
            </a:r>
            <a:r>
              <a:rPr lang="en-US" dirty="0"/>
              <a:t> non-word vocalizations</a:t>
            </a:r>
          </a:p>
          <a:p>
            <a:pPr lvl="1"/>
            <a:r>
              <a:rPr lang="en-US" dirty="0"/>
              <a:t>Native Instruments:</a:t>
            </a:r>
          </a:p>
          <a:p>
            <a:pPr lvl="2"/>
            <a:r>
              <a:rPr lang="en-US" dirty="0"/>
              <a:t>Flageolets: flute-like or recorder like instruments and String instruments (rare)</a:t>
            </a:r>
          </a:p>
          <a:p>
            <a:pPr lvl="2"/>
            <a:r>
              <a:rPr lang="en-US" dirty="0"/>
              <a:t>Rattles and drums made from gourds, tree bard, wood, turtle shells, etc.</a:t>
            </a:r>
          </a:p>
          <a:p>
            <a:endParaRPr lang="en-US" dirty="0"/>
          </a:p>
        </p:txBody>
      </p:sp>
      <p:pic>
        <p:nvPicPr>
          <p:cNvPr id="4" name="1-03 Grass Danc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294182" y="563138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754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381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Yeibicichai</a:t>
            </a:r>
            <a:r>
              <a:rPr lang="en-US" b="1" dirty="0"/>
              <a:t> Song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From Ceremony known as the </a:t>
            </a:r>
            <a:r>
              <a:rPr lang="en-US" dirty="0" err="1"/>
              <a:t>Nightway</a:t>
            </a:r>
            <a:endParaRPr lang="en-US" dirty="0"/>
          </a:p>
          <a:p>
            <a:pPr lvl="0"/>
            <a:r>
              <a:rPr lang="en-US" dirty="0"/>
              <a:t>A Phrase sung primarily on a single note,</a:t>
            </a:r>
          </a:p>
          <a:p>
            <a:pPr lvl="0"/>
            <a:r>
              <a:rPr lang="en-US" dirty="0"/>
              <a:t>B phrase leaps up much higher.</a:t>
            </a:r>
          </a:p>
          <a:p>
            <a:pPr lvl="0"/>
            <a:r>
              <a:rPr lang="en-US" dirty="0"/>
              <a:t>This song is entirely sung in </a:t>
            </a:r>
            <a:r>
              <a:rPr lang="en-US" dirty="0" err="1"/>
              <a:t>vocables</a:t>
            </a:r>
            <a:endParaRPr lang="en-US" dirty="0"/>
          </a:p>
          <a:p>
            <a:pPr lvl="0"/>
            <a:r>
              <a:rPr lang="en-US" dirty="0"/>
              <a:t>Any Navajo person would immediately recognize it as a “Yei” a song for the gods.</a:t>
            </a:r>
          </a:p>
          <a:p>
            <a:endParaRPr lang="en-US" dirty="0"/>
          </a:p>
        </p:txBody>
      </p:sp>
      <p:pic>
        <p:nvPicPr>
          <p:cNvPr id="4" name="1-06 Yeibichai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989382" y="532658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883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711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Traditional Popular music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The </a:t>
            </a:r>
            <a:r>
              <a:rPr lang="en-US" b="1" dirty="0" err="1"/>
              <a:t>Ndaa</a:t>
            </a:r>
            <a:r>
              <a:rPr lang="en-US" b="1" dirty="0"/>
              <a:t> </a:t>
            </a:r>
            <a:r>
              <a:rPr lang="en-US" dirty="0"/>
              <a:t>songs are like pop tunes.</a:t>
            </a:r>
          </a:p>
          <a:p>
            <a:r>
              <a:rPr lang="en-US" b="1" dirty="0"/>
              <a:t>“</a:t>
            </a:r>
            <a:r>
              <a:rPr lang="en-US" b="1" dirty="0" err="1"/>
              <a:t>Shizhane’e</a:t>
            </a:r>
            <a:r>
              <a:rPr lang="en-US" b="1" dirty="0"/>
              <a:t>”</a:t>
            </a:r>
            <a:endParaRPr lang="en-US" dirty="0"/>
          </a:p>
          <a:p>
            <a:pPr lvl="1"/>
            <a:r>
              <a:rPr lang="en-US" dirty="0"/>
              <a:t>Compared to ceremonial songs they are easier to sing</a:t>
            </a:r>
          </a:p>
          <a:p>
            <a:pPr lvl="1"/>
            <a:r>
              <a:rPr lang="en-US" dirty="0"/>
              <a:t>Every phrase ends with the same </a:t>
            </a:r>
            <a:r>
              <a:rPr lang="en-US" dirty="0" err="1"/>
              <a:t>vocables</a:t>
            </a:r>
            <a:endParaRPr lang="en-US" dirty="0"/>
          </a:p>
          <a:p>
            <a:pPr lvl="1"/>
            <a:r>
              <a:rPr lang="en-US" dirty="0"/>
              <a:t>Much of this text is translatable (p.52)</a:t>
            </a:r>
          </a:p>
          <a:p>
            <a:endParaRPr lang="en-US" dirty="0"/>
          </a:p>
        </p:txBody>
      </p:sp>
      <p:pic>
        <p:nvPicPr>
          <p:cNvPr id="4" name="1-08 _Shizhane'e_ (_I'm in luck_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181513" y="493893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145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70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Africa: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The African Continent has two broad zones</a:t>
            </a:r>
          </a:p>
          <a:p>
            <a:pPr lvl="1"/>
            <a:r>
              <a:rPr lang="en-US" b="1" dirty="0" err="1"/>
              <a:t>Maghrib</a:t>
            </a:r>
            <a:r>
              <a:rPr lang="en-US" b="1" dirty="0"/>
              <a:t>:</a:t>
            </a:r>
            <a:r>
              <a:rPr lang="en-US" dirty="0"/>
              <a:t> North of the Sahara Desert</a:t>
            </a:r>
          </a:p>
          <a:p>
            <a:pPr lvl="1"/>
            <a:r>
              <a:rPr lang="en-US" b="1" dirty="0"/>
              <a:t>Sub-Saharan</a:t>
            </a:r>
            <a:r>
              <a:rPr lang="en-US" dirty="0"/>
              <a:t>: South of the Sahara Desert</a:t>
            </a:r>
          </a:p>
          <a:p>
            <a:pPr lvl="1"/>
            <a:endParaRPr lang="en-US" dirty="0"/>
          </a:p>
          <a:p>
            <a:pPr lvl="0"/>
            <a:r>
              <a:rPr lang="en-US" dirty="0"/>
              <a:t>Influences: </a:t>
            </a:r>
          </a:p>
          <a:p>
            <a:pPr lvl="1"/>
            <a:r>
              <a:rPr lang="en-US" dirty="0"/>
              <a:t>Each Other</a:t>
            </a:r>
          </a:p>
          <a:p>
            <a:pPr lvl="1"/>
            <a:r>
              <a:rPr lang="en-US" dirty="0"/>
              <a:t>Rome</a:t>
            </a:r>
          </a:p>
          <a:p>
            <a:pPr lvl="1"/>
            <a:r>
              <a:rPr lang="en-US" dirty="0"/>
              <a:t>Greece</a:t>
            </a:r>
          </a:p>
          <a:p>
            <a:pPr lvl="1"/>
            <a:r>
              <a:rPr lang="en-US" dirty="0"/>
              <a:t>Turkey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3524" y="3511795"/>
            <a:ext cx="5257800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92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Postal Workers cancelling stamps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Generalizations About African Music-Culture</a:t>
            </a:r>
            <a:endParaRPr lang="en-US" dirty="0"/>
          </a:p>
          <a:p>
            <a:pPr lvl="1"/>
            <a:r>
              <a:rPr lang="en-US" dirty="0"/>
              <a:t>This is not a concert</a:t>
            </a:r>
          </a:p>
          <a:p>
            <a:pPr lvl="0"/>
            <a:r>
              <a:rPr lang="en-US" b="1" dirty="0"/>
              <a:t>Labor Music: </a:t>
            </a:r>
          </a:p>
          <a:p>
            <a:pPr lvl="0"/>
            <a:r>
              <a:rPr lang="en-US" dirty="0"/>
              <a:t>Primary Goal Not Artistic</a:t>
            </a:r>
          </a:p>
          <a:p>
            <a:pPr lvl="0"/>
            <a:r>
              <a:rPr lang="en-US" dirty="0"/>
              <a:t>Highly Social</a:t>
            </a:r>
          </a:p>
          <a:p>
            <a:pPr lvl="0"/>
            <a:r>
              <a:rPr lang="en-US" dirty="0"/>
              <a:t>Encourages Participation</a:t>
            </a:r>
          </a:p>
          <a:p>
            <a:pPr lvl="1"/>
            <a:endParaRPr lang="en-US" dirty="0"/>
          </a:p>
        </p:txBody>
      </p:sp>
      <p:pic>
        <p:nvPicPr>
          <p:cNvPr id="4" name="1-01 Postal workers canceling stamp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433538" y="593618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226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108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Berlin">
  <a:themeElements>
    <a:clrScheme name="Berli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TM04033917[[fn=Berlin]]</Template>
  <TotalTime>39</TotalTime>
  <Words>1415</Words>
  <Application>Microsoft Office PowerPoint</Application>
  <PresentationFormat>Widescreen</PresentationFormat>
  <Paragraphs>245</Paragraphs>
  <Slides>35</Slides>
  <Notes>0</Notes>
  <HiddenSlides>0</HiddenSlides>
  <MMClips>16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8" baseType="lpstr">
      <vt:lpstr>Arial</vt:lpstr>
      <vt:lpstr>Trebuchet MS</vt:lpstr>
      <vt:lpstr>Berlin</vt:lpstr>
      <vt:lpstr>Test I Review</vt:lpstr>
      <vt:lpstr>Things to study</vt:lpstr>
      <vt:lpstr>The  Soundscape:</vt:lpstr>
      <vt:lpstr>The Music-Culture</vt:lpstr>
      <vt:lpstr>Sioux Grass Dance</vt:lpstr>
      <vt:lpstr>Yeibicichai Song</vt:lpstr>
      <vt:lpstr>Traditional Popular music</vt:lpstr>
      <vt:lpstr>Africa: </vt:lpstr>
      <vt:lpstr>Postal Workers cancelling stamps</vt:lpstr>
      <vt:lpstr>Musical Style</vt:lpstr>
      <vt:lpstr>History</vt:lpstr>
      <vt:lpstr>History</vt:lpstr>
      <vt:lpstr>Agbekor: Music and the Dance of the Ewe People</vt:lpstr>
      <vt:lpstr>Ewe History</vt:lpstr>
      <vt:lpstr>Ewe Religious Philosophy</vt:lpstr>
      <vt:lpstr>Agbekor</vt:lpstr>
      <vt:lpstr>The Ewe Percussion Ensemble</vt:lpstr>
      <vt:lpstr>Shona Mbira Music</vt:lpstr>
      <vt:lpstr>History of the  Shona</vt:lpstr>
      <vt:lpstr>Shona Spirits</vt:lpstr>
      <vt:lpstr>The Mbira</vt:lpstr>
      <vt:lpstr>Nhemamusasa</vt:lpstr>
      <vt:lpstr>Chimurenga Music</vt:lpstr>
      <vt:lpstr>Music of Worship</vt:lpstr>
      <vt:lpstr>Music of Work</vt:lpstr>
      <vt:lpstr>Field Holler:</vt:lpstr>
      <vt:lpstr>Rosie:</vt:lpstr>
      <vt:lpstr>The Blues:</vt:lpstr>
      <vt:lpstr>Poor Boy Blues:</vt:lpstr>
      <vt:lpstr>12-bar blues</vt:lpstr>
      <vt:lpstr>Jazz</vt:lpstr>
      <vt:lpstr>Bebop</vt:lpstr>
      <vt:lpstr>Pre-Rock Blues</vt:lpstr>
      <vt:lpstr>Soul</vt:lpstr>
      <vt:lpstr>Study Questions/Other things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Test I Review</dc:title>
  <dc:creator>Matthew Scott Phillips</dc:creator>
  <cp:lastModifiedBy>Matthew Scott Phillips</cp:lastModifiedBy>
  <cp:revision>7</cp:revision>
  <dcterms:created xsi:type="dcterms:W3CDTF">2016-09-19T23:43:15Z</dcterms:created>
  <dcterms:modified xsi:type="dcterms:W3CDTF">2019-03-04T18:14:41Z</dcterms:modified>
</cp:coreProperties>
</file>