
<file path=[Content_Types].xml><?xml version="1.0" encoding="utf-8"?>
<Types xmlns="http://schemas.openxmlformats.org/package/2006/content-types">
  <Default Extension="png" ContentType="image/png"/>
  <Default Extension="mp3" ContentType="audio/mpe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E0307-B85C-446A-8EF0-0407D435D787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862E7-95FA-4FC4-9EC5-DDBFA8DC7417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7F2-A784-4F72-BB57-0E9EACDE722E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D51E-4B19-444E-85C0-DBD7EB6263F4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7255A-4AD5-4D3E-9A0A-689DA3BA976C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0AD15-87AC-45B2-9EE5-8D165AF83CD7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40CCD-F0D6-4CC2-A4C8-2D7D0D875F02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E2CC-454D-4466-AC55-B86DA0A87BAE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B647B1BF-4039-460D-A637-65428CBD720E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9ACE-9343-4EBE-B5CA-AEA240A1DC53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0F7B-89C5-4DF7-A309-6263220147D4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C95DE-FD64-4606-AE61-EC1136867CC6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0BBD-30FE-4CF1-900A-0C45149F8AF8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A5F7F-3E81-4C65-A4D1-CB62D5B9DB91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CC86-1672-4627-AEFE-EC5485C73905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B01F-D966-4C62-B900-0BE008A90C98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A0EA-7DC7-4964-BB97-B173EF3B859A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F52CC-F3D9-41D4-BCE4-C208E61A3F31}" type="datetimeFigureOut">
              <a:rPr lang="en-US" dirty="0"/>
              <a:t>10/2/18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hyperlink" Target="https://www.youtube.com/watch?v=zBNUdeWw-wE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q1oG32IrNP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qMFHj0oBjU" TargetMode="External"/><Relationship Id="rId2" Type="http://schemas.openxmlformats.org/officeDocument/2006/relationships/hyperlink" Target="https://www.youtube.com/watch?v=e7-Eik2_pBY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lOVsY1rxJB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Europe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5668" y="2346200"/>
            <a:ext cx="3367544" cy="252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11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Sounds of European Music: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1738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Rhythm and Meter: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b="1" dirty="0"/>
              <a:t>“</a:t>
            </a:r>
            <a:r>
              <a:rPr lang="en-US" b="1" dirty="0" err="1"/>
              <a:t>Ze</a:t>
            </a:r>
            <a:r>
              <a:rPr lang="en-US" b="1" dirty="0"/>
              <a:t> </a:t>
            </a:r>
            <a:r>
              <a:rPr lang="en-US" b="1" dirty="0" err="1"/>
              <a:t>Stary</a:t>
            </a:r>
            <a:r>
              <a:rPr lang="en-US" b="1" dirty="0"/>
              <a:t>”</a:t>
            </a:r>
            <a:endParaRPr lang="en-US" dirty="0"/>
          </a:p>
          <a:p>
            <a:pPr lvl="1"/>
            <a:r>
              <a:rPr lang="en-US" dirty="0"/>
              <a:t>This piece is Metered: </a:t>
            </a:r>
          </a:p>
          <a:p>
            <a:pPr lvl="1"/>
            <a:r>
              <a:rPr lang="en-US" dirty="0"/>
              <a:t>The </a:t>
            </a:r>
            <a:r>
              <a:rPr lang="en-US" i="1" dirty="0" err="1"/>
              <a:t>basy</a:t>
            </a:r>
            <a:r>
              <a:rPr lang="en-US" dirty="0"/>
              <a:t> (three string cello) and violin</a:t>
            </a:r>
          </a:p>
          <a:p>
            <a:pPr lvl="1"/>
            <a:r>
              <a:rPr lang="en-US" i="1" dirty="0"/>
              <a:t>ostinato: </a:t>
            </a:r>
            <a:r>
              <a:rPr lang="en-US" dirty="0"/>
              <a:t>a pattern that is repeated over and over again.</a:t>
            </a:r>
          </a:p>
          <a:p>
            <a:pPr lvl="1"/>
            <a:r>
              <a:rPr lang="en-US" dirty="0"/>
              <a:t> </a:t>
            </a:r>
            <a:r>
              <a:rPr lang="en-US" i="1" dirty="0"/>
              <a:t>duple meter: </a:t>
            </a:r>
            <a:r>
              <a:rPr lang="en-US" dirty="0"/>
              <a:t>is a meter that is divisible by two</a:t>
            </a:r>
          </a:p>
          <a:p>
            <a:endParaRPr lang="en-US" dirty="0"/>
          </a:p>
        </p:txBody>
      </p:sp>
      <p:pic>
        <p:nvPicPr>
          <p:cNvPr id="4" name="1-29 Goralski suite part 5_ Krzesan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03212" y="48404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23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9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Scale and Melody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Major and minor scale most common</a:t>
            </a:r>
          </a:p>
          <a:p>
            <a:pPr lvl="1"/>
            <a:r>
              <a:rPr lang="en-US" dirty="0"/>
              <a:t>“</a:t>
            </a:r>
            <a:r>
              <a:rPr lang="en-US" dirty="0" err="1"/>
              <a:t>Oifn</a:t>
            </a:r>
            <a:r>
              <a:rPr lang="en-US" dirty="0"/>
              <a:t> </a:t>
            </a:r>
            <a:r>
              <a:rPr lang="en-US" dirty="0" err="1"/>
              <a:t>Pripetshik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Minor scale : </a:t>
            </a:r>
          </a:p>
          <a:p>
            <a:pPr lvl="2"/>
            <a:r>
              <a:rPr lang="en-US" dirty="0"/>
              <a:t>Is a Yiddish-language popular song (Jewish)</a:t>
            </a:r>
          </a:p>
          <a:p>
            <a:endParaRPr lang="en-US" dirty="0"/>
          </a:p>
        </p:txBody>
      </p:sp>
      <p:pic>
        <p:nvPicPr>
          <p:cNvPr id="4" name="1-24 _Oifn Pripetshik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12702" y="532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05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0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Harmony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Harmony: Two or more pitches that sound simultaneously.</a:t>
            </a:r>
          </a:p>
          <a:p>
            <a:pPr lvl="1"/>
            <a:r>
              <a:rPr lang="en-US" dirty="0"/>
              <a:t>Chord: Three or more pitches</a:t>
            </a:r>
          </a:p>
          <a:p>
            <a:pPr lvl="1"/>
            <a:r>
              <a:rPr lang="en-US" dirty="0"/>
              <a:t>Most European music uses chords</a:t>
            </a:r>
          </a:p>
          <a:p>
            <a:pPr lvl="1"/>
            <a:r>
              <a:rPr lang="en-US" dirty="0"/>
              <a:t>most complex example </a:t>
            </a:r>
          </a:p>
          <a:p>
            <a:pPr lvl="1"/>
            <a:r>
              <a:rPr lang="en-US" b="1" dirty="0"/>
              <a:t>Beethoven: Piano Sonata in G Minor:</a:t>
            </a:r>
            <a:endParaRPr lang="en-US" dirty="0"/>
          </a:p>
          <a:p>
            <a:endParaRPr lang="en-US" dirty="0"/>
          </a:p>
        </p:txBody>
      </p:sp>
      <p:pic>
        <p:nvPicPr>
          <p:cNvPr id="5" name="01 Track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79782" y="44174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7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BD4AC-F42B-41DD-B0FF-C8D941041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Harmony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CE22A-1ACF-47EA-B702-982BBECE20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b="1" dirty="0"/>
              <a:t>Play “Sister Hold Your Chastity”</a:t>
            </a:r>
            <a:endParaRPr lang="en-US" dirty="0"/>
          </a:p>
          <a:p>
            <a:pPr lvl="2"/>
            <a:r>
              <a:rPr lang="en-US" dirty="0"/>
              <a:t>different approach to harmony</a:t>
            </a:r>
          </a:p>
          <a:p>
            <a:pPr lvl="2"/>
            <a:r>
              <a:rPr lang="en-US" dirty="0"/>
              <a:t>Bosnian region</a:t>
            </a:r>
          </a:p>
          <a:p>
            <a:pPr lvl="2"/>
            <a:r>
              <a:rPr lang="en-US" dirty="0"/>
              <a:t>“mountain music” </a:t>
            </a:r>
          </a:p>
          <a:p>
            <a:pPr lvl="2"/>
            <a:r>
              <a:rPr lang="en-US" dirty="0"/>
              <a:t>Singers move up in unison, and lead moves back (creates two notes)</a:t>
            </a:r>
          </a:p>
          <a:p>
            <a:pPr lvl="2"/>
            <a:r>
              <a:rPr lang="en-US" dirty="0"/>
              <a:t>The singers take pleasure in the sounds created by the “dissonance” of the two notes sung together.</a:t>
            </a:r>
          </a:p>
          <a:p>
            <a:pPr lvl="2"/>
            <a:r>
              <a:rPr lang="en-US" dirty="0"/>
              <a:t>These two notes are close together </a:t>
            </a:r>
          </a:p>
          <a:p>
            <a:pPr lvl="2"/>
            <a:r>
              <a:rPr lang="en-US" dirty="0"/>
              <a:t>singers consider it beautiful. (Enculturation)</a:t>
            </a:r>
          </a:p>
          <a:p>
            <a:endParaRPr lang="en-US" dirty="0"/>
          </a:p>
        </p:txBody>
      </p:sp>
      <p:pic>
        <p:nvPicPr>
          <p:cNvPr id="4" name="1-30 _Sister, Hold Your Chastity_">
            <a:hlinkClick r:id="" action="ppaction://media"/>
            <a:extLst>
              <a:ext uri="{FF2B5EF4-FFF2-40B4-BE49-F238E27FC236}">
                <a16:creationId xmlns:a16="http://schemas.microsoft.com/office/drawing/2014/main" id="{CED41C1F-A4D5-4CBD-AFF1-98D0441A10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06819" y="518200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38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Generalizations: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relatively simple rhythmic structures. </a:t>
            </a:r>
          </a:p>
          <a:p>
            <a:r>
              <a:rPr lang="en-US" dirty="0"/>
              <a:t>organized Rhythmically into pulses, that are themselves grouped into meters.</a:t>
            </a:r>
          </a:p>
          <a:p>
            <a:r>
              <a:rPr lang="en-US" dirty="0"/>
              <a:t>The major and minor scales are the most prevalent </a:t>
            </a:r>
          </a:p>
          <a:p>
            <a:r>
              <a:rPr lang="en-US" dirty="0"/>
              <a:t>The Harmony is exceedingly complex. </a:t>
            </a:r>
          </a:p>
        </p:txBody>
      </p:sp>
    </p:spTree>
    <p:extLst>
      <p:ext uri="{BB962C8B-B14F-4D97-AF65-F5344CB8AC3E}">
        <p14:creationId xmlns:p14="http://schemas.microsoft.com/office/powerpoint/2010/main" val="3672616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Europe, an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Europe and America is often taken together to be referred to as “Western” music.</a:t>
            </a:r>
          </a:p>
          <a:p>
            <a:pPr lvl="0"/>
            <a:r>
              <a:rPr lang="en-US" dirty="0"/>
              <a:t>. Literally hundreds of </a:t>
            </a:r>
            <a:r>
              <a:rPr lang="en-US" dirty="0" err="1"/>
              <a:t>musics</a:t>
            </a:r>
            <a:r>
              <a:rPr lang="en-US" dirty="0"/>
              <a:t> (different music-culture practices) in Europe.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44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Geography: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4947747" cy="3599316"/>
          </a:xfrm>
        </p:spPr>
        <p:txBody>
          <a:bodyPr/>
          <a:lstStyle/>
          <a:p>
            <a:r>
              <a:rPr lang="en-US" dirty="0"/>
              <a:t>from Portugal, and Ireland in the West, to parts of Russia in the East</a:t>
            </a:r>
          </a:p>
          <a:p>
            <a:r>
              <a:rPr lang="en-US" dirty="0"/>
              <a:t>from Norway, Sweden and Finland in the North, to Italy, Turkey, and Greece, in the South.</a:t>
            </a:r>
          </a:p>
          <a:p>
            <a:pPr lvl="0"/>
            <a:r>
              <a:rPr lang="en-US" dirty="0"/>
              <a:t>Certain ways of creating music can be identified as “European”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480" y="2336873"/>
            <a:ext cx="4831683" cy="3598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31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Social and Political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Organized into Fiefdoms and Villages</a:t>
            </a:r>
          </a:p>
          <a:p>
            <a:pPr lvl="0"/>
            <a:r>
              <a:rPr lang="en-US" dirty="0"/>
              <a:t>The most common influence on Europe for much of its history was religion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4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Religion and Society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4767442" cy="3599316"/>
          </a:xfrm>
        </p:spPr>
        <p:txBody>
          <a:bodyPr/>
          <a:lstStyle/>
          <a:p>
            <a:pPr lvl="1"/>
            <a:r>
              <a:rPr lang="en-US" dirty="0"/>
              <a:t>There are three predominant religions in Europe</a:t>
            </a:r>
          </a:p>
          <a:p>
            <a:pPr lvl="2"/>
            <a:r>
              <a:rPr lang="en-US" dirty="0"/>
              <a:t>Christianity</a:t>
            </a:r>
          </a:p>
          <a:p>
            <a:pPr lvl="2"/>
            <a:r>
              <a:rPr lang="en-US" dirty="0"/>
              <a:t>Islam</a:t>
            </a:r>
          </a:p>
          <a:p>
            <a:pPr lvl="2"/>
            <a:r>
              <a:rPr lang="en-US" dirty="0"/>
              <a:t>Judaism</a:t>
            </a:r>
          </a:p>
          <a:p>
            <a:pPr lvl="1"/>
            <a:r>
              <a:rPr lang="en-US" dirty="0"/>
              <a:t>roots in the monotheistic (believe in a single god) Middle East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8825" y="2111326"/>
            <a:ext cx="2438400" cy="243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2641" y="2111326"/>
            <a:ext cx="2857500" cy="2857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1733" y="4549726"/>
            <a:ext cx="1895492" cy="188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530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Religion and Society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b="1" dirty="0"/>
              <a:t>Christianity:</a:t>
            </a:r>
            <a:endParaRPr lang="en-US" dirty="0"/>
          </a:p>
          <a:p>
            <a:pPr lvl="1"/>
            <a:r>
              <a:rPr lang="en-US" dirty="0"/>
              <a:t>Became the dominant religion in Europe by 300 A.D. </a:t>
            </a:r>
          </a:p>
          <a:p>
            <a:pPr lvl="1"/>
            <a:r>
              <a:rPr lang="en-US" dirty="0"/>
              <a:t>significant categories:</a:t>
            </a:r>
          </a:p>
          <a:p>
            <a:pPr lvl="2"/>
            <a:r>
              <a:rPr lang="en-US" dirty="0"/>
              <a:t>Roman Catholicism</a:t>
            </a:r>
          </a:p>
          <a:p>
            <a:pPr lvl="2"/>
            <a:r>
              <a:rPr lang="en-US" dirty="0"/>
              <a:t>Orthodoxy (in the East and Southeast)</a:t>
            </a:r>
          </a:p>
          <a:p>
            <a:pPr lvl="2"/>
            <a:r>
              <a:rPr lang="en-US" dirty="0"/>
              <a:t>Protestantism (strongest in the North and U.K.)</a:t>
            </a:r>
          </a:p>
          <a:p>
            <a:pPr lvl="0"/>
            <a:r>
              <a:rPr lang="en-US" b="1" dirty="0"/>
              <a:t>Judaism:</a:t>
            </a:r>
            <a:endParaRPr lang="en-US" dirty="0"/>
          </a:p>
          <a:p>
            <a:pPr lvl="1"/>
            <a:r>
              <a:rPr lang="en-US" dirty="0"/>
              <a:t>Practiced by ethnic Jews</a:t>
            </a:r>
          </a:p>
          <a:p>
            <a:pPr lvl="1"/>
            <a:r>
              <a:rPr lang="en-US" dirty="0"/>
              <a:t>It was introduced to Europe in 70 C.E. </a:t>
            </a:r>
          </a:p>
          <a:p>
            <a:pPr lvl="1"/>
            <a:r>
              <a:rPr lang="en-US" dirty="0"/>
              <a:t>And Jewish Music has a large influence on European music.</a:t>
            </a:r>
          </a:p>
          <a:p>
            <a:pPr lvl="0"/>
            <a:r>
              <a:rPr lang="en-US" b="1" dirty="0"/>
              <a:t>Islam</a:t>
            </a:r>
            <a:endParaRPr lang="en-US" dirty="0"/>
          </a:p>
          <a:p>
            <a:pPr lvl="1"/>
            <a:r>
              <a:rPr lang="en-US" dirty="0"/>
              <a:t>Moorish Andalusian Empire (Spain) and the Turkish Ottoman empire in Southeastern Europe.</a:t>
            </a:r>
          </a:p>
          <a:p>
            <a:pPr lvl="1"/>
            <a:r>
              <a:rPr lang="en-US" dirty="0"/>
              <a:t>, are prevalent in Nations like Bosnia, and Albania.</a:t>
            </a:r>
          </a:p>
          <a:p>
            <a:pPr lvl="1"/>
            <a:r>
              <a:rPr lang="en-US" dirty="0"/>
              <a:t>Muslim Music-Cultures have heavily influenced some European </a:t>
            </a:r>
            <a:r>
              <a:rPr lang="en-US" dirty="0" err="1"/>
              <a:t>Musics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96856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Islam: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Call to Prayer,</a:t>
            </a:r>
          </a:p>
          <a:p>
            <a:pPr lvl="0"/>
            <a:r>
              <a:rPr lang="en-US" dirty="0"/>
              <a:t>Contributes  melodic influences to many European folk </a:t>
            </a:r>
            <a:r>
              <a:rPr lang="en-US" dirty="0" err="1"/>
              <a:t>musics</a:t>
            </a:r>
            <a:r>
              <a:rPr lang="en-US" dirty="0"/>
              <a:t>.</a:t>
            </a:r>
          </a:p>
          <a:p>
            <a:pPr lvl="0"/>
            <a:r>
              <a:rPr lang="en-US" dirty="0">
                <a:hlinkClick r:id="rId4"/>
              </a:rPr>
              <a:t>Muezzin's Call to Prayer</a:t>
            </a:r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  <p:pic>
        <p:nvPicPr>
          <p:cNvPr id="4" name="2-04 The Muezzin's Call To Pray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040837" y="43199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07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7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Judaisim</a:t>
            </a:r>
            <a:r>
              <a:rPr lang="en-US" b="1" dirty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Music of a distinct Jewish identity can be found all over Europe.</a:t>
            </a:r>
          </a:p>
          <a:p>
            <a:pPr lvl="0"/>
            <a:r>
              <a:rPr lang="en-US" dirty="0"/>
              <a:t>Klezmer Music: Provided music for religious and secular purposes</a:t>
            </a:r>
          </a:p>
          <a:p>
            <a:pPr lvl="0"/>
            <a:r>
              <a:rPr lang="en-US" dirty="0">
                <a:hlinkClick r:id="rId2"/>
              </a:rPr>
              <a:t>Klezmer Music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042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Christianity: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experienced the greatest success in Europe</a:t>
            </a:r>
          </a:p>
          <a:p>
            <a:pPr lvl="0"/>
            <a:r>
              <a:rPr lang="en-US" dirty="0"/>
              <a:t>Christian Churches spread musical practices</a:t>
            </a:r>
          </a:p>
          <a:p>
            <a:pPr lvl="0"/>
            <a:r>
              <a:rPr lang="en-US" dirty="0"/>
              <a:t>Roman Catholic Church’s conception of Melody</a:t>
            </a:r>
          </a:p>
          <a:p>
            <a:pPr lvl="0"/>
            <a:r>
              <a:rPr lang="en-US" dirty="0"/>
              <a:t>Gregorian Chant:</a:t>
            </a:r>
          </a:p>
          <a:p>
            <a:r>
              <a:rPr lang="en-US" dirty="0">
                <a:hlinkClick r:id="rId2"/>
              </a:rPr>
              <a:t>Vere dignum</a:t>
            </a:r>
            <a:endParaRPr lang="en-US" dirty="0"/>
          </a:p>
          <a:p>
            <a:r>
              <a:rPr lang="en-US" dirty="0">
                <a:hlinkClick r:id="rId3"/>
              </a:rPr>
              <a:t>haec dies</a:t>
            </a:r>
            <a:endParaRPr lang="en-US" dirty="0"/>
          </a:p>
          <a:p>
            <a:r>
              <a:rPr lang="en-US" dirty="0">
                <a:hlinkClick r:id="rId4"/>
              </a:rPr>
              <a:t>Machaut-Misse de Nostre Dame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938967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91</TotalTime>
  <Words>526</Words>
  <Application>Microsoft Macintosh PowerPoint</Application>
  <PresentationFormat>Widescreen</PresentationFormat>
  <Paragraphs>80</Paragraphs>
  <Slides>15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Trebuchet MS</vt:lpstr>
      <vt:lpstr>Berlin</vt:lpstr>
      <vt:lpstr>Europe</vt:lpstr>
      <vt:lpstr>Europe, an overview</vt:lpstr>
      <vt:lpstr>Geography:</vt:lpstr>
      <vt:lpstr>Social and Political Organization</vt:lpstr>
      <vt:lpstr>Religion and Society</vt:lpstr>
      <vt:lpstr>Religion and Society</vt:lpstr>
      <vt:lpstr>Islam:</vt:lpstr>
      <vt:lpstr>Judaisim:</vt:lpstr>
      <vt:lpstr>Christianity:</vt:lpstr>
      <vt:lpstr>Sounds of European Music:</vt:lpstr>
      <vt:lpstr>Rhythm and Meter:</vt:lpstr>
      <vt:lpstr>Scale and Melody</vt:lpstr>
      <vt:lpstr>Harmony</vt:lpstr>
      <vt:lpstr>Harmony</vt:lpstr>
      <vt:lpstr>Generalizations: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Europe</dc:title>
  <dc:creator>Phillips, Matthew S</dc:creator>
  <cp:lastModifiedBy>Microsoft Office User</cp:lastModifiedBy>
  <cp:revision>10</cp:revision>
  <dcterms:created xsi:type="dcterms:W3CDTF">2016-09-27T00:24:00Z</dcterms:created>
  <dcterms:modified xsi:type="dcterms:W3CDTF">2018-10-02T17:00:29Z</dcterms:modified>
</cp:coreProperties>
</file>