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4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62E7-95FA-4FC4-9EC5-DDBFA8DC7417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D15-87AC-45B2-9EE5-8D165AF83CD7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0CCD-F0D6-4CC2-A4C8-2D7D0D875F02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647B1BF-4039-460D-A637-65428CBD720E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dirty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V1k7ECTsSY4" TargetMode="External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5" Type="http://schemas.microsoft.com/office/2007/relationships/media" Target="../media/media4.mp3"/><Relationship Id="rId4" Type="http://schemas.openxmlformats.org/officeDocument/2006/relationships/audio" Target="../media/media3.mp3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p3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9.mp3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9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www.youtube.com/watch?v=cxG-kOTMgaA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Europe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continued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5676" y="2733708"/>
            <a:ext cx="2880351" cy="216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87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 Study: Podhale, Polish </a:t>
            </a:r>
            <a:r>
              <a:rPr lang="en-US" b="1" dirty="0" err="1"/>
              <a:t>Tatra</a:t>
            </a:r>
            <a:r>
              <a:rPr lang="en-US" b="1" dirty="0"/>
              <a:t> Region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6287149" cy="3599316"/>
          </a:xfrm>
        </p:spPr>
        <p:txBody>
          <a:bodyPr>
            <a:normAutofit/>
          </a:bodyPr>
          <a:lstStyle/>
          <a:p>
            <a:pPr lvl="0"/>
            <a:r>
              <a:rPr lang="en-US" dirty="0" err="1"/>
              <a:t>Ze</a:t>
            </a:r>
            <a:r>
              <a:rPr lang="en-US" dirty="0"/>
              <a:t> </a:t>
            </a:r>
            <a:r>
              <a:rPr lang="en-US" dirty="0" err="1"/>
              <a:t>stary</a:t>
            </a:r>
            <a:r>
              <a:rPr lang="en-US" dirty="0"/>
              <a:t>: from Poland: </a:t>
            </a:r>
            <a:r>
              <a:rPr lang="en-US" dirty="0" err="1"/>
              <a:t>Tatra</a:t>
            </a:r>
            <a:r>
              <a:rPr lang="en-US" dirty="0"/>
              <a:t> mountains</a:t>
            </a:r>
          </a:p>
          <a:p>
            <a:pPr lvl="0"/>
            <a:r>
              <a:rPr lang="en-US" dirty="0"/>
              <a:t>This region is known as the Podhale</a:t>
            </a:r>
          </a:p>
          <a:p>
            <a:pPr lvl="0"/>
            <a:r>
              <a:rPr lang="en-US" dirty="0" err="1"/>
              <a:t>Gorale</a:t>
            </a:r>
            <a:r>
              <a:rPr lang="en-US" dirty="0"/>
              <a:t>: and ethnic group</a:t>
            </a:r>
          </a:p>
          <a:p>
            <a:pPr lvl="0"/>
            <a:r>
              <a:rPr lang="en-US" dirty="0"/>
              <a:t>Defined recently</a:t>
            </a:r>
          </a:p>
          <a:p>
            <a:pPr lvl="0"/>
            <a:r>
              <a:rPr lang="en-US" i="1" dirty="0" err="1"/>
              <a:t>muzkyka</a:t>
            </a:r>
            <a:r>
              <a:rPr lang="en-US" i="1" dirty="0"/>
              <a:t> </a:t>
            </a:r>
            <a:r>
              <a:rPr lang="en-US" i="1" dirty="0" err="1"/>
              <a:t>Podhala</a:t>
            </a:r>
            <a:r>
              <a:rPr lang="en-US" dirty="0"/>
              <a:t>: Music from Podhale</a:t>
            </a:r>
          </a:p>
          <a:p>
            <a:endParaRPr lang="en-US" dirty="0"/>
          </a:p>
        </p:txBody>
      </p:sp>
      <p:pic>
        <p:nvPicPr>
          <p:cNvPr id="4" name="1-25 Goralski suite part 1_ Ozwod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84582" y="5431301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7470" y="2387228"/>
            <a:ext cx="4478215" cy="349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5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01AAD-A975-4E49-89A8-1F589858A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Music for Dancing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ECB69-C0F8-46FF-9177-CED906F95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 </a:t>
            </a:r>
            <a:r>
              <a:rPr lang="en-US" dirty="0" err="1"/>
              <a:t>Gorale</a:t>
            </a:r>
            <a:r>
              <a:rPr lang="en-US" dirty="0"/>
              <a:t> dancing: focuses on one man-one woman.</a:t>
            </a:r>
          </a:p>
          <a:p>
            <a:pPr lvl="0"/>
            <a:r>
              <a:rPr lang="en-US" dirty="0"/>
              <a:t>The </a:t>
            </a:r>
            <a:r>
              <a:rPr lang="en-US" i="1" dirty="0" err="1"/>
              <a:t>Goralski</a:t>
            </a:r>
            <a:r>
              <a:rPr lang="en-US" dirty="0"/>
              <a:t> is very elaborate type of </a:t>
            </a:r>
            <a:r>
              <a:rPr lang="en-US" dirty="0" err="1"/>
              <a:t>Gorale</a:t>
            </a:r>
            <a:r>
              <a:rPr lang="en-US" dirty="0"/>
              <a:t> dance.</a:t>
            </a:r>
          </a:p>
          <a:p>
            <a:pPr lvl="1"/>
            <a:r>
              <a:rPr lang="en-US" dirty="0"/>
              <a:t>A Male dancer approaches the </a:t>
            </a:r>
            <a:r>
              <a:rPr lang="en-US" i="1" dirty="0" err="1"/>
              <a:t>Kapela</a:t>
            </a:r>
            <a:r>
              <a:rPr lang="en-US" dirty="0"/>
              <a:t> and requests a dance, </a:t>
            </a:r>
          </a:p>
          <a:p>
            <a:pPr lvl="1"/>
            <a:r>
              <a:rPr lang="en-US" dirty="0"/>
              <a:t>He then sings a song to the tune which he intends to dance.</a:t>
            </a:r>
          </a:p>
          <a:p>
            <a:pPr lvl="1"/>
            <a:r>
              <a:rPr lang="en-US" dirty="0"/>
              <a:t> a second male dancer is seeking out a woman to invite to dance</a:t>
            </a:r>
          </a:p>
          <a:p>
            <a:pPr lvl="1"/>
            <a:r>
              <a:rPr lang="en-US" dirty="0"/>
              <a:t>The second man brings the woman to the dance floor and “turns her out” After each song (</a:t>
            </a:r>
            <a:r>
              <a:rPr lang="en-US" i="1" dirty="0" err="1"/>
              <a:t>Nuta</a:t>
            </a:r>
            <a:r>
              <a:rPr lang="en-US" i="1" dirty="0"/>
              <a:t>) </a:t>
            </a:r>
            <a:r>
              <a:rPr lang="en-US" dirty="0"/>
              <a:t>the woman leaves the floor. </a:t>
            </a:r>
          </a:p>
          <a:p>
            <a:pPr lvl="1"/>
            <a:r>
              <a:rPr lang="en-US" dirty="0"/>
              <a:t>The male dancer will call for the final song, the </a:t>
            </a:r>
            <a:r>
              <a:rPr lang="en-US" i="1" dirty="0" err="1"/>
              <a:t>Zeilona</a:t>
            </a:r>
            <a:r>
              <a:rPr lang="en-US" i="1" dirty="0"/>
              <a:t>,</a:t>
            </a:r>
            <a:r>
              <a:rPr lang="en-US" dirty="0"/>
              <a:t> to which the band goes without stopping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5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Goralski</a:t>
            </a:r>
            <a:r>
              <a:rPr lang="en-US" b="1" dirty="0"/>
              <a:t> Suite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several different </a:t>
            </a:r>
            <a:r>
              <a:rPr lang="en-US" i="1" dirty="0" err="1"/>
              <a:t>nuty</a:t>
            </a:r>
            <a:r>
              <a:rPr lang="en-US" i="1" dirty="0"/>
              <a:t> </a:t>
            </a:r>
            <a:r>
              <a:rPr lang="en-US" dirty="0"/>
              <a:t>(songs)  gathered together in a dance </a:t>
            </a:r>
            <a:r>
              <a:rPr lang="en-US" dirty="0" err="1"/>
              <a:t>swuite</a:t>
            </a:r>
            <a:r>
              <a:rPr lang="en-US" dirty="0"/>
              <a:t>:</a:t>
            </a:r>
          </a:p>
          <a:p>
            <a:pPr lvl="1"/>
            <a:r>
              <a:rPr lang="en-US" i="1" dirty="0" err="1"/>
              <a:t>Ozwonda</a:t>
            </a:r>
            <a:r>
              <a:rPr lang="en-US" i="1" dirty="0"/>
              <a:t>: </a:t>
            </a:r>
            <a:r>
              <a:rPr lang="en-US" dirty="0"/>
              <a:t>beginning dance. </a:t>
            </a:r>
          </a:p>
          <a:p>
            <a:pPr lvl="1"/>
            <a:r>
              <a:rPr lang="en-US" i="1" dirty="0" err="1"/>
              <a:t>Drobne</a:t>
            </a:r>
            <a:r>
              <a:rPr lang="en-US" i="1" dirty="0"/>
              <a:t>/</a:t>
            </a:r>
            <a:r>
              <a:rPr lang="en-US" i="1" dirty="0" err="1"/>
              <a:t>krezesane</a:t>
            </a:r>
            <a:r>
              <a:rPr lang="en-US" i="1" dirty="0"/>
              <a:t>:</a:t>
            </a:r>
            <a:r>
              <a:rPr lang="en-US" b="1" dirty="0"/>
              <a:t> virtuosic, and acrobatic</a:t>
            </a:r>
            <a:endParaRPr lang="en-US" dirty="0"/>
          </a:p>
          <a:p>
            <a:pPr lvl="1"/>
            <a:r>
              <a:rPr lang="en-US" i="1" dirty="0" err="1"/>
              <a:t>Zielona</a:t>
            </a:r>
            <a:r>
              <a:rPr lang="en-US" i="1" dirty="0"/>
              <a:t>: </a:t>
            </a:r>
            <a:r>
              <a:rPr lang="en-US" dirty="0"/>
              <a:t>a final song</a:t>
            </a:r>
          </a:p>
          <a:p>
            <a:pPr lvl="1"/>
            <a:r>
              <a:rPr lang="en-US" dirty="0">
                <a:hlinkClick r:id="rId8"/>
              </a:rPr>
              <a:t>Goralski Dance</a:t>
            </a:r>
            <a:endParaRPr lang="en-US" dirty="0"/>
          </a:p>
        </p:txBody>
      </p:sp>
      <p:pic>
        <p:nvPicPr>
          <p:cNvPr id="4" name="1-25 Goralski suite part 1_ Ozwod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V="1">
            <a:off x="6551170" y="3588271"/>
            <a:ext cx="824132" cy="824132"/>
          </a:xfrm>
          <a:prstGeom prst="rect">
            <a:avLst/>
          </a:prstGeom>
        </p:spPr>
      </p:pic>
      <p:pic>
        <p:nvPicPr>
          <p:cNvPr id="5" name="1-27 Goralski suite part 3_ Krzesan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58436" y="4412403"/>
            <a:ext cx="609600" cy="609600"/>
          </a:xfrm>
          <a:prstGeom prst="rect">
            <a:avLst/>
          </a:prstGeom>
        </p:spPr>
      </p:pic>
      <p:pic>
        <p:nvPicPr>
          <p:cNvPr id="6" name="1-29 Goralski suite part 5_ Krzesan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58436" y="50220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9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3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99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European Dances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i="1" dirty="0"/>
              <a:t>Play Kemp’s Jig</a:t>
            </a:r>
            <a:endParaRPr lang="en-US" dirty="0"/>
          </a:p>
          <a:p>
            <a:pPr lvl="1"/>
            <a:r>
              <a:rPr lang="en-US" dirty="0"/>
              <a:t>Jig: a bar room dance</a:t>
            </a:r>
          </a:p>
          <a:p>
            <a:pPr lvl="1"/>
            <a:r>
              <a:rPr lang="en-US" dirty="0"/>
              <a:t>Stylized for a European royal court.</a:t>
            </a:r>
          </a:p>
          <a:p>
            <a:endParaRPr lang="en-US" dirty="0"/>
          </a:p>
        </p:txBody>
      </p:sp>
      <p:pic>
        <p:nvPicPr>
          <p:cNvPr id="4" name="14 Kemp's Ji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3141" y="4024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38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Going down to the 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Example of fusion/globalization</a:t>
            </a:r>
          </a:p>
          <a:p>
            <a:pPr lvl="0"/>
            <a:r>
              <a:rPr lang="en-US" dirty="0"/>
              <a:t>Reggae song</a:t>
            </a:r>
          </a:p>
          <a:p>
            <a:pPr lvl="0"/>
            <a:r>
              <a:rPr lang="en-US" dirty="0"/>
              <a:t>Back Ground: </a:t>
            </a:r>
            <a:r>
              <a:rPr lang="en-US" dirty="0" err="1"/>
              <a:t>Goralski</a:t>
            </a:r>
            <a:r>
              <a:rPr lang="en-US" dirty="0"/>
              <a:t> Dance</a:t>
            </a:r>
          </a:p>
          <a:p>
            <a:endParaRPr lang="en-US" dirty="0"/>
          </a:p>
        </p:txBody>
      </p:sp>
      <p:pic>
        <p:nvPicPr>
          <p:cNvPr id="4" name="1-28 Goralski suite part 4_ Krzesa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6991" y="4685714"/>
            <a:ext cx="609600" cy="609600"/>
          </a:xfrm>
          <a:prstGeom prst="rect">
            <a:avLst/>
          </a:prstGeom>
        </p:spPr>
      </p:pic>
      <p:pic>
        <p:nvPicPr>
          <p:cNvPr id="5" name="1-31 _Krzesany Po Dwa (_Going to th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58819" y="46857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5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0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323CD-4B9E-453C-8AF1-1E5504B43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Worldbeat/fusion (Bosnia/</a:t>
            </a:r>
            <a:r>
              <a:rPr lang="en-US" dirty="0" err="1"/>
              <a:t>Hersogvina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5C17E-E694-4223-9072-36388D150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Sister Hold Your Chastity</a:t>
            </a:r>
          </a:p>
          <a:p>
            <a:r>
              <a:rPr lang="en-US" dirty="0" err="1"/>
              <a:t>Zuta</a:t>
            </a:r>
            <a:r>
              <a:rPr lang="en-US" dirty="0"/>
              <a:t> Baba</a:t>
            </a:r>
          </a:p>
        </p:txBody>
      </p:sp>
      <p:pic>
        <p:nvPicPr>
          <p:cNvPr id="4" name="1-32 _Zuta Baba_">
            <a:hlinkClick r:id="" action="ppaction://media"/>
            <a:extLst>
              <a:ext uri="{FF2B5EF4-FFF2-40B4-BE49-F238E27FC236}">
                <a16:creationId xmlns:a16="http://schemas.microsoft.com/office/drawing/2014/main" id="{17ADAFBA-C79A-4974-B08D-9A1E93D1D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23377" y="3649168"/>
            <a:ext cx="487363" cy="487363"/>
          </a:xfrm>
          <a:prstGeom prst="rect">
            <a:avLst/>
          </a:prstGeom>
        </p:spPr>
      </p:pic>
      <p:pic>
        <p:nvPicPr>
          <p:cNvPr id="5" name="1-30 _Sister, Hold Your Chastity_">
            <a:hlinkClick r:id="" action="ppaction://media"/>
            <a:extLst>
              <a:ext uri="{FF2B5EF4-FFF2-40B4-BE49-F238E27FC236}">
                <a16:creationId xmlns:a16="http://schemas.microsoft.com/office/drawing/2014/main" id="{ECC171F3-3A3E-415F-BBBB-8CDE125A2E4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23376" y="265909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9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2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European Classical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Other Classical </a:t>
            </a:r>
            <a:r>
              <a:rPr lang="en-US" dirty="0" err="1"/>
              <a:t>Musics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Japan</a:t>
            </a:r>
          </a:p>
          <a:p>
            <a:pPr lvl="1"/>
            <a:r>
              <a:rPr lang="en-US" dirty="0"/>
              <a:t>India</a:t>
            </a:r>
          </a:p>
          <a:p>
            <a:r>
              <a:rPr lang="en-US" dirty="0"/>
              <a:t>Music as Art</a:t>
            </a:r>
          </a:p>
          <a:p>
            <a:r>
              <a:rPr lang="en-US" dirty="0"/>
              <a:t>Stable Repertoire </a:t>
            </a:r>
          </a:p>
          <a:p>
            <a:pPr lvl="0"/>
            <a:r>
              <a:rPr lang="en-US" dirty="0"/>
              <a:t>Bach, Haydn, Mozart, Beethoven, Brahms etc.</a:t>
            </a:r>
          </a:p>
          <a:p>
            <a:pPr lvl="0"/>
            <a:r>
              <a:rPr lang="en-US" dirty="0"/>
              <a:t>Highlights complex European harmony/ major and minor scale melody</a:t>
            </a:r>
          </a:p>
          <a:p>
            <a:pPr lvl="0"/>
            <a:r>
              <a:rPr lang="en-US" dirty="0"/>
              <a:t>Mozart: </a:t>
            </a:r>
            <a:r>
              <a:rPr lang="en-US" i="1" dirty="0"/>
              <a:t>Eine </a:t>
            </a:r>
            <a:r>
              <a:rPr lang="en-US" i="1" dirty="0" err="1"/>
              <a:t>Kleine</a:t>
            </a:r>
            <a:r>
              <a:rPr lang="en-US" i="1" dirty="0"/>
              <a:t> </a:t>
            </a:r>
            <a:r>
              <a:rPr lang="en-US" i="1" dirty="0" err="1"/>
              <a:t>Nachtmusik</a:t>
            </a:r>
            <a:endParaRPr lang="en-US" dirty="0"/>
          </a:p>
          <a:p>
            <a:endParaRPr lang="en-US" dirty="0"/>
          </a:p>
        </p:txBody>
      </p:sp>
      <p:pic>
        <p:nvPicPr>
          <p:cNvPr id="4" name="06 Eine kleine nachtmusik,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05071" y="5326589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614" y="2034862"/>
            <a:ext cx="1690484" cy="22948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4067" y="2034862"/>
            <a:ext cx="4275860" cy="285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7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European Classical Music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2719702" cy="3599316"/>
          </a:xfrm>
        </p:spPr>
        <p:txBody>
          <a:bodyPr/>
          <a:lstStyle/>
          <a:p>
            <a:r>
              <a:rPr lang="en-US" dirty="0"/>
              <a:t>Roots in European Folk Music</a:t>
            </a:r>
          </a:p>
          <a:p>
            <a:r>
              <a:rPr lang="en-US" dirty="0"/>
              <a:t>Chopin: Waltz in B minor.</a:t>
            </a:r>
          </a:p>
          <a:p>
            <a:r>
              <a:rPr lang="en-US" dirty="0">
                <a:hlinkClick r:id="rId2"/>
              </a:rPr>
              <a:t>Waltz in B minor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328" y="2143051"/>
            <a:ext cx="23336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77615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1604</TotalTime>
  <Words>292</Words>
  <Application>Microsoft Office PowerPoint</Application>
  <PresentationFormat>Widescreen</PresentationFormat>
  <Paragraphs>46</Paragraphs>
  <Slides>9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Trebuchet MS</vt:lpstr>
      <vt:lpstr>Berlin</vt:lpstr>
      <vt:lpstr>Europe</vt:lpstr>
      <vt:lpstr>Case Study: Podhale, Polish Tatra Region</vt:lpstr>
      <vt:lpstr>Music for Dancing</vt:lpstr>
      <vt:lpstr>The Goralski Suite</vt:lpstr>
      <vt:lpstr>Other European Dances</vt:lpstr>
      <vt:lpstr>Going down to the Village</vt:lpstr>
      <vt:lpstr>Worldbeat/fusion (Bosnia/Hersogvina</vt:lpstr>
      <vt:lpstr>European Classical Music</vt:lpstr>
      <vt:lpstr>European Classical Music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</dc:title>
  <dc:creator>Phillips, Matthew S</dc:creator>
  <cp:lastModifiedBy>Matthew Scott Phillips</cp:lastModifiedBy>
  <cp:revision>13</cp:revision>
  <dcterms:created xsi:type="dcterms:W3CDTF">2016-09-29T00:48:50Z</dcterms:created>
  <dcterms:modified xsi:type="dcterms:W3CDTF">2019-03-14T19:04:07Z</dcterms:modified>
</cp:coreProperties>
</file>