
<file path=[Content_Types].xml><?xml version="1.0" encoding="utf-8"?>
<Types xmlns="http://schemas.openxmlformats.org/package/2006/content-types"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63" r:id="rId2"/>
    <p:sldId id="264" r:id="rId3"/>
    <p:sldId id="265" r:id="rId4"/>
    <p:sldId id="266" r:id="rId5"/>
    <p:sldId id="268" r:id="rId6"/>
    <p:sldId id="269" r:id="rId7"/>
    <p:sldId id="270" r:id="rId8"/>
    <p:sldId id="271" r:id="rId9"/>
    <p:sldId id="272" r:id="rId10"/>
    <p:sldId id="273" r:id="rId11"/>
    <p:sldId id="262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498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8D89F8-A8A9-43B2-8803-20E8F7C5816F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FA1647-DF76-4C36-A052-56EF3884619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/>
          <a:p>
            <a:fld id="{C60D3E5A-657C-4EDE-866D-1B316601EAE8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5C5E3C3-C58F-4267-95EA-FEE593437402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0D3E5A-657C-4EDE-866D-1B316601EAE8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5E3C3-C58F-4267-95EA-FEE59343740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0D3E5A-657C-4EDE-866D-1B316601EAE8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5E3C3-C58F-4267-95EA-FEE59343740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0D3E5A-657C-4EDE-866D-1B316601EAE8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5E3C3-C58F-4267-95EA-FEE59343740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/>
          <a:p>
            <a:fld id="{C60D3E5A-657C-4EDE-866D-1B316601EAE8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5C5E3C3-C58F-4267-95EA-FEE593437402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/>
          <a:p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0D3E5A-657C-4EDE-866D-1B316601EAE8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/>
          <a:p>
            <a:fld id="{B5C5E3C3-C58F-4267-95EA-FEE593437402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0D3E5A-657C-4EDE-866D-1B316601EAE8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/>
          <a:p>
            <a:fld id="{B5C5E3C3-C58F-4267-95EA-FEE59343740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0D3E5A-657C-4EDE-866D-1B316601EAE8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5E3C3-C58F-4267-95EA-FEE59343740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0D3E5A-657C-4EDE-866D-1B316601EAE8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5E3C3-C58F-4267-95EA-FEE59343740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/>
          <a:p>
            <a:fld id="{C60D3E5A-657C-4EDE-866D-1B316601EAE8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5C5E3C3-C58F-4267-95EA-FEE593437402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/>
          <a:p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en-US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/>
          <a:p>
            <a:fld id="{C60D3E5A-657C-4EDE-866D-1B316601EAE8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5C5E3C3-C58F-4267-95EA-FEE593437402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C60D3E5A-657C-4EDE-866D-1B316601EAE8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B5C5E3C3-C58F-4267-95EA-FEE593437402}" type="slidenum">
              <a:rPr lang="en-US" smtClean="0"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media" Target="../media/media4.m4a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4.m4a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Ch. 20 Orchestra: The Evolution of the Classical Symphony: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/>
              <a:t>Prelude: The Relation between Instrumental Genre and Large Formal Patterns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  <p:transition>
    <p:cut thruBlk="1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b="1" dirty="0"/>
              <a:t>“Dance of the Witches’ Sabbath” </a:t>
            </a:r>
            <a:r>
              <a:rPr lang="en-US" sz="2800" b="1" i="1" dirty="0" err="1"/>
              <a:t>Symphonie</a:t>
            </a:r>
            <a:r>
              <a:rPr lang="en-US" sz="2800" b="1" i="1" dirty="0"/>
              <a:t> </a:t>
            </a:r>
            <a:r>
              <a:rPr lang="en-US" sz="2800" b="1" i="1" dirty="0" err="1"/>
              <a:t>Fantastique</a:t>
            </a:r>
            <a:r>
              <a:rPr lang="en-US" sz="2800" b="1" i="1" dirty="0"/>
              <a:t>, </a:t>
            </a:r>
            <a:r>
              <a:rPr lang="en-US" sz="2800" b="1" dirty="0"/>
              <a:t>Hector Berlioz. CD 1 Track 28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Excerpt from the 5</a:t>
            </a:r>
            <a:r>
              <a:rPr lang="en-US" baseline="30000" dirty="0"/>
              <a:t>th</a:t>
            </a:r>
            <a:r>
              <a:rPr lang="en-US" dirty="0"/>
              <a:t> Movement</a:t>
            </a:r>
          </a:p>
          <a:p>
            <a:pPr lvl="0"/>
            <a:r>
              <a:rPr lang="en-US" dirty="0"/>
              <a:t>Dreams he has been executed.</a:t>
            </a:r>
          </a:p>
          <a:p>
            <a:pPr lvl="0"/>
            <a:r>
              <a:rPr lang="en-US" dirty="0"/>
              <a:t>Beloved and other witches dance mockingly.</a:t>
            </a:r>
          </a:p>
          <a:p>
            <a:pPr lvl="0"/>
            <a:r>
              <a:rPr lang="en-US" dirty="0"/>
              <a:t>The </a:t>
            </a:r>
            <a:r>
              <a:rPr lang="en-US" i="1" dirty="0" err="1"/>
              <a:t>Idee</a:t>
            </a:r>
            <a:r>
              <a:rPr lang="en-US" dirty="0"/>
              <a:t> </a:t>
            </a:r>
            <a:r>
              <a:rPr lang="en-US" i="1" dirty="0"/>
              <a:t>fixe</a:t>
            </a:r>
            <a:r>
              <a:rPr lang="en-US" dirty="0"/>
              <a:t> has been distorted to be demonic and “witch like”.</a:t>
            </a:r>
          </a:p>
          <a:p>
            <a:pPr lvl="0"/>
            <a:r>
              <a:rPr lang="en-US" dirty="0"/>
              <a:t>Dies </a:t>
            </a:r>
            <a:r>
              <a:rPr lang="en-US" dirty="0" err="1"/>
              <a:t>Irae</a:t>
            </a:r>
            <a:r>
              <a:rPr lang="en-US" dirty="0"/>
              <a:t>.</a:t>
            </a:r>
          </a:p>
          <a:p>
            <a:endParaRPr lang="en-US" dirty="0"/>
          </a:p>
        </p:txBody>
      </p:sp>
      <p:pic>
        <p:nvPicPr>
          <p:cNvPr id="4" name="28 Berloiz Dance of the Witches Sabb">
            <a:hlinkClick r:id="" action="ppaction://media"/>
            <a:extLst>
              <a:ext uri="{FF2B5EF4-FFF2-40B4-BE49-F238E27FC236}">
                <a16:creationId xmlns:a16="http://schemas.microsoft.com/office/drawing/2014/main" id="{8502BB35-8E36-4B1C-9017-55CD1B69010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419600" y="4876800"/>
            <a:ext cx="487363" cy="487363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243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Mixed Media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en-US" dirty="0"/>
              <a:t>John Adams: minimalist influences</a:t>
            </a:r>
          </a:p>
          <a:p>
            <a:pPr lvl="0"/>
            <a:r>
              <a:rPr lang="en-US" dirty="0"/>
              <a:t>Minimalism: reactionary; rebellion against </a:t>
            </a:r>
            <a:r>
              <a:rPr lang="en-US" dirty="0" err="1"/>
              <a:t>serialism</a:t>
            </a:r>
            <a:r>
              <a:rPr lang="en-US" dirty="0"/>
              <a:t>.</a:t>
            </a:r>
          </a:p>
          <a:p>
            <a:pPr lvl="0"/>
            <a:r>
              <a:rPr lang="en-US" dirty="0"/>
              <a:t>Influences of world music. </a:t>
            </a:r>
          </a:p>
          <a:p>
            <a:r>
              <a:rPr lang="en-US" b="1" i="1" dirty="0"/>
              <a:t>Two Fanfares, </a:t>
            </a:r>
            <a:r>
              <a:rPr lang="en-US" b="1" dirty="0"/>
              <a:t>“Short Ride in a Fast Machine” John Adams.</a:t>
            </a:r>
            <a:endParaRPr lang="en-US" dirty="0"/>
          </a:p>
          <a:p>
            <a:pPr lvl="1"/>
            <a:r>
              <a:rPr lang="en-US" dirty="0"/>
              <a:t>Has heavy minimalist influence</a:t>
            </a:r>
          </a:p>
          <a:p>
            <a:pPr lvl="1"/>
            <a:r>
              <a:rPr lang="en-US" dirty="0"/>
              <a:t>Two synthesizers and a large orchestra.</a:t>
            </a:r>
          </a:p>
          <a:p>
            <a:pPr lvl="1"/>
            <a:r>
              <a:rPr lang="en-US" dirty="0"/>
              <a:t>Three sections.</a:t>
            </a:r>
          </a:p>
          <a:p>
            <a:pPr lvl="1"/>
            <a:r>
              <a:rPr lang="en-US" dirty="0" err="1"/>
              <a:t>Arvo</a:t>
            </a:r>
            <a:r>
              <a:rPr lang="en-US" dirty="0"/>
              <a:t> Part:</a:t>
            </a:r>
          </a:p>
          <a:p>
            <a:pPr lvl="2"/>
            <a:endParaRPr lang="en-US" dirty="0"/>
          </a:p>
        </p:txBody>
      </p:sp>
      <p:pic>
        <p:nvPicPr>
          <p:cNvPr id="4" name="12 Adams Short Ride in a Fast Machin">
            <a:hlinkClick r:id="" action="ppaction://media"/>
            <a:extLst>
              <a:ext uri="{FF2B5EF4-FFF2-40B4-BE49-F238E27FC236}">
                <a16:creationId xmlns:a16="http://schemas.microsoft.com/office/drawing/2014/main" id="{C36E718B-FB22-4B32-A2EF-2AA2C04E5E5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162800" y="4800600"/>
            <a:ext cx="487363" cy="487363"/>
          </a:xfrm>
          <a:prstGeom prst="rect">
            <a:avLst/>
          </a:prstGeom>
        </p:spPr>
      </p:pic>
      <p:pic>
        <p:nvPicPr>
          <p:cNvPr id="5" name="02 Seven Magnificat Antiphons (1988,">
            <a:hlinkClick r:id="" action="ppaction://media"/>
            <a:extLst>
              <a:ext uri="{FF2B5EF4-FFF2-40B4-BE49-F238E27FC236}">
                <a16:creationId xmlns:a16="http://schemas.microsoft.com/office/drawing/2014/main" id="{0773AA4B-AA07-47A9-918A-D8E69AB83043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276600" y="5691439"/>
            <a:ext cx="487363" cy="487363"/>
          </a:xfrm>
          <a:prstGeom prst="rect">
            <a:avLst/>
          </a:prstGeom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26229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8860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/>
              <a:t>Instrumental Genre and Large Formal Patterns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en-US" dirty="0"/>
              <a:t>150 year period between 1750 and 1900.</a:t>
            </a:r>
          </a:p>
          <a:p>
            <a:pPr lvl="0"/>
            <a:r>
              <a:rPr lang="en-US" dirty="0"/>
              <a:t>Classical and Romantic periods</a:t>
            </a:r>
          </a:p>
          <a:p>
            <a:pPr lvl="0"/>
            <a:r>
              <a:rPr lang="en-US" dirty="0"/>
              <a:t>Genres divided into movements and instrumental combinations:</a:t>
            </a:r>
          </a:p>
          <a:p>
            <a:pPr lvl="1"/>
            <a:r>
              <a:rPr lang="en-US" sz="2800" b="1" dirty="0"/>
              <a:t>Sonata: </a:t>
            </a:r>
            <a:r>
              <a:rPr lang="en-US" sz="2800" dirty="0"/>
              <a:t> solo piano (Piano Sonata) or piano and a solo instrument (Violin sonata, Cello sonata, etc.):3 movements</a:t>
            </a:r>
          </a:p>
          <a:p>
            <a:pPr lvl="1"/>
            <a:r>
              <a:rPr lang="en-US" sz="2800" b="1" dirty="0"/>
              <a:t>String Quartet: </a:t>
            </a:r>
            <a:r>
              <a:rPr lang="en-US" sz="2800" dirty="0"/>
              <a:t>2 violins, 1 viola, and 1 cello: 4 movements</a:t>
            </a:r>
          </a:p>
          <a:p>
            <a:pPr lvl="1"/>
            <a:r>
              <a:rPr lang="en-US" sz="2800" b="1" dirty="0"/>
              <a:t>Symphony:  </a:t>
            </a:r>
            <a:r>
              <a:rPr lang="en-US" sz="2800" dirty="0"/>
              <a:t>Full Orchestra (winds, strings, and percussion): 4 movements</a:t>
            </a:r>
          </a:p>
          <a:p>
            <a:pPr lvl="1"/>
            <a:r>
              <a:rPr lang="en-US" sz="2800" b="1" dirty="0"/>
              <a:t>Concerto: </a:t>
            </a:r>
            <a:r>
              <a:rPr lang="en-US" sz="2800" dirty="0"/>
              <a:t> A featured Solo instrument and full orchestra: 3 movements.</a:t>
            </a:r>
          </a:p>
          <a:p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Movements and their tempi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en-US" dirty="0"/>
              <a:t>Each has a typical tempo and formal pattern:</a:t>
            </a:r>
          </a:p>
          <a:p>
            <a:pPr marL="925830" lvl="1" indent="-514350">
              <a:buFont typeface="+mj-lt"/>
              <a:buAutoNum type="arabicPeriod"/>
            </a:pPr>
            <a:r>
              <a:rPr lang="en-US" sz="2800" b="1" dirty="0"/>
              <a:t>First Movement: </a:t>
            </a:r>
            <a:r>
              <a:rPr lang="en-US" sz="2800" dirty="0"/>
              <a:t>Fast Tempo: Sonata form. </a:t>
            </a:r>
          </a:p>
          <a:p>
            <a:pPr marL="925830" lvl="1" indent="-514350">
              <a:buFont typeface="+mj-lt"/>
              <a:buAutoNum type="arabicPeriod"/>
            </a:pPr>
            <a:r>
              <a:rPr lang="en-US" sz="2800" b="1" dirty="0"/>
              <a:t>Second Movement: </a:t>
            </a:r>
            <a:r>
              <a:rPr lang="en-US" sz="2800" dirty="0"/>
              <a:t>Slow tempo: binary (AB), ternary(ABA), or variation form.</a:t>
            </a:r>
          </a:p>
          <a:p>
            <a:pPr marL="925830" lvl="1" indent="-514350">
              <a:buFont typeface="+mj-lt"/>
              <a:buAutoNum type="arabicPeriod"/>
            </a:pPr>
            <a:r>
              <a:rPr lang="en-US" sz="2800" b="1" dirty="0"/>
              <a:t>Third Movement: </a:t>
            </a:r>
            <a:r>
              <a:rPr lang="en-US" sz="2800" dirty="0"/>
              <a:t>Moderate tempo, triple meter; Some sort of Dance form (omitted in 3 movement works).</a:t>
            </a:r>
          </a:p>
          <a:p>
            <a:pPr marL="925830" lvl="1" indent="-514350">
              <a:buFont typeface="+mj-lt"/>
              <a:buAutoNum type="arabicPeriod"/>
            </a:pPr>
            <a:r>
              <a:rPr lang="en-US" sz="2800" b="1" dirty="0"/>
              <a:t>Fourth Movement: </a:t>
            </a:r>
            <a:r>
              <a:rPr lang="en-US" sz="2800" dirty="0"/>
              <a:t>Fast Tempo: Rondo (ABACA) form.</a:t>
            </a:r>
          </a:p>
          <a:p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Orchestral Music: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en-US" b="1" dirty="0"/>
              <a:t>Symphony: </a:t>
            </a:r>
            <a:r>
              <a:rPr lang="en-US" dirty="0"/>
              <a:t>A work for orchestra that is usually in four movements and focuses on ensemble playing.</a:t>
            </a:r>
          </a:p>
          <a:p>
            <a:pPr lvl="0"/>
            <a:r>
              <a:rPr lang="en-US" dirty="0"/>
              <a:t>Orchestra as a group.</a:t>
            </a:r>
          </a:p>
          <a:p>
            <a:pPr lvl="0"/>
            <a:r>
              <a:rPr lang="en-US" dirty="0"/>
              <a:t>Evolving up to the present day</a:t>
            </a:r>
          </a:p>
          <a:p>
            <a:r>
              <a:rPr lang="en-US" b="1" dirty="0"/>
              <a:t>Evolution of the Symphony:</a:t>
            </a:r>
            <a:endParaRPr lang="en-US" dirty="0"/>
          </a:p>
          <a:p>
            <a:pPr lvl="1"/>
            <a:r>
              <a:rPr lang="en-US" i="1" dirty="0" err="1"/>
              <a:t>sinfonia</a:t>
            </a:r>
            <a:r>
              <a:rPr lang="en-US" dirty="0"/>
              <a:t> referred to opera overtures</a:t>
            </a:r>
          </a:p>
          <a:p>
            <a:pPr lvl="1"/>
            <a:r>
              <a:rPr lang="en-US" dirty="0"/>
              <a:t>Became 4 movement works</a:t>
            </a:r>
          </a:p>
          <a:p>
            <a:pPr lvl="1"/>
            <a:r>
              <a:rPr lang="en-US" dirty="0"/>
              <a:t>By 1740 featured elements of the classical style:</a:t>
            </a:r>
          </a:p>
          <a:p>
            <a:pPr lvl="2"/>
            <a:r>
              <a:rPr lang="en-US" sz="2500" dirty="0"/>
              <a:t>A change from polyphonic to homophonic texture</a:t>
            </a:r>
          </a:p>
          <a:p>
            <a:pPr lvl="2"/>
            <a:r>
              <a:rPr lang="en-US" sz="2500" dirty="0"/>
              <a:t>A larger and more powerful orchestra</a:t>
            </a:r>
          </a:p>
          <a:p>
            <a:pPr lvl="2"/>
            <a:r>
              <a:rPr lang="en-US" sz="2500" dirty="0"/>
              <a:t>A greater use of gradual dynamic contrasts</a:t>
            </a:r>
          </a:p>
          <a:p>
            <a:pPr lvl="2"/>
            <a:r>
              <a:rPr lang="en-US" sz="2500" dirty="0"/>
              <a:t>The use of contrasting themes in the first movements.</a:t>
            </a:r>
          </a:p>
          <a:p>
            <a:endParaRPr lang="en-US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First Movement: Sonata Form</a:t>
            </a:r>
            <a:br>
              <a:rPr lang="en-US" dirty="0"/>
            </a:b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Sonata form: </a:t>
            </a:r>
            <a:r>
              <a:rPr lang="en-US" dirty="0"/>
              <a:t>a generalized variable three part formal design found in the first movements of classical period works. </a:t>
            </a:r>
          </a:p>
        </p:txBody>
      </p:sp>
    </p:spTree>
  </p:cSld>
  <p:clrMapOvr>
    <a:masterClrMapping/>
  </p:clrMapOvr>
  <p:transition>
    <p:fade thruBlk="1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Sonata Form (</a:t>
            </a:r>
            <a:r>
              <a:rPr lang="en-US" b="1" dirty="0"/>
              <a:t>ABA’</a:t>
            </a:r>
            <a:r>
              <a:rPr lang="en-US" dirty="0"/>
              <a:t>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3400" b="1" dirty="0"/>
              <a:t>Exposition </a:t>
            </a:r>
            <a:r>
              <a:rPr lang="en-US" sz="3400" dirty="0"/>
              <a:t>(</a:t>
            </a:r>
            <a:r>
              <a:rPr lang="en-US" sz="3400" b="1" dirty="0"/>
              <a:t>A</a:t>
            </a:r>
            <a:r>
              <a:rPr lang="en-US" sz="3400" dirty="0"/>
              <a:t>):</a:t>
            </a:r>
          </a:p>
          <a:p>
            <a:pPr lvl="1"/>
            <a:r>
              <a:rPr lang="en-US" dirty="0"/>
              <a:t>Slow Introduction is optional</a:t>
            </a:r>
          </a:p>
          <a:p>
            <a:pPr marL="1280160" lvl="3" indent="-457200">
              <a:buFont typeface="+mj-lt"/>
              <a:buAutoNum type="arabicPeriod"/>
            </a:pPr>
            <a:r>
              <a:rPr lang="en-US" sz="2100" b="1" dirty="0"/>
              <a:t>Theme 1: </a:t>
            </a:r>
            <a:r>
              <a:rPr lang="en-US" sz="2100" dirty="0"/>
              <a:t> Memorable and in the home (tonic) key.</a:t>
            </a:r>
          </a:p>
          <a:p>
            <a:pPr marL="1280160" lvl="3" indent="-457200">
              <a:buFont typeface="+mj-lt"/>
              <a:buAutoNum type="arabicPeriod"/>
            </a:pPr>
            <a:r>
              <a:rPr lang="en-US" sz="2100" dirty="0"/>
              <a:t>Transition: Tension building section in which the key begins to move (modulate) to a different key.</a:t>
            </a:r>
          </a:p>
          <a:p>
            <a:pPr marL="1280160" lvl="3" indent="-457200">
              <a:buFont typeface="+mj-lt"/>
              <a:buAutoNum type="arabicPeriod"/>
            </a:pPr>
            <a:r>
              <a:rPr lang="en-US" sz="2100" b="1" dirty="0"/>
              <a:t>Theme 2: </a:t>
            </a:r>
            <a:r>
              <a:rPr lang="en-US" sz="2100" dirty="0"/>
              <a:t> Contrasting, slower, and in a different key. </a:t>
            </a:r>
          </a:p>
          <a:p>
            <a:pPr marL="1280160" lvl="3" indent="-457200">
              <a:buFont typeface="+mj-lt"/>
              <a:buAutoNum type="arabicPeriod"/>
            </a:pPr>
            <a:r>
              <a:rPr lang="en-US" sz="2100" b="1" dirty="0"/>
              <a:t>Closing theme: </a:t>
            </a:r>
            <a:r>
              <a:rPr lang="en-US" sz="2100" dirty="0"/>
              <a:t> Brings to a close in the new key of Theme 2. </a:t>
            </a:r>
            <a:r>
              <a:rPr lang="en-US" sz="2100" b="1" dirty="0"/>
              <a:t>Coda </a:t>
            </a:r>
            <a:r>
              <a:rPr lang="en-US" sz="2100" dirty="0"/>
              <a:t>optional.</a:t>
            </a:r>
          </a:p>
          <a:p>
            <a:pPr lvl="1"/>
            <a:r>
              <a:rPr lang="en-US" b="1" dirty="0"/>
              <a:t>Exposition is then repeated.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Sonata Form (</a:t>
            </a:r>
            <a:r>
              <a:rPr lang="en-US" b="1" dirty="0"/>
              <a:t>ABA’</a:t>
            </a:r>
            <a:r>
              <a:rPr lang="en-US" dirty="0"/>
              <a:t>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 startAt="2"/>
            </a:pPr>
            <a:r>
              <a:rPr lang="en-US" sz="3400" b="1" dirty="0"/>
              <a:t>Development:</a:t>
            </a:r>
            <a:endParaRPr lang="en-US" sz="3400" dirty="0"/>
          </a:p>
          <a:p>
            <a:pPr lvl="1"/>
            <a:r>
              <a:rPr lang="en-US" sz="2700" dirty="0"/>
              <a:t>Themes from the Exposition are altered and manipulated;</a:t>
            </a:r>
          </a:p>
          <a:p>
            <a:pPr lvl="2"/>
            <a:r>
              <a:rPr lang="en-US" dirty="0"/>
              <a:t>Modulated: (changed to new keys)</a:t>
            </a:r>
          </a:p>
          <a:p>
            <a:pPr lvl="2"/>
            <a:r>
              <a:rPr lang="en-US" dirty="0"/>
              <a:t>Repeated</a:t>
            </a:r>
          </a:p>
          <a:p>
            <a:pPr lvl="2"/>
            <a:r>
              <a:rPr lang="en-US" dirty="0"/>
              <a:t>Fragmented</a:t>
            </a:r>
          </a:p>
          <a:p>
            <a:pPr lvl="2"/>
            <a:r>
              <a:rPr lang="en-US" dirty="0"/>
              <a:t>Sequenced (repeated at different pitch levels)</a:t>
            </a:r>
          </a:p>
          <a:p>
            <a:pPr lvl="2"/>
            <a:r>
              <a:rPr lang="en-US" dirty="0"/>
              <a:t>Inverted (turned upside down)</a:t>
            </a:r>
          </a:p>
          <a:p>
            <a:pPr lvl="2"/>
            <a:r>
              <a:rPr lang="en-US" dirty="0"/>
              <a:t>Combined</a:t>
            </a:r>
          </a:p>
          <a:p>
            <a:pPr lvl="2"/>
            <a:r>
              <a:rPr lang="en-US" dirty="0" err="1"/>
              <a:t>Reharmonized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  <p:transition>
    <p:wipe dir="d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Sonata Form (</a:t>
            </a:r>
            <a:r>
              <a:rPr lang="en-US" b="1" dirty="0"/>
              <a:t>ABA’</a:t>
            </a:r>
            <a:r>
              <a:rPr lang="en-US" dirty="0"/>
              <a:t>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514350" indent="-514350">
              <a:buFont typeface="+mj-lt"/>
              <a:buAutoNum type="arabicPeriod" startAt="3"/>
            </a:pPr>
            <a:r>
              <a:rPr lang="en-US" sz="3400" b="1" dirty="0"/>
              <a:t>Recapitulation:</a:t>
            </a:r>
            <a:endParaRPr lang="en-US" sz="3400" dirty="0"/>
          </a:p>
          <a:p>
            <a:pPr lvl="1"/>
            <a:r>
              <a:rPr lang="en-US" sz="2700" dirty="0"/>
              <a:t>Follows the pattern of the exposition exactly </a:t>
            </a:r>
            <a:r>
              <a:rPr lang="en-US" sz="2700" b="1" dirty="0"/>
              <a:t>except: </a:t>
            </a:r>
            <a:endParaRPr lang="en-US" sz="2700" dirty="0"/>
          </a:p>
          <a:p>
            <a:pPr lvl="2"/>
            <a:r>
              <a:rPr lang="en-US" sz="2400" dirty="0"/>
              <a:t>Transition does not modulate</a:t>
            </a:r>
          </a:p>
          <a:p>
            <a:pPr lvl="2"/>
            <a:r>
              <a:rPr lang="en-US" sz="2400" dirty="0"/>
              <a:t>Theme 2 and Closing Theme stay in tonic Key.</a:t>
            </a:r>
          </a:p>
          <a:p>
            <a:pPr lvl="2"/>
            <a:r>
              <a:rPr lang="en-US" sz="2400" dirty="0"/>
              <a:t>Coda is generally added.</a:t>
            </a:r>
          </a:p>
          <a:p>
            <a:pPr lvl="2"/>
            <a:r>
              <a:rPr lang="en-US" sz="2400" b="1" dirty="0"/>
              <a:t>Importance difference: </a:t>
            </a:r>
            <a:r>
              <a:rPr lang="en-US" sz="2400" dirty="0"/>
              <a:t>The Recap. Stays in the same key (tonic)</a:t>
            </a:r>
            <a:endParaRPr lang="en-US" sz="2400" b="1" dirty="0"/>
          </a:p>
          <a:p>
            <a:endParaRPr lang="en-US" dirty="0"/>
          </a:p>
          <a:p>
            <a:r>
              <a:rPr lang="en-US" b="1" i="1" dirty="0" err="1"/>
              <a:t>Eine</a:t>
            </a:r>
            <a:r>
              <a:rPr lang="en-US" b="1" i="1" dirty="0"/>
              <a:t> </a:t>
            </a:r>
            <a:r>
              <a:rPr lang="en-US" b="1" i="1" dirty="0" err="1"/>
              <a:t>Kleine</a:t>
            </a:r>
            <a:r>
              <a:rPr lang="en-US" b="1" i="1" dirty="0"/>
              <a:t> </a:t>
            </a:r>
            <a:r>
              <a:rPr lang="en-US" b="1" i="1" dirty="0" err="1"/>
              <a:t>Nachtmusik</a:t>
            </a:r>
            <a:r>
              <a:rPr lang="en-US" b="1" i="1" dirty="0"/>
              <a:t>,</a:t>
            </a:r>
            <a:r>
              <a:rPr lang="en-US" b="1" dirty="0"/>
              <a:t> First Movement, Allegro. Wolfgang Amadeus Mozart.</a:t>
            </a:r>
            <a:endParaRPr lang="en-US" dirty="0"/>
          </a:p>
          <a:p>
            <a:pPr lvl="1"/>
            <a:r>
              <a:rPr lang="en-US" b="1" dirty="0"/>
              <a:t>serenade: </a:t>
            </a:r>
            <a:r>
              <a:rPr lang="en-US" dirty="0"/>
              <a:t>a lighter more compact work related to a symphony or string quartet.</a:t>
            </a:r>
          </a:p>
          <a:p>
            <a:pPr lvl="1"/>
            <a:r>
              <a:rPr lang="en-US" dirty="0"/>
              <a:t>Sonata form. </a:t>
            </a:r>
          </a:p>
        </p:txBody>
      </p:sp>
      <p:pic>
        <p:nvPicPr>
          <p:cNvPr id="4" name="06 Eine kleine nachtmusik, 1 (3)">
            <a:hlinkClick r:id="" action="ppaction://media"/>
            <a:extLst>
              <a:ext uri="{FF2B5EF4-FFF2-40B4-BE49-F238E27FC236}">
                <a16:creationId xmlns:a16="http://schemas.microsoft.com/office/drawing/2014/main" id="{3B9A0C6D-5AE8-4C42-955C-938B973A592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943600" y="5211763"/>
            <a:ext cx="487363" cy="487363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34507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Classical Symphonists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b="1" dirty="0"/>
              <a:t>Mozart</a:t>
            </a:r>
            <a:endParaRPr lang="en-US" dirty="0"/>
          </a:p>
          <a:p>
            <a:pPr lvl="0"/>
            <a:r>
              <a:rPr lang="en-US" b="1" dirty="0"/>
              <a:t>Haydn</a:t>
            </a:r>
          </a:p>
          <a:p>
            <a:pPr lvl="0"/>
            <a:r>
              <a:rPr lang="en-US" b="1" dirty="0"/>
              <a:t>Beethoven</a:t>
            </a:r>
          </a:p>
          <a:p>
            <a:pPr lvl="0"/>
            <a:endParaRPr lang="en-US" b="1" dirty="0"/>
          </a:p>
          <a:p>
            <a:pPr lvl="0"/>
            <a:endParaRPr lang="en-US" dirty="0"/>
          </a:p>
          <a:p>
            <a:endParaRPr lang="en-US" dirty="0"/>
          </a:p>
        </p:txBody>
      </p:sp>
    </p:spTree>
  </p:cSld>
  <p:clrMapOvr>
    <a:masterClrMapping/>
  </p:clrMapOvr>
  <p:transition>
    <p:cut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oundry">
  <a:themeElements>
    <a:clrScheme name="Foundry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Foundry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oundry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59</TotalTime>
  <Words>613</Words>
  <Application>Microsoft Office PowerPoint</Application>
  <PresentationFormat>On-screen Show (4:3)</PresentationFormat>
  <Paragraphs>79</Paragraphs>
  <Slides>11</Slides>
  <Notes>0</Notes>
  <HiddenSlides>0</HiddenSlides>
  <MMClips>4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Calibri</vt:lpstr>
      <vt:lpstr>Rockwell</vt:lpstr>
      <vt:lpstr>Wingdings 2</vt:lpstr>
      <vt:lpstr>Foundry</vt:lpstr>
      <vt:lpstr>Ch. 20 Orchestra: The Evolution of the Classical Symphony:</vt:lpstr>
      <vt:lpstr>Instrumental Genre and Large Formal Patterns</vt:lpstr>
      <vt:lpstr>Movements and their tempi</vt:lpstr>
      <vt:lpstr>Orchestral Music:</vt:lpstr>
      <vt:lpstr>The First Movement: Sonata Form </vt:lpstr>
      <vt:lpstr>Sonata Form (ABA’)</vt:lpstr>
      <vt:lpstr>Sonata Form (ABA’)</vt:lpstr>
      <vt:lpstr>Sonata Form (ABA’)</vt:lpstr>
      <vt:lpstr>Classical Symphonists</vt:lpstr>
      <vt:lpstr>“Dance of the Witches’ Sabbath” Symphonie Fantastique, Hector Berlioz. CD 1 Track 28</vt:lpstr>
      <vt:lpstr>Mixed Media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Ch. 19 Diversity in Concert Music</dc:title>
  <dc:creator>Matthew Scott Phillips</dc:creator>
  <cp:lastModifiedBy>Matthew Scott Phillips</cp:lastModifiedBy>
  <cp:revision>8</cp:revision>
  <dcterms:created xsi:type="dcterms:W3CDTF">2009-10-20T02:11:17Z</dcterms:created>
  <dcterms:modified xsi:type="dcterms:W3CDTF">2019-10-04T15:45:16Z</dcterms:modified>
</cp:coreProperties>
</file>