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9A9A-B4B0-4B32-B8CD-2E25E95134C4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518A9-B687-4302-9395-2322403C6656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A684-0CB7-41E9-A4DF-5D1C2CA5BF6F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7C35-9E19-4518-A4B2-3B09CD8CC756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96DA8-8897-4DDF-BFB6-5D83863C837A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BA708-C5F0-412D-90E2-1919F0D196AE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8F8FA-EF43-4642-9368-3F4E33039BD9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721-B01C-4D5D-A3CA-2E5518383F10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513FEF9-69D0-4F8C-A336-59491FBEDC47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E21DC-8981-44E6-BC8C-2BA8F673FFBB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C5D3-0140-4E75-8D7F-C0623D06DFD7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666F9-5B40-48E0-8DFD-99EF944CDD22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98D6B-2C72-4E21-9893-A649C6E2A47D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1C9-A66C-49F0-970E-F7B68D9109A0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AE78-96A2-4A23-B183-3B6DB4374FE7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0757-B101-4811-9189-10EB2F458E2D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C078-589F-40E3-816C-EE21D62B5BBA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04436-CA73-4D53-89B4-2A5C7347BF2F}" type="datetimeFigureOut">
              <a:rPr lang="en-US" dirty="0"/>
              <a:t>10/7/2019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hyperlink" Target="https://www.youtube.com/watch?v=WtqrdcQ7f28&amp;list=PLdbrZcAQGQMe63BeiSzjabLiQFqqyHDt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M9b2Qo5qw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s://www.youtube.com/watch?v=kfBvz2rG-NI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India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4874" y="2558231"/>
            <a:ext cx="26479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483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err="1"/>
              <a:t>Engal</a:t>
            </a:r>
            <a:r>
              <a:rPr lang="en-US" b="1" dirty="0"/>
              <a:t> </a:t>
            </a:r>
            <a:r>
              <a:rPr lang="en-US" b="1" dirty="0" err="1"/>
              <a:t>Kalyann</a:t>
            </a:r>
            <a:r>
              <a:rPr lang="en-US" b="1" dirty="0"/>
              <a:t> (“Our Wedding”)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6686394" cy="3599316"/>
          </a:xfrm>
        </p:spPr>
        <p:txBody>
          <a:bodyPr/>
          <a:lstStyle/>
          <a:p>
            <a:pPr lvl="1"/>
            <a:r>
              <a:rPr lang="en-US" dirty="0">
                <a:effectLst/>
              </a:rPr>
              <a:t>A lighthearted look at the chaos of an Indian wedding</a:t>
            </a:r>
          </a:p>
          <a:p>
            <a:pPr lvl="1"/>
            <a:r>
              <a:rPr lang="en-US" dirty="0">
                <a:effectLst/>
              </a:rPr>
              <a:t>Indian characteristics;</a:t>
            </a:r>
          </a:p>
          <a:p>
            <a:pPr lvl="2"/>
            <a:r>
              <a:rPr lang="en-US" dirty="0">
                <a:effectLst/>
              </a:rPr>
              <a:t>Male and female voice alternation</a:t>
            </a:r>
          </a:p>
          <a:p>
            <a:pPr lvl="2"/>
            <a:r>
              <a:rPr lang="en-US" dirty="0">
                <a:effectLst/>
              </a:rPr>
              <a:t>Highly syncopated rhythms </a:t>
            </a:r>
          </a:p>
          <a:p>
            <a:pPr lvl="2"/>
            <a:r>
              <a:rPr lang="en-US" dirty="0">
                <a:effectLst/>
              </a:rPr>
              <a:t>Cultural references, both Indian and American</a:t>
            </a:r>
          </a:p>
          <a:p>
            <a:pPr lvl="2"/>
            <a:r>
              <a:rPr lang="en-US" dirty="0" err="1">
                <a:effectLst/>
              </a:rPr>
              <a:t>Ecclectic</a:t>
            </a:r>
            <a:r>
              <a:rPr lang="en-US" dirty="0">
                <a:effectLst/>
              </a:rPr>
              <a:t> mix of Indian and American Instruments</a:t>
            </a:r>
          </a:p>
          <a:p>
            <a:pPr lvl="2"/>
            <a:endParaRPr lang="en-US" dirty="0">
              <a:effectLst/>
            </a:endParaRPr>
          </a:p>
          <a:p>
            <a:pPr lvl="2"/>
            <a:r>
              <a:rPr lang="fi-FI" dirty="0">
                <a:effectLst/>
                <a:hlinkClick r:id="rId4"/>
              </a:rPr>
              <a:t>Inkem Inkem</a:t>
            </a:r>
            <a:endParaRPr lang="en-US" dirty="0">
              <a:effectLst/>
            </a:endParaRPr>
          </a:p>
          <a:p>
            <a:pPr lvl="2"/>
            <a:endParaRPr lang="en-US" dirty="0">
              <a:effectLst/>
            </a:endParaRPr>
          </a:p>
          <a:p>
            <a:endParaRPr lang="en-US" dirty="0"/>
          </a:p>
        </p:txBody>
      </p:sp>
      <p:pic>
        <p:nvPicPr>
          <p:cNvPr id="4" name="2-01 _Engal Kalyanam_ (_Our Wedding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65920" y="31382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82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0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Classical Music: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7587916" cy="3599316"/>
          </a:xfrm>
        </p:spPr>
        <p:txBody>
          <a:bodyPr/>
          <a:lstStyle/>
          <a:p>
            <a:r>
              <a:rPr lang="en-US" b="1" dirty="0">
                <a:effectLst/>
              </a:rPr>
              <a:t>Karnataka Sangeeta (Carnatic music): </a:t>
            </a:r>
            <a:r>
              <a:rPr lang="en-US" dirty="0">
                <a:effectLst/>
              </a:rPr>
              <a:t>South India</a:t>
            </a:r>
          </a:p>
          <a:p>
            <a:pPr lvl="1"/>
            <a:r>
              <a:rPr lang="en-US" dirty="0">
                <a:effectLst/>
              </a:rPr>
              <a:t>Oral tradition</a:t>
            </a:r>
          </a:p>
          <a:p>
            <a:pPr lvl="1"/>
            <a:r>
              <a:rPr lang="en-US" dirty="0">
                <a:effectLst/>
              </a:rPr>
              <a:t>Includes South India’s dance traditions</a:t>
            </a:r>
          </a:p>
          <a:p>
            <a:pPr lvl="1"/>
            <a:r>
              <a:rPr lang="en-US" dirty="0">
                <a:effectLst/>
              </a:rPr>
              <a:t>Large Repertoire</a:t>
            </a:r>
          </a:p>
          <a:p>
            <a:pPr lvl="1"/>
            <a:r>
              <a:rPr lang="en-US" dirty="0">
                <a:effectLst/>
              </a:rPr>
              <a:t>Involves improvisation</a:t>
            </a:r>
          </a:p>
          <a:p>
            <a:r>
              <a:rPr lang="en-US" b="1" dirty="0" err="1">
                <a:effectLst/>
              </a:rPr>
              <a:t>Hindusthati</a:t>
            </a:r>
            <a:r>
              <a:rPr lang="en-US" b="1" dirty="0">
                <a:effectLst/>
              </a:rPr>
              <a:t> music: </a:t>
            </a:r>
            <a:r>
              <a:rPr lang="en-US" dirty="0">
                <a:effectLst/>
              </a:rPr>
              <a:t>North India</a:t>
            </a:r>
          </a:p>
          <a:p>
            <a:pPr lvl="1"/>
            <a:r>
              <a:rPr lang="en-US" dirty="0">
                <a:effectLst/>
              </a:rPr>
              <a:t>Almost completely improvised</a:t>
            </a:r>
          </a:p>
          <a:p>
            <a:pPr lvl="1"/>
            <a:r>
              <a:rPr lang="en-US" dirty="0">
                <a:effectLst/>
              </a:rPr>
              <a:t>Moves from very slow to very fast</a:t>
            </a:r>
          </a:p>
          <a:p>
            <a:pPr lvl="1"/>
            <a:r>
              <a:rPr lang="en-US" dirty="0" err="1">
                <a:effectLst/>
                <a:hlinkClick r:id="rId2"/>
              </a:rPr>
              <a:t>Hindusthati</a:t>
            </a:r>
            <a:r>
              <a:rPr lang="en-US" dirty="0">
                <a:effectLst/>
                <a:hlinkClick r:id="rId2"/>
              </a:rPr>
              <a:t> Music</a:t>
            </a:r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614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 </a:t>
            </a:r>
            <a:r>
              <a:rPr lang="en-US" dirty="0" err="1"/>
              <a:t>Nive</a:t>
            </a:r>
            <a:r>
              <a:rPr lang="en-US" dirty="0"/>
              <a:t> </a:t>
            </a:r>
            <a:r>
              <a:rPr lang="en-US" dirty="0" err="1"/>
              <a:t>Tunai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081087" cy="3599316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“</a:t>
            </a:r>
            <a:r>
              <a:rPr lang="en-US" dirty="0" err="1">
                <a:effectLst/>
              </a:rPr>
              <a:t>Kriti</a:t>
            </a:r>
            <a:r>
              <a:rPr lang="en-US" dirty="0">
                <a:effectLst/>
              </a:rPr>
              <a:t>” form</a:t>
            </a:r>
          </a:p>
          <a:p>
            <a:r>
              <a:rPr lang="en-US" dirty="0">
                <a:effectLst/>
              </a:rPr>
              <a:t>praise the goddess </a:t>
            </a:r>
            <a:r>
              <a:rPr lang="en-US" dirty="0" err="1">
                <a:effectLst/>
              </a:rPr>
              <a:t>Meenakshi</a:t>
            </a:r>
            <a:endParaRPr lang="en-US" dirty="0">
              <a:effectLst/>
            </a:endParaRPr>
          </a:p>
          <a:p>
            <a:r>
              <a:rPr lang="en-US" dirty="0">
                <a:effectLst/>
              </a:rPr>
              <a:t>Keeravani raga: </a:t>
            </a:r>
          </a:p>
          <a:p>
            <a:r>
              <a:rPr lang="en-US" dirty="0" err="1">
                <a:effectLst/>
              </a:rPr>
              <a:t>Adi</a:t>
            </a:r>
            <a:r>
              <a:rPr lang="en-US" dirty="0">
                <a:effectLst/>
              </a:rPr>
              <a:t> tala: 4+2+2</a:t>
            </a:r>
          </a:p>
          <a:p>
            <a:r>
              <a:rPr lang="en-US" b="1" dirty="0" err="1">
                <a:effectLst/>
              </a:rPr>
              <a:t>Svarah</a:t>
            </a:r>
            <a:r>
              <a:rPr lang="en-US" dirty="0">
                <a:effectLst/>
              </a:rPr>
              <a:t> a type of range around notes. </a:t>
            </a:r>
          </a:p>
          <a:p>
            <a:endParaRPr lang="en-US" dirty="0"/>
          </a:p>
        </p:txBody>
      </p:sp>
      <p:pic>
        <p:nvPicPr>
          <p:cNvPr id="4" name="2-02 _Devi Niye Tunai (_O Devil Wi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90671" y="32508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7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Ensemble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895" y="2336873"/>
            <a:ext cx="6274271" cy="3599316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effectLst/>
              </a:rPr>
              <a:t>The Melodic layer: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A principle Melodic soloist: </a:t>
            </a:r>
          </a:p>
          <a:p>
            <a:pPr lvl="1"/>
            <a:r>
              <a:rPr lang="en-US" dirty="0">
                <a:effectLst/>
              </a:rPr>
              <a:t>Melodic accompanist</a:t>
            </a:r>
          </a:p>
          <a:p>
            <a:r>
              <a:rPr lang="en-US" b="1" dirty="0">
                <a:effectLst/>
              </a:rPr>
              <a:t>The </a:t>
            </a:r>
            <a:r>
              <a:rPr lang="en-US" b="1" dirty="0" err="1">
                <a:effectLst/>
              </a:rPr>
              <a:t>Sruti</a:t>
            </a:r>
            <a:r>
              <a:rPr lang="en-US" b="1" dirty="0">
                <a:effectLst/>
              </a:rPr>
              <a:t> Layer: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The Drone. </a:t>
            </a:r>
          </a:p>
          <a:p>
            <a:r>
              <a:rPr lang="en-US" b="1" dirty="0">
                <a:effectLst/>
              </a:rPr>
              <a:t>The Percussion:</a:t>
            </a:r>
            <a:endParaRPr lang="en-US" dirty="0">
              <a:effectLst/>
            </a:endParaRPr>
          </a:p>
          <a:p>
            <a:pPr lvl="1"/>
            <a:r>
              <a:rPr lang="en-US" b="1" dirty="0">
                <a:effectLst/>
              </a:rPr>
              <a:t>Mridangam: </a:t>
            </a:r>
            <a:r>
              <a:rPr lang="en-US" dirty="0">
                <a:effectLst/>
              </a:rPr>
              <a:t>a double headed drum</a:t>
            </a:r>
          </a:p>
          <a:p>
            <a:pPr lvl="1"/>
            <a:endParaRPr lang="en-US" dirty="0">
              <a:effectLst/>
            </a:endParaRPr>
          </a:p>
          <a:p>
            <a:r>
              <a:rPr lang="en-US" dirty="0">
                <a:hlinkClick r:id="rId2"/>
              </a:rPr>
              <a:t>Thumri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9282" y="2336873"/>
            <a:ext cx="5847718" cy="205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637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Ragas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6995486" cy="359931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>
                <a:effectLst/>
              </a:rPr>
              <a:t>Ragas are a type of Indian scale:</a:t>
            </a:r>
          </a:p>
          <a:p>
            <a:pPr lvl="0"/>
            <a:r>
              <a:rPr lang="en-US" dirty="0">
                <a:effectLst/>
              </a:rPr>
              <a:t>There are hundreds of them</a:t>
            </a:r>
          </a:p>
          <a:p>
            <a:pPr lvl="0"/>
            <a:r>
              <a:rPr lang="en-US" dirty="0">
                <a:effectLst/>
              </a:rPr>
              <a:t>Ragas:</a:t>
            </a:r>
          </a:p>
          <a:p>
            <a:pPr lvl="1"/>
            <a:r>
              <a:rPr lang="en-US" dirty="0">
                <a:effectLst/>
              </a:rPr>
              <a:t>Love</a:t>
            </a:r>
          </a:p>
          <a:p>
            <a:pPr lvl="1"/>
            <a:r>
              <a:rPr lang="en-US" dirty="0">
                <a:effectLst/>
              </a:rPr>
              <a:t>Anger</a:t>
            </a:r>
          </a:p>
          <a:p>
            <a:pPr lvl="1"/>
            <a:r>
              <a:rPr lang="en-US" dirty="0">
                <a:effectLst/>
              </a:rPr>
              <a:t>Sadness</a:t>
            </a:r>
          </a:p>
          <a:p>
            <a:pPr lvl="1"/>
            <a:r>
              <a:rPr lang="en-US" dirty="0">
                <a:effectLst/>
              </a:rPr>
              <a:t>Fear</a:t>
            </a:r>
          </a:p>
          <a:p>
            <a:pPr lvl="1"/>
            <a:r>
              <a:rPr lang="en-US" dirty="0">
                <a:effectLst/>
              </a:rPr>
              <a:t>ETC.</a:t>
            </a:r>
          </a:p>
          <a:p>
            <a:pPr lvl="0"/>
            <a:r>
              <a:rPr lang="en-US" dirty="0">
                <a:effectLst/>
              </a:rPr>
              <a:t>Some ragas are older and some more recent. </a:t>
            </a:r>
          </a:p>
          <a:p>
            <a:pPr lvl="0"/>
            <a:r>
              <a:rPr lang="en-US" dirty="0">
                <a:effectLst/>
              </a:rPr>
              <a:t>Some are associated with animals or gods.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251" y="2336872"/>
            <a:ext cx="5847718" cy="205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91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err="1"/>
              <a:t>Melakarta</a:t>
            </a:r>
            <a:r>
              <a:rPr lang="en-US" b="1" dirty="0"/>
              <a:t> System: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905335" cy="3599316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All ragas have a “parent” scale </a:t>
            </a:r>
          </a:p>
          <a:p>
            <a:pPr lvl="0"/>
            <a:r>
              <a:rPr lang="en-US" dirty="0" err="1">
                <a:effectLst/>
              </a:rPr>
              <a:t>Melakarta</a:t>
            </a:r>
            <a:r>
              <a:rPr lang="en-US" dirty="0">
                <a:effectLst/>
              </a:rPr>
              <a:t> have seven notes</a:t>
            </a:r>
          </a:p>
          <a:p>
            <a:pPr lvl="0"/>
            <a:r>
              <a:rPr lang="en-US" dirty="0">
                <a:effectLst/>
              </a:rPr>
              <a:t>Drone (Perfect 5</a:t>
            </a:r>
            <a:r>
              <a:rPr lang="en-US" baseline="30000" dirty="0">
                <a:effectLst/>
              </a:rPr>
              <a:t>th</a:t>
            </a:r>
            <a:r>
              <a:rPr lang="en-US" dirty="0">
                <a:effectLst/>
              </a:rPr>
              <a:t>)</a:t>
            </a:r>
          </a:p>
          <a:p>
            <a:pPr lvl="0"/>
            <a:r>
              <a:rPr lang="en-US" dirty="0">
                <a:effectLst/>
              </a:rPr>
              <a:t>Other notes vary</a:t>
            </a:r>
          </a:p>
          <a:p>
            <a:pPr lvl="0"/>
            <a:r>
              <a:rPr lang="en-US" dirty="0">
                <a:effectLst/>
              </a:rPr>
              <a:t>Other characteristics can create other ragas :</a:t>
            </a:r>
          </a:p>
          <a:p>
            <a:pPr lvl="1"/>
            <a:r>
              <a:rPr lang="en-US" dirty="0">
                <a:effectLst/>
              </a:rPr>
              <a:t>Adding or omitting notes</a:t>
            </a:r>
          </a:p>
          <a:p>
            <a:pPr lvl="1"/>
            <a:r>
              <a:rPr lang="en-US" dirty="0">
                <a:effectLst/>
              </a:rPr>
              <a:t>Ascending or descending in a particular way</a:t>
            </a:r>
          </a:p>
          <a:p>
            <a:pPr lvl="1"/>
            <a:r>
              <a:rPr lang="en-US" dirty="0">
                <a:effectLst/>
              </a:rPr>
              <a:t>Adding notes from other ragas</a:t>
            </a:r>
          </a:p>
          <a:p>
            <a:pPr lvl="1"/>
            <a:r>
              <a:rPr lang="en-US" dirty="0">
                <a:effectLst/>
              </a:rPr>
              <a:t>Adding distinctive ornaments or phrases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467" y="2252973"/>
            <a:ext cx="4563024" cy="368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819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5681842" cy="3599316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These are the meters for Indian Classical music</a:t>
            </a:r>
          </a:p>
          <a:p>
            <a:pPr lvl="0"/>
            <a:r>
              <a:rPr lang="en-US" dirty="0">
                <a:effectLst/>
              </a:rPr>
              <a:t>pulse that is grouped into regularly recurring </a:t>
            </a:r>
            <a:r>
              <a:rPr lang="en-US" dirty="0" err="1">
                <a:effectLst/>
              </a:rPr>
              <a:t>cyles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Four principle talas</a:t>
            </a:r>
          </a:p>
          <a:p>
            <a:pPr lvl="0"/>
            <a:r>
              <a:rPr lang="en-US" dirty="0">
                <a:effectLst/>
              </a:rPr>
              <a:t>basis for an improvisatory style.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930" y="2524506"/>
            <a:ext cx="4954368" cy="282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13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570485" cy="3599316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one of the oldest Civilizations in the world</a:t>
            </a:r>
          </a:p>
          <a:p>
            <a:pPr lvl="0"/>
            <a:r>
              <a:rPr lang="en-US" dirty="0">
                <a:effectLst/>
              </a:rPr>
              <a:t>New Mixes with Old</a:t>
            </a:r>
          </a:p>
          <a:p>
            <a:pPr lvl="0"/>
            <a:r>
              <a:rPr lang="en-US" dirty="0">
                <a:effectLst/>
              </a:rPr>
              <a:t>“a Palimpsest”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994" y="2336873"/>
            <a:ext cx="4861410" cy="282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545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Indus Valley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7059882" cy="3599316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goes back 5000 years. </a:t>
            </a:r>
          </a:p>
          <a:p>
            <a:pPr lvl="0"/>
            <a:r>
              <a:rPr lang="en-US" dirty="0">
                <a:effectLst/>
              </a:rPr>
              <a:t>first Indian civilization known to exist.</a:t>
            </a:r>
          </a:p>
          <a:p>
            <a:pPr lvl="0"/>
            <a:r>
              <a:rPr lang="en-US" dirty="0">
                <a:effectLst/>
              </a:rPr>
              <a:t>contemporaneous with Babylon</a:t>
            </a:r>
          </a:p>
          <a:p>
            <a:pPr lvl="0"/>
            <a:r>
              <a:rPr lang="en-US" dirty="0">
                <a:effectLst/>
              </a:rPr>
              <a:t>advanced technologies, sophisticated art, </a:t>
            </a:r>
          </a:p>
          <a:p>
            <a:pPr lvl="0"/>
            <a:r>
              <a:rPr lang="en-US" dirty="0">
                <a:effectLst/>
              </a:rPr>
              <a:t>little or no music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558" y="2193613"/>
            <a:ext cx="5032714" cy="320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19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Aryans: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effectLst/>
              </a:rPr>
              <a:t>people from Central Asia </a:t>
            </a:r>
          </a:p>
          <a:p>
            <a:pPr lvl="0"/>
            <a:r>
              <a:rPr lang="en-US" dirty="0">
                <a:effectLst/>
              </a:rPr>
              <a:t>Brought Literature to India</a:t>
            </a:r>
          </a:p>
          <a:p>
            <a:pPr lvl="0"/>
            <a:r>
              <a:rPr lang="en-US" b="1" dirty="0">
                <a:effectLst/>
              </a:rPr>
              <a:t>Vedas: </a:t>
            </a:r>
            <a:r>
              <a:rPr lang="en-US" dirty="0">
                <a:effectLst/>
              </a:rPr>
              <a:t>sacred books of prayers still used today.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239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Classic and Medieval Periods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A great many kingdoms appeared and disappeared </a:t>
            </a:r>
          </a:p>
          <a:p>
            <a:pPr lvl="0"/>
            <a:r>
              <a:rPr lang="en-US" dirty="0">
                <a:effectLst/>
              </a:rPr>
              <a:t>Sanskrit became the language of the educated.</a:t>
            </a:r>
          </a:p>
          <a:p>
            <a:pPr lvl="0"/>
            <a:r>
              <a:rPr lang="en-US" dirty="0">
                <a:effectLst/>
              </a:rPr>
              <a:t>Buddhism was founded in the 5</a:t>
            </a:r>
            <a:r>
              <a:rPr lang="en-US" baseline="30000" dirty="0">
                <a:effectLst/>
              </a:rPr>
              <a:t>th</a:t>
            </a:r>
            <a:r>
              <a:rPr lang="en-US" dirty="0">
                <a:effectLst/>
              </a:rPr>
              <a:t> century in India</a:t>
            </a:r>
          </a:p>
          <a:p>
            <a:pPr lvl="0"/>
            <a:r>
              <a:rPr lang="en-US" dirty="0">
                <a:effectLst/>
              </a:rPr>
              <a:t>Hinduism</a:t>
            </a:r>
          </a:p>
          <a:p>
            <a:pPr lvl="0"/>
            <a:r>
              <a:rPr lang="en-US" dirty="0">
                <a:effectLst/>
              </a:rPr>
              <a:t>Indian Philosophy, Science and Art, flourished.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755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Moghuls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7021245" cy="3599316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Flourished in India from 1527-1827 A.D.</a:t>
            </a:r>
          </a:p>
          <a:p>
            <a:pPr lvl="0"/>
            <a:r>
              <a:rPr lang="en-US" dirty="0">
                <a:effectLst/>
              </a:rPr>
              <a:t>Originated with Muslim travelers and warlords</a:t>
            </a:r>
          </a:p>
          <a:p>
            <a:pPr lvl="0"/>
            <a:r>
              <a:rPr lang="en-US" dirty="0">
                <a:effectLst/>
              </a:rPr>
              <a:t>Patrons of the arts</a:t>
            </a:r>
          </a:p>
          <a:p>
            <a:pPr lvl="0"/>
            <a:r>
              <a:rPr lang="en-US" dirty="0">
                <a:effectLst/>
              </a:rPr>
              <a:t>Muslim influence/Indian characteristics</a:t>
            </a:r>
          </a:p>
          <a:p>
            <a:pPr lvl="0"/>
            <a:r>
              <a:rPr lang="en-US" dirty="0">
                <a:effectLst/>
              </a:rPr>
              <a:t>Muslim influence in Indian Music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3854" y="2336873"/>
            <a:ext cx="4685654" cy="3123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85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British Colonization: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effectLst/>
              </a:rPr>
              <a:t>Occupied India</a:t>
            </a:r>
          </a:p>
          <a:p>
            <a:pPr lvl="0"/>
            <a:r>
              <a:rPr lang="en-US" dirty="0">
                <a:effectLst/>
              </a:rPr>
              <a:t>Left little musical influence</a:t>
            </a:r>
          </a:p>
          <a:p>
            <a:pPr lvl="0"/>
            <a:r>
              <a:rPr lang="en-US" dirty="0">
                <a:effectLst/>
              </a:rPr>
              <a:t>Indian Classical Music flourished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32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Independence and the Modern 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5565932" cy="3599316"/>
          </a:xfrm>
        </p:spPr>
        <p:txBody>
          <a:bodyPr/>
          <a:lstStyle/>
          <a:p>
            <a:pPr lvl="0"/>
            <a:r>
              <a:rPr lang="en-US" dirty="0">
                <a:effectLst/>
              </a:rPr>
              <a:t>In 1947, India achieved independence from Great </a:t>
            </a:r>
            <a:r>
              <a:rPr lang="en-US" dirty="0" err="1">
                <a:effectLst/>
              </a:rPr>
              <a:t>Britian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Greatly values culture</a:t>
            </a:r>
          </a:p>
          <a:p>
            <a:pPr lvl="0"/>
            <a:r>
              <a:rPr lang="en-US" dirty="0">
                <a:effectLst/>
              </a:rPr>
              <a:t>Government support of music remains very strong.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6254" y="2486171"/>
            <a:ext cx="46482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84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Pop Music: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6119724" cy="3599316"/>
          </a:xfrm>
        </p:spPr>
        <p:txBody>
          <a:bodyPr>
            <a:normAutofit/>
          </a:bodyPr>
          <a:lstStyle/>
          <a:p>
            <a:pPr lvl="1"/>
            <a:r>
              <a:rPr lang="en-US" dirty="0">
                <a:effectLst/>
              </a:rPr>
              <a:t>“Cine” songs</a:t>
            </a:r>
          </a:p>
          <a:p>
            <a:pPr lvl="1"/>
            <a:r>
              <a:rPr lang="en-US" dirty="0">
                <a:effectLst/>
              </a:rPr>
              <a:t>Indian movies: song-and-dance interrupts action</a:t>
            </a:r>
          </a:p>
          <a:p>
            <a:pPr lvl="1"/>
            <a:r>
              <a:rPr lang="en-US" dirty="0">
                <a:effectLst/>
              </a:rPr>
              <a:t>Indian and Western values</a:t>
            </a:r>
          </a:p>
          <a:p>
            <a:pPr lvl="2"/>
            <a:r>
              <a:rPr lang="en-US" dirty="0">
                <a:effectLst/>
              </a:rPr>
              <a:t>Indian musical scales</a:t>
            </a:r>
          </a:p>
          <a:p>
            <a:pPr lvl="2"/>
            <a:r>
              <a:rPr lang="en-US" dirty="0">
                <a:effectLst/>
              </a:rPr>
              <a:t>Mix of Indian and Western Instruments</a:t>
            </a:r>
          </a:p>
          <a:p>
            <a:pPr lvl="2"/>
            <a:r>
              <a:rPr lang="en-US" dirty="0">
                <a:effectLst/>
              </a:rPr>
              <a:t>A duet between a male and female </a:t>
            </a:r>
          </a:p>
          <a:p>
            <a:pPr lvl="2"/>
            <a:r>
              <a:rPr lang="en-US" dirty="0">
                <a:effectLst/>
              </a:rPr>
              <a:t>“Bollywood”</a:t>
            </a:r>
          </a:p>
          <a:p>
            <a:pPr lvl="2"/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647290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131</TotalTime>
  <Words>465</Words>
  <Application>Microsoft Office PowerPoint</Application>
  <PresentationFormat>Widescreen</PresentationFormat>
  <Paragraphs>104</Paragraphs>
  <Slides>16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Trebuchet MS</vt:lpstr>
      <vt:lpstr>Berlin</vt:lpstr>
      <vt:lpstr>India</vt:lpstr>
      <vt:lpstr>India</vt:lpstr>
      <vt:lpstr>The Indus Valley</vt:lpstr>
      <vt:lpstr>The Aryans:</vt:lpstr>
      <vt:lpstr>Classic and Medieval Periods</vt:lpstr>
      <vt:lpstr>The Moghuls</vt:lpstr>
      <vt:lpstr>British Colonization:</vt:lpstr>
      <vt:lpstr>Independence and the Modern Era</vt:lpstr>
      <vt:lpstr>Pop Music:</vt:lpstr>
      <vt:lpstr>Engal Kalyann (“Our Wedding”)</vt:lpstr>
      <vt:lpstr>Classical Music:</vt:lpstr>
      <vt:lpstr>Devi Nive Tunai</vt:lpstr>
      <vt:lpstr>The Ensemble</vt:lpstr>
      <vt:lpstr>Ragas</vt:lpstr>
      <vt:lpstr>The Melakarta System:</vt:lpstr>
      <vt:lpstr>Talas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</dc:title>
  <dc:creator>Phillips, Matthew S</dc:creator>
  <cp:lastModifiedBy>Matthew Scott Phillips</cp:lastModifiedBy>
  <cp:revision>10</cp:revision>
  <dcterms:created xsi:type="dcterms:W3CDTF">2016-10-04T01:33:40Z</dcterms:created>
  <dcterms:modified xsi:type="dcterms:W3CDTF">2019-10-07T15:47:32Z</dcterms:modified>
</cp:coreProperties>
</file>