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India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Carnatic Performance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126635" y="2576467"/>
            <a:ext cx="2561211" cy="16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54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 Carnatic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604569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Concert will feature several different “</a:t>
            </a:r>
            <a:r>
              <a:rPr lang="en-US" dirty="0" err="1">
                <a:effectLst/>
              </a:rPr>
              <a:t>Kritis</a:t>
            </a:r>
            <a:r>
              <a:rPr lang="en-US" dirty="0">
                <a:effectLst/>
              </a:rPr>
              <a:t>”</a:t>
            </a:r>
          </a:p>
          <a:p>
            <a:pPr lvl="0"/>
            <a:r>
              <a:rPr lang="en-US" dirty="0">
                <a:effectLst/>
              </a:rPr>
              <a:t>May be played on its own, or improvised</a:t>
            </a:r>
          </a:p>
          <a:p>
            <a:pPr lvl="0"/>
            <a:r>
              <a:rPr lang="en-US" dirty="0">
                <a:effectLst/>
              </a:rPr>
              <a:t>Leads up to main event or climax</a:t>
            </a:r>
          </a:p>
          <a:p>
            <a:pPr lvl="0"/>
            <a:r>
              <a:rPr lang="en-US" dirty="0">
                <a:effectLst/>
              </a:rPr>
              <a:t>The songs that follow this climax will be lighter, and simpler.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890" y="2683842"/>
            <a:ext cx="5673323" cy="240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9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The instruments: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The </a:t>
            </a:r>
            <a:r>
              <a:rPr lang="en-US" i="1" dirty="0" err="1">
                <a:effectLst/>
              </a:rPr>
              <a:t>Veena</a:t>
            </a:r>
            <a:r>
              <a:rPr lang="en-US" dirty="0">
                <a:effectLst/>
              </a:rPr>
              <a:t>: a string instrument</a:t>
            </a:r>
          </a:p>
          <a:p>
            <a:pPr lvl="1"/>
            <a:r>
              <a:rPr lang="en-US" dirty="0">
                <a:effectLst/>
              </a:rPr>
              <a:t>Three “drone” strings</a:t>
            </a:r>
          </a:p>
          <a:p>
            <a:pPr lvl="1"/>
            <a:r>
              <a:rPr lang="en-US" dirty="0">
                <a:effectLst/>
              </a:rPr>
              <a:t>Four Played Strings</a:t>
            </a:r>
          </a:p>
          <a:p>
            <a:r>
              <a:rPr lang="en-US" dirty="0">
                <a:effectLst/>
              </a:rPr>
              <a:t>The </a:t>
            </a:r>
            <a:r>
              <a:rPr lang="en-US" i="1" dirty="0" err="1">
                <a:effectLst/>
              </a:rPr>
              <a:t>mridangam</a:t>
            </a:r>
            <a:r>
              <a:rPr lang="en-US" dirty="0">
                <a:effectLst/>
              </a:rPr>
              <a:t>: drum</a:t>
            </a:r>
          </a:p>
          <a:p>
            <a:pPr lvl="1"/>
            <a:r>
              <a:rPr lang="en-US" dirty="0">
                <a:effectLst/>
              </a:rPr>
              <a:t>Right-hand Drum played with all 5 fingers + palm</a:t>
            </a:r>
          </a:p>
          <a:p>
            <a:pPr lvl="1"/>
            <a:r>
              <a:rPr lang="en-US" dirty="0">
                <a:effectLst/>
              </a:rPr>
              <a:t>Left-hand drum is deeper and “booming”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678" y="2091397"/>
            <a:ext cx="3136900" cy="2590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975" y="4682197"/>
            <a:ext cx="3556556" cy="202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74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/>
              <a:t>Sarasiruha</a:t>
            </a:r>
            <a:r>
              <a:rPr lang="en-US" b="1" dirty="0"/>
              <a:t>-“To the </a:t>
            </a:r>
            <a:r>
              <a:rPr lang="en-US" b="1" dirty="0" err="1"/>
              <a:t>Goddes</a:t>
            </a:r>
            <a:r>
              <a:rPr lang="en-US" b="1" dirty="0"/>
              <a:t> </a:t>
            </a:r>
            <a:r>
              <a:rPr lang="en-US" b="1" dirty="0" err="1"/>
              <a:t>Saraswati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312907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Dedicated to </a:t>
            </a:r>
            <a:r>
              <a:rPr lang="en-US" dirty="0" err="1">
                <a:effectLst/>
              </a:rPr>
              <a:t>Saraswati</a:t>
            </a:r>
            <a:endParaRPr lang="en-US" dirty="0">
              <a:effectLst/>
            </a:endParaRPr>
          </a:p>
          <a:p>
            <a:pPr lvl="0"/>
            <a:r>
              <a:rPr lang="en-US" dirty="0" err="1">
                <a:effectLst/>
              </a:rPr>
              <a:t>Natai</a:t>
            </a:r>
            <a:r>
              <a:rPr lang="en-US" dirty="0">
                <a:effectLst/>
              </a:rPr>
              <a:t> Raga-Raga associated with the god Siva, whose dancing is said to shake the universe</a:t>
            </a:r>
          </a:p>
          <a:p>
            <a:pPr lvl="0"/>
            <a:r>
              <a:rPr lang="en-US" dirty="0" err="1">
                <a:effectLst/>
              </a:rPr>
              <a:t>Adi</a:t>
            </a:r>
            <a:r>
              <a:rPr lang="en-US" dirty="0">
                <a:effectLst/>
              </a:rPr>
              <a:t> Tala-4+2+2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027" y="3567448"/>
            <a:ext cx="3594636" cy="20219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435" y="2336873"/>
            <a:ext cx="2738510" cy="365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1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/>
              <a:t>Alapana</a:t>
            </a:r>
            <a:r>
              <a:rPr lang="en-US" b="1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For Solo </a:t>
            </a:r>
            <a:r>
              <a:rPr lang="en-US" dirty="0" err="1">
                <a:effectLst/>
              </a:rPr>
              <a:t>veena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Begins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, and introduces the raga to our ears</a:t>
            </a:r>
          </a:p>
          <a:p>
            <a:r>
              <a:rPr lang="en-US" dirty="0">
                <a:effectLst/>
              </a:rPr>
              <a:t>Is Unmetered, and prose-like</a:t>
            </a:r>
          </a:p>
          <a:p>
            <a:r>
              <a:rPr lang="en-US" dirty="0">
                <a:effectLst/>
              </a:rPr>
              <a:t>Gradually ascends to a high-note and then descends back down.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299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/>
              <a:t>Tanam</a:t>
            </a:r>
            <a:r>
              <a:rPr lang="en-US" b="1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Highly rhythmic, also for solo </a:t>
            </a:r>
            <a:r>
              <a:rPr lang="en-US" dirty="0" err="1">
                <a:effectLst/>
              </a:rPr>
              <a:t>veena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Improvised rhythms </a:t>
            </a:r>
          </a:p>
          <a:p>
            <a:r>
              <a:rPr lang="en-US" dirty="0">
                <a:effectLst/>
              </a:rPr>
              <a:t>Works through the traditional phrases of this particular raga</a:t>
            </a:r>
          </a:p>
          <a:p>
            <a:r>
              <a:rPr lang="en-US" dirty="0">
                <a:effectLst/>
              </a:rPr>
              <a:t>Also ascends to a high note and descends back down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/>
              <a:t>Kriti</a:t>
            </a:r>
            <a:r>
              <a:rPr lang="en-US" b="1" dirty="0"/>
              <a:t> “</a:t>
            </a:r>
            <a:r>
              <a:rPr lang="en-US" b="1" dirty="0" err="1"/>
              <a:t>Sarasiruha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proper, the particular combination of raga and tala for which this “song” is named</a:t>
            </a:r>
          </a:p>
          <a:p>
            <a:r>
              <a:rPr lang="en-US" dirty="0">
                <a:effectLst/>
              </a:rPr>
              <a:t>There are many variations of this “song” since it is learned aurally</a:t>
            </a:r>
          </a:p>
          <a:p>
            <a:r>
              <a:rPr lang="en-US" dirty="0">
                <a:effectLst/>
              </a:rPr>
              <a:t>Melody would be recognizable to those familiar with this </a:t>
            </a:r>
            <a:r>
              <a:rPr lang="en-US" dirty="0" err="1">
                <a:effectLst/>
              </a:rPr>
              <a:t>Kriti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Melody can (and is) improvised upon</a:t>
            </a:r>
          </a:p>
          <a:p>
            <a:r>
              <a:rPr lang="en-US" dirty="0">
                <a:effectLst/>
              </a:rPr>
              <a:t>The drums enter at this stage.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32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/>
              <a:t>Kalpana</a:t>
            </a:r>
            <a:r>
              <a:rPr lang="en-US" b="1" dirty="0"/>
              <a:t> </a:t>
            </a:r>
            <a:r>
              <a:rPr lang="en-US" b="1" dirty="0" err="1"/>
              <a:t>Svaras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Improvisation based on the </a:t>
            </a:r>
            <a:r>
              <a:rPr lang="en-US" dirty="0" err="1">
                <a:effectLst/>
              </a:rPr>
              <a:t>Svaras</a:t>
            </a:r>
            <a:r>
              <a:rPr lang="en-US" dirty="0">
                <a:effectLst/>
              </a:rPr>
              <a:t> (“note areas”) of the raga</a:t>
            </a:r>
          </a:p>
          <a:p>
            <a:r>
              <a:rPr lang="en-US" dirty="0">
                <a:effectLst/>
              </a:rPr>
              <a:t>In sung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, the singer would sing syllables associated with each note (think “do re mi”)</a:t>
            </a:r>
          </a:p>
          <a:p>
            <a:r>
              <a:rPr lang="en-US" dirty="0">
                <a:effectLst/>
              </a:rPr>
              <a:t>In an instrumental performance, each note is plucked</a:t>
            </a:r>
          </a:p>
          <a:p>
            <a:r>
              <a:rPr lang="en-US" dirty="0">
                <a:effectLst/>
              </a:rPr>
              <a:t>Returns to a phrase from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(the main melody)</a:t>
            </a:r>
          </a:p>
          <a:p>
            <a:r>
              <a:rPr lang="en-US" dirty="0">
                <a:effectLst/>
              </a:rPr>
              <a:t>Can last for several cycles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709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The Drum Solo: </a:t>
            </a:r>
            <a:r>
              <a:rPr lang="en-US" b="1" dirty="0" err="1"/>
              <a:t>Tani</a:t>
            </a:r>
            <a:r>
              <a:rPr lang="en-US" b="1" dirty="0"/>
              <a:t> </a:t>
            </a:r>
            <a:r>
              <a:rPr lang="en-US" b="1" dirty="0" err="1"/>
              <a:t>Avartanam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Concludes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with percussion virtuosity</a:t>
            </a:r>
          </a:p>
          <a:p>
            <a:r>
              <a:rPr lang="en-US" dirty="0">
                <a:effectLst/>
              </a:rPr>
              <a:t>Drummer improvises around the Tala</a:t>
            </a:r>
          </a:p>
          <a:p>
            <a:r>
              <a:rPr lang="en-US" dirty="0">
                <a:effectLst/>
              </a:rPr>
              <a:t>Gives the percussionist a chance to display his skills</a:t>
            </a:r>
          </a:p>
          <a:p>
            <a:r>
              <a:rPr lang="en-US" dirty="0">
                <a:effectLst/>
              </a:rPr>
              <a:t>Ends on a </a:t>
            </a:r>
            <a:r>
              <a:rPr lang="en-US" dirty="0" err="1">
                <a:effectLst/>
              </a:rPr>
              <a:t>Korvai</a:t>
            </a:r>
            <a:r>
              <a:rPr lang="en-US" dirty="0">
                <a:effectLst/>
              </a:rPr>
              <a:t>: a recognizable pattern repeated three times</a:t>
            </a:r>
          </a:p>
          <a:p>
            <a:r>
              <a:rPr lang="en-US" dirty="0">
                <a:effectLst/>
              </a:rPr>
              <a:t>This </a:t>
            </a:r>
            <a:r>
              <a:rPr lang="en-US" dirty="0" err="1">
                <a:effectLst/>
              </a:rPr>
              <a:t>Korvai</a:t>
            </a:r>
            <a:r>
              <a:rPr lang="en-US" dirty="0">
                <a:effectLst/>
              </a:rPr>
              <a:t> leads back to the first phrase of the </a:t>
            </a:r>
            <a:r>
              <a:rPr lang="en-US" dirty="0" err="1">
                <a:effectLst/>
              </a:rPr>
              <a:t>Kriti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is then played one last time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3975" y="4682197"/>
            <a:ext cx="3556556" cy="2029796"/>
          </a:xfrm>
          <a:prstGeom prst="rect">
            <a:avLst/>
          </a:prstGeom>
        </p:spPr>
      </p:pic>
      <p:pic>
        <p:nvPicPr>
          <p:cNvPr id="5" name="2-03 _Sarasiruha_ (_To The Goddess 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37381" y="29533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39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48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49</TotalTime>
  <Words>350</Words>
  <Application>Microsoft Office PowerPoint</Application>
  <PresentationFormat>Widescreen</PresentationFormat>
  <Paragraphs>47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Trebuchet MS</vt:lpstr>
      <vt:lpstr>Berlin</vt:lpstr>
      <vt:lpstr>India</vt:lpstr>
      <vt:lpstr>A Carnatic Performance</vt:lpstr>
      <vt:lpstr>The instruments:</vt:lpstr>
      <vt:lpstr>Sarasiruha-“To the Goddes Saraswati”</vt:lpstr>
      <vt:lpstr>Alapana:</vt:lpstr>
      <vt:lpstr>Tanam:</vt:lpstr>
      <vt:lpstr>Kriti “Sarasiruha”</vt:lpstr>
      <vt:lpstr>Kalpana Svaras</vt:lpstr>
      <vt:lpstr>The Drum Solo: Tani Avartanam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</dc:title>
  <dc:creator>Phillips, Matthew S</dc:creator>
  <cp:lastModifiedBy>Matthew Scott Phillips</cp:lastModifiedBy>
  <cp:revision>6</cp:revision>
  <dcterms:created xsi:type="dcterms:W3CDTF">2016-10-11T00:48:35Z</dcterms:created>
  <dcterms:modified xsi:type="dcterms:W3CDTF">2019-03-20T17:07:33Z</dcterms:modified>
</cp:coreProperties>
</file>