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61" r:id="rId4"/>
    <p:sldId id="262" r:id="rId5"/>
    <p:sldId id="265" r:id="rId6"/>
    <p:sldId id="263" r:id="rId7"/>
    <p:sldId id="266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 autoAdjust="0"/>
    <p:restoredTop sz="94721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DF139C4-2AF9-43BC-B923-4427068F7EA4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EF9D9CA-5518-4B39-8FAE-836F09FC17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QZi53ZQPVo&amp;list=PLYiV3cS8wRmS5YuWAZpT4HUdf8W_6ybXL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8CnhcGpmH9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JuFgBu6Qbw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VeZMXpmHE4&amp;list=PL10C755BF662DD475&amp;index=5" TargetMode="External"/><Relationship Id="rId2" Type="http://schemas.openxmlformats.org/officeDocument/2006/relationships/hyperlink" Target="https://www.youtube.com/watch?v=kEJSWIftX9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Hindusthati</a:t>
            </a:r>
            <a:r>
              <a:rPr lang="en-US" dirty="0"/>
              <a:t> </a:t>
            </a:r>
            <a:r>
              <a:rPr lang="en-US" dirty="0" err="1"/>
              <a:t>ClassicalMusic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Hindusthati</a:t>
            </a:r>
            <a:r>
              <a:rPr lang="en-US" dirty="0"/>
              <a:t> 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endParaRPr lang="en-US" b="1" dirty="0"/>
          </a:p>
          <a:p>
            <a:r>
              <a:rPr lang="en-US" dirty="0" err="1"/>
              <a:t>Thaat</a:t>
            </a:r>
            <a:r>
              <a:rPr lang="en-US" dirty="0"/>
              <a:t>: Similar to </a:t>
            </a:r>
            <a:r>
              <a:rPr lang="en-US" dirty="0" err="1"/>
              <a:t>Melakarta</a:t>
            </a:r>
            <a:endParaRPr lang="en-US" dirty="0"/>
          </a:p>
          <a:p>
            <a:pPr lvl="1"/>
            <a:r>
              <a:rPr lang="en-US" dirty="0"/>
              <a:t>Groups of similarly constructed ragas.</a:t>
            </a:r>
          </a:p>
          <a:p>
            <a:pPr lvl="1"/>
            <a:r>
              <a:rPr lang="en-US" dirty="0"/>
              <a:t>32 </a:t>
            </a:r>
            <a:r>
              <a:rPr lang="en-US" dirty="0" err="1"/>
              <a:t>Thaats</a:t>
            </a:r>
            <a:r>
              <a:rPr lang="en-US" dirty="0"/>
              <a:t>: Named for a distinguishing ragas </a:t>
            </a:r>
          </a:p>
          <a:p>
            <a:r>
              <a:rPr lang="en-US" dirty="0"/>
              <a:t>Rasa: The “mood” of the Raga: </a:t>
            </a:r>
          </a:p>
          <a:p>
            <a:pPr lvl="1"/>
            <a:r>
              <a:rPr lang="en-US" dirty="0"/>
              <a:t>Heroic, Frightful, </a:t>
            </a:r>
            <a:r>
              <a:rPr lang="en-US" dirty="0" err="1"/>
              <a:t>Erotic,Comic</a:t>
            </a:r>
            <a:r>
              <a:rPr lang="en-US" dirty="0"/>
              <a:t>, Pathetic, Furious, Disgusting, Tranquil, Wonderment.</a:t>
            </a:r>
          </a:p>
          <a:p>
            <a:pPr lvl="1"/>
            <a:endParaRPr lang="en-US" dirty="0"/>
          </a:p>
          <a:p>
            <a:pPr marL="520700" indent="-457200"/>
            <a:r>
              <a:rPr lang="en-US" dirty="0"/>
              <a:t>Notes of the Raga:</a:t>
            </a:r>
          </a:p>
          <a:p>
            <a:pPr marL="925830" lvl="1" indent="-514350"/>
            <a:r>
              <a:rPr lang="en-US" dirty="0" err="1"/>
              <a:t>Analagous</a:t>
            </a:r>
            <a:r>
              <a:rPr lang="en-US" dirty="0"/>
              <a:t> to “Do re mi” of the major scale</a:t>
            </a:r>
          </a:p>
          <a:p>
            <a:pPr marL="925830" lvl="1" indent="-514350"/>
            <a:r>
              <a:rPr lang="en-US" dirty="0"/>
              <a:t>Sa, Re, Ga, Ma, Pa, </a:t>
            </a:r>
            <a:r>
              <a:rPr lang="en-US" dirty="0" err="1"/>
              <a:t>Dha</a:t>
            </a:r>
            <a:r>
              <a:rPr lang="en-US" dirty="0"/>
              <a:t>, Ni</a:t>
            </a:r>
          </a:p>
          <a:p>
            <a:pPr marL="925830" lvl="1" indent="-514350"/>
            <a:r>
              <a:rPr lang="en-US" dirty="0"/>
              <a:t>SRGMPDN</a:t>
            </a:r>
          </a:p>
          <a:p>
            <a:pPr marL="925830" lvl="1" indent="-514350"/>
            <a:r>
              <a:rPr lang="en-US" dirty="0"/>
              <a:t>More similar to Western scales.</a:t>
            </a:r>
          </a:p>
          <a:p>
            <a:pPr marL="925830" lvl="1" indent="-514350"/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1" dirty="0" err="1"/>
              <a:t>Shenai</a:t>
            </a:r>
            <a:r>
              <a:rPr lang="en-US" sz="3200" b="1" i="1" dirty="0"/>
              <a:t> Raga Bilawal,</a:t>
            </a:r>
            <a:r>
              <a:rPr lang="en-US" sz="3200" b="1" dirty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4953000" cy="4526280"/>
          </a:xfrm>
        </p:spPr>
        <p:txBody>
          <a:bodyPr/>
          <a:lstStyle/>
          <a:p>
            <a:pPr lvl="0"/>
            <a:r>
              <a:rPr lang="en-US" dirty="0"/>
              <a:t>Solo instrument: </a:t>
            </a:r>
            <a:r>
              <a:rPr lang="en-US" i="1" dirty="0" err="1"/>
              <a:t>shenai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A woodwind instrument</a:t>
            </a:r>
          </a:p>
          <a:p>
            <a:pPr lvl="0"/>
            <a:r>
              <a:rPr lang="en-US" dirty="0"/>
              <a:t>The drums: </a:t>
            </a:r>
            <a:r>
              <a:rPr lang="en-US" i="1" dirty="0" err="1"/>
              <a:t>tabla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Bilawal raga. 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Thaat</a:t>
            </a:r>
            <a:r>
              <a:rPr lang="en-US" dirty="0"/>
              <a:t> Raga</a:t>
            </a:r>
          </a:p>
          <a:p>
            <a:pPr lvl="1"/>
            <a:r>
              <a:rPr lang="en-US" dirty="0"/>
              <a:t>Very similar to the western major scale.</a:t>
            </a:r>
          </a:p>
          <a:p>
            <a:endParaRPr lang="en-US" dirty="0"/>
          </a:p>
        </p:txBody>
      </p:sp>
      <p:pic>
        <p:nvPicPr>
          <p:cNvPr id="4" name="01 Shenai Raga Bilawal">
            <a:hlinkClick r:id="" action="ppaction://media"/>
            <a:extLst>
              <a:ext uri="{FF2B5EF4-FFF2-40B4-BE49-F238E27FC236}">
                <a16:creationId xmlns:a16="http://schemas.microsoft.com/office/drawing/2014/main" id="{3FCE8AD2-E973-490C-ABCE-31BBA2090D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670" y="5562917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04EE4A-2F99-431C-A390-E2BEC36C6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05" y="3944013"/>
            <a:ext cx="2266025" cy="2266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EEB96-4B7C-487D-8FB3-C0C35617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04" y="1653164"/>
            <a:ext cx="2266025" cy="22660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4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Raga </a:t>
            </a:r>
            <a:r>
              <a:rPr lang="en-US" b="1" i="1" dirty="0" err="1"/>
              <a:t>Todi</a:t>
            </a:r>
            <a:r>
              <a:rPr lang="en-US" b="1" dirty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5029200" cy="452628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Tala: </a:t>
            </a:r>
            <a:r>
              <a:rPr lang="en-US" i="1" dirty="0"/>
              <a:t>mridangam.</a:t>
            </a:r>
            <a:endParaRPr lang="en-US" dirty="0"/>
          </a:p>
          <a:p>
            <a:pPr lvl="0"/>
            <a:r>
              <a:rPr lang="en-US" dirty="0"/>
              <a:t>The solo instrument: </a:t>
            </a:r>
            <a:r>
              <a:rPr lang="en-US" i="1" dirty="0"/>
              <a:t>sitar</a:t>
            </a:r>
            <a:r>
              <a:rPr lang="en-US" dirty="0"/>
              <a:t> or </a:t>
            </a:r>
            <a:r>
              <a:rPr lang="en-US" i="1" dirty="0" err="1"/>
              <a:t>serod</a:t>
            </a:r>
            <a:endParaRPr lang="en-US" dirty="0"/>
          </a:p>
          <a:p>
            <a:pPr lvl="0"/>
            <a:r>
              <a:rPr lang="en-US" dirty="0"/>
              <a:t>The </a:t>
            </a:r>
            <a:r>
              <a:rPr lang="en-US" i="1" dirty="0"/>
              <a:t>sitar</a:t>
            </a:r>
            <a:r>
              <a:rPr lang="en-US" dirty="0"/>
              <a:t>; resonator made from gourd; </a:t>
            </a:r>
            <a:r>
              <a:rPr lang="en-US" i="1" dirty="0" err="1"/>
              <a:t>sarod’s</a:t>
            </a:r>
            <a:r>
              <a:rPr lang="en-US" dirty="0"/>
              <a:t>; from wood</a:t>
            </a:r>
          </a:p>
          <a:p>
            <a:pPr lvl="0"/>
            <a:r>
              <a:rPr lang="en-US" dirty="0"/>
              <a:t>The </a:t>
            </a:r>
            <a:r>
              <a:rPr lang="en-US" i="1" dirty="0"/>
              <a:t>sitar</a:t>
            </a:r>
            <a:r>
              <a:rPr lang="en-US" dirty="0"/>
              <a:t> has frets, </a:t>
            </a:r>
            <a:r>
              <a:rPr lang="en-US" i="1" dirty="0" err="1"/>
              <a:t>sarod</a:t>
            </a:r>
            <a:r>
              <a:rPr lang="en-US" dirty="0"/>
              <a:t> is unfretted.</a:t>
            </a:r>
          </a:p>
          <a:p>
            <a:pPr lvl="0"/>
            <a:r>
              <a:rPr lang="en-US" dirty="0"/>
              <a:t>Both have drone strings</a:t>
            </a:r>
          </a:p>
          <a:p>
            <a:endParaRPr lang="en-US" dirty="0"/>
          </a:p>
        </p:txBody>
      </p:sp>
      <p:pic>
        <p:nvPicPr>
          <p:cNvPr id="4" name="02 Todi Raga">
            <a:hlinkClick r:id="" action="ppaction://media"/>
            <a:extLst>
              <a:ext uri="{FF2B5EF4-FFF2-40B4-BE49-F238E27FC236}">
                <a16:creationId xmlns:a16="http://schemas.microsoft.com/office/drawing/2014/main" id="{7FB07C69-E81D-433F-A85E-338425D7F4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5105400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A9F99A-D111-4D78-8341-A0FC8F0EB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36" y="1447483"/>
            <a:ext cx="4267200" cy="3200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60BBE2-2DA1-4D19-8B97-F7BD986BFC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697325"/>
            <a:ext cx="1752600" cy="1752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7035E-80D7-49F7-92E3-6024B0B8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Tampura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601074-39D8-4718-B2EF-40678C009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57337"/>
            <a:ext cx="2743200" cy="374332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2E610F-32E6-414C-9BD1-1F84A8B2B2C5}"/>
              </a:ext>
            </a:extLst>
          </p:cNvPr>
          <p:cNvSpPr txBox="1"/>
          <p:nvPr/>
        </p:nvSpPr>
        <p:spPr>
          <a:xfrm>
            <a:off x="3505200" y="1676400"/>
            <a:ext cx="487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Tampura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Drone Layer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Stringed and fretless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Highly Resonant sound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hlinkClick r:id="rId3"/>
              </a:rPr>
              <a:t>Tampura</a:t>
            </a:r>
            <a:r>
              <a:rPr lang="en-US" dirty="0">
                <a:hlinkClick r:id="rId3"/>
              </a:rPr>
              <a:t>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115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8D247-1684-4B81-B3D4-447F94BC9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Hindusthati</a:t>
            </a:r>
            <a:r>
              <a:rPr lang="en-US" dirty="0"/>
              <a:t> Music in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4B2B7-4D32-4F8E-A721-E05DD3C4C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Anoushka Shankar</a:t>
            </a:r>
          </a:p>
          <a:p>
            <a:pPr lvl="1"/>
            <a:r>
              <a:rPr lang="en-US" dirty="0"/>
              <a:t>Daughter of Ravi Shankar</a:t>
            </a:r>
          </a:p>
          <a:p>
            <a:r>
              <a:rPr lang="en-US" dirty="0" err="1"/>
              <a:t>Pancham</a:t>
            </a:r>
            <a:r>
              <a:rPr lang="en-US" dirty="0"/>
              <a:t> Se </a:t>
            </a:r>
            <a:r>
              <a:rPr lang="en-US" dirty="0" err="1"/>
              <a:t>Gara</a:t>
            </a:r>
            <a:endParaRPr lang="en-US" dirty="0"/>
          </a:p>
          <a:p>
            <a:pPr lvl="1"/>
            <a:r>
              <a:rPr lang="en-US" dirty="0"/>
              <a:t>An Original Composition.</a:t>
            </a:r>
          </a:p>
          <a:p>
            <a:pPr lvl="1"/>
            <a:endParaRPr lang="en-US" dirty="0"/>
          </a:p>
          <a:p>
            <a:pPr lvl="1"/>
            <a:r>
              <a:rPr lang="en-US" dirty="0" err="1">
                <a:hlinkClick r:id="rId2"/>
              </a:rPr>
              <a:t>Panchem</a:t>
            </a:r>
            <a:r>
              <a:rPr lang="en-US" dirty="0">
                <a:hlinkClick r:id="rId2"/>
              </a:rPr>
              <a:t> se </a:t>
            </a:r>
            <a:r>
              <a:rPr lang="en-US" dirty="0" err="1">
                <a:hlinkClick r:id="rId2"/>
              </a:rPr>
              <a:t>Gara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4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3F739-D0FF-40E0-B268-4341CC64E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Thumri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F471D-FB9F-478D-AAB0-9B47DF525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Thumri:</a:t>
            </a:r>
          </a:p>
          <a:p>
            <a:pPr lvl="1"/>
            <a:r>
              <a:rPr lang="en-US" dirty="0"/>
              <a:t>Light “semi-classical” Indian music</a:t>
            </a:r>
          </a:p>
          <a:p>
            <a:pPr lvl="1"/>
            <a:r>
              <a:rPr lang="en-US" dirty="0"/>
              <a:t>Usually includes vocals</a:t>
            </a:r>
          </a:p>
          <a:p>
            <a:pPr lvl="1"/>
            <a:r>
              <a:rPr lang="en-US" dirty="0"/>
              <a:t>Lyrics are romantic or devotional</a:t>
            </a:r>
          </a:p>
          <a:p>
            <a:pPr lvl="1"/>
            <a:r>
              <a:rPr lang="en-US" dirty="0"/>
              <a:t>Characterized by flexibility of raga.</a:t>
            </a:r>
          </a:p>
          <a:p>
            <a:pPr lvl="1"/>
            <a:r>
              <a:rPr lang="en-US" dirty="0">
                <a:hlinkClick r:id="rId2"/>
              </a:rPr>
              <a:t>Thumri: </a:t>
            </a:r>
            <a:r>
              <a:rPr lang="en-US" dirty="0" err="1">
                <a:hlinkClick r:id="rId2"/>
              </a:rPr>
              <a:t>Suchismita</a:t>
            </a:r>
            <a:r>
              <a:rPr lang="en-US" dirty="0">
                <a:hlinkClick r:id="rId2"/>
              </a:rPr>
              <a:t> Das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900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8F38E-2432-4755-95AA-0252B3F3D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Indian Classical Music Fusion.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10889D-2B02-402E-B8A6-D7629052B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Anoushka Shankar, and Nora Jones</a:t>
            </a:r>
          </a:p>
          <a:p>
            <a:pPr lvl="1"/>
            <a:r>
              <a:rPr lang="en-US" dirty="0">
                <a:hlinkClick r:id="rId2"/>
              </a:rPr>
              <a:t>Traces of you</a:t>
            </a:r>
            <a:endParaRPr lang="en-US" dirty="0"/>
          </a:p>
          <a:p>
            <a:r>
              <a:rPr lang="en-US" dirty="0"/>
              <a:t>Indian Music in film</a:t>
            </a:r>
          </a:p>
          <a:p>
            <a:pPr lvl="1"/>
            <a:r>
              <a:rPr lang="en-US" dirty="0">
                <a:hlinkClick r:id="rId3"/>
              </a:rPr>
              <a:t>Soundtrack: The Darjeeling Limited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9219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158</TotalTime>
  <Words>240</Words>
  <Application>Microsoft Office PowerPoint</Application>
  <PresentationFormat>On-screen Show (4:3)</PresentationFormat>
  <Paragraphs>55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Rockwell</vt:lpstr>
      <vt:lpstr>Wingdings 2</vt:lpstr>
      <vt:lpstr>Foundry</vt:lpstr>
      <vt:lpstr>Hindusthati ClassicalMusic</vt:lpstr>
      <vt:lpstr>Hindusthati Music</vt:lpstr>
      <vt:lpstr>Shenai Raga Bilawal, </vt:lpstr>
      <vt:lpstr>Raga Todi.</vt:lpstr>
      <vt:lpstr>Tampura</vt:lpstr>
      <vt:lpstr>Hindusthati Music in Performance</vt:lpstr>
      <vt:lpstr>Thumri</vt:lpstr>
      <vt:lpstr>Indian Classical Music Fusion.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Ch.25 Diversity in Small Ensembles</dc:title>
  <dc:creator>Matthew Scott Phillips</dc:creator>
  <cp:lastModifiedBy>Matthew Scott Phillips</cp:lastModifiedBy>
  <cp:revision>15</cp:revision>
  <dcterms:created xsi:type="dcterms:W3CDTF">2009-11-03T02:29:35Z</dcterms:created>
  <dcterms:modified xsi:type="dcterms:W3CDTF">2019-10-13T19:39:02Z</dcterms:modified>
</cp:coreProperties>
</file>