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80" r:id="rId6"/>
    <p:sldId id="281" r:id="rId7"/>
    <p:sldId id="282" r:id="rId8"/>
    <p:sldId id="283" r:id="rId9"/>
    <p:sldId id="260" r:id="rId10"/>
    <p:sldId id="284" r:id="rId11"/>
    <p:sldId id="285" r:id="rId12"/>
    <p:sldId id="279" r:id="rId13"/>
    <p:sldId id="261" r:id="rId14"/>
    <p:sldId id="286" r:id="rId15"/>
    <p:sldId id="262" r:id="rId16"/>
    <p:sldId id="263" r:id="rId17"/>
    <p:sldId id="287" r:id="rId18"/>
    <p:sldId id="288" r:id="rId19"/>
    <p:sldId id="289" r:id="rId20"/>
    <p:sldId id="290" r:id="rId21"/>
    <p:sldId id="264" r:id="rId22"/>
    <p:sldId id="265" r:id="rId23"/>
    <p:sldId id="291" r:id="rId24"/>
    <p:sldId id="266" r:id="rId25"/>
    <p:sldId id="267" r:id="rId26"/>
    <p:sldId id="268" r:id="rId27"/>
    <p:sldId id="292" r:id="rId28"/>
    <p:sldId id="269" r:id="rId29"/>
    <p:sldId id="270" r:id="rId30"/>
    <p:sldId id="271" r:id="rId31"/>
    <p:sldId id="293" r:id="rId32"/>
    <p:sldId id="272" r:id="rId33"/>
    <p:sldId id="273" r:id="rId34"/>
    <p:sldId id="274" r:id="rId35"/>
    <p:sldId id="275" r:id="rId36"/>
    <p:sldId id="276" r:id="rId37"/>
    <p:sldId id="277" r:id="rId38"/>
    <p:sldId id="278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87" d="100"/>
          <a:sy n="87" d="100"/>
        </p:scale>
        <p:origin x="4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9.mp3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9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M9b2Qo5qwM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hyperlink" Target="https://www.youtube.com/watch?v=zBNUdeWw-w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1oG32IrN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qMFHj0oBjU" TargetMode="External"/><Relationship Id="rId2" Type="http://schemas.openxmlformats.org/officeDocument/2006/relationships/hyperlink" Target="https://www.youtube.com/watch?v=e7-Eik2_pB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lOVsY1rxJB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II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0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Harmony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Harmony: Two or more pitches that sound simultaneously.</a:t>
            </a:r>
          </a:p>
          <a:p>
            <a:pPr lvl="1"/>
            <a:r>
              <a:rPr lang="en-US" dirty="0"/>
              <a:t>Chord: Three or more pitches</a:t>
            </a:r>
          </a:p>
          <a:p>
            <a:pPr lvl="1"/>
            <a:r>
              <a:rPr lang="en-US" dirty="0"/>
              <a:t>Most European music uses chords</a:t>
            </a:r>
          </a:p>
          <a:p>
            <a:pPr lvl="1"/>
            <a:r>
              <a:rPr lang="en-US" dirty="0"/>
              <a:t>most complex example </a:t>
            </a:r>
          </a:p>
          <a:p>
            <a:pPr lvl="1"/>
            <a:r>
              <a:rPr lang="en-US" b="1" dirty="0"/>
              <a:t>Beethoven: Piano Sonata in G Minor:</a:t>
            </a:r>
            <a:endParaRPr lang="en-US" dirty="0"/>
          </a:p>
          <a:p>
            <a:endParaRPr lang="en-US" dirty="0"/>
          </a:p>
        </p:txBody>
      </p:sp>
      <p:pic>
        <p:nvPicPr>
          <p:cNvPr id="5" name="01 Track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79782" y="4417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7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D4AC-F42B-41DD-B0FF-C8D941041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Harmony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CE22A-1ACF-47EA-B702-982BBECE2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/>
              <a:t>Play “Sister Hold Your Chastity”</a:t>
            </a:r>
            <a:endParaRPr lang="en-US" dirty="0"/>
          </a:p>
          <a:p>
            <a:pPr lvl="2"/>
            <a:r>
              <a:rPr lang="en-US" dirty="0"/>
              <a:t>different approach to harmony</a:t>
            </a:r>
          </a:p>
          <a:p>
            <a:pPr lvl="2"/>
            <a:r>
              <a:rPr lang="en-US" dirty="0"/>
              <a:t>Bosnian region</a:t>
            </a:r>
          </a:p>
          <a:p>
            <a:pPr lvl="2"/>
            <a:r>
              <a:rPr lang="en-US" dirty="0"/>
              <a:t>“mountain music” </a:t>
            </a:r>
          </a:p>
          <a:p>
            <a:pPr lvl="2"/>
            <a:r>
              <a:rPr lang="en-US" dirty="0"/>
              <a:t>Singers move up in unison, and lead moves back (creates two notes)</a:t>
            </a:r>
          </a:p>
          <a:p>
            <a:pPr lvl="2"/>
            <a:r>
              <a:rPr lang="en-US" dirty="0"/>
              <a:t>The singers take pleasure in the sounds created by the “dissonance” of the two notes sung together.</a:t>
            </a:r>
          </a:p>
          <a:p>
            <a:pPr lvl="2"/>
            <a:r>
              <a:rPr lang="en-US" dirty="0"/>
              <a:t>These two notes are close together </a:t>
            </a:r>
          </a:p>
          <a:p>
            <a:pPr lvl="2"/>
            <a:r>
              <a:rPr lang="en-US" dirty="0"/>
              <a:t>singers consider it beautiful. (Enculturation)</a:t>
            </a:r>
          </a:p>
          <a:p>
            <a:endParaRPr lang="en-US" dirty="0"/>
          </a:p>
        </p:txBody>
      </p:sp>
      <p:pic>
        <p:nvPicPr>
          <p:cNvPr id="4" name="1-30 _Sister, Hold Your Chastity_">
            <a:hlinkClick r:id="" action="ppaction://media"/>
            <a:extLst>
              <a:ext uri="{FF2B5EF4-FFF2-40B4-BE49-F238E27FC236}">
                <a16:creationId xmlns:a16="http://schemas.microsoft.com/office/drawing/2014/main" id="{CED41C1F-A4D5-4CBD-AFF1-98D0441A1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06819" y="518200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8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01AAD-A975-4E49-89A8-1F589858A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Music for Dancing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ECB69-C0F8-46FF-9177-CED906F95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</a:t>
            </a:r>
            <a:r>
              <a:rPr lang="en-US" dirty="0" err="1"/>
              <a:t>Gorale</a:t>
            </a:r>
            <a:r>
              <a:rPr lang="en-US" dirty="0"/>
              <a:t> dancing: focuses on one man-one woman.</a:t>
            </a:r>
          </a:p>
          <a:p>
            <a:pPr lvl="0"/>
            <a:r>
              <a:rPr lang="en-US" dirty="0"/>
              <a:t>The </a:t>
            </a:r>
            <a:r>
              <a:rPr lang="en-US" i="1" dirty="0" err="1"/>
              <a:t>Goralski</a:t>
            </a:r>
            <a:r>
              <a:rPr lang="en-US" dirty="0"/>
              <a:t> is very elaborate type of </a:t>
            </a:r>
            <a:r>
              <a:rPr lang="en-US" dirty="0" err="1"/>
              <a:t>Gorale</a:t>
            </a:r>
            <a:r>
              <a:rPr lang="en-US" dirty="0"/>
              <a:t> dance.</a:t>
            </a:r>
          </a:p>
          <a:p>
            <a:pPr lvl="1"/>
            <a:r>
              <a:rPr lang="en-US" dirty="0"/>
              <a:t>A Male dancer approaches the </a:t>
            </a:r>
            <a:r>
              <a:rPr lang="en-US" i="1" dirty="0" err="1"/>
              <a:t>Kapela</a:t>
            </a:r>
            <a:r>
              <a:rPr lang="en-US" dirty="0"/>
              <a:t> and requests a dance, </a:t>
            </a:r>
          </a:p>
          <a:p>
            <a:pPr lvl="1"/>
            <a:r>
              <a:rPr lang="en-US" dirty="0"/>
              <a:t>He then sings a song to the tune which he intends to dance.</a:t>
            </a:r>
          </a:p>
          <a:p>
            <a:pPr lvl="1"/>
            <a:r>
              <a:rPr lang="en-US" dirty="0"/>
              <a:t> a second male dancer is seeking out a woman to invite to dance</a:t>
            </a:r>
          </a:p>
          <a:p>
            <a:pPr lvl="1"/>
            <a:r>
              <a:rPr lang="en-US" dirty="0"/>
              <a:t>The second man brings the woman to the dance floor and “turns her out” After each song (</a:t>
            </a:r>
            <a:r>
              <a:rPr lang="en-US" i="1" dirty="0" err="1"/>
              <a:t>Nuta</a:t>
            </a:r>
            <a:r>
              <a:rPr lang="en-US" i="1" dirty="0"/>
              <a:t>) </a:t>
            </a:r>
            <a:r>
              <a:rPr lang="en-US" dirty="0"/>
              <a:t>the woman leaves the floor. </a:t>
            </a:r>
          </a:p>
          <a:p>
            <a:pPr lvl="1"/>
            <a:r>
              <a:rPr lang="en-US" dirty="0"/>
              <a:t>The male dancer will call for the final song, the </a:t>
            </a:r>
            <a:r>
              <a:rPr lang="en-US" i="1" dirty="0" err="1"/>
              <a:t>Zeilona</a:t>
            </a:r>
            <a:r>
              <a:rPr lang="en-US" i="1" dirty="0"/>
              <a:t>,</a:t>
            </a:r>
            <a:r>
              <a:rPr lang="en-US" dirty="0"/>
              <a:t> to which the band goes without stopping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5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for Dancing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</a:t>
            </a:r>
            <a:r>
              <a:rPr lang="en-US" dirty="0" err="1"/>
              <a:t>Gorale</a:t>
            </a:r>
            <a:r>
              <a:rPr lang="en-US" dirty="0"/>
              <a:t> dancing: focuses on one man-one woman.</a:t>
            </a:r>
          </a:p>
          <a:p>
            <a:pPr lvl="0"/>
            <a:r>
              <a:rPr lang="en-US" dirty="0"/>
              <a:t>The </a:t>
            </a:r>
            <a:r>
              <a:rPr lang="en-US" i="1" dirty="0" err="1"/>
              <a:t>Goralski</a:t>
            </a:r>
            <a:r>
              <a:rPr lang="en-US" dirty="0"/>
              <a:t> is very elaborate type of </a:t>
            </a:r>
            <a:r>
              <a:rPr lang="en-US" dirty="0" err="1"/>
              <a:t>Gorale</a:t>
            </a:r>
            <a:r>
              <a:rPr lang="en-US" dirty="0"/>
              <a:t> dance.</a:t>
            </a:r>
          </a:p>
          <a:p>
            <a:pPr lvl="0"/>
            <a:r>
              <a:rPr lang="en-US" dirty="0"/>
              <a:t>several different </a:t>
            </a:r>
            <a:r>
              <a:rPr lang="en-US" i="1" dirty="0" err="1"/>
              <a:t>nuty</a:t>
            </a:r>
            <a:r>
              <a:rPr lang="en-US" i="1" dirty="0"/>
              <a:t> </a:t>
            </a:r>
            <a:r>
              <a:rPr lang="en-US" dirty="0"/>
              <a:t>(songs)  gathered together in a dance </a:t>
            </a:r>
            <a:r>
              <a:rPr lang="en-US" dirty="0" err="1"/>
              <a:t>swuite</a:t>
            </a:r>
            <a:r>
              <a:rPr lang="en-US" dirty="0"/>
              <a:t>:</a:t>
            </a:r>
          </a:p>
          <a:p>
            <a:pPr lvl="1"/>
            <a:r>
              <a:rPr lang="en-US" i="1" dirty="0" err="1"/>
              <a:t>Ozwonda</a:t>
            </a:r>
            <a:r>
              <a:rPr lang="en-US" i="1" dirty="0"/>
              <a:t>: </a:t>
            </a:r>
            <a:r>
              <a:rPr lang="en-US" dirty="0"/>
              <a:t>beginning dance. </a:t>
            </a:r>
          </a:p>
          <a:p>
            <a:pPr lvl="1"/>
            <a:r>
              <a:rPr lang="en-US" i="1" dirty="0" err="1"/>
              <a:t>Drobne</a:t>
            </a:r>
            <a:r>
              <a:rPr lang="en-US" i="1" dirty="0"/>
              <a:t>/</a:t>
            </a:r>
            <a:r>
              <a:rPr lang="en-US" i="1" dirty="0" err="1"/>
              <a:t>krezesane</a:t>
            </a:r>
            <a:r>
              <a:rPr lang="en-US" i="1" dirty="0"/>
              <a:t>:</a:t>
            </a:r>
            <a:r>
              <a:rPr lang="en-US" b="1" dirty="0"/>
              <a:t> virtuosic, and acrobatic</a:t>
            </a:r>
            <a:endParaRPr lang="en-US" dirty="0"/>
          </a:p>
          <a:p>
            <a:pPr lvl="1"/>
            <a:r>
              <a:rPr lang="en-US" i="1" dirty="0" err="1"/>
              <a:t>Zielona</a:t>
            </a:r>
            <a:r>
              <a:rPr lang="en-US" i="1" dirty="0"/>
              <a:t>: </a:t>
            </a:r>
            <a:r>
              <a:rPr lang="en-US" dirty="0"/>
              <a:t>a final song</a:t>
            </a:r>
          </a:p>
        </p:txBody>
      </p:sp>
      <p:pic>
        <p:nvPicPr>
          <p:cNvPr id="4" name="1-25 Goralski suite part 1_ Ozwod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8367091" y="4541307"/>
            <a:ext cx="824132" cy="8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4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European Dances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i="1" dirty="0"/>
              <a:t>Play Kemp’s Jig</a:t>
            </a:r>
            <a:endParaRPr lang="en-US" dirty="0"/>
          </a:p>
          <a:p>
            <a:pPr lvl="1"/>
            <a:r>
              <a:rPr lang="en-US" dirty="0"/>
              <a:t>Jig: a bar room dance</a:t>
            </a:r>
          </a:p>
          <a:p>
            <a:pPr lvl="1"/>
            <a:r>
              <a:rPr lang="en-US" dirty="0"/>
              <a:t>Stylized for a European royal court.</a:t>
            </a:r>
          </a:p>
          <a:p>
            <a:endParaRPr lang="en-US" dirty="0"/>
          </a:p>
        </p:txBody>
      </p:sp>
      <p:pic>
        <p:nvPicPr>
          <p:cNvPr id="4" name="14 Kemp's Ji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3141" y="4024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38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Going down to the 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Example of fusion/globalization</a:t>
            </a:r>
          </a:p>
          <a:p>
            <a:pPr lvl="0"/>
            <a:r>
              <a:rPr lang="en-US" dirty="0"/>
              <a:t>Reggae song</a:t>
            </a:r>
          </a:p>
          <a:p>
            <a:pPr lvl="0"/>
            <a:r>
              <a:rPr lang="en-US" dirty="0"/>
              <a:t>Back Ground: </a:t>
            </a:r>
            <a:r>
              <a:rPr lang="en-US" dirty="0" err="1"/>
              <a:t>Goralski</a:t>
            </a:r>
            <a:r>
              <a:rPr lang="en-US" dirty="0"/>
              <a:t> Dance</a:t>
            </a:r>
          </a:p>
          <a:p>
            <a:endParaRPr lang="en-US" dirty="0"/>
          </a:p>
        </p:txBody>
      </p:sp>
      <p:pic>
        <p:nvPicPr>
          <p:cNvPr id="4" name="1-28 Goralski suite part 4_ Krzesa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6991" y="4685714"/>
            <a:ext cx="609600" cy="609600"/>
          </a:xfrm>
          <a:prstGeom prst="rect">
            <a:avLst/>
          </a:prstGeom>
        </p:spPr>
      </p:pic>
      <p:pic>
        <p:nvPicPr>
          <p:cNvPr id="5" name="1-31 _Krzesany Po Dwa (_Going to th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58819" y="46857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0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0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European Classical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Other Classical </a:t>
            </a:r>
            <a:r>
              <a:rPr lang="en-US" dirty="0" err="1"/>
              <a:t>Musics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Japan</a:t>
            </a:r>
          </a:p>
          <a:p>
            <a:pPr lvl="1"/>
            <a:r>
              <a:rPr lang="en-US" dirty="0"/>
              <a:t>India</a:t>
            </a:r>
          </a:p>
          <a:p>
            <a:r>
              <a:rPr lang="en-US" dirty="0"/>
              <a:t>Music as Art</a:t>
            </a:r>
          </a:p>
          <a:p>
            <a:r>
              <a:rPr lang="en-US" dirty="0"/>
              <a:t>Stable Repertoire </a:t>
            </a:r>
          </a:p>
          <a:p>
            <a:pPr lvl="0"/>
            <a:r>
              <a:rPr lang="en-US" dirty="0"/>
              <a:t>Bach, </a:t>
            </a:r>
            <a:r>
              <a:rPr lang="en-US" dirty="0" err="1"/>
              <a:t>Haynd</a:t>
            </a:r>
            <a:r>
              <a:rPr lang="en-US" dirty="0"/>
              <a:t>, Mozart, Beethoven, Brahms etc.</a:t>
            </a:r>
          </a:p>
          <a:p>
            <a:pPr lvl="0"/>
            <a:r>
              <a:rPr lang="en-US" dirty="0"/>
              <a:t>Highlights complex European harmony/ major and minor scale melody</a:t>
            </a:r>
          </a:p>
          <a:p>
            <a:r>
              <a:rPr lang="en-US" dirty="0"/>
              <a:t>Mozart: </a:t>
            </a:r>
            <a:r>
              <a:rPr lang="en-US" i="1" dirty="0"/>
              <a:t>Eine </a:t>
            </a:r>
            <a:r>
              <a:rPr lang="en-US" i="1" dirty="0" err="1"/>
              <a:t>Kleine</a:t>
            </a:r>
            <a:r>
              <a:rPr lang="en-US" i="1" dirty="0"/>
              <a:t> </a:t>
            </a:r>
            <a:r>
              <a:rPr lang="en-US" i="1" dirty="0" err="1"/>
              <a:t>Nachtmusik</a:t>
            </a:r>
            <a:endParaRPr lang="en-US" dirty="0"/>
          </a:p>
          <a:p>
            <a:endParaRPr lang="en-US" dirty="0"/>
          </a:p>
        </p:txBody>
      </p:sp>
      <p:pic>
        <p:nvPicPr>
          <p:cNvPr id="4" name="06 Eine kleine nachtmusik,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05071" y="5326589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614" y="2034862"/>
            <a:ext cx="1574676" cy="21376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4067" y="2034862"/>
            <a:ext cx="4275860" cy="285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1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570485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one of the oldest Civilizations in the world</a:t>
            </a:r>
          </a:p>
          <a:p>
            <a:pPr lvl="0"/>
            <a:r>
              <a:rPr lang="en-US" dirty="0">
                <a:effectLst/>
              </a:rPr>
              <a:t>New Mixes with Old</a:t>
            </a:r>
          </a:p>
          <a:p>
            <a:pPr lvl="0"/>
            <a:r>
              <a:rPr lang="en-US" dirty="0">
                <a:effectLst/>
              </a:rPr>
              <a:t>“a Palimpsest”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994" y="2336873"/>
            <a:ext cx="4861410" cy="282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45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Indus Valley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059882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goes back 5000 years. </a:t>
            </a:r>
          </a:p>
          <a:p>
            <a:pPr lvl="0"/>
            <a:r>
              <a:rPr lang="en-US" dirty="0">
                <a:effectLst/>
              </a:rPr>
              <a:t>first Indian civilization known to exist.</a:t>
            </a:r>
          </a:p>
          <a:p>
            <a:pPr lvl="0"/>
            <a:r>
              <a:rPr lang="en-US" dirty="0">
                <a:effectLst/>
              </a:rPr>
              <a:t>contemporaneous with Babylon</a:t>
            </a:r>
          </a:p>
          <a:p>
            <a:pPr lvl="0"/>
            <a:r>
              <a:rPr lang="en-US" dirty="0">
                <a:effectLst/>
              </a:rPr>
              <a:t>advanced technologies, sophisticated art, </a:t>
            </a:r>
          </a:p>
          <a:p>
            <a:pPr lvl="0"/>
            <a:r>
              <a:rPr lang="en-US" dirty="0">
                <a:effectLst/>
              </a:rPr>
              <a:t>little or no music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558" y="2193613"/>
            <a:ext cx="5032714" cy="32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19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Aryans: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people from Central Asia </a:t>
            </a:r>
          </a:p>
          <a:p>
            <a:pPr lvl="0"/>
            <a:r>
              <a:rPr lang="en-US" dirty="0">
                <a:effectLst/>
              </a:rPr>
              <a:t>Brought Literature to India</a:t>
            </a:r>
          </a:p>
          <a:p>
            <a:pPr lvl="0"/>
            <a:r>
              <a:rPr lang="en-US" b="1" dirty="0">
                <a:effectLst/>
              </a:rPr>
              <a:t>Vedas: </a:t>
            </a:r>
            <a:r>
              <a:rPr lang="en-US" dirty="0">
                <a:effectLst/>
              </a:rPr>
              <a:t>sacred books of prayers still used today.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23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Europe, an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Europe and America is often taken together to be referred to as “Western” music.</a:t>
            </a:r>
          </a:p>
          <a:p>
            <a:pPr lvl="0"/>
            <a:r>
              <a:rPr lang="en-US" dirty="0"/>
              <a:t>. Literally hundreds of </a:t>
            </a:r>
            <a:r>
              <a:rPr lang="en-US" dirty="0" err="1"/>
              <a:t>musics</a:t>
            </a:r>
            <a:r>
              <a:rPr lang="en-US" dirty="0"/>
              <a:t> (different music-culture practices) in Europe.</a:t>
            </a:r>
          </a:p>
          <a:p>
            <a:pPr lvl="0"/>
            <a:r>
              <a:rPr lang="en-US" dirty="0"/>
              <a:t>Organized into Fiefdoms and Villages</a:t>
            </a:r>
          </a:p>
          <a:p>
            <a:pPr lvl="0"/>
            <a:r>
              <a:rPr lang="en-US" dirty="0"/>
              <a:t>The most common influence on Europe for much of its history was religion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4192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Classic and Medieval Periods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A great many kingdoms appeared and disappeared </a:t>
            </a:r>
          </a:p>
          <a:p>
            <a:pPr lvl="0"/>
            <a:r>
              <a:rPr lang="en-US" dirty="0">
                <a:effectLst/>
              </a:rPr>
              <a:t>Sanskrit became the language of the educated.</a:t>
            </a:r>
          </a:p>
          <a:p>
            <a:pPr lvl="0"/>
            <a:r>
              <a:rPr lang="en-US" dirty="0">
                <a:effectLst/>
              </a:rPr>
              <a:t>Buddhism was founded in the 5</a:t>
            </a:r>
            <a:r>
              <a:rPr lang="en-US" baseline="30000" dirty="0">
                <a:effectLst/>
              </a:rPr>
              <a:t>th</a:t>
            </a:r>
            <a:r>
              <a:rPr lang="en-US" dirty="0">
                <a:effectLst/>
              </a:rPr>
              <a:t> century in India</a:t>
            </a:r>
          </a:p>
          <a:p>
            <a:pPr lvl="0"/>
            <a:r>
              <a:rPr lang="en-US" dirty="0">
                <a:effectLst/>
              </a:rPr>
              <a:t>Hinduism</a:t>
            </a:r>
          </a:p>
          <a:p>
            <a:pPr lvl="0"/>
            <a:r>
              <a:rPr lang="en-US" dirty="0">
                <a:effectLst/>
              </a:rPr>
              <a:t>Indian Philosophy, Science and Art, flourished.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755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Moghuls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7021245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Flourished in India from 1527-1827 A.D.</a:t>
            </a:r>
          </a:p>
          <a:p>
            <a:pPr lvl="0"/>
            <a:r>
              <a:rPr lang="en-US" dirty="0">
                <a:effectLst/>
              </a:rPr>
              <a:t>Originated with Muslim travelers and warlords</a:t>
            </a:r>
          </a:p>
          <a:p>
            <a:pPr lvl="0"/>
            <a:r>
              <a:rPr lang="en-US" dirty="0">
                <a:effectLst/>
              </a:rPr>
              <a:t>Patrons of the arts</a:t>
            </a:r>
          </a:p>
          <a:p>
            <a:pPr lvl="0"/>
            <a:r>
              <a:rPr lang="en-US" dirty="0">
                <a:effectLst/>
              </a:rPr>
              <a:t>Muslim influence/Indian characteristics</a:t>
            </a:r>
          </a:p>
          <a:p>
            <a:pPr lvl="0"/>
            <a:r>
              <a:rPr lang="en-US" dirty="0">
                <a:effectLst/>
              </a:rPr>
              <a:t>Muslim influence in Indian Music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854" y="2336873"/>
            <a:ext cx="4685654" cy="312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02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British Colonization: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Occupied India</a:t>
            </a:r>
          </a:p>
          <a:p>
            <a:pPr lvl="0"/>
            <a:r>
              <a:rPr lang="en-US" dirty="0">
                <a:effectLst/>
              </a:rPr>
              <a:t>Left little musical influence</a:t>
            </a:r>
          </a:p>
          <a:p>
            <a:pPr lvl="0"/>
            <a:r>
              <a:rPr lang="en-US" dirty="0">
                <a:effectLst/>
              </a:rPr>
              <a:t>Indian Classical Music flourished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6360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Independence and the Modern 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565932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In 1947, India achieved independence from Great </a:t>
            </a:r>
            <a:r>
              <a:rPr lang="en-US" dirty="0" err="1">
                <a:effectLst/>
              </a:rPr>
              <a:t>Britian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Greatly values culture</a:t>
            </a:r>
          </a:p>
          <a:p>
            <a:pPr lvl="0"/>
            <a:r>
              <a:rPr lang="en-US" dirty="0">
                <a:effectLst/>
              </a:rPr>
              <a:t>Government support of music remains very strong.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254" y="2486171"/>
            <a:ext cx="46482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4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Pop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7678067" cy="3149527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“Cine” songs</a:t>
            </a:r>
          </a:p>
          <a:p>
            <a:r>
              <a:rPr lang="en-US" dirty="0">
                <a:effectLst/>
              </a:rPr>
              <a:t>Indian movies: song-and-dance interrupts action</a:t>
            </a:r>
          </a:p>
          <a:p>
            <a:r>
              <a:rPr lang="en-US" dirty="0">
                <a:effectLst/>
              </a:rPr>
              <a:t>Indian and Western values</a:t>
            </a:r>
          </a:p>
          <a:p>
            <a:pPr lvl="1"/>
            <a:r>
              <a:rPr lang="en-US" dirty="0">
                <a:effectLst/>
              </a:rPr>
              <a:t>Indian musical scales</a:t>
            </a:r>
          </a:p>
          <a:p>
            <a:pPr lvl="1"/>
            <a:r>
              <a:rPr lang="en-US" dirty="0">
                <a:effectLst/>
              </a:rPr>
              <a:t>Mix of Indian and Western Instruments</a:t>
            </a:r>
          </a:p>
          <a:p>
            <a:pPr lvl="1"/>
            <a:r>
              <a:rPr lang="en-US" dirty="0">
                <a:effectLst/>
              </a:rPr>
              <a:t>A duet between a male and female </a:t>
            </a:r>
          </a:p>
          <a:p>
            <a:pPr lvl="1"/>
            <a:r>
              <a:rPr lang="en-US" dirty="0">
                <a:effectLst/>
              </a:rPr>
              <a:t>“Bollywood”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800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Engal</a:t>
            </a:r>
            <a:r>
              <a:rPr lang="en-US" b="1" dirty="0"/>
              <a:t> </a:t>
            </a:r>
            <a:r>
              <a:rPr lang="en-US" b="1" dirty="0" err="1"/>
              <a:t>Kalyann</a:t>
            </a:r>
            <a:r>
              <a:rPr lang="en-US" b="1" dirty="0"/>
              <a:t> (“Our Wedding”)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686394" cy="3599316"/>
          </a:xfrm>
        </p:spPr>
        <p:txBody>
          <a:bodyPr/>
          <a:lstStyle/>
          <a:p>
            <a:pPr lvl="1"/>
            <a:r>
              <a:rPr lang="en-US" dirty="0">
                <a:effectLst/>
              </a:rPr>
              <a:t>A lighthearted look at the chaos of an Indian wedding</a:t>
            </a:r>
          </a:p>
          <a:p>
            <a:pPr lvl="1"/>
            <a:r>
              <a:rPr lang="en-US" dirty="0">
                <a:effectLst/>
              </a:rPr>
              <a:t>Indian characteristics;</a:t>
            </a:r>
          </a:p>
          <a:p>
            <a:pPr lvl="2"/>
            <a:r>
              <a:rPr lang="en-US" dirty="0">
                <a:effectLst/>
              </a:rPr>
              <a:t>Male and female voice alternation</a:t>
            </a:r>
          </a:p>
          <a:p>
            <a:pPr lvl="2"/>
            <a:r>
              <a:rPr lang="en-US" dirty="0">
                <a:effectLst/>
              </a:rPr>
              <a:t>Highly syncopated rhythms </a:t>
            </a:r>
          </a:p>
          <a:p>
            <a:pPr lvl="2"/>
            <a:r>
              <a:rPr lang="en-US" dirty="0">
                <a:effectLst/>
              </a:rPr>
              <a:t>Cultural references, both Indian and American</a:t>
            </a:r>
          </a:p>
          <a:p>
            <a:pPr lvl="2"/>
            <a:r>
              <a:rPr lang="en-US" dirty="0" err="1">
                <a:effectLst/>
              </a:rPr>
              <a:t>Ecclectic</a:t>
            </a:r>
            <a:r>
              <a:rPr lang="en-US" dirty="0">
                <a:effectLst/>
              </a:rPr>
              <a:t> mix of Indian and American Instruments</a:t>
            </a:r>
          </a:p>
          <a:p>
            <a:endParaRPr lang="en-US" dirty="0"/>
          </a:p>
        </p:txBody>
      </p:sp>
      <p:pic>
        <p:nvPicPr>
          <p:cNvPr id="4" name="2-01 _Engal Kalyanam_ (_Our Wedding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65920" y="3138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2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 </a:t>
            </a:r>
            <a:r>
              <a:rPr lang="en-US" dirty="0" err="1"/>
              <a:t>Nive</a:t>
            </a:r>
            <a:r>
              <a:rPr lang="en-US" dirty="0"/>
              <a:t> </a:t>
            </a:r>
            <a:r>
              <a:rPr lang="en-US" dirty="0" err="1"/>
              <a:t>Tunai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081087" cy="3599316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“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” form</a:t>
            </a:r>
          </a:p>
          <a:p>
            <a:r>
              <a:rPr lang="en-US" dirty="0">
                <a:effectLst/>
              </a:rPr>
              <a:t>praise the goddess </a:t>
            </a:r>
            <a:r>
              <a:rPr lang="en-US" dirty="0" err="1">
                <a:effectLst/>
              </a:rPr>
              <a:t>Meenakshi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Keeravani raga: </a:t>
            </a:r>
          </a:p>
          <a:p>
            <a:r>
              <a:rPr lang="en-US" dirty="0" err="1">
                <a:effectLst/>
              </a:rPr>
              <a:t>Adi</a:t>
            </a:r>
            <a:r>
              <a:rPr lang="en-US" dirty="0">
                <a:effectLst/>
              </a:rPr>
              <a:t> tala: 4+2+2</a:t>
            </a:r>
          </a:p>
          <a:p>
            <a:r>
              <a:rPr lang="en-US" b="1" dirty="0" err="1">
                <a:effectLst/>
              </a:rPr>
              <a:t>Svarah</a:t>
            </a:r>
            <a:r>
              <a:rPr lang="en-US" dirty="0">
                <a:effectLst/>
              </a:rPr>
              <a:t> a type of range around notes. </a:t>
            </a:r>
          </a:p>
          <a:p>
            <a:endParaRPr lang="en-US" dirty="0"/>
          </a:p>
        </p:txBody>
      </p:sp>
      <p:pic>
        <p:nvPicPr>
          <p:cNvPr id="4" name="2-02 _Devi Niye Tunai (_O Devil Wi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90671" y="32508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1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Classical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587916" cy="3599316"/>
          </a:xfrm>
        </p:spPr>
        <p:txBody>
          <a:bodyPr/>
          <a:lstStyle/>
          <a:p>
            <a:r>
              <a:rPr lang="en-US" b="1" dirty="0">
                <a:effectLst/>
              </a:rPr>
              <a:t>Karnataka Sangeeta (Carnatic music): </a:t>
            </a:r>
            <a:r>
              <a:rPr lang="en-US" dirty="0">
                <a:effectLst/>
              </a:rPr>
              <a:t>South India</a:t>
            </a:r>
          </a:p>
          <a:p>
            <a:pPr lvl="1"/>
            <a:r>
              <a:rPr lang="en-US" dirty="0">
                <a:effectLst/>
              </a:rPr>
              <a:t>Oral tradition</a:t>
            </a:r>
          </a:p>
          <a:p>
            <a:pPr lvl="1"/>
            <a:r>
              <a:rPr lang="en-US" dirty="0">
                <a:effectLst/>
              </a:rPr>
              <a:t>Includes South India’s dance traditions</a:t>
            </a:r>
          </a:p>
          <a:p>
            <a:pPr lvl="1"/>
            <a:r>
              <a:rPr lang="en-US" dirty="0">
                <a:effectLst/>
              </a:rPr>
              <a:t>Large Repertoire</a:t>
            </a:r>
          </a:p>
          <a:p>
            <a:pPr lvl="1"/>
            <a:r>
              <a:rPr lang="en-US" dirty="0">
                <a:effectLst/>
              </a:rPr>
              <a:t>Involves improvisation</a:t>
            </a:r>
          </a:p>
          <a:p>
            <a:r>
              <a:rPr lang="en-US" b="1" dirty="0" err="1">
                <a:effectLst/>
              </a:rPr>
              <a:t>Hindusthati</a:t>
            </a:r>
            <a:r>
              <a:rPr lang="en-US" b="1" dirty="0">
                <a:effectLst/>
              </a:rPr>
              <a:t> music: </a:t>
            </a:r>
            <a:r>
              <a:rPr lang="en-US" dirty="0">
                <a:effectLst/>
              </a:rPr>
              <a:t>North India</a:t>
            </a:r>
          </a:p>
          <a:p>
            <a:pPr lvl="1"/>
            <a:r>
              <a:rPr lang="en-US" dirty="0">
                <a:effectLst/>
              </a:rPr>
              <a:t>Almost completely improvised</a:t>
            </a:r>
          </a:p>
          <a:p>
            <a:pPr lvl="1"/>
            <a:r>
              <a:rPr lang="en-US" dirty="0">
                <a:effectLst/>
              </a:rPr>
              <a:t>Moves from very slow to very fast</a:t>
            </a:r>
          </a:p>
          <a:p>
            <a:pPr lvl="1"/>
            <a:r>
              <a:rPr lang="en-US" dirty="0" err="1">
                <a:effectLst/>
                <a:hlinkClick r:id="rId2"/>
              </a:rPr>
              <a:t>Hindusthati</a:t>
            </a:r>
            <a:r>
              <a:rPr lang="en-US" dirty="0">
                <a:effectLst/>
                <a:hlinkClick r:id="rId2"/>
              </a:rPr>
              <a:t> Music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614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Ensemble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895" y="2336873"/>
            <a:ext cx="6274271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effectLst/>
              </a:rPr>
              <a:t>The Melodic layer: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A principle Melodic soloist: </a:t>
            </a:r>
          </a:p>
          <a:p>
            <a:pPr lvl="1"/>
            <a:r>
              <a:rPr lang="en-US" dirty="0">
                <a:effectLst/>
              </a:rPr>
              <a:t>Melodic accompanist</a:t>
            </a:r>
          </a:p>
          <a:p>
            <a:r>
              <a:rPr lang="en-US" b="1" dirty="0">
                <a:effectLst/>
              </a:rPr>
              <a:t>The </a:t>
            </a:r>
            <a:r>
              <a:rPr lang="en-US" b="1" dirty="0" err="1">
                <a:effectLst/>
              </a:rPr>
              <a:t>Sruti</a:t>
            </a:r>
            <a:r>
              <a:rPr lang="en-US" b="1" dirty="0">
                <a:effectLst/>
              </a:rPr>
              <a:t> Layer: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The Drone. </a:t>
            </a:r>
          </a:p>
          <a:p>
            <a:r>
              <a:rPr lang="en-US" b="1" dirty="0">
                <a:effectLst/>
              </a:rPr>
              <a:t>The Percussion:</a:t>
            </a:r>
            <a:endParaRPr lang="en-US" dirty="0">
              <a:effectLst/>
            </a:endParaRPr>
          </a:p>
          <a:p>
            <a:pPr lvl="1"/>
            <a:r>
              <a:rPr lang="en-US" b="1" dirty="0" err="1">
                <a:effectLst/>
              </a:rPr>
              <a:t>Mridangam</a:t>
            </a:r>
            <a:r>
              <a:rPr lang="en-US" b="1" dirty="0">
                <a:effectLst/>
              </a:rPr>
              <a:t>: </a:t>
            </a:r>
            <a:r>
              <a:rPr lang="en-US" dirty="0">
                <a:effectLst/>
              </a:rPr>
              <a:t>a double headed drum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282" y="2336873"/>
            <a:ext cx="5847718" cy="20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83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995486" cy="359931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effectLst/>
              </a:rPr>
              <a:t>Ragas are a type of Indian scale:</a:t>
            </a:r>
          </a:p>
          <a:p>
            <a:pPr lvl="0"/>
            <a:r>
              <a:rPr lang="en-US" dirty="0">
                <a:effectLst/>
              </a:rPr>
              <a:t>There are hundreds of them</a:t>
            </a:r>
          </a:p>
          <a:p>
            <a:pPr lvl="0"/>
            <a:r>
              <a:rPr lang="en-US" dirty="0">
                <a:effectLst/>
              </a:rPr>
              <a:t>Ragas:</a:t>
            </a:r>
          </a:p>
          <a:p>
            <a:pPr lvl="1"/>
            <a:r>
              <a:rPr lang="en-US" dirty="0">
                <a:effectLst/>
              </a:rPr>
              <a:t>Love</a:t>
            </a:r>
          </a:p>
          <a:p>
            <a:pPr lvl="1"/>
            <a:r>
              <a:rPr lang="en-US" dirty="0">
                <a:effectLst/>
              </a:rPr>
              <a:t>Anger</a:t>
            </a:r>
          </a:p>
          <a:p>
            <a:pPr lvl="1"/>
            <a:r>
              <a:rPr lang="en-US" dirty="0">
                <a:effectLst/>
              </a:rPr>
              <a:t>Sadness</a:t>
            </a:r>
          </a:p>
          <a:p>
            <a:pPr lvl="1"/>
            <a:r>
              <a:rPr lang="en-US" dirty="0">
                <a:effectLst/>
              </a:rPr>
              <a:t>Fear</a:t>
            </a:r>
          </a:p>
          <a:p>
            <a:pPr lvl="1"/>
            <a:r>
              <a:rPr lang="en-US" dirty="0">
                <a:effectLst/>
              </a:rPr>
              <a:t>ETC.</a:t>
            </a:r>
          </a:p>
          <a:p>
            <a:pPr lvl="0"/>
            <a:r>
              <a:rPr lang="en-US" dirty="0">
                <a:effectLst/>
              </a:rPr>
              <a:t>Some ragas are older and some more recent. </a:t>
            </a:r>
          </a:p>
          <a:p>
            <a:pPr lvl="0"/>
            <a:r>
              <a:rPr lang="en-US" dirty="0">
                <a:effectLst/>
              </a:rPr>
              <a:t>Some are associated with animals or gods.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251" y="2336872"/>
            <a:ext cx="5847718" cy="20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58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Religion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767442" cy="3599316"/>
          </a:xfrm>
        </p:spPr>
        <p:txBody>
          <a:bodyPr/>
          <a:lstStyle/>
          <a:p>
            <a:pPr lvl="1"/>
            <a:r>
              <a:rPr lang="en-US" dirty="0"/>
              <a:t>There are three predominant religions in Europe</a:t>
            </a:r>
          </a:p>
          <a:p>
            <a:pPr lvl="2"/>
            <a:r>
              <a:rPr lang="en-US" dirty="0"/>
              <a:t>Christianity</a:t>
            </a:r>
          </a:p>
          <a:p>
            <a:pPr lvl="2"/>
            <a:r>
              <a:rPr lang="en-US" dirty="0"/>
              <a:t>Islam</a:t>
            </a:r>
          </a:p>
          <a:p>
            <a:pPr lvl="2"/>
            <a:r>
              <a:rPr lang="en-US" dirty="0"/>
              <a:t>Judaism</a:t>
            </a:r>
          </a:p>
          <a:p>
            <a:pPr lvl="1"/>
            <a:r>
              <a:rPr lang="en-US" dirty="0"/>
              <a:t>roots in the monotheistic (believe in a single god) Middle East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825" y="2111326"/>
            <a:ext cx="24384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641" y="2111326"/>
            <a:ext cx="28575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733" y="4549726"/>
            <a:ext cx="1895492" cy="188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45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Melakarta</a:t>
            </a:r>
            <a:r>
              <a:rPr lang="en-US" b="1" dirty="0"/>
              <a:t> System: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905335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All ragas have a “parent” scale </a:t>
            </a:r>
          </a:p>
          <a:p>
            <a:pPr lvl="0"/>
            <a:r>
              <a:rPr lang="en-US" dirty="0" err="1">
                <a:effectLst/>
              </a:rPr>
              <a:t>Melakarta</a:t>
            </a:r>
            <a:r>
              <a:rPr lang="en-US" dirty="0">
                <a:effectLst/>
              </a:rPr>
              <a:t> have seven notes</a:t>
            </a:r>
          </a:p>
          <a:p>
            <a:pPr lvl="0"/>
            <a:r>
              <a:rPr lang="en-US" dirty="0">
                <a:effectLst/>
              </a:rPr>
              <a:t>Drone (Perfect </a:t>
            </a:r>
            <a:r>
              <a:rPr lang="en-US">
                <a:effectLst/>
              </a:rPr>
              <a:t>5</a:t>
            </a:r>
            <a:r>
              <a:rPr lang="en-US" baseline="30000">
                <a:effectLst/>
              </a:rPr>
              <a:t>th</a:t>
            </a:r>
            <a:r>
              <a:rPr lang="en-US">
                <a:effectLst/>
              </a:rPr>
              <a:t>) notes are retained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Other notes vary</a:t>
            </a:r>
          </a:p>
          <a:p>
            <a:pPr lvl="0"/>
            <a:r>
              <a:rPr lang="en-US" dirty="0">
                <a:effectLst/>
              </a:rPr>
              <a:t>Other characteristics can create other ragas :</a:t>
            </a:r>
          </a:p>
          <a:p>
            <a:pPr lvl="1"/>
            <a:r>
              <a:rPr lang="en-US" dirty="0">
                <a:effectLst/>
              </a:rPr>
              <a:t>Adding or omitting notes</a:t>
            </a:r>
          </a:p>
          <a:p>
            <a:pPr lvl="1"/>
            <a:r>
              <a:rPr lang="en-US" dirty="0">
                <a:effectLst/>
              </a:rPr>
              <a:t>Ascending or descending in a particular way</a:t>
            </a:r>
          </a:p>
          <a:p>
            <a:pPr lvl="1"/>
            <a:r>
              <a:rPr lang="en-US" dirty="0">
                <a:effectLst/>
              </a:rPr>
              <a:t>Adding notes from other ragas</a:t>
            </a:r>
          </a:p>
          <a:p>
            <a:pPr lvl="1"/>
            <a:r>
              <a:rPr lang="en-US" dirty="0">
                <a:effectLst/>
              </a:rPr>
              <a:t>Adding distinctive ornaments or phrases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67" y="2252973"/>
            <a:ext cx="4563024" cy="368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5209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681842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These are the meters for Indian Classical music</a:t>
            </a:r>
          </a:p>
          <a:p>
            <a:pPr lvl="0"/>
            <a:r>
              <a:rPr lang="en-US" dirty="0">
                <a:effectLst/>
              </a:rPr>
              <a:t>pulse that is grouped into regularly recurring </a:t>
            </a:r>
            <a:r>
              <a:rPr lang="en-US" dirty="0" err="1">
                <a:effectLst/>
              </a:rPr>
              <a:t>cyles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Four principle talas</a:t>
            </a:r>
          </a:p>
          <a:p>
            <a:pPr lvl="0"/>
            <a:r>
              <a:rPr lang="en-US" dirty="0">
                <a:effectLst/>
              </a:rPr>
              <a:t>basis for an improvisatory style.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930" y="2524506"/>
            <a:ext cx="4954368" cy="282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131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 Carnatic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5604569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Concert will feature several different “</a:t>
            </a:r>
            <a:r>
              <a:rPr lang="en-US" dirty="0" err="1">
                <a:effectLst/>
              </a:rPr>
              <a:t>Kritis</a:t>
            </a:r>
            <a:r>
              <a:rPr lang="en-US" dirty="0">
                <a:effectLst/>
              </a:rPr>
              <a:t>”</a:t>
            </a:r>
          </a:p>
          <a:p>
            <a:pPr lvl="0"/>
            <a:r>
              <a:rPr lang="en-US" dirty="0">
                <a:effectLst/>
              </a:rPr>
              <a:t>May be played on its own, or improvised</a:t>
            </a:r>
          </a:p>
          <a:p>
            <a:pPr lvl="0"/>
            <a:r>
              <a:rPr lang="en-US" dirty="0">
                <a:effectLst/>
              </a:rPr>
              <a:t>Leads up to main event or climax</a:t>
            </a:r>
          </a:p>
          <a:p>
            <a:pPr lvl="0"/>
            <a:r>
              <a:rPr lang="en-US" dirty="0">
                <a:effectLst/>
              </a:rPr>
              <a:t>The songs that follow this climax will be lighter, and simpler.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890" y="2683842"/>
            <a:ext cx="5673323" cy="240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The instruments: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The </a:t>
            </a:r>
            <a:r>
              <a:rPr lang="en-US" i="1" dirty="0" err="1">
                <a:effectLst/>
              </a:rPr>
              <a:t>Veena</a:t>
            </a:r>
            <a:r>
              <a:rPr lang="en-US" dirty="0">
                <a:effectLst/>
              </a:rPr>
              <a:t>: a string instrument</a:t>
            </a:r>
          </a:p>
          <a:p>
            <a:pPr lvl="1"/>
            <a:r>
              <a:rPr lang="en-US" dirty="0">
                <a:effectLst/>
              </a:rPr>
              <a:t>Three “drone” strings</a:t>
            </a:r>
          </a:p>
          <a:p>
            <a:pPr lvl="1"/>
            <a:r>
              <a:rPr lang="en-US" dirty="0">
                <a:effectLst/>
              </a:rPr>
              <a:t>Four Played Strings</a:t>
            </a:r>
          </a:p>
          <a:p>
            <a:r>
              <a:rPr lang="en-US" dirty="0">
                <a:effectLst/>
              </a:rPr>
              <a:t>The </a:t>
            </a:r>
            <a:r>
              <a:rPr lang="en-US" i="1" dirty="0" err="1">
                <a:effectLst/>
              </a:rPr>
              <a:t>mridangam</a:t>
            </a:r>
            <a:r>
              <a:rPr lang="en-US" dirty="0">
                <a:effectLst/>
              </a:rPr>
              <a:t>: drum</a:t>
            </a:r>
          </a:p>
          <a:p>
            <a:pPr lvl="1"/>
            <a:r>
              <a:rPr lang="en-US" dirty="0">
                <a:effectLst/>
              </a:rPr>
              <a:t>Right-hand Drum played with all 5 fingers + palm</a:t>
            </a:r>
          </a:p>
          <a:p>
            <a:pPr lvl="1"/>
            <a:r>
              <a:rPr lang="en-US" dirty="0">
                <a:effectLst/>
              </a:rPr>
              <a:t>Left-hand drum is deeper and “booming”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678" y="2091397"/>
            <a:ext cx="3136900" cy="259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975" y="4682197"/>
            <a:ext cx="3556556" cy="202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2222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133" y="640648"/>
            <a:ext cx="9613861" cy="1080938"/>
          </a:xfrm>
        </p:spPr>
        <p:txBody>
          <a:bodyPr/>
          <a:lstStyle/>
          <a:p>
            <a:pPr lvl="0"/>
            <a:r>
              <a:rPr lang="en-US" b="1" dirty="0" err="1"/>
              <a:t>Sarasiruha</a:t>
            </a:r>
            <a:r>
              <a:rPr lang="en-US" b="1" dirty="0"/>
              <a:t>-“To the </a:t>
            </a:r>
            <a:r>
              <a:rPr lang="en-US" b="1" dirty="0" err="1"/>
              <a:t>Goddes</a:t>
            </a:r>
            <a:r>
              <a:rPr lang="en-US" b="1" dirty="0"/>
              <a:t> </a:t>
            </a:r>
            <a:r>
              <a:rPr lang="en-US" b="1" dirty="0" err="1"/>
              <a:t>Saraswati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312907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Dedicated to </a:t>
            </a:r>
            <a:r>
              <a:rPr lang="en-US" dirty="0" err="1">
                <a:effectLst/>
              </a:rPr>
              <a:t>Saraswati</a:t>
            </a:r>
            <a:endParaRPr lang="en-US" dirty="0">
              <a:effectLst/>
            </a:endParaRPr>
          </a:p>
          <a:p>
            <a:pPr lvl="0"/>
            <a:r>
              <a:rPr lang="en-US" dirty="0" err="1">
                <a:effectLst/>
              </a:rPr>
              <a:t>Natai</a:t>
            </a:r>
            <a:r>
              <a:rPr lang="en-US" dirty="0">
                <a:effectLst/>
              </a:rPr>
              <a:t> Raga-Raga associated with the god Siva, whose dancing is said to shake the universe</a:t>
            </a:r>
          </a:p>
          <a:p>
            <a:pPr lvl="0"/>
            <a:r>
              <a:rPr lang="en-US" dirty="0" err="1">
                <a:effectLst/>
              </a:rPr>
              <a:t>Adi</a:t>
            </a:r>
            <a:r>
              <a:rPr lang="en-US" dirty="0">
                <a:effectLst/>
              </a:rPr>
              <a:t> Tala-4+2+2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027" y="3567448"/>
            <a:ext cx="3594636" cy="20219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435" y="2336873"/>
            <a:ext cx="2738510" cy="36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3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Sarasiruha</a:t>
            </a:r>
            <a:r>
              <a:rPr lang="en-US" b="1" dirty="0"/>
              <a:t>-“To the </a:t>
            </a:r>
            <a:r>
              <a:rPr lang="en-US" b="1" dirty="0" err="1"/>
              <a:t>Goddes</a:t>
            </a:r>
            <a:r>
              <a:rPr lang="en-US" b="1" dirty="0"/>
              <a:t> </a:t>
            </a:r>
            <a:r>
              <a:rPr lang="en-US" b="1" dirty="0" err="1"/>
              <a:t>Saraswati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Alapana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effectLst/>
              </a:rPr>
              <a:t>For Solo </a:t>
            </a:r>
            <a:r>
              <a:rPr lang="en-US" dirty="0" err="1">
                <a:effectLst/>
              </a:rPr>
              <a:t>veena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Begins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, and introduces the raga to our ears</a:t>
            </a:r>
          </a:p>
          <a:p>
            <a:pPr lvl="1"/>
            <a:r>
              <a:rPr lang="en-US" dirty="0">
                <a:effectLst/>
              </a:rPr>
              <a:t>Is Unmetered, and prose-like</a:t>
            </a:r>
          </a:p>
          <a:p>
            <a:pPr lvl="1"/>
            <a:r>
              <a:rPr lang="en-US" dirty="0">
                <a:effectLst/>
              </a:rPr>
              <a:t>Gradually ascends to a high-note and then descends back down.</a:t>
            </a:r>
          </a:p>
          <a:p>
            <a:r>
              <a:rPr lang="en-US" dirty="0" err="1"/>
              <a:t>Tanam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effectLst/>
              </a:rPr>
              <a:t>Highly rhythmic, also for solo </a:t>
            </a:r>
            <a:r>
              <a:rPr lang="en-US" dirty="0" err="1">
                <a:effectLst/>
              </a:rPr>
              <a:t>veena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Improvised rhythms </a:t>
            </a:r>
          </a:p>
          <a:p>
            <a:pPr lvl="1"/>
            <a:r>
              <a:rPr lang="en-US" dirty="0">
                <a:effectLst/>
              </a:rPr>
              <a:t>Works through the traditional phrases of this particular raga</a:t>
            </a:r>
          </a:p>
          <a:p>
            <a:pPr lvl="1"/>
            <a:r>
              <a:rPr lang="en-US" dirty="0">
                <a:effectLst/>
              </a:rPr>
              <a:t>Also ascends to a high note and descends back down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7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Sarasiruha</a:t>
            </a:r>
            <a:r>
              <a:rPr lang="en-US" b="1" dirty="0"/>
              <a:t>-“To the </a:t>
            </a:r>
            <a:r>
              <a:rPr lang="en-US" b="1" dirty="0" err="1"/>
              <a:t>Goddes</a:t>
            </a:r>
            <a:r>
              <a:rPr lang="en-US" b="1" dirty="0"/>
              <a:t> </a:t>
            </a:r>
            <a:r>
              <a:rPr lang="en-US" b="1" dirty="0" err="1"/>
              <a:t>Saraswati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err="1"/>
              <a:t>Kriti</a:t>
            </a:r>
            <a:r>
              <a:rPr lang="en-US" b="1" dirty="0"/>
              <a:t> “</a:t>
            </a:r>
            <a:r>
              <a:rPr lang="en-US" b="1" dirty="0" err="1"/>
              <a:t>Sarasiruha</a:t>
            </a:r>
            <a:r>
              <a:rPr lang="en-US" b="1" dirty="0"/>
              <a:t>”</a:t>
            </a:r>
          </a:p>
          <a:p>
            <a:pPr lvl="1"/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proper, the particular combination of raga and tala for which this “song” is named</a:t>
            </a:r>
          </a:p>
          <a:p>
            <a:pPr lvl="1"/>
            <a:r>
              <a:rPr lang="en-US" dirty="0">
                <a:effectLst/>
              </a:rPr>
              <a:t>Melody can (and is) improvised upon</a:t>
            </a:r>
          </a:p>
          <a:p>
            <a:pPr lvl="1"/>
            <a:r>
              <a:rPr lang="en-US" dirty="0">
                <a:effectLst/>
              </a:rPr>
              <a:t>The drums enter at this stage.</a:t>
            </a:r>
          </a:p>
          <a:p>
            <a:r>
              <a:rPr lang="en-US" dirty="0" err="1"/>
              <a:t>Kalpana</a:t>
            </a:r>
            <a:r>
              <a:rPr lang="en-US" dirty="0"/>
              <a:t> </a:t>
            </a:r>
            <a:r>
              <a:rPr lang="en-US" dirty="0" err="1"/>
              <a:t>Svaras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effectLst/>
              </a:rPr>
              <a:t>Improvisation based on the </a:t>
            </a:r>
            <a:r>
              <a:rPr lang="en-US" dirty="0" err="1">
                <a:effectLst/>
              </a:rPr>
              <a:t>Svaras</a:t>
            </a:r>
            <a:r>
              <a:rPr lang="en-US" dirty="0">
                <a:effectLst/>
              </a:rPr>
              <a:t> (“note areas”) of the raga</a:t>
            </a:r>
          </a:p>
          <a:p>
            <a:pPr lvl="1"/>
            <a:r>
              <a:rPr lang="en-US" dirty="0">
                <a:effectLst/>
              </a:rPr>
              <a:t>In sung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, the singer would sing syllables associated with each note (think “do re mi”)</a:t>
            </a:r>
          </a:p>
          <a:p>
            <a:pPr lvl="1"/>
            <a:r>
              <a:rPr lang="en-US" dirty="0">
                <a:effectLst/>
              </a:rPr>
              <a:t>In an instrumental performance, each note is plucked</a:t>
            </a:r>
          </a:p>
          <a:p>
            <a:pPr lvl="1"/>
            <a:r>
              <a:rPr lang="en-US" dirty="0">
                <a:effectLst/>
              </a:rPr>
              <a:t>Returns to a phrase from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(the main melody)</a:t>
            </a:r>
          </a:p>
          <a:p>
            <a:pPr lvl="1"/>
            <a:r>
              <a:rPr lang="en-US" dirty="0">
                <a:effectLst/>
              </a:rPr>
              <a:t>Can last for several cycles</a:t>
            </a:r>
          </a:p>
          <a:p>
            <a:pPr lvl="1"/>
            <a:endParaRPr lang="en-US" dirty="0">
              <a:effectLst/>
            </a:endParaRPr>
          </a:p>
          <a:p>
            <a:pPr lvl="1"/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655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The Drum Solo: </a:t>
            </a:r>
            <a:r>
              <a:rPr lang="en-US" b="1" dirty="0" err="1"/>
              <a:t>Tani</a:t>
            </a:r>
            <a:r>
              <a:rPr lang="en-US" b="1" dirty="0"/>
              <a:t> </a:t>
            </a:r>
            <a:r>
              <a:rPr lang="en-US" b="1" dirty="0" err="1"/>
              <a:t>Avartanam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Concludes 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with percussion virtuosity</a:t>
            </a:r>
          </a:p>
          <a:p>
            <a:r>
              <a:rPr lang="en-US" dirty="0">
                <a:effectLst/>
              </a:rPr>
              <a:t>Drummer improvises around the Tala</a:t>
            </a:r>
          </a:p>
          <a:p>
            <a:r>
              <a:rPr lang="en-US" dirty="0">
                <a:effectLst/>
              </a:rPr>
              <a:t>Gives the percussionist a chance to display his skills</a:t>
            </a:r>
          </a:p>
          <a:p>
            <a:r>
              <a:rPr lang="en-US" dirty="0">
                <a:effectLst/>
              </a:rPr>
              <a:t>Ends on a </a:t>
            </a:r>
            <a:r>
              <a:rPr lang="en-US" dirty="0" err="1">
                <a:effectLst/>
              </a:rPr>
              <a:t>Korvai</a:t>
            </a:r>
            <a:r>
              <a:rPr lang="en-US" dirty="0">
                <a:effectLst/>
              </a:rPr>
              <a:t>: a recognizable pattern repeated three times</a:t>
            </a:r>
          </a:p>
          <a:p>
            <a:r>
              <a:rPr lang="en-US" dirty="0">
                <a:effectLst/>
              </a:rPr>
              <a:t>This </a:t>
            </a:r>
            <a:r>
              <a:rPr lang="en-US" dirty="0" err="1">
                <a:effectLst/>
              </a:rPr>
              <a:t>Korvai</a:t>
            </a:r>
            <a:r>
              <a:rPr lang="en-US" dirty="0">
                <a:effectLst/>
              </a:rPr>
              <a:t> leads back to the first phrase of the </a:t>
            </a:r>
            <a:r>
              <a:rPr lang="en-US" dirty="0" err="1">
                <a:effectLst/>
              </a:rPr>
              <a:t>Kriti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 is then played one last time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975" y="4682197"/>
            <a:ext cx="3556556" cy="202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918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What is the two most common rhythmic meter-types used in much of European Music? Which is most Prevalent in </a:t>
            </a:r>
            <a:r>
              <a:rPr lang="en-US" dirty="0" err="1"/>
              <a:t>Musyka</a:t>
            </a:r>
            <a:r>
              <a:rPr lang="en-US" dirty="0"/>
              <a:t> </a:t>
            </a:r>
            <a:r>
              <a:rPr lang="en-US" dirty="0" err="1"/>
              <a:t>Podhala</a:t>
            </a:r>
            <a:r>
              <a:rPr lang="en-US" dirty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is the traditional instrumental ensemble in Podhale?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Who controls a </a:t>
            </a:r>
            <a:r>
              <a:rPr lang="en-US" dirty="0" err="1"/>
              <a:t>Goralski</a:t>
            </a:r>
            <a:r>
              <a:rPr lang="en-US" dirty="0"/>
              <a:t> dance and how? What is a typical structure of a </a:t>
            </a:r>
            <a:r>
              <a:rPr lang="en-US" dirty="0" err="1"/>
              <a:t>Goralski</a:t>
            </a:r>
            <a:r>
              <a:rPr lang="en-US" dirty="0"/>
              <a:t> dance suite.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Describe </a:t>
            </a:r>
            <a:r>
              <a:rPr lang="en-US"/>
              <a:t>the concept of Raga in Indian music.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48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Religion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/>
              <a:t>Christianity:</a:t>
            </a:r>
            <a:endParaRPr lang="en-US" dirty="0"/>
          </a:p>
          <a:p>
            <a:pPr lvl="1"/>
            <a:r>
              <a:rPr lang="en-US" dirty="0"/>
              <a:t>Became the dominant religion in Europe by 300 A.D. Spread Musical Practices</a:t>
            </a:r>
          </a:p>
          <a:p>
            <a:pPr lvl="1"/>
            <a:r>
              <a:rPr lang="en-US" dirty="0"/>
              <a:t>significant categories:</a:t>
            </a:r>
          </a:p>
          <a:p>
            <a:pPr lvl="2"/>
            <a:r>
              <a:rPr lang="en-US" dirty="0"/>
              <a:t>Roman Catholicism</a:t>
            </a:r>
          </a:p>
          <a:p>
            <a:pPr lvl="2"/>
            <a:r>
              <a:rPr lang="en-US" dirty="0"/>
              <a:t>Orthodoxy (in the East and Southeast)</a:t>
            </a:r>
          </a:p>
          <a:p>
            <a:pPr lvl="2"/>
            <a:r>
              <a:rPr lang="en-US" dirty="0"/>
              <a:t>Protestantism (strongest in the North and U.K.)</a:t>
            </a:r>
          </a:p>
          <a:p>
            <a:pPr lvl="0"/>
            <a:r>
              <a:rPr lang="en-US" b="1" dirty="0"/>
              <a:t>Judaism:</a:t>
            </a:r>
            <a:endParaRPr lang="en-US" dirty="0"/>
          </a:p>
          <a:p>
            <a:pPr lvl="1"/>
            <a:r>
              <a:rPr lang="en-US" dirty="0"/>
              <a:t>Practiced by ethnic Jews</a:t>
            </a:r>
          </a:p>
          <a:p>
            <a:pPr lvl="1"/>
            <a:r>
              <a:rPr lang="en-US" dirty="0"/>
              <a:t>It was introduced to Europe in 70 C.E. </a:t>
            </a:r>
          </a:p>
          <a:p>
            <a:pPr lvl="1"/>
            <a:r>
              <a:rPr lang="en-US" dirty="0"/>
              <a:t>Used for religious and secular purposes in Jewish </a:t>
            </a:r>
            <a:r>
              <a:rPr lang="en-US" dirty="0" err="1"/>
              <a:t>Communites</a:t>
            </a:r>
            <a:endParaRPr lang="en-US" dirty="0"/>
          </a:p>
          <a:p>
            <a:pPr lvl="0"/>
            <a:r>
              <a:rPr lang="en-US" b="1" dirty="0"/>
              <a:t>Islam</a:t>
            </a:r>
            <a:endParaRPr lang="en-US" dirty="0"/>
          </a:p>
          <a:p>
            <a:pPr lvl="1"/>
            <a:r>
              <a:rPr lang="en-US" dirty="0"/>
              <a:t>Moorish Andalusian Empire (Spain) and the Turkish Ottoman empire in Southeastern Europe.</a:t>
            </a:r>
          </a:p>
          <a:p>
            <a:pPr lvl="1"/>
            <a:r>
              <a:rPr lang="en-US" dirty="0"/>
              <a:t>, are prevalent in Nations like Bosnia, and Albania.</a:t>
            </a:r>
          </a:p>
          <a:p>
            <a:pPr lvl="1"/>
            <a:r>
              <a:rPr lang="en-US" dirty="0"/>
              <a:t>Recitation of the </a:t>
            </a:r>
            <a:r>
              <a:rPr lang="en-US" dirty="0" err="1"/>
              <a:t>Quar’an</a:t>
            </a:r>
            <a:r>
              <a:rPr lang="en-US" dirty="0"/>
              <a:t>, and Moorish instruments.</a:t>
            </a:r>
          </a:p>
        </p:txBody>
      </p:sp>
    </p:spTree>
    <p:extLst>
      <p:ext uri="{BB962C8B-B14F-4D97-AF65-F5344CB8AC3E}">
        <p14:creationId xmlns:p14="http://schemas.microsoft.com/office/powerpoint/2010/main" val="7098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Islam: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Call to Prayer,</a:t>
            </a:r>
          </a:p>
          <a:p>
            <a:pPr lvl="0"/>
            <a:r>
              <a:rPr lang="en-US" dirty="0"/>
              <a:t>Contributes  melodic influences to many European folk </a:t>
            </a:r>
            <a:r>
              <a:rPr lang="en-US" dirty="0" err="1"/>
              <a:t>musics</a:t>
            </a:r>
            <a:r>
              <a:rPr lang="en-US" dirty="0"/>
              <a:t>.</a:t>
            </a:r>
          </a:p>
          <a:p>
            <a:pPr lvl="0"/>
            <a:r>
              <a:rPr lang="en-US" dirty="0">
                <a:hlinkClick r:id="rId4"/>
              </a:rPr>
              <a:t>Muezzin's Call to Prayer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2-04 The Muezzin's Call To Pray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40837" y="43199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Judaisim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Music of a distinct Jewish identity can be found all over Europe.</a:t>
            </a:r>
          </a:p>
          <a:p>
            <a:pPr lvl="0"/>
            <a:r>
              <a:rPr lang="en-US" dirty="0"/>
              <a:t>Klezmer Music: Provided music for religious and secular purposes</a:t>
            </a:r>
          </a:p>
          <a:p>
            <a:pPr lvl="0"/>
            <a:r>
              <a:rPr lang="en-US" dirty="0">
                <a:hlinkClick r:id="rId2"/>
              </a:rPr>
              <a:t>Klezmer Music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04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Christianity: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experienced the greatest success in Europe</a:t>
            </a:r>
          </a:p>
          <a:p>
            <a:pPr lvl="0"/>
            <a:r>
              <a:rPr lang="en-US" dirty="0"/>
              <a:t>Christian Churches spread musical practices</a:t>
            </a:r>
          </a:p>
          <a:p>
            <a:pPr lvl="0"/>
            <a:r>
              <a:rPr lang="en-US" dirty="0"/>
              <a:t>Roman Catholic Church’s conception of Melody</a:t>
            </a:r>
          </a:p>
          <a:p>
            <a:pPr lvl="0"/>
            <a:r>
              <a:rPr lang="en-US" dirty="0"/>
              <a:t>Gregorian Chant:</a:t>
            </a:r>
          </a:p>
          <a:p>
            <a:r>
              <a:rPr lang="en-US" dirty="0">
                <a:hlinkClick r:id="rId2"/>
              </a:rPr>
              <a:t>Vere dignum</a:t>
            </a:r>
            <a:endParaRPr lang="en-US" dirty="0"/>
          </a:p>
          <a:p>
            <a:r>
              <a:rPr lang="en-US" dirty="0">
                <a:hlinkClick r:id="rId3"/>
              </a:rPr>
              <a:t>haec dies</a:t>
            </a:r>
            <a:endParaRPr lang="en-US" dirty="0"/>
          </a:p>
          <a:p>
            <a:r>
              <a:rPr lang="en-US" dirty="0">
                <a:hlinkClick r:id="rId4"/>
              </a:rPr>
              <a:t>Machaut-Misse de Nostre Dame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938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Rhythm and Meter: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/>
              <a:t>“</a:t>
            </a:r>
            <a:r>
              <a:rPr lang="en-US" b="1" dirty="0" err="1"/>
              <a:t>Ze</a:t>
            </a:r>
            <a:r>
              <a:rPr lang="en-US" b="1" dirty="0"/>
              <a:t> </a:t>
            </a:r>
            <a:r>
              <a:rPr lang="en-US" b="1" dirty="0" err="1"/>
              <a:t>Stary</a:t>
            </a:r>
            <a:r>
              <a:rPr lang="en-US" b="1" dirty="0"/>
              <a:t>”</a:t>
            </a:r>
            <a:endParaRPr lang="en-US" dirty="0"/>
          </a:p>
          <a:p>
            <a:pPr lvl="1"/>
            <a:r>
              <a:rPr lang="en-US" dirty="0"/>
              <a:t>This piece is Metered: </a:t>
            </a:r>
          </a:p>
          <a:p>
            <a:pPr lvl="1"/>
            <a:r>
              <a:rPr lang="en-US" dirty="0"/>
              <a:t>The </a:t>
            </a:r>
            <a:r>
              <a:rPr lang="en-US" i="1" dirty="0" err="1"/>
              <a:t>basy</a:t>
            </a:r>
            <a:r>
              <a:rPr lang="en-US" dirty="0"/>
              <a:t> (three string cello) and violin</a:t>
            </a:r>
          </a:p>
          <a:p>
            <a:pPr lvl="1"/>
            <a:r>
              <a:rPr lang="en-US" i="1" dirty="0"/>
              <a:t>ostinato: </a:t>
            </a:r>
            <a:r>
              <a:rPr lang="en-US" dirty="0"/>
              <a:t>a pattern that is repeated over and over again.</a:t>
            </a:r>
          </a:p>
          <a:p>
            <a:pPr lvl="1"/>
            <a:r>
              <a:rPr lang="en-US" dirty="0"/>
              <a:t> </a:t>
            </a:r>
            <a:r>
              <a:rPr lang="en-US" i="1" dirty="0"/>
              <a:t>duple meter: </a:t>
            </a:r>
            <a:r>
              <a:rPr lang="en-US" dirty="0"/>
              <a:t>is a meter that is divisible by two</a:t>
            </a:r>
          </a:p>
          <a:p>
            <a:endParaRPr lang="en-US" dirty="0"/>
          </a:p>
        </p:txBody>
      </p:sp>
      <p:pic>
        <p:nvPicPr>
          <p:cNvPr id="4" name="1-29 Goralski suite part 5_ Krzesa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03212" y="4840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3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Scale and Melody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Major and minor scale most common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Oifn</a:t>
            </a:r>
            <a:r>
              <a:rPr lang="en-US" dirty="0"/>
              <a:t> </a:t>
            </a:r>
            <a:r>
              <a:rPr lang="en-US" dirty="0" err="1"/>
              <a:t>Pripetshik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Minor scale : </a:t>
            </a:r>
          </a:p>
          <a:p>
            <a:pPr lvl="2"/>
            <a:r>
              <a:rPr lang="en-US" dirty="0"/>
              <a:t>Is a Yiddish-language popular song (Jewish)</a:t>
            </a:r>
          </a:p>
          <a:p>
            <a:endParaRPr lang="en-US" dirty="0"/>
          </a:p>
        </p:txBody>
      </p:sp>
      <p:pic>
        <p:nvPicPr>
          <p:cNvPr id="4" name="1-24 _Oifn Pripetshik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1270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6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67</TotalTime>
  <Words>1537</Words>
  <Application>Microsoft Office PowerPoint</Application>
  <PresentationFormat>Widescreen</PresentationFormat>
  <Paragraphs>251</Paragraphs>
  <Slides>38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Trebuchet MS</vt:lpstr>
      <vt:lpstr>Berlin</vt:lpstr>
      <vt:lpstr>Test II Review</vt:lpstr>
      <vt:lpstr>Europe, an overview</vt:lpstr>
      <vt:lpstr>Religion and Society</vt:lpstr>
      <vt:lpstr>Religion and Society</vt:lpstr>
      <vt:lpstr>Islam:</vt:lpstr>
      <vt:lpstr>Judaisim:</vt:lpstr>
      <vt:lpstr>Christianity:</vt:lpstr>
      <vt:lpstr>Rhythm and Meter:</vt:lpstr>
      <vt:lpstr>Scale and Melody</vt:lpstr>
      <vt:lpstr>Harmony</vt:lpstr>
      <vt:lpstr>Harmony</vt:lpstr>
      <vt:lpstr>Music for Dancing</vt:lpstr>
      <vt:lpstr>Music for Dancing</vt:lpstr>
      <vt:lpstr>Other European Dances</vt:lpstr>
      <vt:lpstr>Going down to the Village</vt:lpstr>
      <vt:lpstr>European Classical Music</vt:lpstr>
      <vt:lpstr>India</vt:lpstr>
      <vt:lpstr>The Indus Valley</vt:lpstr>
      <vt:lpstr>The Aryans:</vt:lpstr>
      <vt:lpstr>Classic and Medieval Periods</vt:lpstr>
      <vt:lpstr>The Moghuls</vt:lpstr>
      <vt:lpstr>British Colonization:</vt:lpstr>
      <vt:lpstr>Independence and the Modern Era</vt:lpstr>
      <vt:lpstr>Pop Music:</vt:lpstr>
      <vt:lpstr>Engal Kalyann (“Our Wedding”)</vt:lpstr>
      <vt:lpstr>Devi Nive Tunai</vt:lpstr>
      <vt:lpstr>Classical Music:</vt:lpstr>
      <vt:lpstr>The Ensemble</vt:lpstr>
      <vt:lpstr>Ragas</vt:lpstr>
      <vt:lpstr>The Melakarta System:</vt:lpstr>
      <vt:lpstr>Talas</vt:lpstr>
      <vt:lpstr>A Carnatic Performance</vt:lpstr>
      <vt:lpstr>The instruments:</vt:lpstr>
      <vt:lpstr>Sarasiruha-“To the Goddes Saraswati”</vt:lpstr>
      <vt:lpstr>Sarasiruha-“To the Goddes Saraswati”</vt:lpstr>
      <vt:lpstr>Sarasiruha-“To the Goddes Saraswati”</vt:lpstr>
      <vt:lpstr>The Drum Solo: Tani Avartanam</vt:lpstr>
      <vt:lpstr>Study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II Review</dc:title>
  <dc:creator>Phillips, Matthew S</dc:creator>
  <cp:lastModifiedBy>Matthew Scott Phillips</cp:lastModifiedBy>
  <cp:revision>11</cp:revision>
  <dcterms:created xsi:type="dcterms:W3CDTF">2016-10-13T01:08:37Z</dcterms:created>
  <dcterms:modified xsi:type="dcterms:W3CDTF">2018-10-18T15:18:49Z</dcterms:modified>
</cp:coreProperties>
</file>