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hyperlink" Target="https://www.youtube.com/watch?v=p3HwqqiVxb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8.png"/><Relationship Id="rId4" Type="http://schemas.openxmlformats.org/officeDocument/2006/relationships/hyperlink" Target="https://www.youtube.com/watch?v=qIq8LNbYKT8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Indonesia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9202" y="2733709"/>
            <a:ext cx="3252798" cy="179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76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Music of Indonesia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5321234" cy="3599316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Indonesia is a collection of Islands in the Pacific Ocean.</a:t>
            </a:r>
          </a:p>
          <a:p>
            <a:pPr lvl="0"/>
            <a:r>
              <a:rPr lang="en-US" dirty="0"/>
              <a:t>Formerly known as the Dutch East Indies</a:t>
            </a:r>
          </a:p>
          <a:p>
            <a:pPr lvl="0"/>
            <a:r>
              <a:rPr lang="en-US" dirty="0"/>
              <a:t>many people with contrasting languages, arts, and systems of belief together in the same country.</a:t>
            </a:r>
          </a:p>
          <a:p>
            <a:pPr lvl="0"/>
            <a:r>
              <a:rPr lang="en-US" dirty="0"/>
              <a:t>Shared Pop Culture</a:t>
            </a:r>
          </a:p>
          <a:p>
            <a:pPr lvl="0"/>
            <a:r>
              <a:rPr lang="en-US" dirty="0"/>
              <a:t>Traditional and Outside Influences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556" y="2336873"/>
            <a:ext cx="5463613" cy="386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650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Central Java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218203" cy="359931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Island the size of New York State</a:t>
            </a:r>
          </a:p>
          <a:p>
            <a:pPr lvl="0"/>
            <a:r>
              <a:rPr lang="en-US" dirty="0"/>
              <a:t>Central and Eastern part: Javanese</a:t>
            </a:r>
          </a:p>
          <a:p>
            <a:pPr lvl="0"/>
            <a:r>
              <a:rPr lang="en-US" dirty="0"/>
              <a:t>Western part: </a:t>
            </a:r>
            <a:r>
              <a:rPr lang="en-US" dirty="0" err="1"/>
              <a:t>Sunda</a:t>
            </a:r>
            <a:r>
              <a:rPr lang="en-US" dirty="0"/>
              <a:t>, occupied by </a:t>
            </a:r>
            <a:r>
              <a:rPr lang="en-US" dirty="0" err="1"/>
              <a:t>Sundanesse</a:t>
            </a:r>
            <a:r>
              <a:rPr lang="en-US" dirty="0"/>
              <a:t> </a:t>
            </a:r>
          </a:p>
          <a:p>
            <a:pPr lvl="0"/>
            <a:r>
              <a:rPr lang="en-US" dirty="0" err="1"/>
              <a:t>Yogya</a:t>
            </a:r>
            <a:r>
              <a:rPr lang="en-US" dirty="0"/>
              <a:t> and Surakarta the cultural centers of Java.</a:t>
            </a:r>
          </a:p>
          <a:p>
            <a:pPr lvl="1"/>
            <a:r>
              <a:rPr lang="en-US" dirty="0"/>
              <a:t>Gamelan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965" y="2336873"/>
            <a:ext cx="6155492" cy="237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46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Gamelan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Most Gamelans consist of several different kinds of metal, percussion instruments</a:t>
            </a:r>
          </a:p>
          <a:p>
            <a:pPr lvl="1"/>
            <a:r>
              <a:rPr lang="en-US" b="1" dirty="0"/>
              <a:t>Gongs:</a:t>
            </a:r>
            <a:r>
              <a:rPr lang="en-US" dirty="0"/>
              <a:t> large hanging metal discs that vibrate when struck.</a:t>
            </a:r>
          </a:p>
          <a:p>
            <a:pPr lvl="0"/>
            <a:r>
              <a:rPr lang="en-US" dirty="0"/>
              <a:t>Two tuning methods</a:t>
            </a:r>
          </a:p>
          <a:p>
            <a:pPr lvl="1"/>
            <a:r>
              <a:rPr lang="en-US" b="1" dirty="0" err="1"/>
              <a:t>Sléndro</a:t>
            </a:r>
            <a:r>
              <a:rPr lang="en-US" b="1" dirty="0"/>
              <a:t>: </a:t>
            </a:r>
            <a:r>
              <a:rPr lang="en-US" dirty="0"/>
              <a:t>Five-note system made of five equidistant notes.</a:t>
            </a:r>
          </a:p>
          <a:p>
            <a:pPr lvl="1"/>
            <a:r>
              <a:rPr lang="en-US" b="1" dirty="0" err="1"/>
              <a:t>Pélong</a:t>
            </a:r>
            <a:r>
              <a:rPr lang="en-US" b="1" dirty="0"/>
              <a:t>: </a:t>
            </a:r>
            <a:r>
              <a:rPr lang="en-US" dirty="0"/>
              <a:t>Seven-note system.</a:t>
            </a:r>
          </a:p>
          <a:p>
            <a:pPr lvl="0"/>
            <a:r>
              <a:rPr lang="en-US" dirty="0"/>
              <a:t>Instruments of the Gamelan:</a:t>
            </a:r>
          </a:p>
          <a:p>
            <a:pPr lvl="1"/>
            <a:r>
              <a:rPr lang="en-US" dirty="0" err="1"/>
              <a:t>Saron</a:t>
            </a:r>
            <a:r>
              <a:rPr lang="en-US" dirty="0"/>
              <a:t> and slenthem: instruments with multiple keys (melodic)</a:t>
            </a:r>
          </a:p>
          <a:p>
            <a:pPr lvl="1"/>
            <a:r>
              <a:rPr lang="en-US" dirty="0"/>
              <a:t>Gong and </a:t>
            </a:r>
            <a:r>
              <a:rPr lang="en-US" dirty="0" err="1"/>
              <a:t>siyem</a:t>
            </a:r>
            <a:r>
              <a:rPr lang="en-US" dirty="0"/>
              <a:t>: the largest hanging gongs</a:t>
            </a:r>
          </a:p>
          <a:p>
            <a:pPr lvl="1"/>
            <a:r>
              <a:rPr lang="en-US" dirty="0" err="1"/>
              <a:t>Kenong</a:t>
            </a:r>
            <a:r>
              <a:rPr lang="en-US" dirty="0"/>
              <a:t>: large kettles that play simultaneously with the gongs</a:t>
            </a:r>
          </a:p>
          <a:p>
            <a:pPr lvl="1"/>
            <a:r>
              <a:rPr lang="en-US" dirty="0"/>
              <a:t>Kempul, smaller gongs</a:t>
            </a:r>
          </a:p>
          <a:p>
            <a:pPr lvl="1"/>
            <a:r>
              <a:rPr lang="en-US" dirty="0" err="1"/>
              <a:t>Keuk</a:t>
            </a:r>
            <a:r>
              <a:rPr lang="en-US" dirty="0"/>
              <a:t>, small kettles</a:t>
            </a:r>
          </a:p>
          <a:p>
            <a:pPr lvl="1"/>
            <a:r>
              <a:rPr lang="en-US" dirty="0" err="1"/>
              <a:t>Bonang</a:t>
            </a:r>
            <a:r>
              <a:rPr lang="en-US" dirty="0"/>
              <a:t>: middle and high-register gong-chimes which embellish the main melody.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4838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Gamelan Identity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3737133" cy="359931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Perceived as a single entity.</a:t>
            </a:r>
          </a:p>
          <a:p>
            <a:pPr lvl="0"/>
            <a:r>
              <a:rPr lang="en-US" dirty="0"/>
              <a:t>tuned together very precisely to be pleasing</a:t>
            </a:r>
          </a:p>
          <a:p>
            <a:pPr lvl="0"/>
            <a:r>
              <a:rPr lang="en-US" dirty="0"/>
              <a:t>Performances are social events</a:t>
            </a:r>
          </a:p>
          <a:p>
            <a:pPr lvl="0"/>
            <a:r>
              <a:rPr lang="en-US" dirty="0"/>
              <a:t>often performed as accompaniment for dance, or theater</a:t>
            </a:r>
          </a:p>
          <a:p>
            <a:endParaRPr lang="en-US" dirty="0"/>
          </a:p>
        </p:txBody>
      </p:sp>
      <p:sp>
        <p:nvSpPr>
          <p:cNvPr id="4" name="AutoShape 2" descr="Image result for Gamelan"/>
          <p:cNvSpPr>
            <a:spLocks noChangeAspect="1" noChangeArrowheads="1"/>
          </p:cNvSpPr>
          <p:nvPr/>
        </p:nvSpPr>
        <p:spPr bwMode="auto">
          <a:xfrm>
            <a:off x="-31750" y="-136525"/>
            <a:ext cx="5286330" cy="528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775" y="2336873"/>
            <a:ext cx="5375421" cy="403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004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Bubaran</a:t>
            </a:r>
            <a:r>
              <a:rPr lang="en-US" b="1" dirty="0"/>
              <a:t> “</a:t>
            </a:r>
            <a:r>
              <a:rPr lang="en-US" b="1" dirty="0" err="1"/>
              <a:t>Kembang</a:t>
            </a:r>
            <a:r>
              <a:rPr lang="en-US" b="1" dirty="0"/>
              <a:t> </a:t>
            </a:r>
            <a:r>
              <a:rPr lang="en-US" b="1" dirty="0" err="1"/>
              <a:t>Pacar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err="1"/>
              <a:t>Pélong</a:t>
            </a:r>
            <a:r>
              <a:rPr lang="en-US" dirty="0"/>
              <a:t> scale-seven notes</a:t>
            </a:r>
          </a:p>
          <a:p>
            <a:pPr lvl="0"/>
            <a:r>
              <a:rPr lang="en-US" dirty="0"/>
              <a:t>The structure is based on divisions and subdivisions</a:t>
            </a:r>
          </a:p>
          <a:p>
            <a:pPr lvl="0"/>
            <a:r>
              <a:rPr lang="en-US" dirty="0"/>
              <a:t>The major phrases are marked off by a large gong.</a:t>
            </a:r>
          </a:p>
          <a:p>
            <a:pPr lvl="0"/>
            <a:r>
              <a:rPr lang="en-US" dirty="0"/>
              <a:t>Phrases: 4 beats, 8 beats, etc. of the main melody.</a:t>
            </a:r>
          </a:p>
          <a:p>
            <a:pPr lvl="0"/>
            <a:r>
              <a:rPr lang="en-US" dirty="0"/>
              <a:t>Major phrase is subdivided into two or four shorter phrases by the </a:t>
            </a:r>
            <a:r>
              <a:rPr lang="en-US" dirty="0" err="1"/>
              <a:t>kenong</a:t>
            </a:r>
            <a:r>
              <a:rPr lang="en-US" dirty="0"/>
              <a:t> (large kettle)</a:t>
            </a:r>
          </a:p>
          <a:p>
            <a:pPr lvl="0"/>
            <a:r>
              <a:rPr lang="en-US" dirty="0" err="1"/>
              <a:t>Subphrases</a:t>
            </a:r>
            <a:r>
              <a:rPr lang="en-US" dirty="0"/>
              <a:t>: kempul and </a:t>
            </a:r>
            <a:r>
              <a:rPr lang="en-US" dirty="0" err="1"/>
              <a:t>kethuk</a:t>
            </a:r>
            <a:r>
              <a:rPr lang="en-US" dirty="0"/>
              <a:t> (smaller gongs and kettles)</a:t>
            </a:r>
          </a:p>
          <a:p>
            <a:pPr lvl="0"/>
            <a:r>
              <a:rPr lang="en-US" dirty="0"/>
              <a:t>Interlocking percussion</a:t>
            </a:r>
          </a:p>
          <a:p>
            <a:pPr lvl="0"/>
            <a:r>
              <a:rPr lang="en-US" dirty="0" err="1"/>
              <a:t>Bubaran</a:t>
            </a:r>
            <a:r>
              <a:rPr lang="en-US" dirty="0"/>
              <a:t>: 16 beats per major phrase, 4 sub phrases divided into 4 beats each.</a:t>
            </a:r>
          </a:p>
          <a:p>
            <a:pPr lvl="0"/>
            <a:r>
              <a:rPr lang="en-US" dirty="0"/>
              <a:t>Drummer controls tempo and loudness</a:t>
            </a:r>
          </a:p>
          <a:p>
            <a:pPr lvl="0"/>
            <a:r>
              <a:rPr lang="en-US" dirty="0">
                <a:hlinkClick r:id="rId4"/>
              </a:rPr>
              <a:t>Javanese Gamelan</a:t>
            </a:r>
            <a:endParaRPr lang="en-US" dirty="0"/>
          </a:p>
          <a:p>
            <a:endParaRPr lang="en-US" dirty="0"/>
          </a:p>
        </p:txBody>
      </p:sp>
      <p:pic>
        <p:nvPicPr>
          <p:cNvPr id="4" name="2-04 Demonstration_ Bubaran _Kemba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91223" y="24802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205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3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Gamelan and Shadow Puppetry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153809" cy="3599316"/>
          </a:xfrm>
        </p:spPr>
        <p:txBody>
          <a:bodyPr/>
          <a:lstStyle/>
          <a:p>
            <a:pPr lvl="0"/>
            <a:r>
              <a:rPr lang="en-US" dirty="0"/>
              <a:t>Used to accompany Shadow Puppet performances</a:t>
            </a:r>
          </a:p>
          <a:p>
            <a:pPr lvl="0"/>
            <a:r>
              <a:rPr lang="en-US" dirty="0"/>
              <a:t>designed to give off a feeling of excitement, their subdivisions happen more quickly.</a:t>
            </a:r>
          </a:p>
          <a:p>
            <a:pPr lvl="0"/>
            <a:r>
              <a:rPr lang="en-US" dirty="0"/>
              <a:t>The loudness or softness, length, and speed can be varied greatly</a:t>
            </a:r>
          </a:p>
          <a:p>
            <a:pPr lvl="0"/>
            <a:r>
              <a:rPr lang="en-US" dirty="0" err="1"/>
              <a:t>Playon</a:t>
            </a:r>
            <a:r>
              <a:rPr lang="en-US" dirty="0"/>
              <a:t> </a:t>
            </a:r>
            <a:r>
              <a:rPr lang="en-US" dirty="0" err="1"/>
              <a:t>Lasem</a:t>
            </a:r>
            <a:endParaRPr lang="en-US" dirty="0"/>
          </a:p>
          <a:p>
            <a:pPr lvl="0"/>
            <a:endParaRPr lang="en-US" dirty="0"/>
          </a:p>
        </p:txBody>
      </p:sp>
      <p:pic>
        <p:nvPicPr>
          <p:cNvPr id="4" name="2-05 Playon _Lasem,_ Sléndro Path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19977" y="5210578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401" y="2342670"/>
            <a:ext cx="5930409" cy="316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45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8193223" cy="359931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Just East of Java </a:t>
            </a:r>
          </a:p>
          <a:p>
            <a:pPr lvl="0"/>
            <a:r>
              <a:rPr lang="en-US" dirty="0"/>
              <a:t>percussion ensembles known as “Gamelan”</a:t>
            </a:r>
          </a:p>
          <a:p>
            <a:pPr lvl="0"/>
            <a:r>
              <a:rPr lang="en-US" dirty="0"/>
              <a:t>often smaller, consisting only of a set of bells (</a:t>
            </a:r>
            <a:r>
              <a:rPr lang="en-US" dirty="0" err="1"/>
              <a:t>Gendér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mostly for ritualistic purposes.</a:t>
            </a:r>
          </a:p>
          <a:p>
            <a:pPr lvl="0"/>
            <a:r>
              <a:rPr lang="en-US" dirty="0"/>
              <a:t>These two types of Gamelan share many characteristics</a:t>
            </a:r>
          </a:p>
          <a:p>
            <a:pPr lvl="1"/>
            <a:r>
              <a:rPr lang="en-US" dirty="0"/>
              <a:t>Purely instrumental</a:t>
            </a:r>
          </a:p>
          <a:p>
            <a:pPr lvl="1"/>
            <a:r>
              <a:rPr lang="en-US" dirty="0"/>
              <a:t>Abrupt changes in tempo and loudness</a:t>
            </a:r>
          </a:p>
          <a:p>
            <a:pPr lvl="1"/>
            <a:r>
              <a:rPr lang="en-US" dirty="0"/>
              <a:t>Fast interlocking rhythms and divisions of beats</a:t>
            </a:r>
          </a:p>
          <a:p>
            <a:pPr lvl="0"/>
            <a:r>
              <a:rPr lang="en-US" b="1" dirty="0"/>
              <a:t>“</a:t>
            </a:r>
            <a:r>
              <a:rPr lang="en-US" b="1" dirty="0" err="1"/>
              <a:t>Kosalina</a:t>
            </a:r>
            <a:r>
              <a:rPr lang="en-US" b="1" dirty="0"/>
              <a:t> </a:t>
            </a:r>
            <a:r>
              <a:rPr lang="en-US" b="1" dirty="0" err="1"/>
              <a:t>Arini</a:t>
            </a:r>
            <a:r>
              <a:rPr lang="en-US" b="1" dirty="0"/>
              <a:t>”</a:t>
            </a:r>
          </a:p>
          <a:p>
            <a:pPr lvl="0"/>
            <a:r>
              <a:rPr lang="en-US" dirty="0">
                <a:hlinkClick r:id="rId4"/>
              </a:rPr>
              <a:t>Balinese Gamelan</a:t>
            </a:r>
            <a:endParaRPr lang="en-US" dirty="0"/>
          </a:p>
          <a:p>
            <a:endParaRPr lang="en-US" dirty="0"/>
          </a:p>
        </p:txBody>
      </p:sp>
      <p:pic>
        <p:nvPicPr>
          <p:cNvPr id="4" name="2-06 _Kosalia Arini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89382" y="31885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76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9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Indonesian Popular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9094744" cy="3599316"/>
          </a:xfrm>
        </p:spPr>
        <p:txBody>
          <a:bodyPr/>
          <a:lstStyle/>
          <a:p>
            <a:pPr lvl="0"/>
            <a:r>
              <a:rPr lang="en-US" dirty="0"/>
              <a:t>Characterized by the inclusion of Western Harmonies and instruments</a:t>
            </a:r>
          </a:p>
          <a:p>
            <a:pPr lvl="0"/>
            <a:r>
              <a:rPr lang="en-US" b="1" dirty="0"/>
              <a:t>Krakatau</a:t>
            </a:r>
            <a:endParaRPr lang="en-US" dirty="0"/>
          </a:p>
          <a:p>
            <a:pPr lvl="1"/>
            <a:r>
              <a:rPr lang="en-US" dirty="0"/>
              <a:t>An Indonesian Pop band</a:t>
            </a:r>
          </a:p>
          <a:p>
            <a:pPr lvl="1"/>
            <a:r>
              <a:rPr lang="en-US" dirty="0"/>
              <a:t>Gamelan Jazz Fusion</a:t>
            </a:r>
          </a:p>
          <a:p>
            <a:pPr lvl="1"/>
            <a:r>
              <a:rPr lang="en-US" dirty="0"/>
              <a:t>“</a:t>
            </a:r>
            <a:r>
              <a:rPr lang="en-US" dirty="0" err="1"/>
              <a:t>Shufflendang-Shufflending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Title mixes “shuffle” and Sundanese words for “drum” and “song”</a:t>
            </a:r>
          </a:p>
          <a:p>
            <a:endParaRPr lang="en-US" dirty="0"/>
          </a:p>
        </p:txBody>
      </p:sp>
      <p:pic>
        <p:nvPicPr>
          <p:cNvPr id="4" name="2-07 _Shufflendang-Shufflending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04856" y="32272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64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1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28</TotalTime>
  <Words>439</Words>
  <Application>Microsoft Office PowerPoint</Application>
  <PresentationFormat>Widescreen</PresentationFormat>
  <Paragraphs>65</Paragraphs>
  <Slides>9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Trebuchet MS</vt:lpstr>
      <vt:lpstr>Berlin</vt:lpstr>
      <vt:lpstr>Indonesia</vt:lpstr>
      <vt:lpstr>The Music of Indonesia</vt:lpstr>
      <vt:lpstr>Central Java</vt:lpstr>
      <vt:lpstr>Gamelan</vt:lpstr>
      <vt:lpstr>Gamelan Identity</vt:lpstr>
      <vt:lpstr>Bubaran “Kembang Pacar”</vt:lpstr>
      <vt:lpstr>Gamelan and Shadow Puppetry</vt:lpstr>
      <vt:lpstr>Bali</vt:lpstr>
      <vt:lpstr>Indonesian Popular Music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Indonesia</dc:title>
  <dc:creator>Matthew Scott Phillips</dc:creator>
  <cp:lastModifiedBy>Matthew Scott Phillips</cp:lastModifiedBy>
  <cp:revision>5</cp:revision>
  <dcterms:created xsi:type="dcterms:W3CDTF">2016-10-20T00:31:37Z</dcterms:created>
  <dcterms:modified xsi:type="dcterms:W3CDTF">2018-10-25T16:31:49Z</dcterms:modified>
</cp:coreProperties>
</file>