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10/30/2018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hyperlink" Target="https://www.youtube.com/watch?v=dbf7DUgdX7k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JP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hyperlink" Target="https://www.youtube.com/watch?v=kWDh2O77jSE" TargetMode="Externa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China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04" y="2543867"/>
            <a:ext cx="5627903" cy="249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884130" cy="35993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effectLst/>
              </a:rPr>
              <a:t>The Chinese Music-Culture :</a:t>
            </a:r>
          </a:p>
          <a:p>
            <a:pPr lvl="1"/>
            <a:r>
              <a:rPr lang="en-US" dirty="0">
                <a:effectLst/>
              </a:rPr>
              <a:t>Mainland China</a:t>
            </a:r>
          </a:p>
          <a:p>
            <a:pPr lvl="1"/>
            <a:r>
              <a:rPr lang="en-US" dirty="0">
                <a:effectLst/>
              </a:rPr>
              <a:t>Singapore</a:t>
            </a:r>
          </a:p>
          <a:p>
            <a:pPr lvl="1"/>
            <a:r>
              <a:rPr lang="en-US" dirty="0">
                <a:effectLst/>
              </a:rPr>
              <a:t>Taiwan</a:t>
            </a:r>
          </a:p>
          <a:p>
            <a:pPr lvl="1"/>
            <a:r>
              <a:rPr lang="en-US" dirty="0">
                <a:effectLst/>
              </a:rPr>
              <a:t>Others</a:t>
            </a:r>
          </a:p>
          <a:p>
            <a:pPr lvl="0"/>
            <a:r>
              <a:rPr lang="en-US" dirty="0">
                <a:effectLst/>
              </a:rPr>
              <a:t>Largest Population (1.3 billion)</a:t>
            </a:r>
          </a:p>
          <a:p>
            <a:pPr lvl="0"/>
            <a:r>
              <a:rPr lang="en-US" dirty="0">
                <a:effectLst/>
              </a:rPr>
              <a:t>enormous cultural variety.</a:t>
            </a:r>
          </a:p>
          <a:p>
            <a:pPr lvl="0"/>
            <a:r>
              <a:rPr lang="en-US" dirty="0">
                <a:effectLst/>
              </a:rPr>
              <a:t>fifty=five “nationalities” </a:t>
            </a:r>
          </a:p>
          <a:p>
            <a:pPr lvl="0"/>
            <a:r>
              <a:rPr lang="en-US" dirty="0">
                <a:effectLst/>
              </a:rPr>
              <a:t>The Han are the Majority people</a:t>
            </a:r>
          </a:p>
          <a:p>
            <a:pPr lvl="0"/>
            <a:r>
              <a:rPr lang="en-US" dirty="0">
                <a:effectLst/>
              </a:rPr>
              <a:t>Largely Rural</a:t>
            </a:r>
          </a:p>
          <a:p>
            <a:pPr lvl="0"/>
            <a:r>
              <a:rPr lang="en-US" dirty="0">
                <a:effectLst/>
              </a:rPr>
              <a:t>Life at the Village Level</a:t>
            </a:r>
          </a:p>
          <a:p>
            <a:pPr lvl="0"/>
            <a:r>
              <a:rPr lang="en-US" dirty="0">
                <a:effectLst/>
              </a:rPr>
              <a:t>Increasingly Urban and Industrialized</a:t>
            </a:r>
          </a:p>
          <a:p>
            <a:pPr lvl="0"/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616" y="2336873"/>
            <a:ext cx="5800522" cy="40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Languages: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Mandarin + Local Language</a:t>
            </a:r>
          </a:p>
          <a:p>
            <a:pPr lvl="1"/>
            <a:r>
              <a:rPr lang="en-US" b="1" dirty="0">
                <a:effectLst/>
              </a:rPr>
              <a:t>tone languages: </a:t>
            </a:r>
            <a:r>
              <a:rPr lang="en-US" dirty="0">
                <a:effectLst/>
              </a:rPr>
              <a:t>the pitch is as important as syntax (what the syllable is).</a:t>
            </a:r>
          </a:p>
          <a:p>
            <a:pPr lvl="1"/>
            <a:r>
              <a:rPr lang="en-US" dirty="0">
                <a:effectLst/>
              </a:rPr>
              <a:t>written language unified into a single system, </a:t>
            </a:r>
          </a:p>
          <a:p>
            <a:pPr lvl="1"/>
            <a:r>
              <a:rPr lang="en-US" dirty="0">
                <a:effectLst/>
              </a:rPr>
              <a:t>where each character equals a single word.</a:t>
            </a:r>
          </a:p>
          <a:p>
            <a:pPr lvl="0"/>
            <a:r>
              <a:rPr lang="en-US" dirty="0">
                <a:effectLst/>
              </a:rPr>
              <a:t>Religions of China:</a:t>
            </a:r>
          </a:p>
          <a:p>
            <a:pPr lvl="1"/>
            <a:r>
              <a:rPr lang="en-US" b="1" dirty="0">
                <a:effectLst/>
              </a:rPr>
              <a:t>Confucianism: </a:t>
            </a:r>
            <a:r>
              <a:rPr lang="en-US" dirty="0">
                <a:effectLst/>
              </a:rPr>
              <a:t>Founded by Kong </a:t>
            </a:r>
            <a:r>
              <a:rPr lang="en-US" dirty="0" err="1">
                <a:effectLst/>
              </a:rPr>
              <a:t>Fuzi</a:t>
            </a:r>
            <a:r>
              <a:rPr lang="en-US" dirty="0">
                <a:effectLst/>
              </a:rPr>
              <a:t>: argued the need for a social hierarchy</a:t>
            </a:r>
          </a:p>
          <a:p>
            <a:pPr lvl="1"/>
            <a:r>
              <a:rPr lang="en-US" b="1" dirty="0">
                <a:effectLst/>
              </a:rPr>
              <a:t>Taoism:</a:t>
            </a:r>
            <a:r>
              <a:rPr lang="en-US" dirty="0">
                <a:effectLst/>
              </a:rPr>
              <a:t> Believed in the severing of personal ties to the external world</a:t>
            </a:r>
          </a:p>
          <a:p>
            <a:pPr lvl="1"/>
            <a:r>
              <a:rPr lang="en-US" b="1" dirty="0">
                <a:effectLst/>
              </a:rPr>
              <a:t>Buddhism:</a:t>
            </a:r>
            <a:r>
              <a:rPr lang="en-US" dirty="0">
                <a:effectLst/>
              </a:rPr>
              <a:t> Came to China from India: preached the gradual perfection of man through multiple incarnations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009" y="620091"/>
            <a:ext cx="4159348" cy="195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2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Folk Song: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numerous regional folk songs across china</a:t>
            </a:r>
          </a:p>
          <a:p>
            <a:pPr lvl="1"/>
            <a:r>
              <a:rPr lang="en-US" b="1" dirty="0" err="1">
                <a:effectLst/>
              </a:rPr>
              <a:t>Shan’ge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outdoor songs for agricultural work, and courting</a:t>
            </a:r>
          </a:p>
          <a:p>
            <a:pPr lvl="1"/>
            <a:r>
              <a:rPr lang="en-US" b="1" dirty="0" err="1">
                <a:effectLst/>
              </a:rPr>
              <a:t>Yundao</a:t>
            </a:r>
            <a:r>
              <a:rPr lang="en-US" b="1" dirty="0">
                <a:effectLst/>
              </a:rPr>
              <a:t> Ge (Weeding song)</a:t>
            </a:r>
            <a:endParaRPr lang="en-US" dirty="0">
              <a:effectLst/>
            </a:endParaRPr>
          </a:p>
          <a:p>
            <a:pPr lvl="2"/>
            <a:r>
              <a:rPr lang="en-US" dirty="0">
                <a:effectLst/>
              </a:rPr>
              <a:t>From Jiangsu Province in East China</a:t>
            </a:r>
          </a:p>
          <a:p>
            <a:pPr lvl="2"/>
            <a:r>
              <a:rPr lang="en-US" dirty="0">
                <a:effectLst/>
              </a:rPr>
              <a:t>From a rice-weeding song.</a:t>
            </a:r>
          </a:p>
          <a:p>
            <a:pPr lvl="2"/>
            <a:r>
              <a:rPr lang="en-US" dirty="0">
                <a:effectLst/>
              </a:rPr>
              <a:t>Alternates </a:t>
            </a:r>
            <a:r>
              <a:rPr lang="en-US" dirty="0" err="1">
                <a:effectLst/>
              </a:rPr>
              <a:t>vocables</a:t>
            </a:r>
            <a:r>
              <a:rPr lang="en-US" dirty="0">
                <a:effectLst/>
              </a:rPr>
              <a:t> and simple lyrics that depict the task of removing weeds from a rice field</a:t>
            </a:r>
          </a:p>
          <a:p>
            <a:pPr lvl="2"/>
            <a:r>
              <a:rPr lang="en-US" dirty="0">
                <a:effectLst/>
              </a:rPr>
              <a:t>Meant to help the workers get through labors</a:t>
            </a:r>
          </a:p>
          <a:p>
            <a:pPr lvl="2"/>
            <a:r>
              <a:rPr lang="en-US" dirty="0">
                <a:effectLst/>
              </a:rPr>
              <a:t>The singers will often make up lyrics on the spot</a:t>
            </a:r>
            <a:endParaRPr lang="en-US" dirty="0"/>
          </a:p>
        </p:txBody>
      </p:sp>
      <p:pic>
        <p:nvPicPr>
          <p:cNvPr id="4" name="2-08 _Yundao Ge_ (_Weeding Song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1831" y="2570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Fang Ma </a:t>
            </a:r>
            <a:r>
              <a:rPr lang="en-US" b="1" dirty="0" err="1"/>
              <a:t>Shan’Ge</a:t>
            </a:r>
            <a:r>
              <a:rPr lang="en-US" b="1" dirty="0"/>
              <a:t> (“Releasing the Horse into Pasture”)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dirty="0">
                <a:effectLst/>
              </a:rPr>
              <a:t>Also a </a:t>
            </a:r>
            <a:r>
              <a:rPr lang="en-US" dirty="0" err="1">
                <a:effectLst/>
              </a:rPr>
              <a:t>Shan’ge</a:t>
            </a:r>
            <a:r>
              <a:rPr lang="en-US" dirty="0">
                <a:effectLst/>
              </a:rPr>
              <a:t> Folk Song: </a:t>
            </a:r>
          </a:p>
          <a:p>
            <a:pPr lvl="2"/>
            <a:r>
              <a:rPr lang="en-US" dirty="0">
                <a:effectLst/>
              </a:rPr>
              <a:t>This time from Yunnan Province</a:t>
            </a:r>
          </a:p>
          <a:p>
            <a:pPr lvl="2"/>
            <a:r>
              <a:rPr lang="en-US" dirty="0">
                <a:effectLst/>
              </a:rPr>
              <a:t>Duple Meter</a:t>
            </a:r>
            <a:endParaRPr lang="en-US" dirty="0"/>
          </a:p>
        </p:txBody>
      </p:sp>
      <p:pic>
        <p:nvPicPr>
          <p:cNvPr id="4" name="2-09 _Fang Ma Shan'ge_ (_Releasing 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1661" y="2583287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21" y="3347434"/>
            <a:ext cx="4477554" cy="335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3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Instrumental Ensemble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587138" cy="3599316"/>
          </a:xfrm>
        </p:spPr>
        <p:txBody>
          <a:bodyPr/>
          <a:lstStyle/>
          <a:p>
            <a:pPr lvl="1"/>
            <a:r>
              <a:rPr lang="en-US" dirty="0">
                <a:effectLst/>
              </a:rPr>
              <a:t>There are a vast multitude of Instrumental Ensembles</a:t>
            </a:r>
          </a:p>
          <a:p>
            <a:pPr lvl="1"/>
            <a:r>
              <a:rPr lang="en-US" dirty="0">
                <a:effectLst/>
              </a:rPr>
              <a:t>Jiangnan </a:t>
            </a:r>
            <a:r>
              <a:rPr lang="en-US" dirty="0" err="1">
                <a:effectLst/>
              </a:rPr>
              <a:t>sizhu</a:t>
            </a:r>
            <a:r>
              <a:rPr lang="en-US" dirty="0">
                <a:effectLst/>
              </a:rPr>
              <a:t> of Shanghai.</a:t>
            </a:r>
          </a:p>
          <a:p>
            <a:pPr lvl="1"/>
            <a:r>
              <a:rPr lang="en-US" dirty="0">
                <a:effectLst/>
              </a:rPr>
              <a:t>General Instrumentation:</a:t>
            </a:r>
          </a:p>
          <a:p>
            <a:pPr lvl="2"/>
            <a:r>
              <a:rPr lang="en-US" dirty="0" err="1">
                <a:effectLst/>
              </a:rPr>
              <a:t>Sanxian</a:t>
            </a:r>
            <a:r>
              <a:rPr lang="en-US" dirty="0">
                <a:effectLst/>
              </a:rPr>
              <a:t>: three-stringed lute</a:t>
            </a:r>
          </a:p>
          <a:p>
            <a:pPr lvl="2"/>
            <a:r>
              <a:rPr lang="en-US" dirty="0" err="1">
                <a:effectLst/>
              </a:rPr>
              <a:t>Pipa</a:t>
            </a:r>
            <a:r>
              <a:rPr lang="en-US" dirty="0">
                <a:effectLst/>
              </a:rPr>
              <a:t>: four-stringed, pear shaped lute</a:t>
            </a:r>
          </a:p>
          <a:p>
            <a:pPr lvl="2"/>
            <a:r>
              <a:rPr lang="en-US" dirty="0" err="1">
                <a:effectLst/>
              </a:rPr>
              <a:t>Yangquin</a:t>
            </a:r>
            <a:r>
              <a:rPr lang="en-US" dirty="0">
                <a:effectLst/>
              </a:rPr>
              <a:t>: hammered dulcimer</a:t>
            </a:r>
          </a:p>
          <a:p>
            <a:pPr lvl="2"/>
            <a:r>
              <a:rPr lang="en-US" dirty="0" err="1">
                <a:effectLst/>
              </a:rPr>
              <a:t>Dizi</a:t>
            </a:r>
            <a:r>
              <a:rPr lang="en-US" dirty="0">
                <a:effectLst/>
              </a:rPr>
              <a:t>: bamboo flutes</a:t>
            </a:r>
          </a:p>
          <a:p>
            <a:pPr lvl="2"/>
            <a:r>
              <a:rPr lang="en-US" dirty="0">
                <a:effectLst/>
              </a:rPr>
              <a:t>Woodblocks, or clappers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67460" y="2336873"/>
            <a:ext cx="52030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Once played by hired Musicians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Today, played by groups of friends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Typically played in Chinese tea shop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err="1">
                <a:hlinkClick r:id="rId4"/>
              </a:rPr>
              <a:t>Jiangnam</a:t>
            </a:r>
            <a:r>
              <a:rPr lang="en-US" b="1" dirty="0">
                <a:hlinkClick r:id="rId4"/>
              </a:rPr>
              <a:t> </a:t>
            </a:r>
            <a:r>
              <a:rPr lang="en-US" b="1" dirty="0" err="1">
                <a:hlinkClick r:id="rId4"/>
              </a:rPr>
              <a:t>Sizhu</a:t>
            </a:r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dirty="0"/>
          </a:p>
        </p:txBody>
      </p:sp>
      <p:pic>
        <p:nvPicPr>
          <p:cNvPr id="5" name="2-10 Jiangnan Siz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68992" y="49221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Huanle</a:t>
            </a:r>
            <a:r>
              <a:rPr lang="en-US" b="1" dirty="0"/>
              <a:t> Ge (Song of Happiness)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149256" cy="3599316"/>
          </a:xfrm>
        </p:spPr>
        <p:txBody>
          <a:bodyPr/>
          <a:lstStyle/>
          <a:p>
            <a:pPr lvl="2"/>
            <a:r>
              <a:rPr lang="en-US" dirty="0">
                <a:effectLst/>
              </a:rPr>
              <a:t>An example of Jiangnan </a:t>
            </a:r>
            <a:r>
              <a:rPr lang="en-US" dirty="0" err="1">
                <a:effectLst/>
              </a:rPr>
              <a:t>Sizhu</a:t>
            </a:r>
            <a:endParaRPr lang="en-US" dirty="0">
              <a:effectLst/>
            </a:endParaRPr>
          </a:p>
          <a:p>
            <a:pPr lvl="2"/>
            <a:r>
              <a:rPr lang="en-US" dirty="0">
                <a:effectLst/>
              </a:rPr>
              <a:t>Once meant to accompany brides on a wedding day, </a:t>
            </a:r>
          </a:p>
          <a:p>
            <a:pPr lvl="2"/>
            <a:r>
              <a:rPr lang="en-US" dirty="0">
                <a:effectLst/>
              </a:rPr>
              <a:t>now played mostly in tea shops</a:t>
            </a:r>
          </a:p>
          <a:p>
            <a:pPr lvl="2"/>
            <a:r>
              <a:rPr lang="en-US" dirty="0">
                <a:effectLst/>
              </a:rPr>
              <a:t>Part of a </a:t>
            </a:r>
            <a:r>
              <a:rPr lang="en-US" dirty="0" err="1">
                <a:effectLst/>
              </a:rPr>
              <a:t>Jiangnam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Sizhu’s</a:t>
            </a:r>
            <a:r>
              <a:rPr lang="en-US" dirty="0">
                <a:effectLst/>
              </a:rPr>
              <a:t> band core repertory.</a:t>
            </a:r>
          </a:p>
          <a:p>
            <a:endParaRPr lang="en-US" dirty="0"/>
          </a:p>
        </p:txBody>
      </p:sp>
      <p:pic>
        <p:nvPicPr>
          <p:cNvPr id="4" name="2-11 _Huanle Ge_ (_Song Of Happines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50150" y="5326589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7686" y="2336873"/>
            <a:ext cx="4696496" cy="352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Beiguan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err="1">
                <a:effectLst/>
              </a:rPr>
              <a:t>Beiguan</a:t>
            </a:r>
            <a:r>
              <a:rPr lang="en-US" dirty="0">
                <a:effectLst/>
              </a:rPr>
              <a:t>: a band of wind and percussion players</a:t>
            </a:r>
          </a:p>
          <a:p>
            <a:pPr lvl="2"/>
            <a:r>
              <a:rPr lang="en-US" dirty="0">
                <a:effectLst/>
              </a:rPr>
              <a:t>Outdoor music</a:t>
            </a:r>
          </a:p>
          <a:p>
            <a:pPr lvl="2"/>
            <a:r>
              <a:rPr lang="en-US" dirty="0">
                <a:effectLst/>
              </a:rPr>
              <a:t>“Seven-Inch Lotus”</a:t>
            </a:r>
          </a:p>
          <a:p>
            <a:pPr lvl="3"/>
            <a:r>
              <a:rPr lang="en-US" dirty="0">
                <a:effectLst/>
              </a:rPr>
              <a:t>One of the first </a:t>
            </a:r>
            <a:r>
              <a:rPr lang="en-US" dirty="0" err="1">
                <a:effectLst/>
              </a:rPr>
              <a:t>beiguan</a:t>
            </a:r>
            <a:r>
              <a:rPr lang="en-US" dirty="0">
                <a:effectLst/>
              </a:rPr>
              <a:t> songs beginning musicians are taught.</a:t>
            </a:r>
          </a:p>
          <a:p>
            <a:pPr lvl="3"/>
            <a:r>
              <a:rPr lang="en-US" dirty="0">
                <a:effectLst/>
              </a:rPr>
              <a:t>The notes are first learned with syllables (do-re-mi-like) </a:t>
            </a:r>
          </a:p>
          <a:p>
            <a:pPr lvl="3"/>
            <a:r>
              <a:rPr lang="en-US" dirty="0">
                <a:effectLst/>
              </a:rPr>
              <a:t>Once t</a:t>
            </a:r>
            <a:r>
              <a:rPr lang="en-US" u="sng" dirty="0">
                <a:effectLst/>
              </a:rPr>
              <a:t>his</a:t>
            </a:r>
            <a:r>
              <a:rPr lang="en-US" dirty="0">
                <a:effectLst/>
              </a:rPr>
              <a:t> version is learned it is transferred to instruments.</a:t>
            </a:r>
          </a:p>
          <a:p>
            <a:pPr lvl="2"/>
            <a:r>
              <a:rPr lang="en-US" dirty="0">
                <a:effectLst/>
              </a:rPr>
              <a:t>Steadily dying off</a:t>
            </a:r>
          </a:p>
          <a:p>
            <a:pPr lvl="2"/>
            <a:r>
              <a:rPr lang="en-US" dirty="0">
                <a:effectLst/>
              </a:rPr>
              <a:t>This music is seen as working class</a:t>
            </a:r>
          </a:p>
          <a:p>
            <a:r>
              <a:rPr lang="en-US" dirty="0" err="1">
                <a:hlinkClick r:id="rId6"/>
              </a:rPr>
              <a:t>Beiguan</a:t>
            </a:r>
            <a:r>
              <a:rPr lang="en-US" dirty="0">
                <a:hlinkClick r:id="rId6"/>
              </a:rPr>
              <a:t> Music</a:t>
            </a:r>
            <a:endParaRPr lang="en-US" dirty="0"/>
          </a:p>
        </p:txBody>
      </p:sp>
      <p:pic>
        <p:nvPicPr>
          <p:cNvPr id="4" name="2-12 _Qi Cun Lian_ (_Seven-Inch Lot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4516" y="5296436"/>
            <a:ext cx="609600" cy="609600"/>
          </a:xfrm>
          <a:prstGeom prst="rect">
            <a:avLst/>
          </a:prstGeom>
        </p:spPr>
      </p:pic>
      <p:pic>
        <p:nvPicPr>
          <p:cNvPr id="5" name="2-13 _Qi Cun Lian_ (_Seven-Inch Lot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88345" y="5296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1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93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48</TotalTime>
  <Words>383</Words>
  <Application>Microsoft Office PowerPoint</Application>
  <PresentationFormat>Widescreen</PresentationFormat>
  <Paragraphs>68</Paragraphs>
  <Slides>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Trebuchet MS</vt:lpstr>
      <vt:lpstr>Berlin</vt:lpstr>
      <vt:lpstr>China</vt:lpstr>
      <vt:lpstr>China</vt:lpstr>
      <vt:lpstr>Languages:</vt:lpstr>
      <vt:lpstr>Folk Song:</vt:lpstr>
      <vt:lpstr>Fang Ma Shan’Ge (“Releasing the Horse into Pasture”)</vt:lpstr>
      <vt:lpstr>Instrumental Ensemble Traditions</vt:lpstr>
      <vt:lpstr>Huanle Ge (Song of Happiness)</vt:lpstr>
      <vt:lpstr>Beiguan: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</dc:title>
  <dc:creator>Matthew Scott Phillips</dc:creator>
  <cp:lastModifiedBy>Matthew Scott Phillips</cp:lastModifiedBy>
  <cp:revision>7</cp:revision>
  <dcterms:created xsi:type="dcterms:W3CDTF">2016-10-25T00:29:46Z</dcterms:created>
  <dcterms:modified xsi:type="dcterms:W3CDTF">2018-10-30T15:27:47Z</dcterms:modified>
</cp:coreProperties>
</file>