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9A9A-B4B0-4B32-B8CD-2E25E95134C4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518A9-B687-4302-9395-2322403C6656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A684-0CB7-41E9-A4DF-5D1C2CA5BF6F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7C35-9E19-4518-A4B2-3B09CD8CC756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96DA8-8897-4DDF-BFB6-5D83863C837A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BA708-C5F0-412D-90E2-1919F0D196AE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8F8FA-EF43-4642-9368-3F4E33039BD9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721-B01C-4D5D-A3CA-2E5518383F10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513FEF9-69D0-4F8C-A336-59491FBEDC47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E21DC-8981-44E6-BC8C-2BA8F673FFBB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C5D3-0140-4E75-8D7F-C0623D06DFD7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666F9-5B40-48E0-8DFD-99EF944CDD22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98D6B-2C72-4E21-9893-A649C6E2A47D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1C9-A66C-49F0-970E-F7B68D9109A0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AE78-96A2-4A23-B183-3B6DB4374FE7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0757-B101-4811-9189-10EB2F458E2D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C078-589F-40E3-816C-EE21D62B5BBA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04436-CA73-4D53-89B4-2A5C7347BF2F}" type="datetimeFigureOut">
              <a:rPr lang="en-US" dirty="0"/>
              <a:t>11/6/2018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mN9iXlfxpxI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8MLrWgXAOy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China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73988" y="4403291"/>
            <a:ext cx="8144134" cy="1117687"/>
          </a:xfrm>
        </p:spPr>
        <p:txBody>
          <a:bodyPr/>
          <a:lstStyle/>
          <a:p>
            <a:r>
              <a:rPr lang="en-US" dirty="0"/>
              <a:t>continued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962" y="2306031"/>
            <a:ext cx="5017093" cy="222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466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Opera Traditions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6583364" cy="3599316"/>
          </a:xfrm>
        </p:spPr>
        <p:txBody>
          <a:bodyPr>
            <a:normAutofit/>
          </a:bodyPr>
          <a:lstStyle/>
          <a:p>
            <a:pPr lvl="0"/>
            <a:r>
              <a:rPr lang="en-US" b="1" dirty="0" err="1">
                <a:effectLst/>
              </a:rPr>
              <a:t>Jingu</a:t>
            </a:r>
            <a:r>
              <a:rPr lang="en-US" b="1" dirty="0">
                <a:effectLst/>
              </a:rPr>
              <a:t>: </a:t>
            </a:r>
            <a:r>
              <a:rPr lang="en-US" dirty="0">
                <a:effectLst/>
              </a:rPr>
              <a:t>Chinese Opera</a:t>
            </a:r>
          </a:p>
          <a:p>
            <a:pPr lvl="0"/>
            <a:r>
              <a:rPr lang="en-US" dirty="0">
                <a:effectLst/>
              </a:rPr>
              <a:t>Several hundred distinct traditions</a:t>
            </a:r>
          </a:p>
          <a:p>
            <a:pPr lvl="0"/>
            <a:r>
              <a:rPr lang="en-US" i="1" dirty="0" err="1">
                <a:effectLst/>
              </a:rPr>
              <a:t>Qingyi</a:t>
            </a:r>
            <a:r>
              <a:rPr lang="en-US" dirty="0">
                <a:effectLst/>
              </a:rPr>
              <a:t>: the serious heroine role.</a:t>
            </a:r>
          </a:p>
          <a:p>
            <a:pPr lvl="0"/>
            <a:r>
              <a:rPr lang="en-US" dirty="0">
                <a:effectLst/>
              </a:rPr>
              <a:t>Actresses for this role are selected not only for singing ability, but use of stance, gesture, and stage presence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1834" y="1970106"/>
            <a:ext cx="2888566" cy="4332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59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Third Wife Teaches Her 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/>
            <a:r>
              <a:rPr lang="en-US" dirty="0">
                <a:effectLst/>
              </a:rPr>
              <a:t>third wife of a dead husband.</a:t>
            </a:r>
          </a:p>
          <a:p>
            <a:pPr lvl="1"/>
            <a:r>
              <a:rPr lang="en-US" dirty="0">
                <a:effectLst/>
              </a:rPr>
              <a:t>Wang </a:t>
            </a:r>
            <a:r>
              <a:rPr lang="en-US" dirty="0" err="1">
                <a:effectLst/>
              </a:rPr>
              <a:t>Chun’e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forced to raise the son of one of the other wives.</a:t>
            </a:r>
          </a:p>
          <a:p>
            <a:pPr lvl="1"/>
            <a:r>
              <a:rPr lang="en-US" dirty="0">
                <a:effectLst/>
              </a:rPr>
              <a:t>The roles of characters similar in each opera:</a:t>
            </a:r>
          </a:p>
          <a:p>
            <a:pPr lvl="2"/>
            <a:r>
              <a:rPr lang="en-US" dirty="0">
                <a:effectLst/>
              </a:rPr>
              <a:t>Sheng: male</a:t>
            </a:r>
          </a:p>
          <a:p>
            <a:pPr lvl="2"/>
            <a:r>
              <a:rPr lang="en-US" dirty="0">
                <a:effectLst/>
              </a:rPr>
              <a:t>Dan: female</a:t>
            </a:r>
          </a:p>
          <a:p>
            <a:pPr lvl="2"/>
            <a:r>
              <a:rPr lang="en-US" dirty="0">
                <a:effectLst/>
              </a:rPr>
              <a:t>Jing: painted-face</a:t>
            </a:r>
          </a:p>
          <a:p>
            <a:pPr lvl="2"/>
            <a:r>
              <a:rPr lang="en-US" dirty="0">
                <a:effectLst/>
              </a:rPr>
              <a:t>Chou: clown.</a:t>
            </a:r>
          </a:p>
          <a:p>
            <a:pPr lvl="1"/>
            <a:r>
              <a:rPr lang="en-US" dirty="0">
                <a:effectLst/>
              </a:rPr>
              <a:t>sub categories:</a:t>
            </a:r>
          </a:p>
          <a:p>
            <a:pPr lvl="2"/>
            <a:r>
              <a:rPr lang="en-US" dirty="0" err="1">
                <a:effectLst/>
              </a:rPr>
              <a:t>Wudan</a:t>
            </a:r>
            <a:r>
              <a:rPr lang="en-US" dirty="0">
                <a:effectLst/>
              </a:rPr>
              <a:t>: military woman</a:t>
            </a:r>
          </a:p>
          <a:p>
            <a:pPr lvl="2"/>
            <a:r>
              <a:rPr lang="en-US" dirty="0" err="1">
                <a:effectLst/>
              </a:rPr>
              <a:t>Huadan</a:t>
            </a:r>
            <a:r>
              <a:rPr lang="en-US" dirty="0">
                <a:effectLst/>
              </a:rPr>
              <a:t> (flirtatious maid)</a:t>
            </a:r>
          </a:p>
          <a:p>
            <a:pPr lvl="2"/>
            <a:r>
              <a:rPr lang="en-US" dirty="0" err="1">
                <a:effectLst/>
              </a:rPr>
              <a:t>Laodan</a:t>
            </a:r>
            <a:r>
              <a:rPr lang="en-US" dirty="0">
                <a:effectLst/>
              </a:rPr>
              <a:t> (elderly woman)</a:t>
            </a:r>
          </a:p>
          <a:p>
            <a:pPr lvl="1"/>
            <a:r>
              <a:rPr lang="en-US" dirty="0">
                <a:effectLst/>
              </a:rPr>
              <a:t>The costume and make-up for each role is specific, and very elaborate</a:t>
            </a:r>
          </a:p>
          <a:p>
            <a:endParaRPr lang="en-US" dirty="0"/>
          </a:p>
        </p:txBody>
      </p:sp>
      <p:pic>
        <p:nvPicPr>
          <p:cNvPr id="4" name="2-14 Sanniang Jiao Zi (Third Wife T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521" y="30082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68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2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Beijing Opera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9263779" cy="3922259"/>
          </a:xfrm>
        </p:spPr>
        <p:txBody>
          <a:bodyPr>
            <a:normAutofit/>
          </a:bodyPr>
          <a:lstStyle/>
          <a:p>
            <a:r>
              <a:rPr lang="en-US" dirty="0" err="1">
                <a:effectLst/>
              </a:rPr>
              <a:t>Jingu</a:t>
            </a:r>
            <a:r>
              <a:rPr lang="en-US" dirty="0">
                <a:effectLst/>
              </a:rPr>
              <a:t>: combines four basic expressive means:</a:t>
            </a:r>
          </a:p>
          <a:p>
            <a:pPr lvl="1"/>
            <a:r>
              <a:rPr lang="en-US" dirty="0">
                <a:effectLst/>
              </a:rPr>
              <a:t>Singing</a:t>
            </a:r>
          </a:p>
          <a:p>
            <a:pPr lvl="1"/>
            <a:r>
              <a:rPr lang="en-US" dirty="0">
                <a:effectLst/>
              </a:rPr>
              <a:t>Speech </a:t>
            </a:r>
          </a:p>
          <a:p>
            <a:pPr lvl="1"/>
            <a:r>
              <a:rPr lang="en-US" dirty="0">
                <a:effectLst/>
              </a:rPr>
              <a:t>Acting,</a:t>
            </a:r>
          </a:p>
          <a:p>
            <a:pPr lvl="1"/>
            <a:r>
              <a:rPr lang="en-US" dirty="0">
                <a:effectLst/>
              </a:rPr>
              <a:t>Fighting</a:t>
            </a:r>
          </a:p>
          <a:p>
            <a:r>
              <a:rPr lang="en-US" dirty="0">
                <a:effectLst/>
              </a:rPr>
              <a:t>Wang </a:t>
            </a:r>
            <a:r>
              <a:rPr lang="en-US" dirty="0" err="1">
                <a:effectLst/>
              </a:rPr>
              <a:t>Chun’e</a:t>
            </a:r>
            <a:r>
              <a:rPr lang="en-US" dirty="0">
                <a:effectLst/>
              </a:rPr>
              <a:t>: singing, speech, and some acting, </a:t>
            </a:r>
          </a:p>
          <a:p>
            <a:pPr lvl="0"/>
            <a:r>
              <a:rPr lang="en-US" dirty="0">
                <a:effectLst/>
              </a:rPr>
              <a:t>Mixed Gender Roles</a:t>
            </a:r>
          </a:p>
          <a:p>
            <a:pPr lvl="0"/>
            <a:r>
              <a:rPr lang="en-US" dirty="0">
                <a:effectLst/>
                <a:hlinkClick r:id="rId2"/>
              </a:rPr>
              <a:t>Beijing Opera</a:t>
            </a:r>
            <a:endParaRPr lang="en-US" dirty="0">
              <a:effectLst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948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Beijing Opera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3415161" cy="3922259"/>
          </a:xfrm>
        </p:spPr>
        <p:txBody>
          <a:bodyPr>
            <a:normAutofit lnSpcReduction="10000"/>
          </a:bodyPr>
          <a:lstStyle/>
          <a:p>
            <a:r>
              <a:rPr lang="en-US" dirty="0" err="1">
                <a:effectLst/>
              </a:rPr>
              <a:t>Jingu</a:t>
            </a:r>
            <a:r>
              <a:rPr lang="en-US" dirty="0">
                <a:effectLst/>
              </a:rPr>
              <a:t>: combines four basic expressive means:</a:t>
            </a:r>
          </a:p>
          <a:p>
            <a:pPr lvl="1"/>
            <a:r>
              <a:rPr lang="en-US" dirty="0">
                <a:effectLst/>
              </a:rPr>
              <a:t>Singing</a:t>
            </a:r>
          </a:p>
          <a:p>
            <a:pPr lvl="1"/>
            <a:r>
              <a:rPr lang="en-US" dirty="0">
                <a:effectLst/>
              </a:rPr>
              <a:t>Speech </a:t>
            </a:r>
          </a:p>
          <a:p>
            <a:pPr lvl="1"/>
            <a:r>
              <a:rPr lang="en-US" dirty="0">
                <a:effectLst/>
              </a:rPr>
              <a:t>Acting,</a:t>
            </a:r>
          </a:p>
          <a:p>
            <a:pPr lvl="1"/>
            <a:r>
              <a:rPr lang="en-US" dirty="0">
                <a:effectLst/>
              </a:rPr>
              <a:t>Fighting</a:t>
            </a:r>
          </a:p>
          <a:p>
            <a:r>
              <a:rPr lang="en-US" dirty="0">
                <a:effectLst/>
              </a:rPr>
              <a:t>Wang </a:t>
            </a:r>
            <a:r>
              <a:rPr lang="en-US" dirty="0" err="1">
                <a:effectLst/>
              </a:rPr>
              <a:t>Chun’e</a:t>
            </a:r>
            <a:r>
              <a:rPr lang="en-US" dirty="0">
                <a:effectLst/>
              </a:rPr>
              <a:t>: singing, speech, and some acting, </a:t>
            </a:r>
          </a:p>
          <a:p>
            <a:pPr lvl="0"/>
            <a:r>
              <a:rPr lang="en-US" dirty="0">
                <a:effectLst/>
              </a:rPr>
              <a:t>Mixed Gender Roles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422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Solo Instrument Traditions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5578811" cy="3599316"/>
          </a:xfrm>
        </p:spPr>
        <p:txBody>
          <a:bodyPr>
            <a:normAutofit/>
          </a:bodyPr>
          <a:lstStyle/>
          <a:p>
            <a:pPr lvl="0"/>
            <a:r>
              <a:rPr lang="en-US" b="1" dirty="0">
                <a:effectLst/>
              </a:rPr>
              <a:t>Zither: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vehicle for spiritual reflection.</a:t>
            </a:r>
          </a:p>
          <a:p>
            <a:pPr lvl="1"/>
            <a:r>
              <a:rPr lang="en-US" b="1" dirty="0">
                <a:effectLst/>
              </a:rPr>
              <a:t>Also called the </a:t>
            </a:r>
            <a:r>
              <a:rPr lang="en-US" b="1" dirty="0" err="1">
                <a:effectLst/>
              </a:rPr>
              <a:t>qin</a:t>
            </a:r>
            <a:r>
              <a:rPr lang="en-US" b="1" dirty="0">
                <a:effectLst/>
              </a:rPr>
              <a:t> or the </a:t>
            </a:r>
            <a:r>
              <a:rPr lang="en-US" b="1" dirty="0" err="1">
                <a:effectLst/>
              </a:rPr>
              <a:t>guqin</a:t>
            </a:r>
            <a:r>
              <a:rPr lang="en-US" b="1" dirty="0">
                <a:effectLst/>
              </a:rPr>
              <a:t>.</a:t>
            </a:r>
          </a:p>
          <a:p>
            <a:pPr lvl="1"/>
            <a:r>
              <a:rPr lang="en-US" dirty="0">
                <a:effectLst/>
              </a:rPr>
              <a:t>Seven strings </a:t>
            </a:r>
          </a:p>
          <a:p>
            <a:pPr lvl="1"/>
            <a:r>
              <a:rPr lang="en-US" dirty="0">
                <a:effectLst/>
              </a:rPr>
              <a:t>plucked in combination, strummed and stopped with the left hand.</a:t>
            </a:r>
          </a:p>
          <a:p>
            <a:pPr lvl="1"/>
            <a:r>
              <a:rPr lang="en-US" b="1" i="1" dirty="0">
                <a:effectLst/>
              </a:rPr>
              <a:t>Three Variations on Yang Pass</a:t>
            </a:r>
            <a:endParaRPr lang="en-US" i="1" dirty="0">
              <a:effectLst/>
            </a:endParaRPr>
          </a:p>
          <a:p>
            <a:pPr lvl="2"/>
            <a:r>
              <a:rPr lang="en-US" dirty="0">
                <a:effectLst/>
              </a:rPr>
              <a:t>This is the third variation, and the Coda (ending material)</a:t>
            </a:r>
          </a:p>
          <a:p>
            <a:pPr lvl="1"/>
            <a:r>
              <a:rPr lang="en-US" dirty="0">
                <a:effectLst/>
              </a:rPr>
              <a:t>Large Solo repertoire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1771" y="2028013"/>
            <a:ext cx="6058959" cy="2108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7389" y="4136531"/>
            <a:ext cx="1706113" cy="2572030"/>
          </a:xfrm>
          <a:prstGeom prst="rect">
            <a:avLst/>
          </a:prstGeom>
        </p:spPr>
      </p:pic>
      <p:pic>
        <p:nvPicPr>
          <p:cNvPr id="6" name="2-15 _Yangguan San Die_ (_Three Var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97516" y="48852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121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1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Religious Traditions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>
                <a:effectLst/>
              </a:rPr>
              <a:t>Communism greatly affected the religious music of China. </a:t>
            </a:r>
          </a:p>
          <a:p>
            <a:pPr lvl="0"/>
            <a:r>
              <a:rPr lang="en-US" dirty="0">
                <a:effectLst/>
              </a:rPr>
              <a:t>Some reforms were positive, others not</a:t>
            </a:r>
          </a:p>
          <a:p>
            <a:pPr lvl="0"/>
            <a:r>
              <a:rPr lang="en-US" dirty="0">
                <a:effectLst/>
              </a:rPr>
              <a:t>Many temples today struggle to maintain traditional Buddhist music</a:t>
            </a:r>
          </a:p>
          <a:p>
            <a:pPr lvl="0"/>
            <a:r>
              <a:rPr lang="en-US" b="1" dirty="0" err="1">
                <a:effectLst/>
              </a:rPr>
              <a:t>Pasibutbut</a:t>
            </a:r>
            <a:r>
              <a:rPr lang="en-US" dirty="0">
                <a:effectLst/>
              </a:rPr>
              <a:t>:</a:t>
            </a:r>
          </a:p>
          <a:p>
            <a:pPr lvl="1"/>
            <a:r>
              <a:rPr lang="en-US" dirty="0">
                <a:effectLst/>
              </a:rPr>
              <a:t>Sung at the new year</a:t>
            </a:r>
          </a:p>
          <a:p>
            <a:pPr lvl="1"/>
            <a:r>
              <a:rPr lang="en-US" dirty="0">
                <a:effectLst/>
              </a:rPr>
              <a:t>Religious song of the </a:t>
            </a:r>
            <a:r>
              <a:rPr lang="en-US" dirty="0" err="1">
                <a:effectLst/>
              </a:rPr>
              <a:t>Bunun</a:t>
            </a:r>
            <a:r>
              <a:rPr lang="en-US" dirty="0">
                <a:effectLst/>
              </a:rPr>
              <a:t> ethnic minority, who still largely depend on their own farms for food</a:t>
            </a:r>
          </a:p>
          <a:p>
            <a:pPr lvl="1"/>
            <a:r>
              <a:rPr lang="en-US" dirty="0">
                <a:effectLst/>
              </a:rPr>
              <a:t>Prays for a prosperous harvest in the coming year.</a:t>
            </a:r>
          </a:p>
          <a:p>
            <a:pPr lvl="1"/>
            <a:r>
              <a:rPr lang="en-US" i="1" dirty="0">
                <a:effectLst/>
              </a:rPr>
              <a:t>Play</a:t>
            </a:r>
            <a:endParaRPr lang="en-US" dirty="0">
              <a:effectLst/>
            </a:endParaRPr>
          </a:p>
          <a:p>
            <a:endParaRPr lang="en-US" dirty="0"/>
          </a:p>
        </p:txBody>
      </p:sp>
      <p:pic>
        <p:nvPicPr>
          <p:cNvPr id="4" name="2-17 Pasibutbut (Prayer For A Rich 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89382" y="25317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07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3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Popular Music: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>
                <a:effectLst/>
              </a:rPr>
              <a:t>Modern Chinese Pop music began in earnest in Shanghai’s film industry in the 1930’s</a:t>
            </a:r>
          </a:p>
          <a:p>
            <a:pPr lvl="0"/>
            <a:r>
              <a:rPr lang="en-US" dirty="0">
                <a:effectLst/>
              </a:rPr>
              <a:t>Used to Promote State Interests</a:t>
            </a:r>
          </a:p>
          <a:p>
            <a:pPr lvl="0"/>
            <a:r>
              <a:rPr lang="en-US" dirty="0">
                <a:effectLst/>
              </a:rPr>
              <a:t>New Trends</a:t>
            </a:r>
          </a:p>
          <a:p>
            <a:pPr lvl="0"/>
            <a:r>
              <a:rPr lang="en-US" dirty="0">
                <a:effectLst/>
              </a:rPr>
              <a:t>Much in common with American Pop music</a:t>
            </a:r>
          </a:p>
          <a:p>
            <a:pPr lvl="0"/>
            <a:r>
              <a:rPr lang="en-US" b="1" dirty="0">
                <a:effectLst/>
              </a:rPr>
              <a:t>Play </a:t>
            </a:r>
            <a:r>
              <a:rPr lang="en-US" b="1" i="1" dirty="0" err="1">
                <a:effectLst/>
              </a:rPr>
              <a:t>Weidao</a:t>
            </a:r>
            <a:r>
              <a:rPr lang="en-US" b="1" i="1" dirty="0">
                <a:effectLst/>
              </a:rPr>
              <a:t> “Scent”</a:t>
            </a:r>
            <a:r>
              <a:rPr lang="en-US" b="1" dirty="0">
                <a:effectLst/>
              </a:rPr>
              <a:t> by Winnie </a:t>
            </a:r>
            <a:r>
              <a:rPr lang="en-US" b="1" dirty="0" err="1">
                <a:effectLst/>
              </a:rPr>
              <a:t>Hsin</a:t>
            </a:r>
            <a:endParaRPr lang="en-US" dirty="0">
              <a:effectLst/>
            </a:endParaRPr>
          </a:p>
          <a:p>
            <a:endParaRPr lang="en-US" dirty="0"/>
          </a:p>
        </p:txBody>
      </p:sp>
      <p:pic>
        <p:nvPicPr>
          <p:cNvPr id="4" name="2-18 _Weidao_ (_Scent_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40462" y="35269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54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6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Mongolian Throat-Singing</a:t>
            </a:r>
          </a:p>
        </p:txBody>
      </p:sp>
      <p:pic>
        <p:nvPicPr>
          <p:cNvPr id="4" name="8MLrWgXAOyo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95476" y="2115467"/>
            <a:ext cx="8154586" cy="458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156601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28</TotalTime>
  <Words>336</Words>
  <Application>Microsoft Office PowerPoint</Application>
  <PresentationFormat>Widescreen</PresentationFormat>
  <Paragraphs>63</Paragraphs>
  <Slides>9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Trebuchet MS</vt:lpstr>
      <vt:lpstr>Berlin</vt:lpstr>
      <vt:lpstr>China</vt:lpstr>
      <vt:lpstr>Opera Traditions</vt:lpstr>
      <vt:lpstr>Third Wife Teaches Her Son</vt:lpstr>
      <vt:lpstr>Beijing Opera</vt:lpstr>
      <vt:lpstr>Beijing Opera</vt:lpstr>
      <vt:lpstr>Solo Instrument Traditions</vt:lpstr>
      <vt:lpstr>Religious Traditions</vt:lpstr>
      <vt:lpstr>Popular Music:</vt:lpstr>
      <vt:lpstr>Mongolian Throat-Singing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China</dc:title>
  <dc:creator>Matthew Scott Phillips</dc:creator>
  <cp:lastModifiedBy>Matthew Scott Phillips</cp:lastModifiedBy>
  <cp:revision>4</cp:revision>
  <dcterms:created xsi:type="dcterms:W3CDTF">2016-10-27T00:22:47Z</dcterms:created>
  <dcterms:modified xsi:type="dcterms:W3CDTF">2018-11-06T17:25:27Z</dcterms:modified>
</cp:coreProperties>
</file>