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8" r:id="rId3"/>
    <p:sldId id="259" r:id="rId4"/>
    <p:sldId id="260" r:id="rId5"/>
    <p:sldId id="262" r:id="rId6"/>
    <p:sldId id="261" r:id="rId7"/>
    <p:sldId id="263" r:id="rId8"/>
    <p:sldId id="264" r:id="rId9"/>
    <p:sldId id="265" r:id="rId10"/>
    <p:sldId id="267" r:id="rId11"/>
    <p:sldId id="268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242851"/>
            <a:ext cx="8968084" cy="275942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716" y="4243845"/>
            <a:ext cx="3077108" cy="27694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2590078"/>
            <a:ext cx="8968085" cy="1660332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9111715" y="2590078"/>
            <a:ext cx="3077109" cy="16603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0322" y="2733709"/>
            <a:ext cx="8144134" cy="1373070"/>
          </a:xfrm>
        </p:spPr>
        <p:txBody>
          <a:bodyPr anchor="b">
            <a:noAutofit/>
          </a:bodyPr>
          <a:lstStyle>
            <a:lvl1pPr algn="r"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0322" y="4394039"/>
            <a:ext cx="8144134" cy="1117687"/>
          </a:xfrm>
        </p:spPr>
        <p:txBody>
          <a:bodyPr>
            <a:normAutofit/>
          </a:bodyPr>
          <a:lstStyle>
            <a:lvl1pPr marL="0" indent="0" algn="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E0307-B85C-446A-8EF0-0407D435D787}" type="datetimeFigureOut">
              <a:rPr lang="en-US" dirty="0"/>
              <a:t>4/17/2018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255346" y="2750337"/>
            <a:ext cx="1171888" cy="1356442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4711616"/>
            <a:ext cx="9613859" cy="453051"/>
          </a:xfrm>
        </p:spPr>
        <p:txBody>
          <a:bodyPr anchor="b">
            <a:normAutofit/>
          </a:bodyPr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0322" y="609597"/>
            <a:ext cx="9613859" cy="3589575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19" y="5169583"/>
            <a:ext cx="9613862" cy="6229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D862E7-95FA-4FC4-9EC5-DDBFA8DC7417}" type="datetimeFigureOut">
              <a:rPr lang="en-US" dirty="0"/>
              <a:t>4/17/2018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309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609597"/>
            <a:ext cx="9613858" cy="3592750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B987F2-A784-4F72-BB57-0E9EACDE722E}" type="datetimeFigureOut">
              <a:rPr lang="en-US" dirty="0"/>
              <a:t>4/17/2018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61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3" name="Picture 12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7856" y="609598"/>
            <a:ext cx="8718877" cy="3036061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402288" y="3653379"/>
            <a:ext cx="815657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BD51E-4B19-444E-85C0-DBD7EB6263F4}" type="datetimeFigureOut">
              <a:rPr lang="en-US" dirty="0"/>
              <a:t>4/17/2018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583572" y="74811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9662809" y="30335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0" name="Picture 9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Rectangle 11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4711615"/>
            <a:ext cx="9613862" cy="5885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0" y="5300149"/>
            <a:ext cx="9613862" cy="50225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D7255A-4AD5-4D3E-9A0A-689DA3BA976C}" type="datetimeFigureOut">
              <a:rPr lang="en-US" dirty="0"/>
              <a:t>4/17/2018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4" name="Picture 13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" name="Rectangle 16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69222" y="753228"/>
            <a:ext cx="9624960" cy="108093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60946" y="2336873"/>
            <a:ext cx="307003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0322" y="3022673"/>
            <a:ext cx="3049702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56025" y="233687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945470" y="3022673"/>
            <a:ext cx="3063240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24156" y="2336873"/>
            <a:ext cx="30700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224156" y="3022673"/>
            <a:ext cx="3070025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E0AD15-87AC-45B2-9EE5-8D165AF83CD7}" type="datetimeFigureOut">
              <a:rPr lang="en-US" dirty="0"/>
              <a:t>4/17/2018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0322" y="753228"/>
            <a:ext cx="9613860" cy="108093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0318" y="4297503"/>
            <a:ext cx="30497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0318" y="2336873"/>
            <a:ext cx="30497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0318" y="4873765"/>
            <a:ext cx="3049705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45471" y="429750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945470" y="2336873"/>
            <a:ext cx="3063240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944117" y="4873764"/>
            <a:ext cx="3067297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30678" y="4297503"/>
            <a:ext cx="30635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230677" y="2336873"/>
            <a:ext cx="30635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230553" y="4873762"/>
            <a:ext cx="3067563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C40CCD-F0D6-4CC2-A4C8-2D7D0D875F02}" type="datetimeFigureOut">
              <a:rPr lang="en-US" dirty="0"/>
              <a:t>4/17/2018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CFE2CC-454D-4466-AC55-B86DA0A87BAE}" type="datetimeFigureOut">
              <a:rPr lang="en-US" dirty="0"/>
              <a:t>4/17/2018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ltGray">
          <a:xfrm rot="5400000">
            <a:off x="8116207" y="1869395"/>
            <a:ext cx="5106988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 rot="5400000">
            <a:off x="9868202" y="5372403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129231" y="609597"/>
            <a:ext cx="1073802" cy="435376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0322" y="609597"/>
            <a:ext cx="8870004" cy="5326589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07126" y="5936187"/>
            <a:ext cx="2743200" cy="365125"/>
          </a:xfrm>
        </p:spPr>
        <p:txBody>
          <a:bodyPr/>
          <a:lstStyle/>
          <a:p>
            <a:fld id="{B647B1BF-4039-460D-A637-65428CBD720E}" type="datetimeFigureOut">
              <a:rPr lang="en-US" dirty="0"/>
              <a:t>4/17/2018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0321" y="5936188"/>
            <a:ext cx="6126805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097550" y="5398633"/>
            <a:ext cx="1154151" cy="1090789"/>
          </a:xfrm>
        </p:spPr>
        <p:txBody>
          <a:bodyPr anchor="t"/>
          <a:lstStyle>
            <a:lvl1pPr algn="ctr">
              <a:defRPr/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39ACE-9343-4EBE-B5CA-AEA240A1DC53}" type="datetimeFigureOut">
              <a:rPr lang="en-US" dirty="0"/>
              <a:t>4/17/2018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086907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4" y="4087901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-2" y="2726267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5" y="2726267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2869895"/>
            <a:ext cx="9613860" cy="1090788"/>
          </a:xfrm>
        </p:spPr>
        <p:txBody>
          <a:bodyPr anchor="ctr">
            <a:normAutofit/>
          </a:bodyPr>
          <a:lstStyle>
            <a:lvl1pPr algn="r"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2" y="4232171"/>
            <a:ext cx="9613860" cy="1704017"/>
          </a:xfrm>
        </p:spPr>
        <p:txBody>
          <a:bodyPr>
            <a:normAutofit/>
          </a:bodyPr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A00F7B-89C5-4DF7-A309-6263220147D4}" type="datetimeFigureOut">
              <a:rPr lang="en-US" dirty="0"/>
              <a:t>4/17/2018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729455" y="286989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0320" y="2336873"/>
            <a:ext cx="4698358" cy="359931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94123" y="2336873"/>
            <a:ext cx="4700058" cy="359931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9C95DE-FD64-4606-AE61-EC1136867CC6}" type="datetimeFigureOut">
              <a:rPr lang="en-US" dirty="0"/>
              <a:t>4/17/2018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1" name="Picture 10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Rectangle 12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753229"/>
            <a:ext cx="9613863" cy="108093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6350" y="2336873"/>
            <a:ext cx="4472327" cy="69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0322" y="3030008"/>
            <a:ext cx="4698355" cy="290617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20154" y="2336873"/>
            <a:ext cx="4474028" cy="69207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94123" y="3030008"/>
            <a:ext cx="4700059" cy="290617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EB0BBD-30FE-4CF1-900A-0C45149F8AF8}" type="datetimeFigureOut">
              <a:rPr lang="en-US" dirty="0"/>
              <a:t>4/17/2018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7" name="Picture 6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1A5F7F-3E81-4C65-A4D1-CB62D5B9DB91}" type="datetimeFigureOut">
              <a:rPr lang="en-US" dirty="0"/>
              <a:t>4/17/2018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D-ShadowShor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7ECC86-1672-4627-AEFE-EC5485C73905}" type="datetimeFigureOut">
              <a:rPr lang="en-US" dirty="0"/>
              <a:t>4/17/2018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1" y="753227"/>
            <a:ext cx="9613859" cy="108094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5846" y="2336873"/>
            <a:ext cx="5608336" cy="359931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2336872"/>
            <a:ext cx="3790078" cy="359931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CB01F-D966-4C62-B900-0BE008A90C98}" type="datetimeFigureOut">
              <a:rPr lang="en-US" dirty="0"/>
              <a:t>4/17/2018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3" y="753228"/>
            <a:ext cx="9613857" cy="1080938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868333" y="2336874"/>
            <a:ext cx="5425849" cy="3599312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3" y="2336873"/>
            <a:ext cx="3876256" cy="3599315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73A0EA-7DC7-4964-BB97-B173EF3B859A}" type="datetimeFigureOut">
              <a:rPr lang="en-US" dirty="0"/>
              <a:t>4/17/2018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ashOverlay-FullResolve.png"/>
          <p:cNvPicPr>
            <a:picLocks noChangeAspect="1"/>
          </p:cNvPicPr>
          <p:nvPr/>
        </p:nvPicPr>
        <p:blipFill>
          <a:blip r:embed="rId19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0321" y="753228"/>
            <a:ext cx="9613861" cy="10809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1" y="2336873"/>
            <a:ext cx="9613861" cy="35993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0981" y="593618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EF52CC-F3D9-41D4-BCE4-C208E61A3F31}" type="datetimeFigureOut">
              <a:rPr lang="en-US" dirty="0"/>
              <a:t>4/17/2018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0321" y="5936188"/>
            <a:ext cx="687066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29455" y="753227"/>
            <a:ext cx="1154151" cy="10907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6.mp3"/><Relationship Id="rId1" Type="http://schemas.microsoft.com/office/2007/relationships/media" Target="../media/media6.mp3"/><Relationship Id="rId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7.png"/><Relationship Id="rId4" Type="http://schemas.openxmlformats.org/officeDocument/2006/relationships/image" Target="../media/image6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7.png"/><Relationship Id="rId5" Type="http://schemas.openxmlformats.org/officeDocument/2006/relationships/hyperlink" Target="https://www.google.com/url?sa=i&amp;rct=j&amp;q=&amp;esrc=s&amp;source=images&amp;cd=&amp;cad=rja&amp;uact=8&amp;ved=0ahUKEwi0u_LchIbQAhXB7IMKHT5_BbIQjRwIBg&amp;url=http://northernandes.blogspot.com/&amp;psig=AFQjCNEi2_Wagv_MQBUj8u-_4HSjsnI0HA&amp;ust=1478037432275389" TargetMode="External"/><Relationship Id="rId4" Type="http://schemas.openxmlformats.org/officeDocument/2006/relationships/image" Target="../media/image9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5" Type="http://schemas.openxmlformats.org/officeDocument/2006/relationships/image" Target="../media/image7.png"/><Relationship Id="rId4" Type="http://schemas.openxmlformats.org/officeDocument/2006/relationships/image" Target="../media/image10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Latin America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24456" y="2590079"/>
            <a:ext cx="3320660" cy="16603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317847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Afro Peruvian Music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0322" y="2336873"/>
            <a:ext cx="5143703" cy="3599316"/>
          </a:xfrm>
        </p:spPr>
        <p:txBody>
          <a:bodyPr>
            <a:normAutofit/>
          </a:bodyPr>
          <a:lstStyle/>
          <a:p>
            <a:pPr lvl="0"/>
            <a:r>
              <a:rPr lang="en-US" b="1" dirty="0"/>
              <a:t>A </a:t>
            </a:r>
            <a:r>
              <a:rPr lang="en-US" b="1" dirty="0" err="1"/>
              <a:t>Landó</a:t>
            </a:r>
            <a:r>
              <a:rPr lang="en-US" b="1" dirty="0"/>
              <a:t>:</a:t>
            </a:r>
            <a:endParaRPr lang="en-US" dirty="0"/>
          </a:p>
          <a:p>
            <a:pPr lvl="1"/>
            <a:r>
              <a:rPr lang="en-US" dirty="0"/>
              <a:t>In the Colonial Era, Peru was a major focus of African Slavery.</a:t>
            </a:r>
          </a:p>
          <a:p>
            <a:pPr lvl="1"/>
            <a:r>
              <a:rPr lang="en-US" dirty="0"/>
              <a:t>the 19</a:t>
            </a:r>
            <a:r>
              <a:rPr lang="en-US" baseline="30000" dirty="0"/>
              <a:t>th</a:t>
            </a:r>
            <a:r>
              <a:rPr lang="en-US" dirty="0"/>
              <a:t> century saw the diminution of African Music-Culture on the continent</a:t>
            </a:r>
          </a:p>
          <a:p>
            <a:pPr lvl="1"/>
            <a:r>
              <a:rPr lang="en-US" dirty="0"/>
              <a:t>By 1940, there was almost no African Music-Culture in Peru</a:t>
            </a:r>
          </a:p>
          <a:p>
            <a:pPr lvl="1"/>
            <a:r>
              <a:rPr lang="en-US" dirty="0"/>
              <a:t>a revival happened in the 1960’s</a:t>
            </a:r>
          </a:p>
          <a:p>
            <a:pPr lvl="1"/>
            <a:r>
              <a:rPr lang="en-US" dirty="0" err="1"/>
              <a:t>Landó</a:t>
            </a:r>
            <a:r>
              <a:rPr lang="en-US" dirty="0"/>
              <a:t>: Afro-Peruvian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9664" y="2336873"/>
            <a:ext cx="4914204" cy="3276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173058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err="1"/>
              <a:t>Azúcar</a:t>
            </a:r>
            <a:r>
              <a:rPr lang="en-US" b="1" dirty="0"/>
              <a:t> De </a:t>
            </a:r>
            <a:r>
              <a:rPr lang="en-US" b="1" dirty="0" err="1"/>
              <a:t>Caña</a:t>
            </a:r>
            <a:r>
              <a:rPr lang="en-US" b="1" dirty="0"/>
              <a:t>:</a:t>
            </a:r>
            <a:endParaRPr lang="en-US" dirty="0"/>
          </a:p>
          <a:p>
            <a:pPr lvl="1"/>
            <a:r>
              <a:rPr lang="en-US" dirty="0"/>
              <a:t>A Song of the </a:t>
            </a:r>
            <a:r>
              <a:rPr lang="en-US" dirty="0" err="1"/>
              <a:t>Landó</a:t>
            </a:r>
            <a:r>
              <a:rPr lang="en-US" dirty="0"/>
              <a:t> genre</a:t>
            </a:r>
          </a:p>
          <a:p>
            <a:pPr lvl="1"/>
            <a:r>
              <a:rPr lang="en-US" dirty="0"/>
              <a:t>Highly Emotional singing</a:t>
            </a:r>
          </a:p>
          <a:p>
            <a:pPr lvl="1"/>
            <a:r>
              <a:rPr lang="en-US" dirty="0"/>
              <a:t>Incorporates terms of flirtation and eroticism</a:t>
            </a:r>
          </a:p>
          <a:p>
            <a:pPr lvl="1"/>
            <a:r>
              <a:rPr lang="en-US" dirty="0" err="1"/>
              <a:t>Quijada</a:t>
            </a:r>
            <a:r>
              <a:rPr lang="en-US" dirty="0"/>
              <a:t>: the jawbone of a donkey, horse, or cow</a:t>
            </a:r>
          </a:p>
          <a:p>
            <a:pPr lvl="1"/>
            <a:r>
              <a:rPr lang="en-US" dirty="0"/>
              <a:t>Exchange between vocalist and chorus reminiscent of African Call and Response</a:t>
            </a:r>
          </a:p>
          <a:p>
            <a:endParaRPr lang="en-US" dirty="0"/>
          </a:p>
        </p:txBody>
      </p:sp>
      <p:pic>
        <p:nvPicPr>
          <p:cNvPr id="4" name="3-07 _Azúcar De Caña_ (_Sugar Cane_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650523" y="465757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5738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305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Latin America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lvl="0"/>
            <a:r>
              <a:rPr lang="en-US" dirty="0"/>
              <a:t>Culturally a Kaleidoscope </a:t>
            </a:r>
          </a:p>
          <a:p>
            <a:pPr lvl="0"/>
            <a:r>
              <a:rPr lang="en-US" dirty="0"/>
              <a:t>Latin American musical styles</a:t>
            </a:r>
          </a:p>
          <a:p>
            <a:pPr lvl="1"/>
            <a:r>
              <a:rPr lang="en-US" dirty="0"/>
              <a:t>Salsa</a:t>
            </a:r>
          </a:p>
          <a:p>
            <a:pPr lvl="1"/>
            <a:r>
              <a:rPr lang="en-US" dirty="0" err="1"/>
              <a:t>Bossa</a:t>
            </a:r>
            <a:r>
              <a:rPr lang="en-US" dirty="0"/>
              <a:t> Nova</a:t>
            </a:r>
          </a:p>
          <a:p>
            <a:pPr lvl="1"/>
            <a:r>
              <a:rPr lang="en-US" dirty="0"/>
              <a:t>Tango</a:t>
            </a:r>
          </a:p>
          <a:p>
            <a:pPr lvl="1"/>
            <a:r>
              <a:rPr lang="en-US" dirty="0"/>
              <a:t>Calypso</a:t>
            </a:r>
          </a:p>
          <a:p>
            <a:pPr lvl="0"/>
            <a:r>
              <a:rPr lang="en-US" dirty="0"/>
              <a:t>Many Languages</a:t>
            </a:r>
          </a:p>
          <a:p>
            <a:pPr lvl="1"/>
            <a:r>
              <a:rPr lang="en-US" dirty="0"/>
              <a:t>Spanish</a:t>
            </a:r>
          </a:p>
          <a:p>
            <a:pPr lvl="1"/>
            <a:r>
              <a:rPr lang="en-US" dirty="0"/>
              <a:t>Portuguese</a:t>
            </a:r>
          </a:p>
          <a:p>
            <a:pPr lvl="1"/>
            <a:r>
              <a:rPr lang="en-US" dirty="0"/>
              <a:t>English</a:t>
            </a:r>
          </a:p>
          <a:p>
            <a:pPr lvl="1"/>
            <a:r>
              <a:rPr lang="en-US" dirty="0" err="1"/>
              <a:t>Quicha</a:t>
            </a:r>
            <a:r>
              <a:rPr lang="en-US" dirty="0"/>
              <a:t> (Native American)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12169" y="2149865"/>
            <a:ext cx="3419622" cy="39785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387074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Chilean Nueva </a:t>
            </a:r>
            <a:r>
              <a:rPr lang="en-US" b="1" dirty="0" err="1"/>
              <a:t>Canción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“New Song”</a:t>
            </a:r>
          </a:p>
          <a:p>
            <a:r>
              <a:rPr lang="en-US" dirty="0"/>
              <a:t>pioneered by Victor </a:t>
            </a:r>
            <a:r>
              <a:rPr lang="en-US" dirty="0" err="1"/>
              <a:t>Jara</a:t>
            </a:r>
            <a:r>
              <a:rPr lang="en-US" dirty="0"/>
              <a:t>, of Chile</a:t>
            </a:r>
          </a:p>
          <a:p>
            <a:r>
              <a:rPr lang="en-US" dirty="0"/>
              <a:t>Standing up to oppression</a:t>
            </a:r>
          </a:p>
          <a:p>
            <a:r>
              <a:rPr lang="en-US" dirty="0"/>
              <a:t> developed first in Chile, Uruguay, and Argentina</a:t>
            </a:r>
          </a:p>
          <a:p>
            <a:r>
              <a:rPr lang="en-US" dirty="0"/>
              <a:t>during the 1950’s and 1960’s</a:t>
            </a:r>
          </a:p>
        </p:txBody>
      </p:sp>
    </p:spTree>
    <p:extLst>
      <p:ext uri="{BB962C8B-B14F-4D97-AF65-F5344CB8AC3E}">
        <p14:creationId xmlns:p14="http://schemas.microsoft.com/office/powerpoint/2010/main" val="242874007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“El </a:t>
            </a:r>
            <a:r>
              <a:rPr lang="en-US" dirty="0" err="1"/>
              <a:t>apareciado</a:t>
            </a:r>
            <a:r>
              <a:rPr lang="en-US" dirty="0"/>
              <a:t>” (“The Apparition”)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endParaRPr lang="en-US" dirty="0"/>
          </a:p>
          <a:p>
            <a:r>
              <a:rPr lang="en-US" dirty="0"/>
              <a:t>One of Victor </a:t>
            </a:r>
            <a:r>
              <a:rPr lang="en-US" dirty="0" err="1"/>
              <a:t>Jara’s</a:t>
            </a:r>
            <a:r>
              <a:rPr lang="en-US" dirty="0"/>
              <a:t> best known songs</a:t>
            </a:r>
          </a:p>
          <a:p>
            <a:r>
              <a:rPr lang="en-US" dirty="0"/>
              <a:t>Juxtaposes two meters: </a:t>
            </a:r>
          </a:p>
          <a:p>
            <a:pPr lvl="1"/>
            <a:r>
              <a:rPr lang="en-US" dirty="0"/>
              <a:t>Simple Triple (123)</a:t>
            </a:r>
          </a:p>
          <a:p>
            <a:pPr lvl="1"/>
            <a:r>
              <a:rPr lang="en-US" dirty="0"/>
              <a:t>Compound Duple (123456)</a:t>
            </a:r>
          </a:p>
          <a:p>
            <a:pPr lvl="1"/>
            <a:r>
              <a:rPr lang="en-US" i="1" dirty="0" err="1"/>
              <a:t>cueca</a:t>
            </a:r>
            <a:r>
              <a:rPr lang="en-US" dirty="0"/>
              <a:t> Rhythm</a:t>
            </a:r>
          </a:p>
          <a:p>
            <a:r>
              <a:rPr lang="en-US" dirty="0"/>
              <a:t>Also combines elements of major and minor scales</a:t>
            </a:r>
          </a:p>
          <a:p>
            <a:r>
              <a:rPr lang="en-US" dirty="0"/>
              <a:t>Words on page 280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58662" y="2336873"/>
            <a:ext cx="2714625" cy="2667000"/>
          </a:xfrm>
          <a:prstGeom prst="rect">
            <a:avLst/>
          </a:prstGeom>
        </p:spPr>
      </p:pic>
      <p:pic>
        <p:nvPicPr>
          <p:cNvPr id="5" name="3-01 _El Aparecido_ (_The Apparition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806374" y="532658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563267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514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Bolivian </a:t>
            </a:r>
            <a:r>
              <a:rPr lang="en-US" b="1" dirty="0" err="1"/>
              <a:t>K’antu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err="1"/>
              <a:t>K’antu</a:t>
            </a:r>
            <a:r>
              <a:rPr lang="en-US" dirty="0"/>
              <a:t> is a Bolivian ceremonial Pan Flute</a:t>
            </a:r>
          </a:p>
          <a:p>
            <a:r>
              <a:rPr lang="en-US" dirty="0"/>
              <a:t>Used to express a connection with Native American traditions </a:t>
            </a:r>
          </a:p>
          <a:p>
            <a:r>
              <a:rPr lang="en-US" b="1" dirty="0" err="1"/>
              <a:t>Kutirimunapaq</a:t>
            </a:r>
            <a:r>
              <a:rPr lang="en-US" b="1" dirty="0"/>
              <a:t> (“so that we can return”)</a:t>
            </a:r>
            <a:endParaRPr lang="en-US" dirty="0"/>
          </a:p>
          <a:p>
            <a:pPr lvl="1"/>
            <a:r>
              <a:rPr lang="en-US" dirty="0"/>
              <a:t>From the </a:t>
            </a:r>
            <a:r>
              <a:rPr lang="en-US" dirty="0" err="1"/>
              <a:t>Niñokorin</a:t>
            </a:r>
            <a:r>
              <a:rPr lang="en-US" dirty="0"/>
              <a:t> community of Peru.</a:t>
            </a:r>
          </a:p>
          <a:p>
            <a:pPr lvl="1"/>
            <a:r>
              <a:rPr lang="en-US" dirty="0"/>
              <a:t>Same Melody at various pitch levels: Octave, perfect 5</a:t>
            </a:r>
            <a:r>
              <a:rPr lang="en-US" baseline="30000" dirty="0"/>
              <a:t>th</a:t>
            </a:r>
            <a:r>
              <a:rPr lang="en-US" dirty="0"/>
              <a:t>.</a:t>
            </a:r>
          </a:p>
          <a:p>
            <a:pPr lvl="1"/>
            <a:r>
              <a:rPr lang="en-US" dirty="0"/>
              <a:t>Techniques found in Middle Ages European music</a:t>
            </a:r>
          </a:p>
          <a:p>
            <a:endParaRPr lang="en-US" dirty="0"/>
          </a:p>
        </p:txBody>
      </p:sp>
      <p:pic>
        <p:nvPicPr>
          <p:cNvPr id="4" name="3-02 _Kutirimunapaq_ (_So That We C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590468" y="362647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573922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290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The </a:t>
            </a:r>
            <a:r>
              <a:rPr lang="en-US" b="1" dirty="0" err="1"/>
              <a:t>Quichua</a:t>
            </a:r>
            <a:r>
              <a:rPr lang="en-US" b="1" dirty="0"/>
              <a:t> of the Northern Andes of Ecuador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0322" y="2336873"/>
            <a:ext cx="4793200" cy="3599316"/>
          </a:xfrm>
        </p:spPr>
        <p:txBody>
          <a:bodyPr/>
          <a:lstStyle/>
          <a:p>
            <a:r>
              <a:rPr lang="en-US" dirty="0"/>
              <a:t>Native American People</a:t>
            </a:r>
          </a:p>
          <a:p>
            <a:r>
              <a:rPr lang="en-US" dirty="0"/>
              <a:t>small collections of houses called “</a:t>
            </a:r>
            <a:r>
              <a:rPr lang="en-US" dirty="0" err="1"/>
              <a:t>comunas</a:t>
            </a:r>
            <a:r>
              <a:rPr lang="en-US" dirty="0"/>
              <a:t>”</a:t>
            </a:r>
          </a:p>
          <a:p>
            <a:r>
              <a:rPr lang="en-US" dirty="0"/>
              <a:t>Strong sense of community</a:t>
            </a:r>
          </a:p>
          <a:p>
            <a:r>
              <a:rPr lang="en-US" dirty="0"/>
              <a:t>Way of Life is virtually unchanged for centuries</a:t>
            </a:r>
          </a:p>
          <a:p>
            <a:endParaRPr lang="en-US" dirty="0"/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25330" y="2336872"/>
            <a:ext cx="5168852" cy="3876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769702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The Musical Tradition: </a:t>
            </a:r>
            <a:r>
              <a:rPr lang="en-US" b="1" dirty="0" err="1"/>
              <a:t>Sanjuan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0321" y="2336873"/>
            <a:ext cx="6179851" cy="3599316"/>
          </a:xfrm>
        </p:spPr>
        <p:txBody>
          <a:bodyPr/>
          <a:lstStyle/>
          <a:p>
            <a:pPr lvl="1"/>
            <a:r>
              <a:rPr lang="en-US" dirty="0"/>
              <a:t>originally applied to music sung at the Feast of St. John</a:t>
            </a:r>
          </a:p>
          <a:p>
            <a:pPr lvl="1"/>
            <a:r>
              <a:rPr lang="en-US" dirty="0"/>
              <a:t>an instrument: A harp without pedals.</a:t>
            </a:r>
          </a:p>
          <a:p>
            <a:pPr lvl="1"/>
            <a:r>
              <a:rPr lang="en-US" dirty="0"/>
              <a:t>Most players play a large version of this instrument:</a:t>
            </a:r>
          </a:p>
          <a:p>
            <a:pPr lvl="1"/>
            <a:r>
              <a:rPr lang="en-US" dirty="0"/>
              <a:t>The Imbabura harp </a:t>
            </a:r>
          </a:p>
          <a:p>
            <a:pPr lvl="1"/>
            <a:r>
              <a:rPr lang="en-US" dirty="0" err="1"/>
              <a:t>Muyu</a:t>
            </a:r>
            <a:r>
              <a:rPr lang="en-US" dirty="0"/>
              <a:t> </a:t>
            </a:r>
            <a:r>
              <a:rPr lang="en-US" dirty="0" err="1"/>
              <a:t>Muyari</a:t>
            </a:r>
            <a:r>
              <a:rPr lang="en-US" dirty="0"/>
              <a:t> </a:t>
            </a:r>
            <a:r>
              <a:rPr lang="en-US" dirty="0" err="1"/>
              <a:t>Warmigu</a:t>
            </a:r>
            <a:r>
              <a:rPr lang="en-US" dirty="0"/>
              <a:t> (“Please return, Dear Woman”)</a:t>
            </a:r>
          </a:p>
          <a:p>
            <a:pPr lvl="2"/>
            <a:r>
              <a:rPr lang="en-US" dirty="0"/>
              <a:t>Played by Imbabura harp</a:t>
            </a:r>
          </a:p>
          <a:p>
            <a:pPr lvl="2"/>
            <a:r>
              <a:rPr lang="en-US" dirty="0" err="1"/>
              <a:t>Quicha</a:t>
            </a:r>
            <a:r>
              <a:rPr lang="en-US" dirty="0"/>
              <a:t> Language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98901" y="2319692"/>
            <a:ext cx="3507545" cy="2630659"/>
          </a:xfrm>
          <a:prstGeom prst="rect">
            <a:avLst/>
          </a:prstGeom>
        </p:spPr>
      </p:pic>
      <p:sp>
        <p:nvSpPr>
          <p:cNvPr id="5" name="AutoShape 2" descr="Image result for imbabura harp">
            <a:hlinkClick r:id="rId5"/>
          </p:cNvPr>
          <p:cNvSpPr>
            <a:spLocks noChangeAspect="1" noChangeArrowheads="1"/>
          </p:cNvSpPr>
          <p:nvPr/>
        </p:nvSpPr>
        <p:spPr bwMode="auto">
          <a:xfrm>
            <a:off x="5146675" y="-944563"/>
            <a:ext cx="1476375" cy="1971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AutoShape 4" descr="Image result for imbabura harp">
            <a:hlinkClick r:id="rId5"/>
          </p:cNvPr>
          <p:cNvSpPr>
            <a:spLocks noChangeAspect="1" noChangeArrowheads="1"/>
          </p:cNvSpPr>
          <p:nvPr/>
        </p:nvSpPr>
        <p:spPr bwMode="auto">
          <a:xfrm>
            <a:off x="9368799" y="3964513"/>
            <a:ext cx="1476375" cy="1971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7" name="3-03 _Muyu Muyari Warmigu_ (_Please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520470" y="532658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442567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2008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African Ecuadoran Music of the </a:t>
            </a:r>
            <a:r>
              <a:rPr lang="en-US" b="1" dirty="0" err="1"/>
              <a:t>Chota</a:t>
            </a:r>
            <a:r>
              <a:rPr lang="en-US" b="1" dirty="0"/>
              <a:t> River Valley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0321" y="2336873"/>
            <a:ext cx="5308355" cy="3599316"/>
          </a:xfrm>
        </p:spPr>
        <p:txBody>
          <a:bodyPr/>
          <a:lstStyle/>
          <a:p>
            <a:r>
              <a:rPr lang="en-US" dirty="0"/>
              <a:t>As much as 25% of Ecuador’s Population is African American.</a:t>
            </a:r>
          </a:p>
          <a:p>
            <a:r>
              <a:rPr lang="en-US" dirty="0"/>
              <a:t>They are mostly in the coastal Esmeraldas Province</a:t>
            </a:r>
          </a:p>
          <a:p>
            <a:r>
              <a:rPr lang="en-US" dirty="0"/>
              <a:t>The </a:t>
            </a:r>
            <a:r>
              <a:rPr lang="en-US" dirty="0" err="1"/>
              <a:t>Chota</a:t>
            </a:r>
            <a:r>
              <a:rPr lang="en-US" dirty="0"/>
              <a:t> valley </a:t>
            </a:r>
          </a:p>
          <a:p>
            <a:r>
              <a:rPr lang="en-US" dirty="0"/>
              <a:t>Influences from </a:t>
            </a:r>
            <a:r>
              <a:rPr lang="en-US" dirty="0" err="1"/>
              <a:t>Quicha</a:t>
            </a:r>
            <a:endParaRPr lang="en-US" dirty="0"/>
          </a:p>
          <a:p>
            <a:r>
              <a:rPr lang="en-US" b="1" i="1" dirty="0"/>
              <a:t>Me </a:t>
            </a:r>
            <a:r>
              <a:rPr lang="en-US" b="1" i="1" dirty="0" err="1"/>
              <a:t>Gusta</a:t>
            </a:r>
            <a:r>
              <a:rPr lang="en-US" b="1" i="1" dirty="0"/>
              <a:t> La </a:t>
            </a:r>
            <a:r>
              <a:rPr lang="en-US" b="1" i="1" dirty="0" err="1"/>
              <a:t>Leche</a:t>
            </a:r>
            <a:endParaRPr lang="en-US" dirty="0"/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88676" y="2336873"/>
            <a:ext cx="4019550" cy="3019425"/>
          </a:xfrm>
          <a:prstGeom prst="rect">
            <a:avLst/>
          </a:prstGeom>
        </p:spPr>
      </p:pic>
      <p:pic>
        <p:nvPicPr>
          <p:cNvPr id="5" name="3-05 _Me Gusta La Leche_ (_I Like Mi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877651" y="532658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108113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333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The Andean Ensemble Phenomenon: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0321" y="2336873"/>
            <a:ext cx="4921989" cy="3599316"/>
          </a:xfrm>
        </p:spPr>
        <p:txBody>
          <a:bodyPr/>
          <a:lstStyle/>
          <a:p>
            <a:pPr lvl="1"/>
            <a:r>
              <a:rPr lang="en-US" dirty="0"/>
              <a:t>became a part of the fusion “</a:t>
            </a:r>
            <a:r>
              <a:rPr lang="en-US" dirty="0" err="1"/>
              <a:t>worldbeat</a:t>
            </a:r>
            <a:r>
              <a:rPr lang="en-US" dirty="0"/>
              <a:t>” </a:t>
            </a:r>
          </a:p>
          <a:p>
            <a:pPr lvl="1"/>
            <a:endParaRPr lang="en-US" dirty="0"/>
          </a:p>
          <a:p>
            <a:pPr lvl="1"/>
            <a:r>
              <a:rPr lang="en-US" dirty="0"/>
              <a:t>now popular from Europe to Japan, </a:t>
            </a:r>
          </a:p>
          <a:p>
            <a:pPr lvl="1"/>
            <a:r>
              <a:rPr lang="en-US" dirty="0" err="1"/>
              <a:t>Chaskinakuy</a:t>
            </a:r>
            <a:r>
              <a:rPr lang="en-US" dirty="0"/>
              <a:t>:</a:t>
            </a:r>
          </a:p>
          <a:p>
            <a:pPr lvl="2"/>
            <a:r>
              <a:rPr lang="en-US" dirty="0"/>
              <a:t>“dedicated revivalists” </a:t>
            </a:r>
          </a:p>
          <a:p>
            <a:pPr lvl="2"/>
            <a:r>
              <a:rPr lang="en-US" dirty="0"/>
              <a:t>sing in English, </a:t>
            </a:r>
            <a:r>
              <a:rPr lang="en-US" dirty="0" err="1"/>
              <a:t>Quicha</a:t>
            </a:r>
            <a:r>
              <a:rPr lang="en-US" dirty="0"/>
              <a:t>, and Spanish.</a:t>
            </a:r>
          </a:p>
          <a:p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5487250" y="2336872"/>
            <a:ext cx="5279487" cy="18705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43000" marR="0" lvl="2" indent="-2286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"/>
            </a:pPr>
            <a:r>
              <a:rPr lang="en-US" dirty="0">
                <a:ea typeface="Calibri" panose="020F0502020204030204" pitchFamily="34" charset="0"/>
                <a:cs typeface="Times New Roman" panose="02020603050405020304" pitchFamily="18" charset="0"/>
              </a:rPr>
              <a:t>“Amor </a:t>
            </a:r>
            <a:r>
              <a:rPr lang="en-US" dirty="0" err="1">
                <a:ea typeface="Calibri" panose="020F0502020204030204" pitchFamily="34" charset="0"/>
                <a:cs typeface="Times New Roman" panose="02020603050405020304" pitchFamily="18" charset="0"/>
              </a:rPr>
              <a:t>Impossibile</a:t>
            </a:r>
            <a:r>
              <a:rPr lang="en-US" dirty="0">
                <a:ea typeface="Calibri" panose="020F0502020204030204" pitchFamily="34" charset="0"/>
                <a:cs typeface="Times New Roman" panose="02020603050405020304" pitchFamily="18" charset="0"/>
              </a:rPr>
              <a:t>”</a:t>
            </a:r>
          </a:p>
          <a:p>
            <a:pPr marL="1600200" marR="0" lvl="3" indent="-2286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US" dirty="0">
                <a:ea typeface="Calibri" panose="020F0502020204030204" pitchFamily="34" charset="0"/>
                <a:cs typeface="Times New Roman" panose="02020603050405020304" pitchFamily="18" charset="0"/>
              </a:rPr>
              <a:t>Uses the </a:t>
            </a:r>
            <a:r>
              <a:rPr lang="en-US" dirty="0" err="1">
                <a:ea typeface="Calibri" panose="020F0502020204030204" pitchFamily="34" charset="0"/>
                <a:cs typeface="Times New Roman" panose="02020603050405020304" pitchFamily="18" charset="0"/>
              </a:rPr>
              <a:t>Sanjuan</a:t>
            </a:r>
            <a:r>
              <a:rPr lang="en-US" dirty="0">
                <a:ea typeface="Calibri" panose="020F0502020204030204" pitchFamily="34" charset="0"/>
                <a:cs typeface="Times New Roman" panose="02020603050405020304" pitchFamily="18" charset="0"/>
              </a:rPr>
              <a:t> harp</a:t>
            </a:r>
          </a:p>
          <a:p>
            <a:pPr marL="1600200" marR="0" lvl="3" indent="-2286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US" dirty="0">
                <a:ea typeface="Calibri" panose="020F0502020204030204" pitchFamily="34" charset="0"/>
                <a:cs typeface="Times New Roman" panose="02020603050405020304" pitchFamily="18" charset="0"/>
              </a:rPr>
              <a:t>Combination of major and minor keys</a:t>
            </a:r>
          </a:p>
          <a:p>
            <a:pPr marL="1600200" marR="0" lvl="3" indent="-2286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US" dirty="0">
                <a:ea typeface="Calibri" panose="020F0502020204030204" pitchFamily="34" charset="0"/>
                <a:cs typeface="Times New Roman" panose="02020603050405020304" pitchFamily="18" charset="0"/>
              </a:rPr>
              <a:t>Rhythm beaten on the harp </a:t>
            </a:r>
            <a:r>
              <a:rPr lang="en-US" dirty="0" err="1">
                <a:ea typeface="Calibri" panose="020F0502020204030204" pitchFamily="34" charset="0"/>
                <a:cs typeface="Times New Roman" panose="02020603050405020304" pitchFamily="18" charset="0"/>
              </a:rPr>
              <a:t>soundbox</a:t>
            </a:r>
            <a:r>
              <a:rPr lang="en-US" dirty="0"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5" name="3-06 _Amor Impossible_ (_Impossible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126993" y="459239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088124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362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Berlin">
  <a:themeElements>
    <a:clrScheme name="Berlin">
      <a:dk1>
        <a:sysClr val="windowText" lastClr="000000"/>
      </a:dk1>
      <a:lt1>
        <a:sysClr val="window" lastClr="FFFFFF"/>
      </a:lt1>
      <a:dk2>
        <a:srgbClr val="1F8094"/>
      </a:dk2>
      <a:lt2>
        <a:srgbClr val="E7E6E6"/>
      </a:lt2>
      <a:accent1>
        <a:srgbClr val="39CDE7"/>
      </a:accent1>
      <a:accent2>
        <a:srgbClr val="60DE72"/>
      </a:accent2>
      <a:accent3>
        <a:srgbClr val="DDCC64"/>
      </a:accent3>
      <a:accent4>
        <a:srgbClr val="F49D50"/>
      </a:accent4>
      <a:accent5>
        <a:srgbClr val="E44951"/>
      </a:accent5>
      <a:accent6>
        <a:srgbClr val="D666F9"/>
      </a:accent6>
      <a:hlink>
        <a:srgbClr val="4BF7ED"/>
      </a:hlink>
      <a:folHlink>
        <a:srgbClr val="95E9F4"/>
      </a:folHlink>
    </a:clrScheme>
    <a:fontScheme name="Berlin">
      <a:maj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erli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0000"/>
                <a:lumMod val="11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6000"/>
                <a:shade val="100000"/>
                <a:hueMod val="92000"/>
                <a:satMod val="200000"/>
                <a:lumMod val="128000"/>
              </a:schemeClr>
            </a:gs>
            <a:gs pos="50000">
              <a:schemeClr val="phClr">
                <a:shade val="100000"/>
                <a:hueMod val="100000"/>
                <a:satMod val="110000"/>
                <a:lumMod val="130000"/>
              </a:schemeClr>
            </a:gs>
            <a:gs pos="100000">
              <a:schemeClr val="phClr">
                <a:shade val="78000"/>
                <a:hueMod val="118000"/>
                <a:satMod val="120000"/>
                <a:lumMod val="69000"/>
              </a:schemeClr>
            </a:gs>
          </a:gsLst>
          <a:lin ang="252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erlin" id="{7B5DBA9E-B069-418E-9360-A61BDD0615A4}" vid="{C7DC10E3-4FF5-456B-A359-A0F378C1E5FB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TM04033917[[fn=Berlin]]</Template>
  <TotalTime>35</TotalTime>
  <Words>428</Words>
  <Application>Microsoft Office PowerPoint</Application>
  <PresentationFormat>Widescreen</PresentationFormat>
  <Paragraphs>78</Paragraphs>
  <Slides>11</Slides>
  <Notes>0</Notes>
  <HiddenSlides>0</HiddenSlides>
  <MMClips>6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8" baseType="lpstr">
      <vt:lpstr>Arial</vt:lpstr>
      <vt:lpstr>Calibri</vt:lpstr>
      <vt:lpstr>Symbol</vt:lpstr>
      <vt:lpstr>Times New Roman</vt:lpstr>
      <vt:lpstr>Trebuchet MS</vt:lpstr>
      <vt:lpstr>Wingdings</vt:lpstr>
      <vt:lpstr>Berlin</vt:lpstr>
      <vt:lpstr>Latin America</vt:lpstr>
      <vt:lpstr>Latin America</vt:lpstr>
      <vt:lpstr>Chilean Nueva Canción</vt:lpstr>
      <vt:lpstr>“El apareciado” (“The Apparition”)</vt:lpstr>
      <vt:lpstr>Bolivian K’antu</vt:lpstr>
      <vt:lpstr>The Quichua of the Northern Andes of Ecuador</vt:lpstr>
      <vt:lpstr>The Musical Tradition: Sanjuan</vt:lpstr>
      <vt:lpstr>African Ecuadoran Music of the Chota River Valley</vt:lpstr>
      <vt:lpstr>The Andean Ensemble Phenomenon:</vt:lpstr>
      <vt:lpstr>Afro Peruvian Music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Latin America</dc:title>
  <dc:creator>Matthew Scott Phillips</dc:creator>
  <cp:lastModifiedBy>Matthew Scott Phillips</cp:lastModifiedBy>
  <cp:revision>9</cp:revision>
  <dcterms:created xsi:type="dcterms:W3CDTF">2016-10-31T21:42:00Z</dcterms:created>
  <dcterms:modified xsi:type="dcterms:W3CDTF">2018-04-17T17:11:59Z</dcterms:modified>
</cp:coreProperties>
</file>