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9" r:id="rId4"/>
    <p:sldId id="280" r:id="rId5"/>
    <p:sldId id="258" r:id="rId6"/>
    <p:sldId id="281" r:id="rId7"/>
    <p:sldId id="259" r:id="rId8"/>
    <p:sldId id="260" r:id="rId9"/>
    <p:sldId id="282" r:id="rId10"/>
    <p:sldId id="264" r:id="rId11"/>
    <p:sldId id="261" r:id="rId12"/>
    <p:sldId id="262" r:id="rId13"/>
    <p:sldId id="278" r:id="rId14"/>
    <p:sldId id="265" r:id="rId15"/>
    <p:sldId id="266" r:id="rId16"/>
    <p:sldId id="263" r:id="rId17"/>
    <p:sldId id="267" r:id="rId18"/>
    <p:sldId id="268" r:id="rId19"/>
    <p:sldId id="270" r:id="rId20"/>
    <p:sldId id="271" r:id="rId21"/>
    <p:sldId id="272" r:id="rId22"/>
    <p:sldId id="273" r:id="rId23"/>
    <p:sldId id="274" r:id="rId24"/>
    <p:sldId id="283" r:id="rId25"/>
    <p:sldId id="275" r:id="rId26"/>
    <p:sldId id="276" r:id="rId27"/>
    <p:sldId id="284" r:id="rId28"/>
    <p:sldId id="277" r:id="rId29"/>
    <p:sldId id="285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9A9A-B4B0-4B32-B8CD-2E25E95134C4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518A9-B687-4302-9395-2322403C6656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A684-0CB7-41E9-A4DF-5D1C2CA5BF6F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7C35-9E19-4518-A4B2-3B09CD8CC756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96DA8-8897-4DDF-BFB6-5D83863C837A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BA708-C5F0-412D-90E2-1919F0D196AE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8F8FA-EF43-4642-9368-3F4E33039BD9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721-B01C-4D5D-A3CA-2E5518383F10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513FEF9-69D0-4F8C-A336-59491FBEDC47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E21DC-8981-44E6-BC8C-2BA8F673FFBB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C5D3-0140-4E75-8D7F-C0623D06DFD7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666F9-5B40-48E0-8DFD-99EF944CDD22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98D6B-2C72-4E21-9893-A649C6E2A47D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1C9-A66C-49F0-970E-F7B68D9109A0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AE78-96A2-4A23-B183-3B6DB4374FE7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0757-B101-4811-9189-10EB2F458E2D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C078-589F-40E3-816C-EE21D62B5BBA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04436-CA73-4D53-89B4-2A5C7347BF2F}" type="datetimeFigureOut">
              <a:rPr lang="en-US" dirty="0"/>
              <a:t>11/13/2018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1.JP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8.mp3"/><Relationship Id="rId7" Type="http://schemas.openxmlformats.org/officeDocument/2006/relationships/image" Target="../media/image7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hyperlink" Target="https://www.youtube.com/watch?v=kWDh2O77jSE" TargetMode="Externa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8.mp3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7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8MLrWgXAOyo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7.png"/><Relationship Id="rId5" Type="http://schemas.openxmlformats.org/officeDocument/2006/relationships/hyperlink" Target="https://www.google.com/url?sa=i&amp;rct=j&amp;q=&amp;esrc=s&amp;source=images&amp;cd=&amp;cad=rja&amp;uact=8&amp;ved=0ahUKEwi0u_LchIbQAhXB7IMKHT5_BbIQjRwIBg&amp;url=http://northernandes.blogspot.com/&amp;psig=AFQjCNEi2_Wagv_MQBUj8u-_4HSjsnI0HA&amp;ust=1478037432275389" TargetMode="External"/><Relationship Id="rId4" Type="http://schemas.openxmlformats.org/officeDocument/2006/relationships/image" Target="../media/image1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Test III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4022878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effectLst/>
              </a:rPr>
              <a:t>How do Javanese and Western musical scales differ from one another?</a:t>
            </a:r>
            <a:endParaRPr lang="en-US" dirty="0">
              <a:effectLst/>
            </a:endParaRPr>
          </a:p>
          <a:p>
            <a:endParaRPr lang="en-US" dirty="0"/>
          </a:p>
          <a:p>
            <a:endParaRPr lang="en-US" dirty="0"/>
          </a:p>
          <a:p>
            <a:r>
              <a:rPr lang="en-US" b="1" dirty="0">
                <a:effectLst/>
              </a:rPr>
              <a:t>What gives Balinese gamelan music its shimmering quality?</a:t>
            </a:r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70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7884130" cy="3599316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>
                <a:effectLst/>
              </a:rPr>
              <a:t>The Chinese Music-Culture :</a:t>
            </a:r>
          </a:p>
          <a:p>
            <a:pPr lvl="1"/>
            <a:r>
              <a:rPr lang="en-US" dirty="0">
                <a:effectLst/>
              </a:rPr>
              <a:t>Mainland China</a:t>
            </a:r>
          </a:p>
          <a:p>
            <a:pPr lvl="1"/>
            <a:r>
              <a:rPr lang="en-US" dirty="0">
                <a:effectLst/>
              </a:rPr>
              <a:t>Singapore</a:t>
            </a:r>
          </a:p>
          <a:p>
            <a:pPr lvl="1"/>
            <a:r>
              <a:rPr lang="en-US" dirty="0">
                <a:effectLst/>
              </a:rPr>
              <a:t>Taiwan</a:t>
            </a:r>
          </a:p>
          <a:p>
            <a:pPr lvl="1"/>
            <a:r>
              <a:rPr lang="en-US" dirty="0">
                <a:effectLst/>
              </a:rPr>
              <a:t>Others</a:t>
            </a:r>
          </a:p>
          <a:p>
            <a:pPr lvl="0"/>
            <a:r>
              <a:rPr lang="en-US" dirty="0">
                <a:effectLst/>
              </a:rPr>
              <a:t>Largest Population (1.3 billion)</a:t>
            </a:r>
          </a:p>
          <a:p>
            <a:pPr lvl="0"/>
            <a:r>
              <a:rPr lang="en-US" dirty="0">
                <a:effectLst/>
              </a:rPr>
              <a:t>enormous cultural variety.</a:t>
            </a:r>
          </a:p>
          <a:p>
            <a:pPr lvl="0"/>
            <a:r>
              <a:rPr lang="en-US" dirty="0">
                <a:effectLst/>
              </a:rPr>
              <a:t>fifty=five “nationalities” </a:t>
            </a:r>
          </a:p>
          <a:p>
            <a:pPr lvl="0"/>
            <a:r>
              <a:rPr lang="en-US" dirty="0">
                <a:effectLst/>
              </a:rPr>
              <a:t>The Han are the Majority people</a:t>
            </a:r>
          </a:p>
          <a:p>
            <a:pPr lvl="0"/>
            <a:r>
              <a:rPr lang="en-US" dirty="0">
                <a:effectLst/>
              </a:rPr>
              <a:t>Largely Rural</a:t>
            </a:r>
          </a:p>
          <a:p>
            <a:pPr lvl="0"/>
            <a:r>
              <a:rPr lang="en-US" dirty="0">
                <a:effectLst/>
              </a:rPr>
              <a:t>Life at the Village Level</a:t>
            </a:r>
          </a:p>
          <a:p>
            <a:pPr lvl="0"/>
            <a:r>
              <a:rPr lang="en-US" dirty="0">
                <a:effectLst/>
              </a:rPr>
              <a:t>Increasingly Urban and Industrialized</a:t>
            </a:r>
          </a:p>
          <a:p>
            <a:pPr lvl="0"/>
            <a:endParaRPr lang="en-US" dirty="0">
              <a:effectLst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2616" y="2336873"/>
            <a:ext cx="5800522" cy="408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1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Languages: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>
                <a:effectLst/>
              </a:rPr>
              <a:t>Mandarin + Local Language</a:t>
            </a:r>
          </a:p>
          <a:p>
            <a:pPr lvl="1"/>
            <a:r>
              <a:rPr lang="en-US" b="1" dirty="0">
                <a:effectLst/>
              </a:rPr>
              <a:t>tone languages: </a:t>
            </a:r>
            <a:r>
              <a:rPr lang="en-US" dirty="0">
                <a:effectLst/>
              </a:rPr>
              <a:t>the pitch is as important as syntax (what the syllable is).</a:t>
            </a:r>
          </a:p>
          <a:p>
            <a:pPr lvl="1"/>
            <a:r>
              <a:rPr lang="en-US" dirty="0">
                <a:effectLst/>
              </a:rPr>
              <a:t>written language unified into a single system, </a:t>
            </a:r>
          </a:p>
          <a:p>
            <a:pPr lvl="1"/>
            <a:r>
              <a:rPr lang="en-US" dirty="0">
                <a:effectLst/>
              </a:rPr>
              <a:t>where each character equals a single word.</a:t>
            </a:r>
          </a:p>
          <a:p>
            <a:pPr lvl="0"/>
            <a:r>
              <a:rPr lang="en-US" dirty="0">
                <a:effectLst/>
              </a:rPr>
              <a:t>Religions of China:</a:t>
            </a:r>
          </a:p>
          <a:p>
            <a:pPr lvl="1"/>
            <a:r>
              <a:rPr lang="en-US" b="1" dirty="0">
                <a:effectLst/>
              </a:rPr>
              <a:t>Confucianism: </a:t>
            </a:r>
            <a:r>
              <a:rPr lang="en-US" dirty="0">
                <a:effectLst/>
              </a:rPr>
              <a:t>Founded by Kong </a:t>
            </a:r>
            <a:r>
              <a:rPr lang="en-US" dirty="0" err="1">
                <a:effectLst/>
              </a:rPr>
              <a:t>Fuzi</a:t>
            </a:r>
            <a:r>
              <a:rPr lang="en-US" dirty="0">
                <a:effectLst/>
              </a:rPr>
              <a:t>: argued the need for a social hierarchy</a:t>
            </a:r>
          </a:p>
          <a:p>
            <a:pPr lvl="1"/>
            <a:r>
              <a:rPr lang="en-US" b="1" dirty="0">
                <a:effectLst/>
              </a:rPr>
              <a:t>Taoism:</a:t>
            </a:r>
            <a:r>
              <a:rPr lang="en-US" dirty="0">
                <a:effectLst/>
              </a:rPr>
              <a:t> Believed in the severing of personal ties to the external world</a:t>
            </a:r>
          </a:p>
          <a:p>
            <a:pPr lvl="1"/>
            <a:r>
              <a:rPr lang="en-US" b="1" dirty="0">
                <a:effectLst/>
              </a:rPr>
              <a:t>Buddhism:</a:t>
            </a:r>
            <a:r>
              <a:rPr lang="en-US" dirty="0">
                <a:effectLst/>
              </a:rPr>
              <a:t> Came to China from India: preached the gradual perfection of man through multiple incarnations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7009" y="620091"/>
            <a:ext cx="4159348" cy="195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4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Folk Song: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>
                <a:effectLst/>
              </a:rPr>
              <a:t>numerous regional folk songs across china</a:t>
            </a:r>
          </a:p>
          <a:p>
            <a:pPr lvl="1"/>
            <a:r>
              <a:rPr lang="en-US" b="1" dirty="0" err="1">
                <a:effectLst/>
              </a:rPr>
              <a:t>Shan’ge</a:t>
            </a:r>
            <a:r>
              <a:rPr lang="en-US" b="1" dirty="0">
                <a:effectLst/>
              </a:rPr>
              <a:t>: </a:t>
            </a:r>
            <a:r>
              <a:rPr lang="en-US" dirty="0">
                <a:effectLst/>
              </a:rPr>
              <a:t>outdoor songs for agricultural work, and courting</a:t>
            </a:r>
          </a:p>
          <a:p>
            <a:pPr lvl="1"/>
            <a:r>
              <a:rPr lang="en-US" b="1" dirty="0" err="1">
                <a:effectLst/>
              </a:rPr>
              <a:t>Yundao</a:t>
            </a:r>
            <a:r>
              <a:rPr lang="en-US" b="1" dirty="0">
                <a:effectLst/>
              </a:rPr>
              <a:t> Ge (Weeding song)</a:t>
            </a:r>
            <a:endParaRPr lang="en-US" dirty="0">
              <a:effectLst/>
            </a:endParaRPr>
          </a:p>
          <a:p>
            <a:pPr lvl="2"/>
            <a:r>
              <a:rPr lang="en-US" dirty="0">
                <a:effectLst/>
              </a:rPr>
              <a:t>From Jiangsu Province in East China</a:t>
            </a:r>
          </a:p>
          <a:p>
            <a:pPr lvl="2"/>
            <a:r>
              <a:rPr lang="en-US" dirty="0">
                <a:effectLst/>
              </a:rPr>
              <a:t>From a rice-weeding song.</a:t>
            </a:r>
          </a:p>
          <a:p>
            <a:pPr lvl="2"/>
            <a:r>
              <a:rPr lang="en-US" dirty="0">
                <a:effectLst/>
              </a:rPr>
              <a:t>Alternates </a:t>
            </a:r>
            <a:r>
              <a:rPr lang="en-US" dirty="0" err="1">
                <a:effectLst/>
              </a:rPr>
              <a:t>vocables</a:t>
            </a:r>
            <a:r>
              <a:rPr lang="en-US" dirty="0">
                <a:effectLst/>
              </a:rPr>
              <a:t> and simple lyrics that depict the task of removing weeds from a rice field</a:t>
            </a:r>
          </a:p>
          <a:p>
            <a:pPr lvl="2"/>
            <a:r>
              <a:rPr lang="en-US" dirty="0">
                <a:effectLst/>
              </a:rPr>
              <a:t>Meant to help the workers get through labors</a:t>
            </a:r>
          </a:p>
          <a:p>
            <a:pPr lvl="2"/>
            <a:r>
              <a:rPr lang="en-US" dirty="0">
                <a:effectLst/>
              </a:rPr>
              <a:t>The singers will often make up lyrics on the spot</a:t>
            </a:r>
            <a:endParaRPr lang="en-US" dirty="0"/>
          </a:p>
        </p:txBody>
      </p:sp>
      <p:pic>
        <p:nvPicPr>
          <p:cNvPr id="4" name="2-08 _Yundao Ge_ (_Weeding Song_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51831" y="25704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3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8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Instrumental Ensemble Traditions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4587138" cy="3599316"/>
          </a:xfrm>
        </p:spPr>
        <p:txBody>
          <a:bodyPr/>
          <a:lstStyle/>
          <a:p>
            <a:pPr lvl="1"/>
            <a:r>
              <a:rPr lang="en-US" dirty="0">
                <a:effectLst/>
              </a:rPr>
              <a:t>There are a vast multitude of Instrumental Ensembles</a:t>
            </a:r>
          </a:p>
          <a:p>
            <a:pPr lvl="1"/>
            <a:r>
              <a:rPr lang="en-US" dirty="0">
                <a:effectLst/>
              </a:rPr>
              <a:t>Jiangnan </a:t>
            </a:r>
            <a:r>
              <a:rPr lang="en-US" dirty="0" err="1">
                <a:effectLst/>
              </a:rPr>
              <a:t>sizhu</a:t>
            </a:r>
            <a:r>
              <a:rPr lang="en-US" dirty="0">
                <a:effectLst/>
              </a:rPr>
              <a:t> of Shanghai.</a:t>
            </a:r>
          </a:p>
          <a:p>
            <a:pPr lvl="1"/>
            <a:r>
              <a:rPr lang="en-US" dirty="0">
                <a:effectLst/>
              </a:rPr>
              <a:t>General Instrumentation:</a:t>
            </a:r>
          </a:p>
          <a:p>
            <a:pPr lvl="2"/>
            <a:r>
              <a:rPr lang="en-US" dirty="0" err="1">
                <a:effectLst/>
              </a:rPr>
              <a:t>Sanxian</a:t>
            </a:r>
            <a:r>
              <a:rPr lang="en-US" dirty="0">
                <a:effectLst/>
              </a:rPr>
              <a:t>: three-stringed lute</a:t>
            </a:r>
          </a:p>
          <a:p>
            <a:pPr lvl="2"/>
            <a:r>
              <a:rPr lang="en-US" dirty="0" err="1">
                <a:effectLst/>
              </a:rPr>
              <a:t>Pipa</a:t>
            </a:r>
            <a:r>
              <a:rPr lang="en-US" dirty="0">
                <a:effectLst/>
              </a:rPr>
              <a:t>: four-stringed, pear shaped lute</a:t>
            </a:r>
          </a:p>
          <a:p>
            <a:pPr lvl="2"/>
            <a:r>
              <a:rPr lang="en-US" dirty="0" err="1">
                <a:effectLst/>
              </a:rPr>
              <a:t>Yangquin</a:t>
            </a:r>
            <a:r>
              <a:rPr lang="en-US" dirty="0">
                <a:effectLst/>
              </a:rPr>
              <a:t>: hammered dulcimer</a:t>
            </a:r>
          </a:p>
          <a:p>
            <a:pPr lvl="2"/>
            <a:r>
              <a:rPr lang="en-US" dirty="0" err="1">
                <a:effectLst/>
              </a:rPr>
              <a:t>Dizi</a:t>
            </a:r>
            <a:r>
              <a:rPr lang="en-US" dirty="0">
                <a:effectLst/>
              </a:rPr>
              <a:t>: bamboo flutes</a:t>
            </a:r>
          </a:p>
          <a:p>
            <a:pPr lvl="2"/>
            <a:r>
              <a:rPr lang="en-US" dirty="0">
                <a:effectLst/>
              </a:rPr>
              <a:t>Woodblocks, or clappers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267460" y="2336873"/>
            <a:ext cx="52030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Once played by hired Musicians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Today, played by groups of friends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Typically played in Chinese tea shops</a:t>
            </a:r>
            <a:endParaRPr lang="en-US" b="1" dirty="0"/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endParaRPr lang="en-US" dirty="0"/>
          </a:p>
        </p:txBody>
      </p:sp>
      <p:pic>
        <p:nvPicPr>
          <p:cNvPr id="5" name="2-10 Jiangnan Sizh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68992" y="38317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67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Huanle</a:t>
            </a:r>
            <a:r>
              <a:rPr lang="en-US" b="1" dirty="0"/>
              <a:t> Ge (Song of Happiness)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4149256" cy="3599316"/>
          </a:xfrm>
        </p:spPr>
        <p:txBody>
          <a:bodyPr/>
          <a:lstStyle/>
          <a:p>
            <a:pPr lvl="2"/>
            <a:r>
              <a:rPr lang="en-US" dirty="0">
                <a:effectLst/>
              </a:rPr>
              <a:t>An example of Jiangnan </a:t>
            </a:r>
            <a:r>
              <a:rPr lang="en-US" dirty="0" err="1">
                <a:effectLst/>
              </a:rPr>
              <a:t>Sizhu</a:t>
            </a:r>
            <a:endParaRPr lang="en-US" dirty="0">
              <a:effectLst/>
            </a:endParaRPr>
          </a:p>
          <a:p>
            <a:pPr lvl="2"/>
            <a:r>
              <a:rPr lang="en-US" dirty="0">
                <a:effectLst/>
              </a:rPr>
              <a:t>Once meant to accompany brides on a wedding day, </a:t>
            </a:r>
          </a:p>
          <a:p>
            <a:pPr lvl="2"/>
            <a:r>
              <a:rPr lang="en-US" dirty="0">
                <a:effectLst/>
              </a:rPr>
              <a:t>now played mostly in tea shops</a:t>
            </a:r>
          </a:p>
          <a:p>
            <a:pPr lvl="2"/>
            <a:r>
              <a:rPr lang="en-US" dirty="0">
                <a:effectLst/>
              </a:rPr>
              <a:t>Part of a </a:t>
            </a:r>
            <a:r>
              <a:rPr lang="en-US" dirty="0" err="1">
                <a:effectLst/>
              </a:rPr>
              <a:t>Jiangnam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Sizhu’s</a:t>
            </a:r>
            <a:r>
              <a:rPr lang="en-US" dirty="0">
                <a:effectLst/>
              </a:rPr>
              <a:t> band core repertory.</a:t>
            </a:r>
          </a:p>
          <a:p>
            <a:endParaRPr lang="en-US" dirty="0"/>
          </a:p>
        </p:txBody>
      </p:sp>
      <p:pic>
        <p:nvPicPr>
          <p:cNvPr id="4" name="2-11 _Huanle Ge_ (_Song Of Happines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50150" y="5326589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7686" y="2336873"/>
            <a:ext cx="4696496" cy="352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4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Beiguan</a:t>
            </a:r>
            <a:r>
              <a:rPr lang="en-US" b="1" dirty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en-US" dirty="0" err="1">
                <a:effectLst/>
              </a:rPr>
              <a:t>Beiguan</a:t>
            </a:r>
            <a:r>
              <a:rPr lang="en-US" dirty="0">
                <a:effectLst/>
              </a:rPr>
              <a:t>: a band of wind and percussion players</a:t>
            </a:r>
          </a:p>
          <a:p>
            <a:pPr lvl="2"/>
            <a:r>
              <a:rPr lang="en-US" dirty="0">
                <a:effectLst/>
              </a:rPr>
              <a:t>Outdoor music</a:t>
            </a:r>
          </a:p>
          <a:p>
            <a:pPr lvl="2"/>
            <a:r>
              <a:rPr lang="en-US" dirty="0">
                <a:effectLst/>
              </a:rPr>
              <a:t>“Seven-Inch Lotus”</a:t>
            </a:r>
          </a:p>
          <a:p>
            <a:pPr lvl="3"/>
            <a:r>
              <a:rPr lang="en-US" dirty="0">
                <a:effectLst/>
              </a:rPr>
              <a:t>One of the first </a:t>
            </a:r>
            <a:r>
              <a:rPr lang="en-US" dirty="0" err="1">
                <a:effectLst/>
              </a:rPr>
              <a:t>beiguan</a:t>
            </a:r>
            <a:r>
              <a:rPr lang="en-US" dirty="0">
                <a:effectLst/>
              </a:rPr>
              <a:t> songs beginning musicians are taught.</a:t>
            </a:r>
          </a:p>
          <a:p>
            <a:pPr lvl="3"/>
            <a:r>
              <a:rPr lang="en-US" dirty="0">
                <a:effectLst/>
              </a:rPr>
              <a:t>The notes are first learned with syllables (do-re-mi-like) </a:t>
            </a:r>
          </a:p>
          <a:p>
            <a:pPr lvl="3"/>
            <a:r>
              <a:rPr lang="en-US" dirty="0">
                <a:effectLst/>
              </a:rPr>
              <a:t>Once t</a:t>
            </a:r>
            <a:r>
              <a:rPr lang="en-US" u="sng" dirty="0">
                <a:effectLst/>
              </a:rPr>
              <a:t>his</a:t>
            </a:r>
            <a:r>
              <a:rPr lang="en-US" dirty="0">
                <a:effectLst/>
              </a:rPr>
              <a:t> version is learned it is transferred to instruments.</a:t>
            </a:r>
          </a:p>
          <a:p>
            <a:pPr lvl="2"/>
            <a:r>
              <a:rPr lang="en-US" dirty="0">
                <a:effectLst/>
              </a:rPr>
              <a:t>Steadily dying off</a:t>
            </a:r>
          </a:p>
          <a:p>
            <a:pPr lvl="2"/>
            <a:r>
              <a:rPr lang="en-US" dirty="0">
                <a:effectLst/>
              </a:rPr>
              <a:t>This music is seen as working class</a:t>
            </a:r>
          </a:p>
          <a:p>
            <a:r>
              <a:rPr lang="en-US" dirty="0" err="1">
                <a:hlinkClick r:id="rId6"/>
              </a:rPr>
              <a:t>Beiguan</a:t>
            </a:r>
            <a:r>
              <a:rPr lang="en-US" dirty="0">
                <a:hlinkClick r:id="rId6"/>
              </a:rPr>
              <a:t> Music</a:t>
            </a:r>
            <a:endParaRPr lang="en-US" dirty="0"/>
          </a:p>
        </p:txBody>
      </p:sp>
      <p:pic>
        <p:nvPicPr>
          <p:cNvPr id="4" name="2-12 _Qi Cun Lian_ (_Seven-Inch Lot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54516" y="5296436"/>
            <a:ext cx="609600" cy="609600"/>
          </a:xfrm>
          <a:prstGeom prst="rect">
            <a:avLst/>
          </a:prstGeom>
        </p:spPr>
      </p:pic>
      <p:pic>
        <p:nvPicPr>
          <p:cNvPr id="5" name="2-13 _Qi Cun Lian_ (_Seven-Inch Lotu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88345" y="52964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61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93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Opera Traditions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6583364" cy="3599316"/>
          </a:xfrm>
        </p:spPr>
        <p:txBody>
          <a:bodyPr>
            <a:normAutofit/>
          </a:bodyPr>
          <a:lstStyle/>
          <a:p>
            <a:pPr lvl="0"/>
            <a:r>
              <a:rPr lang="en-US" b="1" dirty="0" err="1">
                <a:effectLst/>
              </a:rPr>
              <a:t>Jingu</a:t>
            </a:r>
            <a:r>
              <a:rPr lang="en-US" b="1" dirty="0">
                <a:effectLst/>
              </a:rPr>
              <a:t>: </a:t>
            </a:r>
            <a:r>
              <a:rPr lang="en-US" dirty="0">
                <a:effectLst/>
              </a:rPr>
              <a:t>Chinese Opera</a:t>
            </a:r>
          </a:p>
          <a:p>
            <a:pPr lvl="0"/>
            <a:r>
              <a:rPr lang="en-US" dirty="0">
                <a:effectLst/>
              </a:rPr>
              <a:t>Several hundred distinct traditions</a:t>
            </a:r>
          </a:p>
          <a:p>
            <a:pPr lvl="0"/>
            <a:r>
              <a:rPr lang="en-US" i="1" dirty="0" err="1">
                <a:effectLst/>
              </a:rPr>
              <a:t>Qingyi</a:t>
            </a:r>
            <a:r>
              <a:rPr lang="en-US" dirty="0">
                <a:effectLst/>
              </a:rPr>
              <a:t>: the serious heroine role.</a:t>
            </a:r>
          </a:p>
          <a:p>
            <a:pPr lvl="0"/>
            <a:r>
              <a:rPr lang="en-US" dirty="0">
                <a:effectLst/>
              </a:rPr>
              <a:t>Actresses for this role are selected not only for singing ability, but use of stance, gesture, and stage presence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834" y="1970106"/>
            <a:ext cx="2888566" cy="433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4190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Third Wife Teaches Her 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en-US" dirty="0">
                <a:effectLst/>
              </a:rPr>
              <a:t>third wife of a dead husband.</a:t>
            </a:r>
          </a:p>
          <a:p>
            <a:pPr lvl="1"/>
            <a:r>
              <a:rPr lang="en-US" dirty="0">
                <a:effectLst/>
              </a:rPr>
              <a:t>Wang </a:t>
            </a:r>
            <a:r>
              <a:rPr lang="en-US" dirty="0" err="1">
                <a:effectLst/>
              </a:rPr>
              <a:t>Chun’e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forced to raise the son of one of the other wives.</a:t>
            </a:r>
          </a:p>
          <a:p>
            <a:pPr lvl="1"/>
            <a:r>
              <a:rPr lang="en-US" dirty="0">
                <a:effectLst/>
              </a:rPr>
              <a:t>The roles of characters similar in each opera:</a:t>
            </a:r>
          </a:p>
          <a:p>
            <a:pPr lvl="2"/>
            <a:r>
              <a:rPr lang="en-US" dirty="0">
                <a:effectLst/>
              </a:rPr>
              <a:t>Sheng: male</a:t>
            </a:r>
          </a:p>
          <a:p>
            <a:pPr lvl="2"/>
            <a:r>
              <a:rPr lang="en-US" dirty="0">
                <a:effectLst/>
              </a:rPr>
              <a:t>Dan: female</a:t>
            </a:r>
          </a:p>
          <a:p>
            <a:pPr lvl="2"/>
            <a:r>
              <a:rPr lang="en-US" dirty="0">
                <a:effectLst/>
              </a:rPr>
              <a:t>Jing: painted-face</a:t>
            </a:r>
          </a:p>
          <a:p>
            <a:pPr lvl="2"/>
            <a:r>
              <a:rPr lang="en-US" dirty="0">
                <a:effectLst/>
              </a:rPr>
              <a:t>Chou: clown.</a:t>
            </a:r>
          </a:p>
          <a:p>
            <a:pPr lvl="1"/>
            <a:r>
              <a:rPr lang="en-US" dirty="0">
                <a:effectLst/>
              </a:rPr>
              <a:t>sub categories:</a:t>
            </a:r>
          </a:p>
          <a:p>
            <a:pPr lvl="2"/>
            <a:r>
              <a:rPr lang="en-US" dirty="0" err="1">
                <a:effectLst/>
              </a:rPr>
              <a:t>Wudan</a:t>
            </a:r>
            <a:r>
              <a:rPr lang="en-US" dirty="0">
                <a:effectLst/>
              </a:rPr>
              <a:t>: military woman</a:t>
            </a:r>
          </a:p>
          <a:p>
            <a:pPr lvl="2"/>
            <a:r>
              <a:rPr lang="en-US" dirty="0" err="1">
                <a:effectLst/>
              </a:rPr>
              <a:t>Huadan</a:t>
            </a:r>
            <a:r>
              <a:rPr lang="en-US" dirty="0">
                <a:effectLst/>
              </a:rPr>
              <a:t> (flirtatious maid)</a:t>
            </a:r>
          </a:p>
          <a:p>
            <a:pPr lvl="2"/>
            <a:r>
              <a:rPr lang="en-US" dirty="0" err="1">
                <a:effectLst/>
              </a:rPr>
              <a:t>Laodan</a:t>
            </a:r>
            <a:r>
              <a:rPr lang="en-US" dirty="0">
                <a:effectLst/>
              </a:rPr>
              <a:t> (elderly woman)</a:t>
            </a:r>
          </a:p>
          <a:p>
            <a:pPr lvl="1"/>
            <a:r>
              <a:rPr lang="en-US" dirty="0">
                <a:effectLst/>
              </a:rPr>
              <a:t>The costume and make-up for each role is specific, and very elaborate</a:t>
            </a:r>
          </a:p>
          <a:p>
            <a:endParaRPr lang="en-US" dirty="0"/>
          </a:p>
        </p:txBody>
      </p:sp>
      <p:pic>
        <p:nvPicPr>
          <p:cNvPr id="4" name="2-14 Sanniang Jiao Zi (Third Wife T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521" y="30082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57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2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Solo Instrument Traditions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5578811" cy="3599316"/>
          </a:xfrm>
        </p:spPr>
        <p:txBody>
          <a:bodyPr>
            <a:normAutofit/>
          </a:bodyPr>
          <a:lstStyle/>
          <a:p>
            <a:pPr lvl="0"/>
            <a:r>
              <a:rPr lang="en-US" b="1" dirty="0">
                <a:effectLst/>
              </a:rPr>
              <a:t>Zither: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vehicle for spiritual reflection.</a:t>
            </a:r>
          </a:p>
          <a:p>
            <a:pPr lvl="1"/>
            <a:r>
              <a:rPr lang="en-US" b="1" dirty="0">
                <a:effectLst/>
              </a:rPr>
              <a:t>Also called the </a:t>
            </a:r>
            <a:r>
              <a:rPr lang="en-US" b="1" dirty="0" err="1">
                <a:effectLst/>
              </a:rPr>
              <a:t>qin</a:t>
            </a:r>
            <a:r>
              <a:rPr lang="en-US" b="1" dirty="0">
                <a:effectLst/>
              </a:rPr>
              <a:t> or the </a:t>
            </a:r>
            <a:r>
              <a:rPr lang="en-US" b="1" dirty="0" err="1">
                <a:effectLst/>
              </a:rPr>
              <a:t>guqin</a:t>
            </a:r>
            <a:r>
              <a:rPr lang="en-US" b="1" dirty="0">
                <a:effectLst/>
              </a:rPr>
              <a:t>.</a:t>
            </a:r>
          </a:p>
          <a:p>
            <a:pPr lvl="1"/>
            <a:r>
              <a:rPr lang="en-US" dirty="0">
                <a:effectLst/>
              </a:rPr>
              <a:t>Seven strings </a:t>
            </a:r>
          </a:p>
          <a:p>
            <a:pPr lvl="1"/>
            <a:r>
              <a:rPr lang="en-US" dirty="0">
                <a:effectLst/>
              </a:rPr>
              <a:t>plucked in combination, strummed and stopped with the left hand.</a:t>
            </a:r>
          </a:p>
          <a:p>
            <a:pPr lvl="1"/>
            <a:r>
              <a:rPr lang="en-US" b="1" i="1" dirty="0">
                <a:effectLst/>
              </a:rPr>
              <a:t>Three Variations on Yang Pass</a:t>
            </a:r>
            <a:endParaRPr lang="en-US" i="1" dirty="0">
              <a:effectLst/>
            </a:endParaRPr>
          </a:p>
          <a:p>
            <a:pPr lvl="2"/>
            <a:r>
              <a:rPr lang="en-US" dirty="0">
                <a:effectLst/>
              </a:rPr>
              <a:t>This is the third variation, and the Coda (ending material)</a:t>
            </a:r>
          </a:p>
          <a:p>
            <a:pPr lvl="1"/>
            <a:r>
              <a:rPr lang="en-US" dirty="0">
                <a:effectLst/>
              </a:rPr>
              <a:t>Large Solo repertoire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1771" y="2028013"/>
            <a:ext cx="6058959" cy="2108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7389" y="4136531"/>
            <a:ext cx="1706113" cy="2572030"/>
          </a:xfrm>
          <a:prstGeom prst="rect">
            <a:avLst/>
          </a:prstGeom>
        </p:spPr>
      </p:pic>
      <p:pic>
        <p:nvPicPr>
          <p:cNvPr id="6" name="2-15 _Yangguan San Die_ (_Three Var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97516" y="48852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5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1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Powerpoints</a:t>
            </a:r>
            <a:endParaRPr lang="en-US" dirty="0"/>
          </a:p>
          <a:p>
            <a:r>
              <a:rPr lang="en-US" dirty="0"/>
              <a:t>Read the book</a:t>
            </a:r>
          </a:p>
          <a:p>
            <a:r>
              <a:rPr lang="en-US" dirty="0"/>
              <a:t>Study Questions from Indonesia Chapter</a:t>
            </a:r>
          </a:p>
        </p:txBody>
      </p:sp>
    </p:spTree>
    <p:extLst>
      <p:ext uri="{BB962C8B-B14F-4D97-AF65-F5344CB8AC3E}">
        <p14:creationId xmlns:p14="http://schemas.microsoft.com/office/powerpoint/2010/main" val="1658526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Popular Music: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>
                <a:effectLst/>
              </a:rPr>
              <a:t>Modern Chinese Pop music began in earnest in Shanghai’s film industry in the 1930’s</a:t>
            </a:r>
          </a:p>
          <a:p>
            <a:pPr lvl="0"/>
            <a:r>
              <a:rPr lang="en-US" dirty="0">
                <a:effectLst/>
              </a:rPr>
              <a:t>Used to Promote State Interests</a:t>
            </a:r>
          </a:p>
          <a:p>
            <a:pPr lvl="0"/>
            <a:r>
              <a:rPr lang="en-US" dirty="0">
                <a:effectLst/>
              </a:rPr>
              <a:t>New Trends</a:t>
            </a:r>
          </a:p>
          <a:p>
            <a:pPr lvl="0"/>
            <a:r>
              <a:rPr lang="en-US" dirty="0">
                <a:effectLst/>
              </a:rPr>
              <a:t>Much in common with American Pop music</a:t>
            </a:r>
          </a:p>
          <a:p>
            <a:pPr lvl="0"/>
            <a:r>
              <a:rPr lang="en-US" b="1" dirty="0">
                <a:effectLst/>
              </a:rPr>
              <a:t>Play </a:t>
            </a:r>
            <a:r>
              <a:rPr lang="en-US" b="1" i="1" dirty="0" err="1">
                <a:effectLst/>
              </a:rPr>
              <a:t>Weidao</a:t>
            </a:r>
            <a:r>
              <a:rPr lang="en-US" b="1" i="1" dirty="0">
                <a:effectLst/>
              </a:rPr>
              <a:t> “Scent”</a:t>
            </a:r>
            <a:r>
              <a:rPr lang="en-US" b="1" dirty="0">
                <a:effectLst/>
              </a:rPr>
              <a:t> by Winnie </a:t>
            </a:r>
            <a:r>
              <a:rPr lang="en-US" b="1" dirty="0" err="1">
                <a:effectLst/>
              </a:rPr>
              <a:t>Hsin</a:t>
            </a:r>
            <a:endParaRPr lang="en-US" dirty="0">
              <a:effectLst/>
            </a:endParaRPr>
          </a:p>
          <a:p>
            <a:endParaRPr lang="en-US" dirty="0"/>
          </a:p>
        </p:txBody>
      </p:sp>
      <p:pic>
        <p:nvPicPr>
          <p:cNvPr id="4" name="2-18 _Weidao_ (_Scent_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40462" y="35269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8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6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Mongolian Throat-Singing</a:t>
            </a:r>
          </a:p>
        </p:txBody>
      </p:sp>
      <p:pic>
        <p:nvPicPr>
          <p:cNvPr id="4" name="8MLrWgXAOyo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95476" y="2115467"/>
            <a:ext cx="8154586" cy="458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76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Latin America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Culturally a Kaleidoscope </a:t>
            </a:r>
          </a:p>
          <a:p>
            <a:pPr lvl="0"/>
            <a:r>
              <a:rPr lang="en-US" dirty="0"/>
              <a:t>Latin American musical styles</a:t>
            </a:r>
          </a:p>
          <a:p>
            <a:pPr lvl="1"/>
            <a:r>
              <a:rPr lang="en-US" dirty="0"/>
              <a:t>Salsa</a:t>
            </a:r>
          </a:p>
          <a:p>
            <a:pPr lvl="1"/>
            <a:r>
              <a:rPr lang="en-US" dirty="0" err="1"/>
              <a:t>Bossa</a:t>
            </a:r>
            <a:r>
              <a:rPr lang="en-US" dirty="0"/>
              <a:t> Nova</a:t>
            </a:r>
          </a:p>
          <a:p>
            <a:pPr lvl="1"/>
            <a:r>
              <a:rPr lang="en-US" dirty="0"/>
              <a:t>Tango</a:t>
            </a:r>
          </a:p>
          <a:p>
            <a:pPr lvl="1"/>
            <a:r>
              <a:rPr lang="en-US" dirty="0"/>
              <a:t>Calypso</a:t>
            </a:r>
          </a:p>
          <a:p>
            <a:pPr lvl="0"/>
            <a:r>
              <a:rPr lang="en-US" dirty="0"/>
              <a:t>Many Languages</a:t>
            </a:r>
          </a:p>
          <a:p>
            <a:pPr lvl="1"/>
            <a:r>
              <a:rPr lang="en-US" dirty="0"/>
              <a:t>Spanish</a:t>
            </a:r>
          </a:p>
          <a:p>
            <a:pPr lvl="1"/>
            <a:r>
              <a:rPr lang="en-US" dirty="0"/>
              <a:t>Portuguese</a:t>
            </a:r>
          </a:p>
          <a:p>
            <a:pPr lvl="1"/>
            <a:r>
              <a:rPr lang="en-US" dirty="0"/>
              <a:t>English</a:t>
            </a:r>
          </a:p>
          <a:p>
            <a:pPr lvl="1"/>
            <a:r>
              <a:rPr lang="en-US" dirty="0" err="1"/>
              <a:t>Quicha</a:t>
            </a:r>
            <a:r>
              <a:rPr lang="en-US" dirty="0"/>
              <a:t> (Native American)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2169" y="2149865"/>
            <a:ext cx="3419622" cy="397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29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Chilean Nueva </a:t>
            </a:r>
            <a:r>
              <a:rPr lang="en-US" b="1" dirty="0" err="1"/>
              <a:t>Canción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“New Song”</a:t>
            </a:r>
          </a:p>
          <a:p>
            <a:r>
              <a:rPr lang="en-US" dirty="0"/>
              <a:t>pioneered by Victor </a:t>
            </a:r>
            <a:r>
              <a:rPr lang="en-US" dirty="0" err="1"/>
              <a:t>Jara</a:t>
            </a:r>
            <a:r>
              <a:rPr lang="en-US" dirty="0"/>
              <a:t>, of Chile</a:t>
            </a:r>
          </a:p>
          <a:p>
            <a:r>
              <a:rPr lang="en-US" dirty="0"/>
              <a:t>Standing up to oppression</a:t>
            </a:r>
          </a:p>
          <a:p>
            <a:r>
              <a:rPr lang="en-US" dirty="0"/>
              <a:t> developed first in Chile, Uruguay, and Argentina</a:t>
            </a:r>
          </a:p>
          <a:p>
            <a:r>
              <a:rPr lang="en-US" dirty="0"/>
              <a:t>during the 1950’s and 1960’s</a:t>
            </a:r>
          </a:p>
        </p:txBody>
      </p:sp>
    </p:spTree>
    <p:extLst>
      <p:ext uri="{BB962C8B-B14F-4D97-AF65-F5344CB8AC3E}">
        <p14:creationId xmlns:p14="http://schemas.microsoft.com/office/powerpoint/2010/main" val="445299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Bolivian </a:t>
            </a:r>
            <a:r>
              <a:rPr lang="en-US" b="1" dirty="0" err="1"/>
              <a:t>K’antu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K’antu</a:t>
            </a:r>
            <a:r>
              <a:rPr lang="en-US" dirty="0"/>
              <a:t> is a Bolivian ceremonial Pan Flute</a:t>
            </a:r>
          </a:p>
          <a:p>
            <a:r>
              <a:rPr lang="en-US" dirty="0"/>
              <a:t>Used to express a connection with Native American traditions </a:t>
            </a:r>
          </a:p>
          <a:p>
            <a:r>
              <a:rPr lang="en-US" b="1" dirty="0" err="1"/>
              <a:t>Kutirimunapaq</a:t>
            </a:r>
            <a:r>
              <a:rPr lang="en-US" b="1" dirty="0"/>
              <a:t> (“so that we can return”)</a:t>
            </a:r>
            <a:endParaRPr lang="en-US" dirty="0"/>
          </a:p>
          <a:p>
            <a:pPr lvl="1"/>
            <a:r>
              <a:rPr lang="en-US" dirty="0"/>
              <a:t>From the </a:t>
            </a:r>
            <a:r>
              <a:rPr lang="en-US" dirty="0" err="1"/>
              <a:t>Niñokorin</a:t>
            </a:r>
            <a:r>
              <a:rPr lang="en-US" dirty="0"/>
              <a:t> community of Peru.</a:t>
            </a:r>
          </a:p>
          <a:p>
            <a:pPr lvl="1"/>
            <a:r>
              <a:rPr lang="en-US" dirty="0"/>
              <a:t>Same Melody at various pitch levels: Octave, perfect 5</a:t>
            </a:r>
            <a:r>
              <a:rPr lang="en-US" baseline="30000" dirty="0"/>
              <a:t>th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Techniques found in Middle Ages European music</a:t>
            </a:r>
          </a:p>
          <a:p>
            <a:endParaRPr lang="en-US" dirty="0"/>
          </a:p>
        </p:txBody>
      </p:sp>
      <p:pic>
        <p:nvPicPr>
          <p:cNvPr id="4" name="3-02 _Kutirimunapaq_ (_So That We C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90468" y="36264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39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9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The </a:t>
            </a:r>
            <a:r>
              <a:rPr lang="en-US" b="1" dirty="0" err="1"/>
              <a:t>Quichua</a:t>
            </a:r>
            <a:r>
              <a:rPr lang="en-US" b="1" dirty="0"/>
              <a:t> of the Northern Andes of Ecuador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4793200" cy="3599316"/>
          </a:xfrm>
        </p:spPr>
        <p:txBody>
          <a:bodyPr/>
          <a:lstStyle/>
          <a:p>
            <a:r>
              <a:rPr lang="en-US" dirty="0"/>
              <a:t>Native American People</a:t>
            </a:r>
          </a:p>
          <a:p>
            <a:r>
              <a:rPr lang="en-US" dirty="0"/>
              <a:t>small collections of houses called “</a:t>
            </a:r>
            <a:r>
              <a:rPr lang="en-US" dirty="0" err="1"/>
              <a:t>comunas</a:t>
            </a:r>
            <a:r>
              <a:rPr lang="en-US" dirty="0"/>
              <a:t>”</a:t>
            </a:r>
          </a:p>
          <a:p>
            <a:r>
              <a:rPr lang="en-US" dirty="0"/>
              <a:t>Strong sense of community</a:t>
            </a:r>
          </a:p>
          <a:p>
            <a:r>
              <a:rPr lang="en-US" dirty="0"/>
              <a:t>Way of Life is virtually unchanged for centuries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330" y="2336872"/>
            <a:ext cx="5168852" cy="387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28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Musical Tradition: </a:t>
            </a:r>
            <a:r>
              <a:rPr lang="en-US" b="1" dirty="0" err="1"/>
              <a:t>Sanjuan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179851" cy="3599316"/>
          </a:xfrm>
        </p:spPr>
        <p:txBody>
          <a:bodyPr/>
          <a:lstStyle/>
          <a:p>
            <a:pPr lvl="1"/>
            <a:r>
              <a:rPr lang="en-US" dirty="0"/>
              <a:t>originally applied to music sung at the Feast of St. John</a:t>
            </a:r>
          </a:p>
          <a:p>
            <a:pPr lvl="1"/>
            <a:r>
              <a:rPr lang="en-US" dirty="0"/>
              <a:t>an instrument: A harp without pedals.</a:t>
            </a:r>
          </a:p>
          <a:p>
            <a:pPr lvl="1"/>
            <a:r>
              <a:rPr lang="en-US" dirty="0"/>
              <a:t>Most players play a large version of this instrument:</a:t>
            </a:r>
          </a:p>
          <a:p>
            <a:pPr lvl="1"/>
            <a:r>
              <a:rPr lang="en-US" dirty="0"/>
              <a:t>The Imbabura harp </a:t>
            </a:r>
          </a:p>
          <a:p>
            <a:pPr lvl="1"/>
            <a:r>
              <a:rPr lang="en-US" dirty="0" err="1"/>
              <a:t>Muyu</a:t>
            </a:r>
            <a:r>
              <a:rPr lang="en-US" dirty="0"/>
              <a:t> </a:t>
            </a:r>
            <a:r>
              <a:rPr lang="en-US" dirty="0" err="1"/>
              <a:t>Muyari</a:t>
            </a:r>
            <a:r>
              <a:rPr lang="en-US" dirty="0"/>
              <a:t> </a:t>
            </a:r>
            <a:r>
              <a:rPr lang="en-US" dirty="0" err="1"/>
              <a:t>Warmigu</a:t>
            </a:r>
            <a:r>
              <a:rPr lang="en-US" dirty="0"/>
              <a:t> (“Please return, Dear Woman”)</a:t>
            </a:r>
          </a:p>
          <a:p>
            <a:pPr lvl="2"/>
            <a:r>
              <a:rPr lang="en-US" dirty="0"/>
              <a:t>Played by Imbabura harp</a:t>
            </a:r>
          </a:p>
          <a:p>
            <a:pPr lvl="2"/>
            <a:r>
              <a:rPr lang="en-US" dirty="0" err="1"/>
              <a:t>Quicha</a:t>
            </a:r>
            <a:r>
              <a:rPr lang="en-US" dirty="0"/>
              <a:t> Language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8901" y="2319692"/>
            <a:ext cx="3507545" cy="2630659"/>
          </a:xfrm>
          <a:prstGeom prst="rect">
            <a:avLst/>
          </a:prstGeom>
        </p:spPr>
      </p:pic>
      <p:sp>
        <p:nvSpPr>
          <p:cNvPr id="5" name="AutoShape 2" descr="Image result for imbabura harp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5146675" y="-944563"/>
            <a:ext cx="1476375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Image result for imbabura harp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9368799" y="3964513"/>
            <a:ext cx="1476375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3-03 _Muyu Muyari Warmigu_ (_Pleas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20470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611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0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Andean Ensemble Phenomenon: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4921989" cy="3599316"/>
          </a:xfrm>
        </p:spPr>
        <p:txBody>
          <a:bodyPr/>
          <a:lstStyle/>
          <a:p>
            <a:pPr lvl="1"/>
            <a:r>
              <a:rPr lang="en-US" dirty="0"/>
              <a:t>became a part of the fusion “</a:t>
            </a:r>
            <a:r>
              <a:rPr lang="en-US" dirty="0" err="1"/>
              <a:t>worldbeat</a:t>
            </a:r>
            <a:r>
              <a:rPr lang="en-US" dirty="0"/>
              <a:t>”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now popular from Europe to Japan, </a:t>
            </a:r>
          </a:p>
          <a:p>
            <a:pPr lvl="1"/>
            <a:r>
              <a:rPr lang="en-US" dirty="0" err="1"/>
              <a:t>Chaskinakuy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“dedicated revivalists” </a:t>
            </a:r>
          </a:p>
          <a:p>
            <a:pPr lvl="2"/>
            <a:r>
              <a:rPr lang="en-US" dirty="0"/>
              <a:t>sing in English, </a:t>
            </a:r>
            <a:r>
              <a:rPr lang="en-US" dirty="0" err="1"/>
              <a:t>Quicha</a:t>
            </a:r>
            <a:r>
              <a:rPr lang="en-US" dirty="0"/>
              <a:t>, and Spanish.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487250" y="2336872"/>
            <a:ext cx="5279487" cy="1870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“Amor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Impossibile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Uses the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Sanjuan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harp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Combination of major and minor keys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Rhythm beaten on the harp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soundbox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3-06 _Amor Impossible_ (_Impossib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26993" y="45923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881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6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Afro Peruvian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5143703" cy="3599316"/>
          </a:xfrm>
        </p:spPr>
        <p:txBody>
          <a:bodyPr>
            <a:normAutofit/>
          </a:bodyPr>
          <a:lstStyle/>
          <a:p>
            <a:pPr lvl="0"/>
            <a:r>
              <a:rPr lang="en-US" b="1" dirty="0"/>
              <a:t>A </a:t>
            </a:r>
            <a:r>
              <a:rPr lang="en-US" b="1" dirty="0" err="1"/>
              <a:t>Landó</a:t>
            </a:r>
            <a:r>
              <a:rPr lang="en-US" b="1" dirty="0"/>
              <a:t>:</a:t>
            </a:r>
            <a:endParaRPr lang="en-US" dirty="0"/>
          </a:p>
          <a:p>
            <a:pPr lvl="1"/>
            <a:r>
              <a:rPr lang="en-US" dirty="0"/>
              <a:t>In the Colonial Era, Peru was a major focus of African Slavery.</a:t>
            </a:r>
          </a:p>
          <a:p>
            <a:pPr lvl="1"/>
            <a:r>
              <a:rPr lang="en-US" dirty="0"/>
              <a:t>the 19</a:t>
            </a:r>
            <a:r>
              <a:rPr lang="en-US" baseline="30000" dirty="0"/>
              <a:t>th</a:t>
            </a:r>
            <a:r>
              <a:rPr lang="en-US" dirty="0"/>
              <a:t> century saw the diminution of African Music-Culture on the continent</a:t>
            </a:r>
          </a:p>
          <a:p>
            <a:pPr lvl="1"/>
            <a:r>
              <a:rPr lang="en-US" dirty="0"/>
              <a:t>By 1940, there was almost no African Music-Culture in Peru</a:t>
            </a:r>
          </a:p>
          <a:p>
            <a:pPr lvl="1"/>
            <a:r>
              <a:rPr lang="en-US" dirty="0"/>
              <a:t>a revival happened in the 1960’s</a:t>
            </a:r>
          </a:p>
          <a:p>
            <a:pPr lvl="1"/>
            <a:r>
              <a:rPr lang="en-US" dirty="0" err="1"/>
              <a:t>Landó</a:t>
            </a:r>
            <a:r>
              <a:rPr lang="en-US" dirty="0"/>
              <a:t>: Afro-Peruvian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664" y="2336873"/>
            <a:ext cx="4914204" cy="327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7712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Azúcar</a:t>
            </a:r>
            <a:r>
              <a:rPr lang="en-US" b="1" dirty="0"/>
              <a:t> De </a:t>
            </a:r>
            <a:r>
              <a:rPr lang="en-US" b="1" dirty="0" err="1"/>
              <a:t>Caña</a:t>
            </a:r>
            <a:r>
              <a:rPr lang="en-US" b="1" dirty="0"/>
              <a:t>:</a:t>
            </a:r>
            <a:endParaRPr lang="en-US" dirty="0"/>
          </a:p>
          <a:p>
            <a:pPr lvl="1"/>
            <a:r>
              <a:rPr lang="en-US" dirty="0"/>
              <a:t>A Song of the </a:t>
            </a:r>
            <a:r>
              <a:rPr lang="en-US" dirty="0" err="1"/>
              <a:t>Landó</a:t>
            </a:r>
            <a:r>
              <a:rPr lang="en-US" dirty="0"/>
              <a:t> genre</a:t>
            </a:r>
          </a:p>
          <a:p>
            <a:pPr lvl="1"/>
            <a:r>
              <a:rPr lang="en-US" dirty="0"/>
              <a:t>Highly Emotional singing</a:t>
            </a:r>
          </a:p>
          <a:p>
            <a:pPr lvl="1"/>
            <a:r>
              <a:rPr lang="en-US" dirty="0"/>
              <a:t>Incorporates terms of flirtation and eroticism</a:t>
            </a:r>
          </a:p>
          <a:p>
            <a:pPr lvl="1"/>
            <a:r>
              <a:rPr lang="en-US" dirty="0" err="1"/>
              <a:t>Quijada</a:t>
            </a:r>
            <a:r>
              <a:rPr lang="en-US" dirty="0"/>
              <a:t>: the jawbone of a donkey, horse, or cow</a:t>
            </a:r>
          </a:p>
          <a:p>
            <a:pPr lvl="1"/>
            <a:r>
              <a:rPr lang="en-US" dirty="0"/>
              <a:t>Exchange between vocalist and chorus reminiscent of African Call and Response</a:t>
            </a:r>
          </a:p>
          <a:p>
            <a:endParaRPr lang="en-US" dirty="0"/>
          </a:p>
        </p:txBody>
      </p:sp>
      <p:pic>
        <p:nvPicPr>
          <p:cNvPr id="4" name="3-07 _Azúcar De Caña_ (_Sugar Cane_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50523" y="46575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3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0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Music of Indonesia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5321234" cy="3599316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Indonesia is a collection of Islands in the Pacific Ocean.</a:t>
            </a:r>
          </a:p>
          <a:p>
            <a:pPr lvl="0"/>
            <a:r>
              <a:rPr lang="en-US" dirty="0"/>
              <a:t>Formerly known as the Dutch East Indies</a:t>
            </a:r>
          </a:p>
          <a:p>
            <a:pPr lvl="0"/>
            <a:r>
              <a:rPr lang="en-US" dirty="0"/>
              <a:t>many people with contrasting languages, arts, and systems of belief together in the same country.</a:t>
            </a:r>
          </a:p>
          <a:p>
            <a:pPr lvl="0"/>
            <a:r>
              <a:rPr lang="en-US" dirty="0"/>
              <a:t>Shared Pop Culture</a:t>
            </a:r>
          </a:p>
          <a:p>
            <a:pPr lvl="0"/>
            <a:r>
              <a:rPr lang="en-US" dirty="0"/>
              <a:t>Traditional and Outside Influences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556" y="2336873"/>
            <a:ext cx="5463613" cy="386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6504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Central Java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5218203" cy="3599316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Island the size of New York State</a:t>
            </a:r>
          </a:p>
          <a:p>
            <a:pPr lvl="0"/>
            <a:r>
              <a:rPr lang="en-US" dirty="0"/>
              <a:t>Central and Eastern part: Javanese</a:t>
            </a:r>
          </a:p>
          <a:p>
            <a:pPr lvl="0"/>
            <a:r>
              <a:rPr lang="en-US" dirty="0"/>
              <a:t>Western part: </a:t>
            </a:r>
            <a:r>
              <a:rPr lang="en-US" dirty="0" err="1"/>
              <a:t>Sunda</a:t>
            </a:r>
            <a:r>
              <a:rPr lang="en-US" dirty="0"/>
              <a:t>, occupied by </a:t>
            </a:r>
            <a:r>
              <a:rPr lang="en-US" dirty="0" err="1"/>
              <a:t>Sundanesse</a:t>
            </a:r>
            <a:r>
              <a:rPr lang="en-US" dirty="0"/>
              <a:t> </a:t>
            </a:r>
          </a:p>
          <a:p>
            <a:pPr lvl="0"/>
            <a:r>
              <a:rPr lang="en-US" dirty="0" err="1"/>
              <a:t>Yogya</a:t>
            </a:r>
            <a:r>
              <a:rPr lang="en-US" dirty="0"/>
              <a:t> and Surakarta the cultural centers of Java.</a:t>
            </a:r>
          </a:p>
          <a:p>
            <a:pPr lvl="1"/>
            <a:r>
              <a:rPr lang="en-US" dirty="0"/>
              <a:t>Gamelan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965" y="2336873"/>
            <a:ext cx="6155492" cy="237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46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Gamelan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Most Gamelans consist of several different kinds of metal, percussion instruments</a:t>
            </a:r>
          </a:p>
          <a:p>
            <a:pPr lvl="1"/>
            <a:r>
              <a:rPr lang="en-US" b="1" dirty="0"/>
              <a:t>Gongs:</a:t>
            </a:r>
            <a:r>
              <a:rPr lang="en-US" dirty="0"/>
              <a:t> large hanging metal discs that vibrate when struck.</a:t>
            </a:r>
          </a:p>
          <a:p>
            <a:pPr lvl="0"/>
            <a:r>
              <a:rPr lang="en-US" dirty="0"/>
              <a:t>Two tuning methods</a:t>
            </a:r>
          </a:p>
          <a:p>
            <a:pPr lvl="1"/>
            <a:r>
              <a:rPr lang="en-US" b="1" dirty="0" err="1"/>
              <a:t>Sléndro</a:t>
            </a:r>
            <a:r>
              <a:rPr lang="en-US" b="1" dirty="0"/>
              <a:t>: </a:t>
            </a:r>
            <a:r>
              <a:rPr lang="en-US" dirty="0"/>
              <a:t>Five-note system made of five equidistant notes.</a:t>
            </a:r>
          </a:p>
          <a:p>
            <a:pPr lvl="1"/>
            <a:r>
              <a:rPr lang="en-US" b="1" dirty="0" err="1"/>
              <a:t>Pélong</a:t>
            </a:r>
            <a:r>
              <a:rPr lang="en-US" b="1" dirty="0"/>
              <a:t>: </a:t>
            </a:r>
            <a:r>
              <a:rPr lang="en-US" dirty="0"/>
              <a:t>Seven-note system.</a:t>
            </a:r>
          </a:p>
          <a:p>
            <a:pPr lvl="0"/>
            <a:r>
              <a:rPr lang="en-US" dirty="0"/>
              <a:t>Instruments of the Gamelan:</a:t>
            </a:r>
          </a:p>
          <a:p>
            <a:pPr lvl="1"/>
            <a:r>
              <a:rPr lang="en-US" dirty="0" err="1"/>
              <a:t>Saron</a:t>
            </a:r>
            <a:r>
              <a:rPr lang="en-US" dirty="0"/>
              <a:t> and slenthem: instruments with multiple keys (melodic)</a:t>
            </a:r>
          </a:p>
          <a:p>
            <a:pPr lvl="1"/>
            <a:r>
              <a:rPr lang="en-US" dirty="0"/>
              <a:t>Gong and </a:t>
            </a:r>
            <a:r>
              <a:rPr lang="en-US" dirty="0" err="1"/>
              <a:t>siyem</a:t>
            </a:r>
            <a:r>
              <a:rPr lang="en-US" dirty="0"/>
              <a:t>: the largest hanging gongs</a:t>
            </a:r>
          </a:p>
          <a:p>
            <a:pPr lvl="1"/>
            <a:r>
              <a:rPr lang="en-US" dirty="0" err="1"/>
              <a:t>Kenong</a:t>
            </a:r>
            <a:r>
              <a:rPr lang="en-US" dirty="0"/>
              <a:t>: large kettles that play simultaneously with the gongs</a:t>
            </a:r>
          </a:p>
          <a:p>
            <a:pPr lvl="1"/>
            <a:r>
              <a:rPr lang="en-US" dirty="0"/>
              <a:t>Kempul, smaller gongs</a:t>
            </a:r>
          </a:p>
          <a:p>
            <a:pPr lvl="1"/>
            <a:r>
              <a:rPr lang="en-US" dirty="0" err="1"/>
              <a:t>Keuk</a:t>
            </a:r>
            <a:r>
              <a:rPr lang="en-US" dirty="0"/>
              <a:t>, small kettles</a:t>
            </a:r>
          </a:p>
          <a:p>
            <a:pPr lvl="1"/>
            <a:r>
              <a:rPr lang="en-US" dirty="0" err="1"/>
              <a:t>Bonang</a:t>
            </a:r>
            <a:r>
              <a:rPr lang="en-US" dirty="0"/>
              <a:t>: middle and high-register gong-chimes which embellish the main melody.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4367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Gamelan Identity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3737133" cy="3599316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Perceived as a single entity.</a:t>
            </a:r>
          </a:p>
          <a:p>
            <a:pPr lvl="0"/>
            <a:r>
              <a:rPr lang="en-US" dirty="0"/>
              <a:t>tuned together very precisely to be pleasing</a:t>
            </a:r>
          </a:p>
          <a:p>
            <a:pPr lvl="0"/>
            <a:r>
              <a:rPr lang="en-US" dirty="0"/>
              <a:t>Performances are social events</a:t>
            </a:r>
          </a:p>
          <a:p>
            <a:pPr lvl="0"/>
            <a:r>
              <a:rPr lang="en-US" dirty="0"/>
              <a:t>often performed as accompaniment for dance, or theater</a:t>
            </a:r>
          </a:p>
          <a:p>
            <a:endParaRPr lang="en-US" dirty="0"/>
          </a:p>
        </p:txBody>
      </p:sp>
      <p:sp>
        <p:nvSpPr>
          <p:cNvPr id="4" name="AutoShape 2" descr="Image result for Gamelan"/>
          <p:cNvSpPr>
            <a:spLocks noChangeAspect="1" noChangeArrowheads="1"/>
          </p:cNvSpPr>
          <p:nvPr/>
        </p:nvSpPr>
        <p:spPr bwMode="auto">
          <a:xfrm>
            <a:off x="-31750" y="-136525"/>
            <a:ext cx="5286330" cy="528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775" y="2336873"/>
            <a:ext cx="5375421" cy="403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004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Bubaran</a:t>
            </a:r>
            <a:r>
              <a:rPr lang="en-US" b="1" dirty="0"/>
              <a:t> “</a:t>
            </a:r>
            <a:r>
              <a:rPr lang="en-US" b="1" dirty="0" err="1"/>
              <a:t>Kembang</a:t>
            </a:r>
            <a:r>
              <a:rPr lang="en-US" b="1" dirty="0"/>
              <a:t> </a:t>
            </a:r>
            <a:r>
              <a:rPr lang="en-US" b="1" dirty="0" err="1"/>
              <a:t>Pacar</a:t>
            </a:r>
            <a:r>
              <a:rPr lang="en-US" b="1" dirty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 err="1"/>
              <a:t>Pélong</a:t>
            </a:r>
            <a:r>
              <a:rPr lang="en-US" dirty="0"/>
              <a:t> scale-seven notes</a:t>
            </a:r>
          </a:p>
          <a:p>
            <a:pPr lvl="0"/>
            <a:r>
              <a:rPr lang="en-US" dirty="0"/>
              <a:t>The structure is based on divisions and subdivisions</a:t>
            </a:r>
          </a:p>
          <a:p>
            <a:pPr lvl="0"/>
            <a:r>
              <a:rPr lang="en-US" dirty="0"/>
              <a:t>The major phrases are marked off by a large gong.</a:t>
            </a:r>
          </a:p>
          <a:p>
            <a:pPr lvl="0"/>
            <a:r>
              <a:rPr lang="en-US" dirty="0"/>
              <a:t>Phrases: 4 beats, 8 beats, etc. of the main melody.</a:t>
            </a:r>
          </a:p>
          <a:p>
            <a:pPr lvl="0"/>
            <a:r>
              <a:rPr lang="en-US" dirty="0"/>
              <a:t>Major phrase is subdivided into two or four shorter phrases by the </a:t>
            </a:r>
            <a:r>
              <a:rPr lang="en-US" dirty="0" err="1"/>
              <a:t>kenong</a:t>
            </a:r>
            <a:r>
              <a:rPr lang="en-US" dirty="0"/>
              <a:t> (large kettle)</a:t>
            </a:r>
          </a:p>
          <a:p>
            <a:pPr lvl="0"/>
            <a:r>
              <a:rPr lang="en-US" dirty="0" err="1"/>
              <a:t>Subphrases</a:t>
            </a:r>
            <a:r>
              <a:rPr lang="en-US" dirty="0"/>
              <a:t>: kempul and </a:t>
            </a:r>
            <a:r>
              <a:rPr lang="en-US" dirty="0" err="1"/>
              <a:t>kethuk</a:t>
            </a:r>
            <a:r>
              <a:rPr lang="en-US" dirty="0"/>
              <a:t> (smaller gongs and kettles)</a:t>
            </a:r>
          </a:p>
          <a:p>
            <a:pPr lvl="0"/>
            <a:r>
              <a:rPr lang="en-US" dirty="0"/>
              <a:t>Interlocking percussion</a:t>
            </a:r>
          </a:p>
          <a:p>
            <a:pPr lvl="0"/>
            <a:r>
              <a:rPr lang="en-US" dirty="0" err="1"/>
              <a:t>Bubaran</a:t>
            </a:r>
            <a:r>
              <a:rPr lang="en-US" dirty="0"/>
              <a:t>: 16 beats per major phrase, 4 sub phrases divided into 4 beats each.</a:t>
            </a:r>
          </a:p>
          <a:p>
            <a:pPr lvl="0"/>
            <a:r>
              <a:rPr lang="en-US" dirty="0"/>
              <a:t>Drummer controls tempo and loudness</a:t>
            </a:r>
          </a:p>
          <a:p>
            <a:endParaRPr lang="en-US" dirty="0"/>
          </a:p>
        </p:txBody>
      </p:sp>
      <p:pic>
        <p:nvPicPr>
          <p:cNvPr id="4" name="2-04 Demonstration_ Bubaran _Kemba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91223" y="24802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2183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3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Bali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8193223" cy="3599316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Just East of Java </a:t>
            </a:r>
          </a:p>
          <a:p>
            <a:pPr lvl="0"/>
            <a:r>
              <a:rPr lang="en-US" dirty="0"/>
              <a:t>percussion ensembles known as “Gamelan”</a:t>
            </a:r>
          </a:p>
          <a:p>
            <a:pPr lvl="0"/>
            <a:r>
              <a:rPr lang="en-US" dirty="0"/>
              <a:t>often smaller, consisting only of a set of bells (</a:t>
            </a:r>
            <a:r>
              <a:rPr lang="en-US" dirty="0" err="1"/>
              <a:t>Gendér</a:t>
            </a:r>
            <a:r>
              <a:rPr lang="en-US" dirty="0"/>
              <a:t>)</a:t>
            </a:r>
          </a:p>
          <a:p>
            <a:pPr lvl="0"/>
            <a:r>
              <a:rPr lang="en-US" dirty="0"/>
              <a:t>mostly for ritualistic purposes.</a:t>
            </a:r>
          </a:p>
          <a:p>
            <a:pPr lvl="0"/>
            <a:r>
              <a:rPr lang="en-US" dirty="0"/>
              <a:t>These two types of Gamelan share many characteristics</a:t>
            </a:r>
          </a:p>
          <a:p>
            <a:pPr lvl="1"/>
            <a:r>
              <a:rPr lang="en-US" dirty="0"/>
              <a:t>Purely instrumental</a:t>
            </a:r>
          </a:p>
          <a:p>
            <a:pPr lvl="1"/>
            <a:r>
              <a:rPr lang="en-US" dirty="0"/>
              <a:t>Abrupt changes in tempo and loudness</a:t>
            </a:r>
          </a:p>
          <a:p>
            <a:pPr lvl="1"/>
            <a:r>
              <a:rPr lang="en-US" dirty="0"/>
              <a:t>Fast interlocking rhythms and divisions of beats</a:t>
            </a:r>
          </a:p>
          <a:p>
            <a:pPr lvl="0"/>
            <a:r>
              <a:rPr lang="en-US" b="1" dirty="0"/>
              <a:t>“</a:t>
            </a:r>
            <a:r>
              <a:rPr lang="en-US" b="1" dirty="0" err="1"/>
              <a:t>Kosalina</a:t>
            </a:r>
            <a:r>
              <a:rPr lang="en-US" b="1" dirty="0"/>
              <a:t> </a:t>
            </a:r>
            <a:r>
              <a:rPr lang="en-US" b="1" dirty="0" err="1"/>
              <a:t>Arini</a:t>
            </a:r>
            <a:r>
              <a:rPr lang="en-US" b="1" dirty="0"/>
              <a:t>”</a:t>
            </a:r>
            <a:endParaRPr lang="en-US" dirty="0"/>
          </a:p>
          <a:p>
            <a:endParaRPr lang="en-US" dirty="0"/>
          </a:p>
        </p:txBody>
      </p:sp>
      <p:pic>
        <p:nvPicPr>
          <p:cNvPr id="4" name="2-06 _Kosalia Arini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89382" y="31885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7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9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Gamelan and Shadow Puppetry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5153809" cy="3599316"/>
          </a:xfrm>
        </p:spPr>
        <p:txBody>
          <a:bodyPr/>
          <a:lstStyle/>
          <a:p>
            <a:pPr lvl="0"/>
            <a:r>
              <a:rPr lang="en-US" dirty="0"/>
              <a:t>Used to accompany Shadow Puppet performances</a:t>
            </a:r>
          </a:p>
          <a:p>
            <a:pPr lvl="0"/>
            <a:r>
              <a:rPr lang="en-US" dirty="0"/>
              <a:t>designed to give off a feeling of excitement, their subdivisions happen more quickly.</a:t>
            </a:r>
          </a:p>
          <a:p>
            <a:pPr lvl="0"/>
            <a:r>
              <a:rPr lang="en-US" dirty="0"/>
              <a:t>The loudness or softness, length, and speed can be varied greatly</a:t>
            </a:r>
          </a:p>
          <a:p>
            <a:pPr lvl="0"/>
            <a:r>
              <a:rPr lang="en-US" dirty="0" err="1"/>
              <a:t>Playon</a:t>
            </a:r>
            <a:r>
              <a:rPr lang="en-US" dirty="0"/>
              <a:t> </a:t>
            </a:r>
            <a:r>
              <a:rPr lang="en-US" dirty="0" err="1"/>
              <a:t>Lasem</a:t>
            </a:r>
            <a:endParaRPr lang="en-US" dirty="0"/>
          </a:p>
          <a:p>
            <a:pPr lvl="0"/>
            <a:endParaRPr lang="en-US" dirty="0"/>
          </a:p>
        </p:txBody>
      </p:sp>
      <p:pic>
        <p:nvPicPr>
          <p:cNvPr id="4" name="2-05 Playon _Lasem,_ Sléndro Path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19977" y="5210578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3401" y="2342670"/>
            <a:ext cx="5930409" cy="316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456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7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39</TotalTime>
  <Words>1344</Words>
  <Application>Microsoft Office PowerPoint</Application>
  <PresentationFormat>Widescreen</PresentationFormat>
  <Paragraphs>225</Paragraphs>
  <Slides>29</Slides>
  <Notes>0</Notes>
  <HiddenSlides>0</HiddenSlides>
  <MMClips>16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Arial</vt:lpstr>
      <vt:lpstr>Calibri</vt:lpstr>
      <vt:lpstr>Symbol</vt:lpstr>
      <vt:lpstr>Times New Roman</vt:lpstr>
      <vt:lpstr>Trebuchet MS</vt:lpstr>
      <vt:lpstr>Wingdings</vt:lpstr>
      <vt:lpstr>Berlin</vt:lpstr>
      <vt:lpstr>Test III</vt:lpstr>
      <vt:lpstr>Study</vt:lpstr>
      <vt:lpstr>The Music of Indonesia</vt:lpstr>
      <vt:lpstr>Central Java</vt:lpstr>
      <vt:lpstr>Gamelan</vt:lpstr>
      <vt:lpstr>Gamelan Identity</vt:lpstr>
      <vt:lpstr>Bubaran “Kembang Pacar”</vt:lpstr>
      <vt:lpstr>Bali</vt:lpstr>
      <vt:lpstr>Gamelan and Shadow Puppetry</vt:lpstr>
      <vt:lpstr>Study Questions</vt:lpstr>
      <vt:lpstr>China</vt:lpstr>
      <vt:lpstr>Languages:</vt:lpstr>
      <vt:lpstr>Folk Song:</vt:lpstr>
      <vt:lpstr>Instrumental Ensemble Traditions</vt:lpstr>
      <vt:lpstr>Huanle Ge (Song of Happiness)</vt:lpstr>
      <vt:lpstr>Beiguan:</vt:lpstr>
      <vt:lpstr>Opera Traditions</vt:lpstr>
      <vt:lpstr>Third Wife Teaches Her Son</vt:lpstr>
      <vt:lpstr>Solo Instrument Traditions</vt:lpstr>
      <vt:lpstr>Popular Music:</vt:lpstr>
      <vt:lpstr>Mongolian Throat-Singing</vt:lpstr>
      <vt:lpstr>Latin America</vt:lpstr>
      <vt:lpstr>Chilean Nueva Canción</vt:lpstr>
      <vt:lpstr>Bolivian K’antu</vt:lpstr>
      <vt:lpstr>The Quichua of the Northern Andes of Ecuador</vt:lpstr>
      <vt:lpstr>The Musical Tradition: Sanjuan</vt:lpstr>
      <vt:lpstr>The Andean Ensemble Phenomenon:</vt:lpstr>
      <vt:lpstr>Afro Peruvian Music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III</dc:title>
  <dc:creator>Matthew Scott Phillips</dc:creator>
  <cp:lastModifiedBy>Matthew Scott Phillips</cp:lastModifiedBy>
  <cp:revision>6</cp:revision>
  <dcterms:created xsi:type="dcterms:W3CDTF">2016-11-08T02:06:55Z</dcterms:created>
  <dcterms:modified xsi:type="dcterms:W3CDTF">2018-11-13T16:34:52Z</dcterms:modified>
</cp:coreProperties>
</file>