
<file path=[Content_Types].xml><?xml version="1.0" encoding="utf-8"?>
<Types xmlns="http://schemas.openxmlformats.org/package/2006/content-types">
  <Default Extension="png" ContentType="image/png"/>
  <Default Extension="mp3" ContentType="audio/mpeg"/>
  <Default Extension="bmp" ContentType="image/bmp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9A9A-B4B0-4B32-B8CD-2E25E95134C4}" type="datetimeFigureOut">
              <a:rPr lang="en-US" dirty="0"/>
              <a:t>5/3/2017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518A9-B687-4302-9395-2322403C6656}" type="datetimeFigureOut">
              <a:rPr lang="en-US" dirty="0"/>
              <a:t>5/3/2017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9A684-0CB7-41E9-A4DF-5D1C2CA5BF6F}" type="datetimeFigureOut">
              <a:rPr lang="en-US" dirty="0"/>
              <a:t>5/3/2017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7C35-9E19-4518-A4B2-3B09CD8CC756}" type="datetimeFigureOut">
              <a:rPr lang="en-US" dirty="0"/>
              <a:t>5/3/2017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96DA8-8897-4DDF-BFB6-5D83863C837A}" type="datetimeFigureOut">
              <a:rPr lang="en-US" dirty="0"/>
              <a:t>5/3/2017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BA708-C5F0-412D-90E2-1919F0D196AE}" type="datetimeFigureOut">
              <a:rPr lang="en-US" dirty="0"/>
              <a:t>5/3/2017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8F8FA-EF43-4642-9368-3F4E33039BD9}" type="datetimeFigureOut">
              <a:rPr lang="en-US" dirty="0"/>
              <a:t>5/3/2017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721-B01C-4D5D-A3CA-2E5518383F10}" type="datetimeFigureOut">
              <a:rPr lang="en-US" dirty="0"/>
              <a:t>5/3/2017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513FEF9-69D0-4F8C-A336-59491FBEDC47}" type="datetimeFigureOut">
              <a:rPr lang="en-US" dirty="0"/>
              <a:t>5/3/2017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E21DC-8981-44E6-BC8C-2BA8F673FFBB}" type="datetimeFigureOut">
              <a:rPr lang="en-US" dirty="0"/>
              <a:t>5/3/2017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C5D3-0140-4E75-8D7F-C0623D06DFD7}" type="datetimeFigureOut">
              <a:rPr lang="en-US" dirty="0"/>
              <a:t>5/3/2017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666F9-5B40-48E0-8DFD-99EF944CDD22}" type="datetimeFigureOut">
              <a:rPr lang="en-US" dirty="0"/>
              <a:t>5/3/2017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98D6B-2C72-4E21-9893-A649C6E2A47D}" type="datetimeFigureOut">
              <a:rPr lang="en-US" dirty="0"/>
              <a:t>5/3/2017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1C9-A66C-49F0-970E-F7B68D9109A0}" type="datetimeFigureOut">
              <a:rPr lang="en-US" dirty="0"/>
              <a:t>5/3/2017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1AE78-96A2-4A23-B183-3B6DB4374FE7}" type="datetimeFigureOut">
              <a:rPr lang="en-US" dirty="0"/>
              <a:t>5/3/2017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0757-B101-4811-9189-10EB2F458E2D}" type="datetimeFigureOut">
              <a:rPr lang="en-US" dirty="0"/>
              <a:t>5/3/2017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DC078-589F-40E3-816C-EE21D62B5BBA}" type="datetimeFigureOut">
              <a:rPr lang="en-US" dirty="0"/>
              <a:t>5/3/2017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04436-CA73-4D53-89B4-2A5C7347BF2F}" type="datetimeFigureOut">
              <a:rPr lang="en-US" dirty="0"/>
              <a:t>5/3/2017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8.mp3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8.mp3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jdFwhhH2x7I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mp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Arab World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7060" y="2552438"/>
            <a:ext cx="2816409" cy="173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322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</a:t>
            </a:r>
            <a:r>
              <a:rPr lang="en-US" b="1" dirty="0" err="1"/>
              <a:t>Adalusian</a:t>
            </a:r>
            <a:r>
              <a:rPr lang="en-US" b="1" dirty="0"/>
              <a:t> Legacy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>
                <a:effectLst/>
              </a:rPr>
              <a:t>The attempt to reclaim Spain as a Christian </a:t>
            </a:r>
          </a:p>
          <a:p>
            <a:pPr lvl="0"/>
            <a:r>
              <a:rPr lang="en-US" dirty="0">
                <a:effectLst/>
              </a:rPr>
              <a:t>the early 1500s, </a:t>
            </a:r>
          </a:p>
          <a:p>
            <a:pPr lvl="0"/>
            <a:r>
              <a:rPr lang="en-US" dirty="0">
                <a:effectLst/>
              </a:rPr>
              <a:t>King Ferdinand II and Queen Isabella I of Castile.</a:t>
            </a:r>
          </a:p>
          <a:p>
            <a:pPr lvl="0"/>
            <a:r>
              <a:rPr lang="en-US" dirty="0">
                <a:effectLst/>
              </a:rPr>
              <a:t>gradual exile of Muslims and Jews from the region.</a:t>
            </a:r>
          </a:p>
          <a:p>
            <a:pPr lvl="0"/>
            <a:r>
              <a:rPr lang="en-US" dirty="0">
                <a:effectLst/>
              </a:rPr>
              <a:t>dispersed Andalusian culture across North Africa, and throughout the Mediterranean and Middle East</a:t>
            </a:r>
          </a:p>
          <a:p>
            <a:pPr lvl="0"/>
            <a:r>
              <a:rPr lang="en-US" dirty="0">
                <a:effectLst/>
              </a:rPr>
              <a:t>“</a:t>
            </a:r>
            <a:r>
              <a:rPr lang="en-US" b="1" dirty="0" err="1">
                <a:effectLst/>
              </a:rPr>
              <a:t>Abenamar</a:t>
            </a:r>
            <a:r>
              <a:rPr lang="en-US" b="1" dirty="0">
                <a:effectLst/>
              </a:rPr>
              <a:t>”</a:t>
            </a:r>
            <a:endParaRPr lang="en-US" dirty="0">
              <a:effectLst/>
            </a:endParaRPr>
          </a:p>
          <a:p>
            <a:endParaRPr lang="en-US" dirty="0"/>
          </a:p>
        </p:txBody>
      </p:sp>
      <p:pic>
        <p:nvPicPr>
          <p:cNvPr id="4" name="3-10 _Abenamar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84582" y="2557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75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0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Abenamar</a:t>
            </a:r>
            <a:r>
              <a:rPr lang="en-US" b="1" dirty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6145482" cy="3599316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>
                <a:effectLst/>
              </a:rPr>
              <a:t>“Thirteenth century ballad sung by Ramon </a:t>
            </a:r>
            <a:r>
              <a:rPr lang="en-US" dirty="0" err="1">
                <a:effectLst/>
              </a:rPr>
              <a:t>Tasat</a:t>
            </a:r>
            <a:r>
              <a:rPr lang="en-US" dirty="0">
                <a:effectLst/>
              </a:rPr>
              <a:t>, </a:t>
            </a:r>
          </a:p>
          <a:p>
            <a:pPr lvl="0"/>
            <a:r>
              <a:rPr lang="en-US" dirty="0">
                <a:effectLst/>
              </a:rPr>
              <a:t>migrated from the Andalusia region of Spain.</a:t>
            </a:r>
          </a:p>
          <a:p>
            <a:pPr lvl="0"/>
            <a:r>
              <a:rPr lang="en-US" dirty="0">
                <a:effectLst/>
              </a:rPr>
              <a:t>lyrics are a dialogue between the Moorish Prince </a:t>
            </a:r>
            <a:r>
              <a:rPr lang="en-US" dirty="0" err="1">
                <a:effectLst/>
              </a:rPr>
              <a:t>Abenamar</a:t>
            </a:r>
            <a:r>
              <a:rPr lang="en-US" dirty="0">
                <a:effectLst/>
              </a:rPr>
              <a:t> and King Juan II of Castile.</a:t>
            </a:r>
          </a:p>
          <a:p>
            <a:r>
              <a:rPr lang="en-US" dirty="0">
                <a:effectLst/>
              </a:rPr>
              <a:t>It describes the Alhambra, </a:t>
            </a:r>
          </a:p>
          <a:p>
            <a:r>
              <a:rPr lang="en-US" dirty="0">
                <a:effectLst/>
              </a:rPr>
              <a:t>The players draw on techniques from European early music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0267" y="2031089"/>
            <a:ext cx="3163915" cy="21054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0267" y="4136531"/>
            <a:ext cx="3163915" cy="255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361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</a:t>
            </a:r>
            <a:r>
              <a:rPr lang="en-US" b="1" dirty="0" err="1"/>
              <a:t>Zaffah</a:t>
            </a:r>
            <a:r>
              <a:rPr lang="en-US" b="1" dirty="0"/>
              <a:t> Wedding Procession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>
                <a:effectLst/>
              </a:rPr>
              <a:t>played as part of a wedding reception in Casablanca (in the </a:t>
            </a:r>
            <a:r>
              <a:rPr lang="en-US" dirty="0" err="1">
                <a:effectLst/>
              </a:rPr>
              <a:t>Magrib</a:t>
            </a:r>
            <a:r>
              <a:rPr lang="en-US" dirty="0">
                <a:effectLst/>
              </a:rPr>
              <a:t> region)</a:t>
            </a:r>
          </a:p>
          <a:p>
            <a:pPr lvl="1"/>
            <a:r>
              <a:rPr lang="en-US" dirty="0">
                <a:effectLst/>
              </a:rPr>
              <a:t>Features brass instruments that are considered rare in Arab culture</a:t>
            </a:r>
          </a:p>
          <a:p>
            <a:pPr lvl="2"/>
            <a:r>
              <a:rPr lang="en-US" dirty="0" err="1">
                <a:effectLst/>
              </a:rPr>
              <a:t>Nafirs</a:t>
            </a:r>
            <a:r>
              <a:rPr lang="en-US" dirty="0">
                <a:effectLst/>
              </a:rPr>
              <a:t>-trumpets</a:t>
            </a:r>
          </a:p>
          <a:p>
            <a:pPr lvl="2"/>
            <a:r>
              <a:rPr lang="en-US" dirty="0" err="1">
                <a:effectLst/>
              </a:rPr>
              <a:t>Mazhars-tamborines</a:t>
            </a:r>
            <a:endParaRPr lang="en-US" dirty="0">
              <a:effectLst/>
            </a:endParaRPr>
          </a:p>
          <a:p>
            <a:pPr lvl="2"/>
            <a:r>
              <a:rPr lang="en-US" dirty="0" err="1">
                <a:effectLst/>
              </a:rPr>
              <a:t>Bendir</a:t>
            </a:r>
            <a:r>
              <a:rPr lang="en-US" dirty="0">
                <a:effectLst/>
              </a:rPr>
              <a:t>-drums</a:t>
            </a:r>
          </a:p>
          <a:p>
            <a:pPr lvl="2"/>
            <a:r>
              <a:rPr lang="en-US" dirty="0">
                <a:effectLst/>
              </a:rPr>
              <a:t>The </a:t>
            </a:r>
            <a:r>
              <a:rPr lang="en-US" dirty="0" err="1">
                <a:effectLst/>
              </a:rPr>
              <a:t>rythms</a:t>
            </a:r>
            <a:r>
              <a:rPr lang="en-US" dirty="0">
                <a:effectLst/>
              </a:rPr>
              <a:t> can shift between triple and duple meter (Polyrhythm: African influence)</a:t>
            </a:r>
          </a:p>
          <a:p>
            <a:pPr lvl="1"/>
            <a:r>
              <a:rPr lang="en-US" dirty="0">
                <a:effectLst/>
              </a:rPr>
              <a:t>The rhythmic complexity reveals African influence.</a:t>
            </a:r>
          </a:p>
          <a:p>
            <a:endParaRPr lang="en-US" dirty="0"/>
          </a:p>
        </p:txBody>
      </p:sp>
      <p:pic>
        <p:nvPicPr>
          <p:cNvPr id="4" name="3-11 Zaffah Procession At A Casabl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50265" y="49401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28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0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Wedding  Traditions of the Eastern </a:t>
            </a:r>
            <a:r>
              <a:rPr lang="en-US" b="1" dirty="0" err="1"/>
              <a:t>Mediteranian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b="1" dirty="0" err="1">
                <a:effectLst/>
              </a:rPr>
              <a:t>zangreet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Half spoken poems to bride and groom, or to family and friends.</a:t>
            </a:r>
          </a:p>
          <a:p>
            <a:pPr lvl="1"/>
            <a:r>
              <a:rPr lang="en-US" b="1" dirty="0">
                <a:effectLst/>
              </a:rPr>
              <a:t>Initiation of </a:t>
            </a:r>
            <a:r>
              <a:rPr lang="en-US" b="1" dirty="0" err="1">
                <a:effectLst/>
              </a:rPr>
              <a:t>Ectstacy</a:t>
            </a:r>
            <a:endParaRPr lang="en-US" dirty="0">
              <a:effectLst/>
            </a:endParaRPr>
          </a:p>
          <a:p>
            <a:pPr lvl="2"/>
            <a:r>
              <a:rPr lang="en-US" dirty="0">
                <a:effectLst/>
              </a:rPr>
              <a:t>Group called “El-</a:t>
            </a:r>
            <a:r>
              <a:rPr lang="en-US" dirty="0" err="1">
                <a:effectLst/>
              </a:rPr>
              <a:t>funoun</a:t>
            </a:r>
            <a:r>
              <a:rPr lang="en-US" dirty="0">
                <a:effectLst/>
              </a:rPr>
              <a:t>” (“The Arts”)</a:t>
            </a:r>
          </a:p>
          <a:p>
            <a:pPr lvl="2"/>
            <a:r>
              <a:rPr lang="en-US" dirty="0">
                <a:effectLst/>
              </a:rPr>
              <a:t>From the Palestinian territories.</a:t>
            </a:r>
          </a:p>
          <a:p>
            <a:pPr lvl="2"/>
            <a:r>
              <a:rPr lang="en-US" dirty="0">
                <a:effectLst/>
              </a:rPr>
              <a:t>Drums, </a:t>
            </a:r>
            <a:r>
              <a:rPr lang="en-US" dirty="0" err="1">
                <a:effectLst/>
              </a:rPr>
              <a:t>Vocables</a:t>
            </a:r>
            <a:r>
              <a:rPr lang="en-US" dirty="0">
                <a:effectLst/>
              </a:rPr>
              <a:t>, and </a:t>
            </a:r>
            <a:r>
              <a:rPr lang="en-US" dirty="0" err="1">
                <a:effectLst/>
              </a:rPr>
              <a:t>Zangreet</a:t>
            </a:r>
            <a:r>
              <a:rPr lang="en-US" dirty="0">
                <a:effectLst/>
              </a:rPr>
              <a:t>.</a:t>
            </a:r>
          </a:p>
          <a:p>
            <a:pPr lvl="2"/>
            <a:r>
              <a:rPr lang="en-US" dirty="0" err="1">
                <a:effectLst/>
              </a:rPr>
              <a:t>Mijwiz</a:t>
            </a:r>
            <a:r>
              <a:rPr lang="en-US" dirty="0">
                <a:effectLst/>
              </a:rPr>
              <a:t>, a single-reed, double-piped clarinet.</a:t>
            </a:r>
          </a:p>
          <a:p>
            <a:pPr lvl="2"/>
            <a:r>
              <a:rPr lang="en-US" dirty="0">
                <a:effectLst/>
              </a:rPr>
              <a:t>Man sings poetic line, women respond.</a:t>
            </a:r>
          </a:p>
          <a:p>
            <a:endParaRPr lang="en-US" dirty="0"/>
          </a:p>
        </p:txBody>
      </p:sp>
      <p:pic>
        <p:nvPicPr>
          <p:cNvPr id="4" name="3-12 El-Funoun, _Initiation Of Ecst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01070" y="34075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52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5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Globalization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1" y="2336873"/>
            <a:ext cx="5385628" cy="4257110"/>
          </a:xfrm>
        </p:spPr>
        <p:txBody>
          <a:bodyPr/>
          <a:lstStyle/>
          <a:p>
            <a:pPr lvl="0"/>
            <a:r>
              <a:rPr lang="en-US" dirty="0" err="1">
                <a:effectLst/>
              </a:rPr>
              <a:t>Lamma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ya</a:t>
            </a:r>
            <a:r>
              <a:rPr lang="en-US" dirty="0">
                <a:effectLst/>
              </a:rPr>
              <a:t> Albi</a:t>
            </a:r>
          </a:p>
          <a:p>
            <a:pPr lvl="1"/>
            <a:r>
              <a:rPr lang="en-US" dirty="0">
                <a:effectLst/>
              </a:rPr>
              <a:t>Features Arab-American musicians</a:t>
            </a:r>
          </a:p>
          <a:p>
            <a:pPr lvl="1"/>
            <a:r>
              <a:rPr lang="en-US" dirty="0">
                <a:effectLst/>
              </a:rPr>
              <a:t>Exiled from Palestine</a:t>
            </a:r>
          </a:p>
          <a:p>
            <a:pPr lvl="1"/>
            <a:r>
              <a:rPr lang="en-US" dirty="0">
                <a:effectLst/>
              </a:rPr>
              <a:t>In America, they continued Palestinian </a:t>
            </a:r>
            <a:r>
              <a:rPr lang="en-US" dirty="0" err="1">
                <a:effectLst/>
              </a:rPr>
              <a:t>Traditinos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This music written primarily for an Arab-American audience, who felt a connection to their homeland.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2" y="2336873"/>
            <a:ext cx="5404435" cy="4141200"/>
          </a:xfrm>
        </p:spPr>
        <p:txBody>
          <a:bodyPr/>
          <a:lstStyle/>
          <a:p>
            <a:pPr lvl="0"/>
            <a:r>
              <a:rPr lang="en-US" b="1" dirty="0" err="1">
                <a:effectLst/>
              </a:rPr>
              <a:t>Im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Nin’Alu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Originally from Jewish religious songs</a:t>
            </a:r>
          </a:p>
          <a:p>
            <a:pPr lvl="1"/>
            <a:r>
              <a:rPr lang="en-US" dirty="0">
                <a:effectLst/>
              </a:rPr>
              <a:t>Jewish Mysticism and Imagery</a:t>
            </a:r>
          </a:p>
          <a:p>
            <a:pPr lvl="1"/>
            <a:r>
              <a:rPr lang="en-US" dirty="0">
                <a:effectLst/>
              </a:rPr>
              <a:t>Language alternates between Hebrew and Arabic.</a:t>
            </a:r>
          </a:p>
          <a:p>
            <a:endParaRPr lang="en-US" dirty="0"/>
          </a:p>
        </p:txBody>
      </p:sp>
      <p:pic>
        <p:nvPicPr>
          <p:cNvPr id="10" name="3-13 _Lamma Ya Albi_ (_When, O Hear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29500" y="4888606"/>
            <a:ext cx="609600" cy="609600"/>
          </a:xfrm>
          <a:prstGeom prst="rect">
            <a:avLst/>
          </a:prstGeom>
        </p:spPr>
      </p:pic>
      <p:pic>
        <p:nvPicPr>
          <p:cNvPr id="11" name="3-14 _Im Nin'alu_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27858" y="48886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969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68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432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Study Questions p.353 due next Thurs.</a:t>
            </a:r>
          </a:p>
          <a:p>
            <a:pPr lvl="1"/>
            <a:r>
              <a:rPr lang="en-US" dirty="0"/>
              <a:t>Do 1-9 only.</a:t>
            </a:r>
          </a:p>
        </p:txBody>
      </p:sp>
    </p:spTree>
    <p:extLst>
      <p:ext uri="{BB962C8B-B14F-4D97-AF65-F5344CB8AC3E}">
        <p14:creationId xmlns:p14="http://schemas.microsoft.com/office/powerpoint/2010/main" val="3123987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“Arabia”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4278045" cy="3599316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</a:rPr>
              <a:t>“Arabia” in film and music</a:t>
            </a:r>
          </a:p>
          <a:p>
            <a:pPr lvl="1"/>
            <a:r>
              <a:rPr lang="en-US" dirty="0">
                <a:effectLst/>
              </a:rPr>
              <a:t>“Aladdin and the Magic Lamp”</a:t>
            </a:r>
          </a:p>
          <a:p>
            <a:pPr lvl="1"/>
            <a:r>
              <a:rPr lang="en-US" dirty="0">
                <a:effectLst/>
              </a:rPr>
              <a:t>“Lawrence of Arabia”</a:t>
            </a:r>
          </a:p>
          <a:p>
            <a:pPr lvl="1"/>
            <a:r>
              <a:rPr lang="en-US" dirty="0">
                <a:effectLst/>
              </a:rPr>
              <a:t>“Sinbad the Sailor”</a:t>
            </a:r>
          </a:p>
          <a:p>
            <a:pPr lvl="1"/>
            <a:r>
              <a:rPr lang="en-US" dirty="0">
                <a:effectLst/>
              </a:rPr>
              <a:t>Indiana Jones</a:t>
            </a:r>
          </a:p>
          <a:p>
            <a:pPr lvl="1"/>
            <a:r>
              <a:rPr lang="en-US" dirty="0">
                <a:effectLst/>
              </a:rPr>
              <a:t>Much of this is stereotype</a:t>
            </a:r>
          </a:p>
          <a:p>
            <a:endParaRPr lang="en-US" dirty="0"/>
          </a:p>
        </p:txBody>
      </p:sp>
      <p:pic>
        <p:nvPicPr>
          <p:cNvPr id="4" name="jdFwhhH2x7I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333670" y="2052972"/>
            <a:ext cx="5716403" cy="3215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585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</a:t>
            </a:r>
            <a:r>
              <a:rPr lang="en-US" b="1" dirty="0" err="1"/>
              <a:t>Takht</a:t>
            </a:r>
            <a:r>
              <a:rPr lang="en-US" b="1" dirty="0"/>
              <a:t> Ensemble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>
                <a:effectLst/>
              </a:rPr>
              <a:t>Al </a:t>
            </a:r>
            <a:r>
              <a:rPr lang="en-US" dirty="0" err="1">
                <a:effectLst/>
              </a:rPr>
              <a:t>Shaghal</a:t>
            </a:r>
            <a:endParaRPr lang="en-US" dirty="0">
              <a:effectLst/>
            </a:endParaRPr>
          </a:p>
          <a:p>
            <a:pPr lvl="0"/>
            <a:r>
              <a:rPr lang="en-US" dirty="0">
                <a:effectLst/>
              </a:rPr>
              <a:t>Title translates to “Obsession”</a:t>
            </a:r>
          </a:p>
          <a:p>
            <a:pPr lvl="0"/>
            <a:r>
              <a:rPr lang="en-US" dirty="0" err="1">
                <a:effectLst/>
              </a:rPr>
              <a:t>Takht</a:t>
            </a:r>
            <a:r>
              <a:rPr lang="en-US" dirty="0">
                <a:effectLst/>
              </a:rPr>
              <a:t> Ensemble</a:t>
            </a:r>
          </a:p>
          <a:p>
            <a:pPr lvl="1"/>
            <a:r>
              <a:rPr lang="en-US" dirty="0" err="1">
                <a:effectLst/>
              </a:rPr>
              <a:t>Ud</a:t>
            </a:r>
            <a:r>
              <a:rPr lang="en-US" dirty="0">
                <a:effectLst/>
              </a:rPr>
              <a:t>-short-necked lute that is tuned in fourths (like a guitar)</a:t>
            </a:r>
          </a:p>
          <a:p>
            <a:pPr lvl="1"/>
            <a:r>
              <a:rPr lang="en-US" dirty="0" err="1">
                <a:effectLst/>
              </a:rPr>
              <a:t>Buzuq</a:t>
            </a:r>
            <a:r>
              <a:rPr lang="en-US" dirty="0">
                <a:effectLst/>
              </a:rPr>
              <a:t>- long necked lute and two sets of strings</a:t>
            </a:r>
          </a:p>
          <a:p>
            <a:pPr lvl="1"/>
            <a:r>
              <a:rPr lang="en-US" dirty="0" err="1">
                <a:effectLst/>
              </a:rPr>
              <a:t>Qanun</a:t>
            </a:r>
            <a:r>
              <a:rPr lang="en-US" dirty="0">
                <a:effectLst/>
              </a:rPr>
              <a:t>-a large zither type instrument, played across the lap</a:t>
            </a:r>
          </a:p>
          <a:p>
            <a:pPr lvl="1"/>
            <a:r>
              <a:rPr lang="en-US" dirty="0">
                <a:effectLst/>
              </a:rPr>
              <a:t>Nay-a reed flute</a:t>
            </a:r>
          </a:p>
          <a:p>
            <a:pPr lvl="1"/>
            <a:r>
              <a:rPr lang="en-US" dirty="0" err="1">
                <a:effectLst/>
              </a:rPr>
              <a:t>Riqq</a:t>
            </a:r>
            <a:r>
              <a:rPr lang="en-US" dirty="0">
                <a:effectLst/>
              </a:rPr>
              <a:t>-Arab tambourine</a:t>
            </a:r>
          </a:p>
          <a:p>
            <a:pPr lvl="1"/>
            <a:r>
              <a:rPr lang="en-US" dirty="0">
                <a:effectLst/>
              </a:rPr>
              <a:t>Percussion:</a:t>
            </a:r>
          </a:p>
          <a:p>
            <a:pPr lvl="2"/>
            <a:r>
              <a:rPr lang="en-US" dirty="0" err="1">
                <a:effectLst/>
              </a:rPr>
              <a:t>Dumm</a:t>
            </a:r>
            <a:r>
              <a:rPr lang="en-US" dirty="0">
                <a:effectLst/>
              </a:rPr>
              <a:t>-low pitched drum</a:t>
            </a:r>
          </a:p>
          <a:p>
            <a:pPr lvl="2"/>
            <a:r>
              <a:rPr lang="en-US" dirty="0" err="1">
                <a:effectLst/>
              </a:rPr>
              <a:t>Takk</a:t>
            </a:r>
            <a:r>
              <a:rPr lang="en-US" dirty="0">
                <a:effectLst/>
              </a:rPr>
              <a:t>-higher pitched drum</a:t>
            </a:r>
          </a:p>
          <a:p>
            <a:endParaRPr lang="en-US" dirty="0"/>
          </a:p>
        </p:txBody>
      </p:sp>
      <p:pic>
        <p:nvPicPr>
          <p:cNvPr id="4" name="3-08 _Al-Shaghal_ (_Obsession_), Ex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16980" y="45923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48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>
                <a:effectLst/>
              </a:rPr>
              <a:t>Musical Texture:</a:t>
            </a:r>
          </a:p>
          <a:p>
            <a:pPr lvl="1"/>
            <a:r>
              <a:rPr lang="en-US" dirty="0">
                <a:effectLst/>
              </a:rPr>
              <a:t>All musicians play virtually the same melody</a:t>
            </a:r>
          </a:p>
          <a:p>
            <a:pPr lvl="1"/>
            <a:r>
              <a:rPr lang="en-US" dirty="0">
                <a:effectLst/>
              </a:rPr>
              <a:t>They are each free to add their own ornaments and nuances</a:t>
            </a:r>
          </a:p>
          <a:p>
            <a:pPr lvl="0"/>
            <a:r>
              <a:rPr lang="en-US" dirty="0">
                <a:effectLst/>
              </a:rPr>
              <a:t>Rhythm</a:t>
            </a:r>
          </a:p>
          <a:p>
            <a:pPr lvl="1"/>
            <a:r>
              <a:rPr lang="en-US" dirty="0" err="1">
                <a:effectLst/>
              </a:rPr>
              <a:t>Iqa</a:t>
            </a:r>
            <a:r>
              <a:rPr lang="en-US" dirty="0">
                <a:effectLst/>
              </a:rPr>
              <a:t> = rhythmic pattern</a:t>
            </a:r>
          </a:p>
          <a:p>
            <a:pPr lvl="1"/>
            <a:r>
              <a:rPr lang="en-US" dirty="0">
                <a:effectLst/>
              </a:rPr>
              <a:t>This particular </a:t>
            </a:r>
            <a:r>
              <a:rPr lang="en-US" dirty="0" err="1">
                <a:effectLst/>
              </a:rPr>
              <a:t>iqa</a:t>
            </a:r>
            <a:r>
              <a:rPr lang="en-US" dirty="0">
                <a:effectLst/>
              </a:rPr>
              <a:t> is “</a:t>
            </a:r>
            <a:r>
              <a:rPr lang="en-US" dirty="0" err="1">
                <a:effectLst/>
              </a:rPr>
              <a:t>wahdah</a:t>
            </a:r>
            <a:r>
              <a:rPr lang="en-US" dirty="0">
                <a:effectLst/>
              </a:rPr>
              <a:t>”</a:t>
            </a:r>
          </a:p>
          <a:p>
            <a:pPr lvl="1"/>
            <a:r>
              <a:rPr lang="en-US" dirty="0">
                <a:effectLst/>
              </a:rPr>
              <a:t>Pattern of 8 beats</a:t>
            </a:r>
          </a:p>
          <a:p>
            <a:pPr lvl="1"/>
            <a:r>
              <a:rPr lang="en-US" dirty="0">
                <a:effectLst/>
              </a:rPr>
              <a:t>There is only one strike of the </a:t>
            </a:r>
            <a:r>
              <a:rPr lang="en-US" dirty="0" err="1">
                <a:effectLst/>
              </a:rPr>
              <a:t>dumm</a:t>
            </a:r>
            <a:r>
              <a:rPr lang="en-US" dirty="0">
                <a:effectLst/>
              </a:rPr>
              <a:t> to each 8 beat cycle</a:t>
            </a:r>
          </a:p>
          <a:p>
            <a:pPr lvl="1"/>
            <a:r>
              <a:rPr lang="en-US" dirty="0">
                <a:effectLst/>
              </a:rPr>
              <a:t>Instruments take turns “soloing” a </a:t>
            </a:r>
            <a:r>
              <a:rPr lang="en-US" i="1" dirty="0" err="1">
                <a:effectLst/>
              </a:rPr>
              <a:t>taqasim</a:t>
            </a:r>
            <a:endParaRPr lang="en-US" dirty="0">
              <a:effectLst/>
            </a:endParaRPr>
          </a:p>
          <a:p>
            <a:pPr lvl="0"/>
            <a:r>
              <a:rPr lang="en-US" dirty="0">
                <a:effectLst/>
              </a:rPr>
              <a:t>Melody</a:t>
            </a:r>
          </a:p>
          <a:p>
            <a:pPr lvl="1"/>
            <a:r>
              <a:rPr lang="en-US" dirty="0">
                <a:effectLst/>
              </a:rPr>
              <a:t>Maqam – a musical mode</a:t>
            </a:r>
          </a:p>
          <a:p>
            <a:pPr lvl="1"/>
            <a:r>
              <a:rPr lang="en-US" dirty="0">
                <a:effectLst/>
              </a:rPr>
              <a:t>maqam “</a:t>
            </a:r>
            <a:r>
              <a:rPr lang="en-US" dirty="0" err="1">
                <a:effectLst/>
              </a:rPr>
              <a:t>bayyati</a:t>
            </a:r>
            <a:r>
              <a:rPr lang="en-US" dirty="0">
                <a:effectLst/>
              </a:rPr>
              <a:t>” which includes an A “half-flat”</a:t>
            </a:r>
            <a:endParaRPr lang="en-US" dirty="0"/>
          </a:p>
        </p:txBody>
      </p:sp>
      <p:pic>
        <p:nvPicPr>
          <p:cNvPr id="4" name="3-08 _Al-Shaghal_ (_Obsession_), Ex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42738" y="33688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17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Tarab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>
                <a:effectLst/>
              </a:rPr>
              <a:t>Exlclamations</a:t>
            </a:r>
            <a:r>
              <a:rPr lang="en-US" dirty="0">
                <a:effectLst/>
              </a:rPr>
              <a:t> of Audience</a:t>
            </a:r>
          </a:p>
          <a:p>
            <a:pPr lvl="0"/>
            <a:r>
              <a:rPr lang="en-US" dirty="0">
                <a:effectLst/>
              </a:rPr>
              <a:t>“</a:t>
            </a:r>
            <a:r>
              <a:rPr lang="en-US" dirty="0" err="1">
                <a:effectLst/>
              </a:rPr>
              <a:t>Tarab</a:t>
            </a:r>
            <a:r>
              <a:rPr lang="en-US" dirty="0">
                <a:effectLst/>
              </a:rPr>
              <a:t>” translates roughly as “ecstasy”</a:t>
            </a:r>
          </a:p>
          <a:p>
            <a:pPr lvl="0"/>
            <a:r>
              <a:rPr lang="en-US" dirty="0">
                <a:effectLst/>
              </a:rPr>
              <a:t>Audience participation is expected.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9912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Religious Music in the Arab world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6557606" cy="3599316"/>
          </a:xfrm>
        </p:spPr>
        <p:txBody>
          <a:bodyPr>
            <a:normAutofit/>
          </a:bodyPr>
          <a:lstStyle/>
          <a:p>
            <a:pPr lvl="0"/>
            <a:r>
              <a:rPr lang="en-US" dirty="0">
                <a:effectLst/>
              </a:rPr>
              <a:t>not all of the Arab world practices Islam, and not all of Arab music is Muslim.</a:t>
            </a:r>
          </a:p>
          <a:p>
            <a:pPr lvl="0"/>
            <a:r>
              <a:rPr lang="en-US" dirty="0">
                <a:effectLst/>
              </a:rPr>
              <a:t>three main monotheistic religions </a:t>
            </a:r>
          </a:p>
          <a:p>
            <a:pPr lvl="0"/>
            <a:r>
              <a:rPr lang="en-US" dirty="0">
                <a:effectLst/>
              </a:rPr>
              <a:t>very similar musical traditions. </a:t>
            </a:r>
          </a:p>
          <a:p>
            <a:pPr lvl="0"/>
            <a:r>
              <a:rPr lang="en-US" dirty="0">
                <a:effectLst/>
              </a:rPr>
              <a:t>sung, religious-chant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7921" y="2336872"/>
            <a:ext cx="4336249" cy="324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433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>
                <a:effectLst/>
              </a:rPr>
              <a:t>The Call to Prayer: Azan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heard five times a day </a:t>
            </a:r>
          </a:p>
          <a:p>
            <a:pPr lvl="1"/>
            <a:r>
              <a:rPr lang="en-US" dirty="0">
                <a:effectLst/>
              </a:rPr>
              <a:t>alerts the public that it is time for prayer</a:t>
            </a:r>
          </a:p>
          <a:p>
            <a:pPr lvl="1"/>
            <a:r>
              <a:rPr lang="en-US" dirty="0">
                <a:effectLst/>
              </a:rPr>
              <a:t>originally sung from the high towers of the mosque.</a:t>
            </a:r>
          </a:p>
          <a:p>
            <a:pPr lvl="1"/>
            <a:r>
              <a:rPr lang="en-US" dirty="0">
                <a:effectLst/>
              </a:rPr>
              <a:t>It is not considered music, but it is musical</a:t>
            </a:r>
          </a:p>
          <a:p>
            <a:pPr lvl="1"/>
            <a:r>
              <a:rPr lang="en-US" dirty="0">
                <a:effectLst/>
              </a:rPr>
              <a:t>The person who sings it is called a muezzin</a:t>
            </a:r>
          </a:p>
          <a:p>
            <a:endParaRPr lang="en-US" dirty="0"/>
          </a:p>
        </p:txBody>
      </p:sp>
      <p:pic>
        <p:nvPicPr>
          <p:cNvPr id="4" name="04 The Muezzin's Call to Pray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920766" y="2518892"/>
            <a:ext cx="609600" cy="609600"/>
          </a:xfrm>
          <a:prstGeom prst="rect">
            <a:avLst/>
          </a:prstGeom>
        </p:spPr>
      </p:pic>
      <p:pic>
        <p:nvPicPr>
          <p:cNvPr id="5" name="01 Vere Dignu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920766" y="41365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28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7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46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>
                <a:effectLst/>
              </a:rPr>
              <a:t>Music and Islam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Many musical traditions in Islam</a:t>
            </a:r>
          </a:p>
          <a:p>
            <a:pPr lvl="1"/>
            <a:r>
              <a:rPr lang="en-US" dirty="0">
                <a:effectLst/>
              </a:rPr>
              <a:t>Recitation of the Qur’an, group prayer, are almost always sung</a:t>
            </a:r>
          </a:p>
          <a:p>
            <a:pPr lvl="1"/>
            <a:r>
              <a:rPr lang="en-US" dirty="0">
                <a:effectLst/>
              </a:rPr>
              <a:t>Religious language is often present in ensemble performances</a:t>
            </a:r>
          </a:p>
          <a:p>
            <a:pPr lvl="1"/>
            <a:r>
              <a:rPr lang="en-US" dirty="0">
                <a:effectLst/>
              </a:rPr>
              <a:t>Public celebrations, weddings and other social activities include singing.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450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</a:t>
            </a:r>
            <a:r>
              <a:rPr lang="en-US" b="1" dirty="0" err="1"/>
              <a:t>Magrib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5900783" cy="3599316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>
                <a:effectLst/>
              </a:rPr>
              <a:t>northern part of the African continent, closest to Europe.</a:t>
            </a:r>
          </a:p>
          <a:p>
            <a:pPr lvl="0"/>
            <a:r>
              <a:rPr lang="en-US" dirty="0">
                <a:effectLst/>
              </a:rPr>
              <a:t>Countries in the </a:t>
            </a:r>
            <a:r>
              <a:rPr lang="en-US" dirty="0" err="1">
                <a:effectLst/>
              </a:rPr>
              <a:t>Magrib</a:t>
            </a:r>
            <a:r>
              <a:rPr lang="en-US" dirty="0">
                <a:effectLst/>
              </a:rPr>
              <a:t>:</a:t>
            </a:r>
          </a:p>
          <a:p>
            <a:pPr lvl="1"/>
            <a:r>
              <a:rPr lang="en-US" dirty="0">
                <a:effectLst/>
              </a:rPr>
              <a:t>Mauritania</a:t>
            </a:r>
          </a:p>
          <a:p>
            <a:pPr lvl="1"/>
            <a:r>
              <a:rPr lang="en-US" dirty="0">
                <a:effectLst/>
              </a:rPr>
              <a:t>Algeria</a:t>
            </a:r>
          </a:p>
          <a:p>
            <a:pPr lvl="1"/>
            <a:r>
              <a:rPr lang="en-US" dirty="0">
                <a:effectLst/>
              </a:rPr>
              <a:t>Tunisia</a:t>
            </a:r>
          </a:p>
          <a:p>
            <a:pPr lvl="1"/>
            <a:r>
              <a:rPr lang="en-US" dirty="0">
                <a:effectLst/>
              </a:rPr>
              <a:t>Libya</a:t>
            </a:r>
          </a:p>
          <a:p>
            <a:pPr lvl="0"/>
            <a:r>
              <a:rPr lang="en-US" dirty="0">
                <a:effectLst/>
              </a:rPr>
              <a:t>Became part of the Arab-Empire through trade routes.</a:t>
            </a:r>
          </a:p>
          <a:p>
            <a:pPr lvl="0"/>
            <a:r>
              <a:rPr lang="en-US" dirty="0">
                <a:effectLst/>
              </a:rPr>
              <a:t>Islam spread across these trade routes as well.</a:t>
            </a:r>
          </a:p>
          <a:p>
            <a:pPr lvl="0"/>
            <a:r>
              <a:rPr lang="en-US" dirty="0">
                <a:effectLst/>
              </a:rPr>
              <a:t>Arab-Islamic empire spread northward into Spain;</a:t>
            </a:r>
          </a:p>
          <a:p>
            <a:pPr lvl="0"/>
            <a:r>
              <a:rPr lang="en-US" dirty="0">
                <a:effectLst/>
              </a:rPr>
              <a:t>Its Spanish portion was known as Andalusia</a:t>
            </a: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81103" y="2336873"/>
            <a:ext cx="4354296" cy="2192924"/>
          </a:xfrm>
        </p:spPr>
      </p:pic>
    </p:spTree>
    <p:extLst>
      <p:ext uri="{BB962C8B-B14F-4D97-AF65-F5344CB8AC3E}">
        <p14:creationId xmlns:p14="http://schemas.microsoft.com/office/powerpoint/2010/main" val="1602292825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6A9C41"/>
      </a:dk2>
      <a:lt2>
        <a:srgbClr val="E7E6E6"/>
      </a:lt2>
      <a:accent1>
        <a:srgbClr val="A7D535"/>
      </a:accent1>
      <a:accent2>
        <a:srgbClr val="EACA4F"/>
      </a:accent2>
      <a:accent3>
        <a:srgbClr val="FD9850"/>
      </a:accent3>
      <a:accent4>
        <a:srgbClr val="F46442"/>
      </a:accent4>
      <a:accent5>
        <a:srgbClr val="54D289"/>
      </a:accent5>
      <a:accent6>
        <a:srgbClr val="6AD8CB"/>
      </a:accent6>
      <a:hlink>
        <a:srgbClr val="CAFB50"/>
      </a:hlink>
      <a:folHlink>
        <a:srgbClr val="DEFF8B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B587E4A9-1405-4B4F-8BC3-512EE08D2EB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122</TotalTime>
  <Words>645</Words>
  <Application>Microsoft Office PowerPoint</Application>
  <PresentationFormat>Widescreen</PresentationFormat>
  <Paragraphs>106</Paragraphs>
  <Slides>15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Trebuchet MS</vt:lpstr>
      <vt:lpstr>Berlin</vt:lpstr>
      <vt:lpstr>The Arab World</vt:lpstr>
      <vt:lpstr>“Arabia”</vt:lpstr>
      <vt:lpstr>The Takht Ensemble</vt:lpstr>
      <vt:lpstr>PowerPoint Presentation</vt:lpstr>
      <vt:lpstr>Tarab</vt:lpstr>
      <vt:lpstr>Religious Music in the Arab world</vt:lpstr>
      <vt:lpstr>PowerPoint Presentation</vt:lpstr>
      <vt:lpstr>PowerPoint Presentation</vt:lpstr>
      <vt:lpstr>The Magrib</vt:lpstr>
      <vt:lpstr>The Adalusian Legacy</vt:lpstr>
      <vt:lpstr>Abenamar”</vt:lpstr>
      <vt:lpstr>The Zaffah Wedding Procession</vt:lpstr>
      <vt:lpstr>Wedding  Traditions of the Eastern Mediteranian</vt:lpstr>
      <vt:lpstr>Globalization</vt:lpstr>
      <vt:lpstr>Homework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Arab World</dc:title>
  <dc:creator>Matthew Scott Phillips</dc:creator>
  <cp:lastModifiedBy>Matthew Scott Phillips</cp:lastModifiedBy>
  <cp:revision>8</cp:revision>
  <dcterms:created xsi:type="dcterms:W3CDTF">2016-11-15T01:03:09Z</dcterms:created>
  <dcterms:modified xsi:type="dcterms:W3CDTF">2017-05-04T00:02:56Z</dcterms:modified>
</cp:coreProperties>
</file>