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98" r:id="rId6"/>
    <p:sldId id="260" r:id="rId7"/>
    <p:sldId id="261" r:id="rId8"/>
    <p:sldId id="262" r:id="rId9"/>
    <p:sldId id="263" r:id="rId10"/>
    <p:sldId id="296" r:id="rId11"/>
    <p:sldId id="297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99" r:id="rId21"/>
    <p:sldId id="272" r:id="rId22"/>
    <p:sldId id="273" r:id="rId23"/>
    <p:sldId id="274" r:id="rId24"/>
    <p:sldId id="275" r:id="rId25"/>
    <p:sldId id="276" r:id="rId26"/>
    <p:sldId id="277" r:id="rId27"/>
    <p:sldId id="295" r:id="rId28"/>
    <p:sldId id="278" r:id="rId29"/>
    <p:sldId id="279" r:id="rId30"/>
    <p:sldId id="280" r:id="rId31"/>
    <p:sldId id="281" r:id="rId32"/>
    <p:sldId id="282" r:id="rId33"/>
    <p:sldId id="283" r:id="rId34"/>
    <p:sldId id="285" r:id="rId35"/>
    <p:sldId id="286" r:id="rId36"/>
    <p:sldId id="287" r:id="rId37"/>
    <p:sldId id="288" r:id="rId38"/>
    <p:sldId id="290" r:id="rId39"/>
    <p:sldId id="291" r:id="rId40"/>
    <p:sldId id="292" r:id="rId41"/>
    <p:sldId id="293" r:id="rId42"/>
    <p:sldId id="294" r:id="rId43"/>
    <p:sldId id="300" r:id="rId44"/>
    <p:sldId id="301" r:id="rId45"/>
    <p:sldId id="302" r:id="rId46"/>
    <p:sldId id="303" r:id="rId47"/>
    <p:sldId id="304" r:id="rId48"/>
    <p:sldId id="305" r:id="rId4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E0307-B85C-446A-8EF0-0407D435D787}" type="datetimeFigureOut">
              <a:rPr lang="en-US" dirty="0"/>
              <a:t>5/8/2019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862E7-95FA-4FC4-9EC5-DDBFA8DC7417}" type="datetimeFigureOut">
              <a:rPr lang="en-US" dirty="0"/>
              <a:t>5/8/2019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987F2-A784-4F72-BB57-0E9EACDE722E}" type="datetimeFigureOut">
              <a:rPr lang="en-US" dirty="0"/>
              <a:t>5/8/2019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BD51E-4B19-444E-85C0-DBD7EB6263F4}" type="datetimeFigureOut">
              <a:rPr lang="en-US" dirty="0"/>
              <a:t>5/8/2019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7255A-4AD5-4D3E-9A0A-689DA3BA976C}" type="datetimeFigureOut">
              <a:rPr lang="en-US" dirty="0"/>
              <a:t>5/8/2019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0AD15-87AC-45B2-9EE5-8D165AF83CD7}" type="datetimeFigureOut">
              <a:rPr lang="en-US" dirty="0"/>
              <a:t>5/8/2019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40CCD-F0D6-4CC2-A4C8-2D7D0D875F02}" type="datetimeFigureOut">
              <a:rPr lang="en-US" dirty="0"/>
              <a:t>5/8/2019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FE2CC-454D-4466-AC55-B86DA0A87BAE}" type="datetimeFigureOut">
              <a:rPr lang="en-US" dirty="0"/>
              <a:t>5/8/2019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B647B1BF-4039-460D-A637-65428CBD720E}" type="datetimeFigureOut">
              <a:rPr lang="en-US" dirty="0"/>
              <a:t>5/8/2019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39ACE-9343-4EBE-B5CA-AEA240A1DC53}" type="datetimeFigureOut">
              <a:rPr lang="en-US" dirty="0"/>
              <a:t>5/8/2019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00F7B-89C5-4DF7-A309-6263220147D4}" type="datetimeFigureOut">
              <a:rPr lang="en-US" dirty="0"/>
              <a:t>5/8/2019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C95DE-FD64-4606-AE61-EC1136867CC6}" type="datetimeFigureOut">
              <a:rPr lang="en-US" dirty="0"/>
              <a:t>5/8/2019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0BBD-30FE-4CF1-900A-0C45149F8AF8}" type="datetimeFigureOut">
              <a:rPr lang="en-US" dirty="0"/>
              <a:t>5/8/2019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A5F7F-3E81-4C65-A4D1-CB62D5B9DB91}" type="datetimeFigureOut">
              <a:rPr lang="en-US" dirty="0"/>
              <a:t>5/8/2019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ECC86-1672-4627-AEFE-EC5485C73905}" type="datetimeFigureOut">
              <a:rPr lang="en-US" dirty="0"/>
              <a:t>5/8/2019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CB01F-D966-4C62-B900-0BE008A90C98}" type="datetimeFigureOut">
              <a:rPr lang="en-US" dirty="0"/>
              <a:t>5/8/2019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3A0EA-7DC7-4964-BB97-B173EF3B859A}" type="datetimeFigureOut">
              <a:rPr lang="en-US" dirty="0"/>
              <a:t>5/8/2019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EF52CC-F3D9-41D4-BCE4-C208E61A3F31}" type="datetimeFigureOut">
              <a:rPr lang="en-US" dirty="0"/>
              <a:t>5/8/2019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gfZiLSCoYrk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video" Target="https://www.youtube.com/embed/lzQ8GDBA8Is" TargetMode="Externa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image" Target="../media/image8.jpeg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xk8sy3rA5CU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4" Type="http://schemas.openxmlformats.org/officeDocument/2006/relationships/image" Target="../media/image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mp3"/><Relationship Id="rId1" Type="http://schemas.microsoft.com/office/2007/relationships/media" Target="../media/media15.mp3"/><Relationship Id="rId4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mp3"/><Relationship Id="rId1" Type="http://schemas.microsoft.com/office/2007/relationships/media" Target="../media/media16.mp3"/><Relationship Id="rId6" Type="http://schemas.openxmlformats.org/officeDocument/2006/relationships/image" Target="../media/image4.pn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mp3"/><Relationship Id="rId1" Type="http://schemas.microsoft.com/office/2007/relationships/media" Target="../media/media17.mp3"/><Relationship Id="rId6" Type="http://schemas.openxmlformats.org/officeDocument/2006/relationships/image" Target="../media/image4.png"/><Relationship Id="rId5" Type="http://schemas.openxmlformats.org/officeDocument/2006/relationships/hyperlink" Target="https://www.google.com/url?sa=i&amp;rct=j&amp;q=&amp;esrc=s&amp;source=images&amp;cd=&amp;cad=rja&amp;uact=8&amp;ved=0ahUKEwi0u_LchIbQAhXB7IMKHT5_BbIQjRwIBg&amp;url=http://northernandes.blogspot.com/&amp;psig=AFQjCNEi2_Wagv_MQBUj8u-_4HSjsnI0HA&amp;ust=1478037432275389" TargetMode="External"/><Relationship Id="rId4" Type="http://schemas.openxmlformats.org/officeDocument/2006/relationships/image" Target="../media/image20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mp3"/><Relationship Id="rId1" Type="http://schemas.microsoft.com/office/2007/relationships/media" Target="../media/media18.mp3"/><Relationship Id="rId4" Type="http://schemas.openxmlformats.org/officeDocument/2006/relationships/image" Target="../media/image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mp3"/><Relationship Id="rId1" Type="http://schemas.microsoft.com/office/2007/relationships/media" Target="../media/media18.mp3"/><Relationship Id="rId4" Type="http://schemas.openxmlformats.org/officeDocument/2006/relationships/image" Target="../media/image4.png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media" Target="../media/media20.mp3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0.mp3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IQZ67UQkpG8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NWJyhRKmpZ0" TargetMode="External"/><Relationship Id="rId4" Type="http://schemas.openxmlformats.org/officeDocument/2006/relationships/image" Target="../media/image23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G_d_vMMgv54" TargetMode="External"/><Relationship Id="rId4" Type="http://schemas.openxmlformats.org/officeDocument/2006/relationships/image" Target="../media/image2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HqFCgm-ybaI" TargetMode="Externa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Final Review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5617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History</a:t>
            </a:r>
            <a:r>
              <a:rPr lang="en-US" dirty="0"/>
              <a:t> of the  Shona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Central and Southern Africa</a:t>
            </a:r>
          </a:p>
          <a:p>
            <a:pPr lvl="0"/>
            <a:r>
              <a:rPr lang="en-US" dirty="0"/>
              <a:t>Colonized by White settlers in the 20</a:t>
            </a:r>
            <a:r>
              <a:rPr lang="en-US" baseline="30000" dirty="0"/>
              <a:t>th</a:t>
            </a:r>
            <a:r>
              <a:rPr lang="en-US" dirty="0"/>
              <a:t> Century.</a:t>
            </a:r>
          </a:p>
          <a:p>
            <a:pPr lvl="0"/>
            <a:r>
              <a:rPr lang="en-US" dirty="0"/>
              <a:t>Formerly Rhodesia, African culture was scorned</a:t>
            </a:r>
          </a:p>
          <a:p>
            <a:pPr lvl="0"/>
            <a:r>
              <a:rPr lang="en-US" dirty="0"/>
              <a:t>War of Liberation: Nation of Zimbabwe</a:t>
            </a:r>
          </a:p>
          <a:p>
            <a:pPr lvl="0"/>
            <a:r>
              <a:rPr lang="en-US" dirty="0"/>
              <a:t>The Mbira became a symbol of cultural identity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9453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Shona Spirits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Shona ancestors</a:t>
            </a:r>
          </a:p>
          <a:p>
            <a:pPr lvl="1"/>
            <a:r>
              <a:rPr lang="en-US" dirty="0"/>
              <a:t>Chiefs</a:t>
            </a:r>
          </a:p>
          <a:p>
            <a:pPr lvl="1"/>
            <a:r>
              <a:rPr lang="en-US" dirty="0"/>
              <a:t>Family members</a:t>
            </a:r>
          </a:p>
          <a:p>
            <a:pPr lvl="1"/>
            <a:r>
              <a:rPr lang="en-US" dirty="0"/>
              <a:t>Nonrelatives and animals</a:t>
            </a:r>
          </a:p>
          <a:p>
            <a:pPr lvl="1"/>
            <a:r>
              <a:rPr lang="en-US" dirty="0"/>
              <a:t>Witches</a:t>
            </a:r>
          </a:p>
          <a:p>
            <a:pPr lvl="0"/>
            <a:r>
              <a:rPr lang="en-US" dirty="0"/>
              <a:t>Help their </a:t>
            </a:r>
            <a:r>
              <a:rPr lang="en-US" dirty="0" err="1"/>
              <a:t>descednets</a:t>
            </a:r>
            <a:endParaRPr lang="en-US" dirty="0"/>
          </a:p>
          <a:p>
            <a:pPr lvl="0"/>
            <a:r>
              <a:rPr lang="en-US" dirty="0"/>
              <a:t>Rituals called “</a:t>
            </a:r>
            <a:r>
              <a:rPr lang="en-US" dirty="0" err="1"/>
              <a:t>mapira</a:t>
            </a:r>
            <a:r>
              <a:rPr lang="en-US" dirty="0"/>
              <a:t>” the mbira is an important part of this ritual.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24232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Mbira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Most Mbiras have a set of long thin keys, a soundboard, a resonator, and jingles that buzz rhythmically</a:t>
            </a:r>
          </a:p>
          <a:p>
            <a:pPr lvl="0"/>
            <a:r>
              <a:rPr lang="en-US" dirty="0"/>
              <a:t>Mbira </a:t>
            </a:r>
            <a:r>
              <a:rPr lang="en-US" dirty="0" err="1"/>
              <a:t>dzavadzimu</a:t>
            </a:r>
            <a:r>
              <a:rPr lang="en-US" dirty="0"/>
              <a:t>, literally “mbira of the ancestors”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6569" y="3382894"/>
            <a:ext cx="3229941" cy="2715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5952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Nhemamusasa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the spirits love their favorite Mbira pieces, </a:t>
            </a:r>
          </a:p>
          <a:p>
            <a:pPr lvl="0"/>
            <a:r>
              <a:rPr lang="en-US" dirty="0"/>
              <a:t>Stable </a:t>
            </a:r>
            <a:r>
              <a:rPr lang="en-US" dirty="0" err="1"/>
              <a:t>Repetoire</a:t>
            </a:r>
            <a:endParaRPr lang="en-US" dirty="0"/>
          </a:p>
          <a:p>
            <a:pPr lvl="0"/>
            <a:r>
              <a:rPr lang="en-US" dirty="0"/>
              <a:t>This piece is played for “</a:t>
            </a:r>
            <a:r>
              <a:rPr lang="en-US" dirty="0" err="1"/>
              <a:t>Chaminuka</a:t>
            </a:r>
            <a:r>
              <a:rPr lang="en-US" dirty="0"/>
              <a:t>”</a:t>
            </a:r>
          </a:p>
        </p:txBody>
      </p:sp>
      <p:pic>
        <p:nvPicPr>
          <p:cNvPr id="4" name="gfZiLSCoYrk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99514" y="3867146"/>
            <a:ext cx="4572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0296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Chimurenga</a:t>
            </a:r>
            <a:r>
              <a:rPr lang="en-US" b="1" dirty="0"/>
              <a:t> Music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3504" y="2336873"/>
            <a:ext cx="9613861" cy="3599316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pop music instrumentation and studio production</a:t>
            </a:r>
          </a:p>
          <a:p>
            <a:pPr lvl="0"/>
            <a:r>
              <a:rPr lang="en-US" dirty="0"/>
              <a:t>modeled after traditional mbira music.</a:t>
            </a:r>
          </a:p>
          <a:p>
            <a:pPr lvl="0"/>
            <a:r>
              <a:rPr lang="en-US" dirty="0"/>
              <a:t>This song is called “</a:t>
            </a:r>
            <a:r>
              <a:rPr lang="en-US" dirty="0" err="1"/>
              <a:t>Nyarai</a:t>
            </a:r>
            <a:r>
              <a:rPr lang="en-US" dirty="0"/>
              <a:t>” (Be Ashamed)</a:t>
            </a:r>
          </a:p>
          <a:p>
            <a:pPr lvl="0"/>
            <a:r>
              <a:rPr lang="en-US" dirty="0"/>
              <a:t>lyrics celebrate victory and chide those who did not support the effort.</a:t>
            </a:r>
          </a:p>
          <a:p>
            <a:pPr lvl="0"/>
            <a:r>
              <a:rPr lang="en-US" dirty="0"/>
              <a:t>The word </a:t>
            </a:r>
            <a:r>
              <a:rPr lang="en-US" dirty="0" err="1"/>
              <a:t>Chimurenga</a:t>
            </a:r>
            <a:r>
              <a:rPr lang="en-US" dirty="0"/>
              <a:t> means struggle, and refers to the war for independence fought in Zimbabwe</a:t>
            </a:r>
          </a:p>
          <a:p>
            <a:endParaRPr lang="en-US" dirty="0"/>
          </a:p>
        </p:txBody>
      </p:sp>
      <p:pic>
        <p:nvPicPr>
          <p:cNvPr id="4" name="1-15 _Nyarai_ (_Be Ashamed_), excerp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23717" y="53265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93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5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African-American Music of Worship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Amazing Grace</a:t>
            </a:r>
            <a:endParaRPr lang="en-US" dirty="0"/>
          </a:p>
          <a:p>
            <a:pPr lvl="0"/>
            <a:r>
              <a:rPr lang="en-US" b="1" dirty="0"/>
              <a:t>hymn: </a:t>
            </a:r>
            <a:r>
              <a:rPr lang="en-US" dirty="0"/>
              <a:t>a song of praise. </a:t>
            </a:r>
          </a:p>
          <a:p>
            <a:pPr lvl="0"/>
            <a:r>
              <a:rPr lang="en-US" dirty="0"/>
              <a:t>deacon leads the hymn and the congregation follows it. (Call and Response)</a:t>
            </a:r>
          </a:p>
          <a:p>
            <a:pPr lvl="0"/>
            <a:r>
              <a:rPr lang="en-US" dirty="0"/>
              <a:t>He is singing </a:t>
            </a:r>
            <a:r>
              <a:rPr lang="en-US" b="1" dirty="0" err="1"/>
              <a:t>melismatically</a:t>
            </a:r>
            <a:r>
              <a:rPr lang="en-US" dirty="0"/>
              <a:t>: many notes to one syllable</a:t>
            </a:r>
          </a:p>
          <a:p>
            <a:pPr lvl="0"/>
            <a:r>
              <a:rPr lang="en-US" dirty="0"/>
              <a:t>the music is memorized</a:t>
            </a:r>
          </a:p>
          <a:p>
            <a:pPr lvl="0"/>
            <a:r>
              <a:rPr lang="en-US" dirty="0"/>
              <a:t>sing it as they “feel” it.</a:t>
            </a:r>
          </a:p>
          <a:p>
            <a:pPr lvl="0"/>
            <a:r>
              <a:rPr lang="en-US" dirty="0"/>
              <a:t>Service at least half music</a:t>
            </a:r>
          </a:p>
          <a:p>
            <a:endParaRPr lang="en-US" dirty="0"/>
          </a:p>
        </p:txBody>
      </p:sp>
      <p:pic>
        <p:nvPicPr>
          <p:cNvPr id="4" name="1-17 _Amazing Grace_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872025" y="500927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270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7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Poor Boy Blues: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AAB form:</a:t>
            </a:r>
          </a:p>
          <a:p>
            <a:pPr lvl="1"/>
            <a:r>
              <a:rPr lang="en-US" dirty="0"/>
              <a:t>A: the initial part of the thought </a:t>
            </a:r>
          </a:p>
          <a:p>
            <a:pPr lvl="1"/>
            <a:r>
              <a:rPr lang="en-US" dirty="0"/>
              <a:t>A: the initial part is repeated</a:t>
            </a:r>
          </a:p>
          <a:p>
            <a:pPr lvl="1"/>
            <a:r>
              <a:rPr lang="en-US" dirty="0"/>
              <a:t>B: The thought is completed in a clever way. </a:t>
            </a:r>
            <a:r>
              <a:rPr lang="en-US" b="1" dirty="0"/>
              <a:t>Play Poor Boy Blues:</a:t>
            </a:r>
            <a:endParaRPr lang="en-US" dirty="0"/>
          </a:p>
          <a:p>
            <a:pPr lvl="1"/>
            <a:r>
              <a:rPr lang="en-US" dirty="0"/>
              <a:t>AAB: Very typical of Blues</a:t>
            </a:r>
          </a:p>
          <a:p>
            <a:pPr lvl="1"/>
            <a:r>
              <a:rPr lang="en-US" dirty="0"/>
              <a:t>Sings of everyday problems and feelings</a:t>
            </a:r>
          </a:p>
          <a:p>
            <a:endParaRPr lang="en-US" dirty="0"/>
          </a:p>
        </p:txBody>
      </p:sp>
      <p:pic>
        <p:nvPicPr>
          <p:cNvPr id="4" name="1-20 _Poor Boy Blues_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787822" y="493417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477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0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12-bar blues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Phrase 1</a:t>
            </a:r>
          </a:p>
          <a:p>
            <a:pPr lvl="1"/>
            <a:r>
              <a:rPr lang="en-US" dirty="0"/>
              <a:t>2 measures singing</a:t>
            </a:r>
          </a:p>
          <a:p>
            <a:pPr lvl="1"/>
            <a:r>
              <a:rPr lang="en-US" dirty="0"/>
              <a:t>2 measures instrumental “fill” (4 measures)</a:t>
            </a:r>
          </a:p>
          <a:p>
            <a:pPr lvl="1"/>
            <a:endParaRPr lang="en-US" dirty="0"/>
          </a:p>
          <a:p>
            <a:r>
              <a:rPr lang="en-US" dirty="0"/>
              <a:t>Phrase 2</a:t>
            </a:r>
          </a:p>
          <a:p>
            <a:pPr lvl="1"/>
            <a:r>
              <a:rPr lang="en-US" dirty="0"/>
              <a:t>2 measures singing</a:t>
            </a:r>
          </a:p>
          <a:p>
            <a:pPr lvl="1"/>
            <a:r>
              <a:rPr lang="en-US" dirty="0"/>
              <a:t>2 measures fill</a:t>
            </a:r>
          </a:p>
          <a:p>
            <a:pPr lvl="1"/>
            <a:endParaRPr lang="en-US" dirty="0"/>
          </a:p>
          <a:p>
            <a:r>
              <a:rPr lang="en-US" dirty="0"/>
              <a:t>Phrase 3</a:t>
            </a:r>
          </a:p>
          <a:p>
            <a:pPr lvl="1"/>
            <a:r>
              <a:rPr lang="en-US" dirty="0"/>
              <a:t>2 measures singing</a:t>
            </a:r>
          </a:p>
          <a:p>
            <a:pPr lvl="1"/>
            <a:r>
              <a:rPr lang="en-US" dirty="0"/>
              <a:t>2 measures fill</a:t>
            </a:r>
          </a:p>
          <a:p>
            <a:pPr lvl="1"/>
            <a:endParaRPr lang="en-US" dirty="0"/>
          </a:p>
          <a:p>
            <a:r>
              <a:rPr lang="en-US" dirty="0"/>
              <a:t>=12 measures. (“12 bar blues”)</a:t>
            </a:r>
          </a:p>
        </p:txBody>
      </p:sp>
      <p:pic>
        <p:nvPicPr>
          <p:cNvPr id="5" name="1-02 Mean Old Bed Bug Blu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632874" y="51358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43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05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Jazz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US" dirty="0"/>
              <a:t>Military Musicians returning from the war</a:t>
            </a:r>
          </a:p>
          <a:p>
            <a:pPr lvl="0"/>
            <a:r>
              <a:rPr lang="en-US" dirty="0"/>
              <a:t>especially true in New Orleans</a:t>
            </a:r>
          </a:p>
          <a:p>
            <a:pPr lvl="0"/>
            <a:r>
              <a:rPr lang="en-US" dirty="0"/>
              <a:t>Their music reflected many influences: </a:t>
            </a:r>
          </a:p>
          <a:p>
            <a:pPr lvl="0"/>
            <a:r>
              <a:rPr lang="en-US" dirty="0"/>
              <a:t>Most of the music was played “by ear”</a:t>
            </a:r>
          </a:p>
          <a:p>
            <a:pPr lvl="0"/>
            <a:r>
              <a:rPr lang="en-US" dirty="0"/>
              <a:t> Important elements to Jazz</a:t>
            </a:r>
          </a:p>
          <a:p>
            <a:pPr lvl="1"/>
            <a:r>
              <a:rPr lang="en-US" dirty="0"/>
              <a:t>Swing beat: very lilting sort of beat</a:t>
            </a:r>
          </a:p>
          <a:p>
            <a:pPr lvl="1"/>
            <a:r>
              <a:rPr lang="en-US" dirty="0"/>
              <a:t>Syncopation: rhythmic structures with “offbeat” accents.</a:t>
            </a:r>
          </a:p>
          <a:p>
            <a:pPr lvl="1"/>
            <a:r>
              <a:rPr lang="en-US" dirty="0"/>
              <a:t>Improvisation</a:t>
            </a:r>
          </a:p>
          <a:p>
            <a:pPr lvl="0"/>
            <a:r>
              <a:rPr lang="en-US" dirty="0"/>
              <a:t>The instruments of these bands were chosen from marching bands.</a:t>
            </a:r>
          </a:p>
          <a:p>
            <a:pPr lvl="1"/>
            <a:r>
              <a:rPr lang="en-US" dirty="0"/>
              <a:t>“Front Line” Clarinet, trumpets, trombones</a:t>
            </a:r>
          </a:p>
          <a:p>
            <a:pPr lvl="1"/>
            <a:r>
              <a:rPr lang="en-US" dirty="0"/>
              <a:t>“rhythm section” Bass, drums, guitar piano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6323" y="1960363"/>
            <a:ext cx="1957682" cy="2940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5634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Soul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dirty="0"/>
              <a:t> Blues became “rhythm and blues”</a:t>
            </a:r>
            <a:endParaRPr lang="en-US" sz="3200" dirty="0"/>
          </a:p>
          <a:p>
            <a:pPr lvl="0"/>
            <a:r>
              <a:rPr lang="en-US" dirty="0"/>
              <a:t>In turn R&amp;B evolved into </a:t>
            </a:r>
            <a:r>
              <a:rPr lang="en-US" b="1" dirty="0"/>
              <a:t>soul: </a:t>
            </a:r>
            <a:r>
              <a:rPr lang="en-US" dirty="0"/>
              <a:t>sincere and heartfelt R&amp;B</a:t>
            </a:r>
            <a:endParaRPr lang="en-US" sz="3200" dirty="0"/>
          </a:p>
          <a:p>
            <a:pPr lvl="0"/>
            <a:r>
              <a:rPr lang="en-US" dirty="0"/>
              <a:t>large brass, woodwind and string sections, </a:t>
            </a:r>
          </a:p>
          <a:p>
            <a:pPr lvl="0"/>
            <a:r>
              <a:rPr lang="en-US" dirty="0"/>
              <a:t>Vocals and backing vocals</a:t>
            </a:r>
            <a:endParaRPr lang="en-US" sz="3200" dirty="0"/>
          </a:p>
          <a:p>
            <a:pPr lvl="0"/>
            <a:r>
              <a:rPr lang="en-US" dirty="0"/>
              <a:t>By the mid 60’s several cities were associated with different types of </a:t>
            </a:r>
            <a:r>
              <a:rPr lang="en-US" dirty="0" err="1"/>
              <a:t>sould</a:t>
            </a:r>
            <a:endParaRPr lang="en-US" sz="3200" dirty="0"/>
          </a:p>
          <a:p>
            <a:pPr lvl="1"/>
            <a:r>
              <a:rPr lang="en-US" dirty="0"/>
              <a:t>Memphis: Otis Redding</a:t>
            </a:r>
            <a:endParaRPr lang="en-US" sz="2800" dirty="0"/>
          </a:p>
          <a:p>
            <a:pPr lvl="1"/>
            <a:r>
              <a:rPr lang="en-US" dirty="0"/>
              <a:t>Chicago: Curtis Mayfield</a:t>
            </a:r>
            <a:endParaRPr lang="en-US" sz="2800" dirty="0"/>
          </a:p>
          <a:p>
            <a:pPr lvl="1"/>
            <a:r>
              <a:rPr lang="en-US" dirty="0"/>
              <a:t>Detroit: Marvin Gaye. (Home of the famous “Motown” records)</a:t>
            </a:r>
            <a:endParaRPr lang="en-US" sz="2800" dirty="0"/>
          </a:p>
          <a:p>
            <a:r>
              <a:rPr lang="en-US" b="1" dirty="0"/>
              <a:t>“I Heard it Through the Grapevine”</a:t>
            </a:r>
            <a:endParaRPr lang="en-US" dirty="0"/>
          </a:p>
        </p:txBody>
      </p:sp>
      <p:pic>
        <p:nvPicPr>
          <p:cNvPr id="7" name="2-07 I Heard It Through The Grapevi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684582" y="56313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926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94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Final Exam: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Time and Place:</a:t>
            </a:r>
          </a:p>
          <a:p>
            <a:pPr lvl="1"/>
            <a:r>
              <a:rPr lang="en-US" dirty="0"/>
              <a:t>Thursday May 16</a:t>
            </a:r>
            <a:r>
              <a:rPr lang="en-US" baseline="30000" dirty="0"/>
              <a:t>th</a:t>
            </a:r>
            <a:r>
              <a:rPr lang="en-US" dirty="0"/>
              <a:t>: 9:00-12:00 a.m.</a:t>
            </a:r>
          </a:p>
          <a:p>
            <a:pPr lvl="1"/>
            <a:r>
              <a:rPr lang="en-US" dirty="0"/>
              <a:t>This classroom (Hill 117)</a:t>
            </a:r>
          </a:p>
          <a:p>
            <a:pPr lvl="1"/>
            <a:endParaRPr lang="en-US" dirty="0"/>
          </a:p>
          <a:p>
            <a:r>
              <a:rPr lang="en-US" dirty="0"/>
              <a:t>Format:</a:t>
            </a:r>
          </a:p>
          <a:p>
            <a:pPr lvl="1"/>
            <a:r>
              <a:rPr lang="en-US" dirty="0"/>
              <a:t>Multiple Choice</a:t>
            </a:r>
          </a:p>
          <a:p>
            <a:pPr lvl="1"/>
            <a:r>
              <a:rPr lang="en-US" dirty="0"/>
              <a:t>Short Answer</a:t>
            </a:r>
          </a:p>
          <a:p>
            <a:pPr lvl="1"/>
            <a:r>
              <a:rPr lang="en-US" dirty="0"/>
              <a:t>Essay (choose three of five)</a:t>
            </a:r>
          </a:p>
          <a:p>
            <a:pPr lvl="1"/>
            <a:endParaRPr lang="en-US" dirty="0"/>
          </a:p>
          <a:p>
            <a:r>
              <a:rPr lang="en-US" dirty="0"/>
              <a:t>What to Study</a:t>
            </a:r>
          </a:p>
          <a:p>
            <a:pPr lvl="1"/>
            <a:r>
              <a:rPr lang="en-US" dirty="0"/>
              <a:t>Textbook</a:t>
            </a:r>
          </a:p>
          <a:p>
            <a:pPr lvl="1"/>
            <a:r>
              <a:rPr lang="en-US" dirty="0"/>
              <a:t>PowerPoints</a:t>
            </a:r>
          </a:p>
          <a:p>
            <a:pPr marL="457200" lvl="1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34268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Pre-Rock Blues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12-bar blues featured heavily in Rock</a:t>
            </a:r>
          </a:p>
          <a:p>
            <a:pPr lvl="0"/>
            <a:r>
              <a:rPr lang="en-US" dirty="0"/>
              <a:t>Early Rock tended to combine these two styles. </a:t>
            </a:r>
            <a:r>
              <a:rPr lang="en-US" b="1" dirty="0"/>
              <a:t>What other styles we’ve studied combined these two forms?</a:t>
            </a:r>
            <a:endParaRPr lang="en-US" dirty="0"/>
          </a:p>
          <a:p>
            <a:r>
              <a:rPr lang="en-US" b="1" dirty="0"/>
              <a:t>“Hound Dog” (“Big Mamma” Thornton) </a:t>
            </a:r>
          </a:p>
          <a:p>
            <a:pPr lvl="1"/>
            <a:r>
              <a:rPr lang="en-US" dirty="0"/>
              <a:t>12-bar blues and AAB lyrics</a:t>
            </a:r>
          </a:p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4" name="4-12 Hound Do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556849" y="5326589"/>
            <a:ext cx="609600" cy="609600"/>
          </a:xfrm>
          <a:prstGeom prst="rect">
            <a:avLst/>
          </a:prstGeom>
        </p:spPr>
      </p:pic>
      <p:pic>
        <p:nvPicPr>
          <p:cNvPr id="5" name="lzQ8GDBA8Is"/>
          <p:cNvPicPr>
            <a:picLocks noRot="1" noChangeAspect="1"/>
          </p:cNvPicPr>
          <p:nvPr>
            <a:videoFile r:link="rId3"/>
          </p:nvPr>
        </p:nvPicPr>
        <p:blipFill>
          <a:blip r:embed="rId6"/>
          <a:stretch>
            <a:fillRect/>
          </a:stretch>
        </p:blipFill>
        <p:spPr>
          <a:xfrm>
            <a:off x="5594123" y="2336873"/>
            <a:ext cx="4093093" cy="2302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575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07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1" dirty="0"/>
              <a:t>Religion and Society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2" y="2336873"/>
            <a:ext cx="4767442" cy="3599316"/>
          </a:xfrm>
        </p:spPr>
        <p:txBody>
          <a:bodyPr/>
          <a:lstStyle/>
          <a:p>
            <a:pPr lvl="1"/>
            <a:r>
              <a:rPr lang="en-US" dirty="0"/>
              <a:t>There are three predominant religions in Europe</a:t>
            </a:r>
          </a:p>
          <a:p>
            <a:pPr lvl="2"/>
            <a:r>
              <a:rPr lang="en-US" dirty="0"/>
              <a:t>Christianity</a:t>
            </a:r>
          </a:p>
          <a:p>
            <a:pPr lvl="2"/>
            <a:r>
              <a:rPr lang="en-US" dirty="0"/>
              <a:t>Islam</a:t>
            </a:r>
          </a:p>
          <a:p>
            <a:pPr lvl="2"/>
            <a:r>
              <a:rPr lang="en-US" dirty="0"/>
              <a:t>Judaism</a:t>
            </a:r>
          </a:p>
          <a:p>
            <a:pPr lvl="1"/>
            <a:r>
              <a:rPr lang="en-US" dirty="0"/>
              <a:t>roots in the monotheistic (believe in a single god) Middle East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8825" y="2111326"/>
            <a:ext cx="2438400" cy="2438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2641" y="2111326"/>
            <a:ext cx="2857500" cy="2857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1733" y="4549726"/>
            <a:ext cx="1895492" cy="1889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6438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Judaisim</a:t>
            </a:r>
            <a:r>
              <a:rPr lang="en-US" b="1" dirty="0"/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Music of a distinct Jewish identity can be found all over Europe.</a:t>
            </a:r>
          </a:p>
          <a:p>
            <a:pPr lvl="0"/>
            <a:r>
              <a:rPr lang="en-US" dirty="0"/>
              <a:t>Klezmer Music: Provided music for religious and secular purposes</a:t>
            </a:r>
          </a:p>
          <a:p>
            <a:pPr lvl="0"/>
            <a:endParaRPr lang="en-US" dirty="0"/>
          </a:p>
          <a:p>
            <a:endParaRPr lang="en-US" dirty="0"/>
          </a:p>
        </p:txBody>
      </p:sp>
      <p:pic>
        <p:nvPicPr>
          <p:cNvPr id="4" name="xk8sy3rA5CU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722182" y="3364439"/>
            <a:ext cx="4572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2042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Music for Dancing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The </a:t>
            </a:r>
            <a:r>
              <a:rPr lang="en-US" dirty="0" err="1"/>
              <a:t>Gorale</a:t>
            </a:r>
            <a:r>
              <a:rPr lang="en-US" dirty="0"/>
              <a:t> dancing: focuses on one man-one woman.</a:t>
            </a:r>
          </a:p>
          <a:p>
            <a:pPr lvl="0"/>
            <a:r>
              <a:rPr lang="en-US" dirty="0"/>
              <a:t>The </a:t>
            </a:r>
            <a:r>
              <a:rPr lang="en-US" i="1" dirty="0" err="1"/>
              <a:t>Goralski</a:t>
            </a:r>
            <a:r>
              <a:rPr lang="en-US" dirty="0"/>
              <a:t> is very elaborate type of </a:t>
            </a:r>
            <a:r>
              <a:rPr lang="en-US" dirty="0" err="1"/>
              <a:t>Gorale</a:t>
            </a:r>
            <a:r>
              <a:rPr lang="en-US" dirty="0"/>
              <a:t> dance.</a:t>
            </a:r>
          </a:p>
          <a:p>
            <a:pPr lvl="0"/>
            <a:r>
              <a:rPr lang="en-US" dirty="0"/>
              <a:t>several different </a:t>
            </a:r>
            <a:r>
              <a:rPr lang="en-US" i="1" dirty="0" err="1"/>
              <a:t>nuty</a:t>
            </a:r>
            <a:r>
              <a:rPr lang="en-US" i="1" dirty="0"/>
              <a:t> </a:t>
            </a:r>
            <a:r>
              <a:rPr lang="en-US" dirty="0"/>
              <a:t>(songs)  gathered together in a dance </a:t>
            </a:r>
            <a:r>
              <a:rPr lang="en-US" dirty="0" err="1"/>
              <a:t>swuite</a:t>
            </a:r>
            <a:r>
              <a:rPr lang="en-US" dirty="0"/>
              <a:t>:</a:t>
            </a:r>
          </a:p>
          <a:p>
            <a:pPr lvl="1"/>
            <a:r>
              <a:rPr lang="en-US" i="1" dirty="0" err="1"/>
              <a:t>Ozwonda</a:t>
            </a:r>
            <a:r>
              <a:rPr lang="en-US" i="1" dirty="0"/>
              <a:t>: </a:t>
            </a:r>
            <a:r>
              <a:rPr lang="en-US" dirty="0"/>
              <a:t>beginning dance. </a:t>
            </a:r>
          </a:p>
          <a:p>
            <a:pPr lvl="1"/>
            <a:r>
              <a:rPr lang="en-US" i="1" dirty="0" err="1"/>
              <a:t>Drobne</a:t>
            </a:r>
            <a:r>
              <a:rPr lang="en-US" i="1" dirty="0"/>
              <a:t>/</a:t>
            </a:r>
            <a:r>
              <a:rPr lang="en-US" i="1" dirty="0" err="1"/>
              <a:t>krezesane</a:t>
            </a:r>
            <a:r>
              <a:rPr lang="en-US" i="1" dirty="0"/>
              <a:t>:</a:t>
            </a:r>
            <a:r>
              <a:rPr lang="en-US" b="1" dirty="0"/>
              <a:t> virtuosic, and acrobatic</a:t>
            </a:r>
            <a:endParaRPr lang="en-US" dirty="0"/>
          </a:p>
          <a:p>
            <a:pPr lvl="1"/>
            <a:r>
              <a:rPr lang="en-US" i="1" dirty="0" err="1"/>
              <a:t>Zielona</a:t>
            </a:r>
            <a:r>
              <a:rPr lang="en-US" i="1" dirty="0"/>
              <a:t>: </a:t>
            </a:r>
            <a:r>
              <a:rPr lang="en-US" dirty="0"/>
              <a:t>a final song</a:t>
            </a:r>
          </a:p>
        </p:txBody>
      </p:sp>
      <p:pic>
        <p:nvPicPr>
          <p:cNvPr id="4" name="1-25 Goralski suite part 1_ Ozwodn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flipV="1">
            <a:off x="8367091" y="4541307"/>
            <a:ext cx="824132" cy="82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441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2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British Colonization: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>
                <a:effectLst/>
              </a:rPr>
              <a:t>Occupied India</a:t>
            </a:r>
          </a:p>
          <a:p>
            <a:pPr lvl="0"/>
            <a:r>
              <a:rPr lang="en-US" dirty="0">
                <a:effectLst/>
              </a:rPr>
              <a:t>Left little musical influence</a:t>
            </a:r>
          </a:p>
          <a:p>
            <a:pPr lvl="0"/>
            <a:r>
              <a:rPr lang="en-US" dirty="0">
                <a:effectLst/>
              </a:rPr>
              <a:t>Indian Classical Music flourished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35397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1" dirty="0"/>
              <a:t>Pop Music: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7678067" cy="3149527"/>
          </a:xfrm>
        </p:spPr>
        <p:txBody>
          <a:bodyPr>
            <a:normAutofit/>
          </a:bodyPr>
          <a:lstStyle/>
          <a:p>
            <a:r>
              <a:rPr lang="en-US" dirty="0">
                <a:effectLst/>
              </a:rPr>
              <a:t>“Cine” songs</a:t>
            </a:r>
          </a:p>
          <a:p>
            <a:r>
              <a:rPr lang="en-US" dirty="0">
                <a:effectLst/>
              </a:rPr>
              <a:t>Indian movies: song-and-dance interrupts action</a:t>
            </a:r>
          </a:p>
          <a:p>
            <a:r>
              <a:rPr lang="en-US" dirty="0">
                <a:effectLst/>
              </a:rPr>
              <a:t>Indian and Western values</a:t>
            </a:r>
          </a:p>
          <a:p>
            <a:pPr lvl="1"/>
            <a:r>
              <a:rPr lang="en-US" dirty="0">
                <a:effectLst/>
              </a:rPr>
              <a:t>Indian musical scales</a:t>
            </a:r>
          </a:p>
          <a:p>
            <a:pPr lvl="1"/>
            <a:r>
              <a:rPr lang="en-US" dirty="0">
                <a:effectLst/>
              </a:rPr>
              <a:t>Mix of Indian and Western Instruments</a:t>
            </a:r>
          </a:p>
          <a:p>
            <a:pPr lvl="1"/>
            <a:r>
              <a:rPr lang="en-US" dirty="0">
                <a:effectLst/>
              </a:rPr>
              <a:t>A duet between a male and female </a:t>
            </a:r>
          </a:p>
          <a:p>
            <a:pPr lvl="1"/>
            <a:r>
              <a:rPr lang="en-US" dirty="0">
                <a:effectLst/>
              </a:rPr>
              <a:t>“</a:t>
            </a:r>
            <a:r>
              <a:rPr lang="en-US" dirty="0" err="1">
                <a:effectLst/>
              </a:rPr>
              <a:t>Baliwood</a:t>
            </a:r>
            <a:r>
              <a:rPr lang="en-US" dirty="0">
                <a:effectLst/>
              </a:rPr>
              <a:t>”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6425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Ensemble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895" y="2336873"/>
            <a:ext cx="6274271" cy="3599316"/>
          </a:xfrm>
        </p:spPr>
        <p:txBody>
          <a:bodyPr>
            <a:normAutofit/>
          </a:bodyPr>
          <a:lstStyle/>
          <a:p>
            <a:pPr lvl="0"/>
            <a:r>
              <a:rPr lang="en-US" b="1" dirty="0">
                <a:effectLst/>
              </a:rPr>
              <a:t>The Melodic layer:</a:t>
            </a:r>
            <a:endParaRPr lang="en-US" dirty="0">
              <a:effectLst/>
            </a:endParaRPr>
          </a:p>
          <a:p>
            <a:pPr lvl="1"/>
            <a:r>
              <a:rPr lang="en-US" dirty="0">
                <a:effectLst/>
              </a:rPr>
              <a:t>A principle Melodic soloist: </a:t>
            </a:r>
          </a:p>
          <a:p>
            <a:pPr lvl="1"/>
            <a:r>
              <a:rPr lang="en-US" dirty="0">
                <a:effectLst/>
              </a:rPr>
              <a:t>Melodic accompanist</a:t>
            </a:r>
          </a:p>
          <a:p>
            <a:r>
              <a:rPr lang="en-US" b="1" dirty="0">
                <a:effectLst/>
              </a:rPr>
              <a:t>The </a:t>
            </a:r>
            <a:r>
              <a:rPr lang="en-US" b="1" dirty="0" err="1">
                <a:effectLst/>
              </a:rPr>
              <a:t>Sruti</a:t>
            </a:r>
            <a:r>
              <a:rPr lang="en-US" b="1" dirty="0">
                <a:effectLst/>
              </a:rPr>
              <a:t> Layer:</a:t>
            </a:r>
            <a:endParaRPr lang="en-US" dirty="0">
              <a:effectLst/>
            </a:endParaRPr>
          </a:p>
          <a:p>
            <a:pPr lvl="1"/>
            <a:r>
              <a:rPr lang="en-US" dirty="0">
                <a:effectLst/>
              </a:rPr>
              <a:t>The Drone. </a:t>
            </a:r>
          </a:p>
          <a:p>
            <a:r>
              <a:rPr lang="en-US" b="1" dirty="0">
                <a:effectLst/>
              </a:rPr>
              <a:t>The Percussion:</a:t>
            </a:r>
            <a:endParaRPr lang="en-US" dirty="0">
              <a:effectLst/>
            </a:endParaRPr>
          </a:p>
          <a:p>
            <a:pPr lvl="1"/>
            <a:r>
              <a:rPr lang="en-US" b="1" dirty="0" err="1">
                <a:effectLst/>
              </a:rPr>
              <a:t>Mridangam</a:t>
            </a:r>
            <a:r>
              <a:rPr lang="en-US" b="1" dirty="0">
                <a:effectLst/>
              </a:rPr>
              <a:t>: </a:t>
            </a:r>
            <a:r>
              <a:rPr lang="en-US" dirty="0">
                <a:effectLst/>
              </a:rPr>
              <a:t>a double headed drum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9282" y="2336873"/>
            <a:ext cx="5847718" cy="2054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3230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Devi </a:t>
            </a:r>
            <a:r>
              <a:rPr lang="en-US" dirty="0" err="1"/>
              <a:t>Nive</a:t>
            </a:r>
            <a:r>
              <a:rPr lang="en-US" dirty="0"/>
              <a:t> </a:t>
            </a:r>
            <a:r>
              <a:rPr lang="en-US" dirty="0" err="1"/>
              <a:t>Tunai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6081087" cy="3599316"/>
          </a:xfrm>
        </p:spPr>
        <p:txBody>
          <a:bodyPr>
            <a:normAutofit/>
          </a:bodyPr>
          <a:lstStyle/>
          <a:p>
            <a:r>
              <a:rPr lang="en-US" dirty="0">
                <a:effectLst/>
              </a:rPr>
              <a:t>“</a:t>
            </a:r>
            <a:r>
              <a:rPr lang="en-US" dirty="0" err="1">
                <a:effectLst/>
              </a:rPr>
              <a:t>Kriti</a:t>
            </a:r>
            <a:r>
              <a:rPr lang="en-US" dirty="0">
                <a:effectLst/>
              </a:rPr>
              <a:t>” form</a:t>
            </a:r>
          </a:p>
          <a:p>
            <a:r>
              <a:rPr lang="en-US" dirty="0">
                <a:effectLst/>
              </a:rPr>
              <a:t>praise the goddess </a:t>
            </a:r>
            <a:r>
              <a:rPr lang="en-US" dirty="0" err="1">
                <a:effectLst/>
              </a:rPr>
              <a:t>Meenakshi</a:t>
            </a:r>
            <a:endParaRPr lang="en-US" dirty="0">
              <a:effectLst/>
            </a:endParaRPr>
          </a:p>
          <a:p>
            <a:r>
              <a:rPr lang="en-US" dirty="0">
                <a:effectLst/>
              </a:rPr>
              <a:t>Keeravani raga: </a:t>
            </a:r>
          </a:p>
          <a:p>
            <a:r>
              <a:rPr lang="en-US" dirty="0" err="1">
                <a:effectLst/>
              </a:rPr>
              <a:t>Adi</a:t>
            </a:r>
            <a:r>
              <a:rPr lang="en-US" dirty="0">
                <a:effectLst/>
              </a:rPr>
              <a:t> tala: 4+2+2</a:t>
            </a:r>
          </a:p>
          <a:p>
            <a:r>
              <a:rPr lang="en-US" b="1" dirty="0" err="1">
                <a:effectLst/>
              </a:rPr>
              <a:t>Svarah</a:t>
            </a:r>
            <a:r>
              <a:rPr lang="en-US" dirty="0">
                <a:effectLst/>
              </a:rPr>
              <a:t> a type of range around notes. </a:t>
            </a:r>
          </a:p>
          <a:p>
            <a:endParaRPr lang="en-US" dirty="0"/>
          </a:p>
        </p:txBody>
      </p:sp>
      <p:pic>
        <p:nvPicPr>
          <p:cNvPr id="4" name="2-02 _Devi Niye Tunai (_O Devil With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90671" y="325080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25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00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Ragas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2" y="2336873"/>
            <a:ext cx="6995486" cy="3599316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dirty="0">
                <a:effectLst/>
              </a:rPr>
              <a:t>Ragas are a type of Indian scale:</a:t>
            </a:r>
          </a:p>
          <a:p>
            <a:pPr lvl="0"/>
            <a:r>
              <a:rPr lang="en-US" dirty="0">
                <a:effectLst/>
              </a:rPr>
              <a:t>There are hundreds of them</a:t>
            </a:r>
          </a:p>
          <a:p>
            <a:pPr lvl="0"/>
            <a:r>
              <a:rPr lang="en-US" dirty="0">
                <a:effectLst/>
              </a:rPr>
              <a:t>Ragas:</a:t>
            </a:r>
          </a:p>
          <a:p>
            <a:pPr lvl="1"/>
            <a:r>
              <a:rPr lang="en-US" dirty="0">
                <a:effectLst/>
              </a:rPr>
              <a:t>Love</a:t>
            </a:r>
          </a:p>
          <a:p>
            <a:pPr lvl="1"/>
            <a:r>
              <a:rPr lang="en-US" dirty="0">
                <a:effectLst/>
              </a:rPr>
              <a:t>Anger</a:t>
            </a:r>
          </a:p>
          <a:p>
            <a:pPr lvl="1"/>
            <a:r>
              <a:rPr lang="en-US" dirty="0">
                <a:effectLst/>
              </a:rPr>
              <a:t>Sadness</a:t>
            </a:r>
          </a:p>
          <a:p>
            <a:pPr lvl="1"/>
            <a:r>
              <a:rPr lang="en-US" dirty="0">
                <a:effectLst/>
              </a:rPr>
              <a:t>Fear</a:t>
            </a:r>
          </a:p>
          <a:p>
            <a:pPr lvl="1"/>
            <a:r>
              <a:rPr lang="en-US" dirty="0">
                <a:effectLst/>
              </a:rPr>
              <a:t>ETC.</a:t>
            </a:r>
          </a:p>
          <a:p>
            <a:pPr lvl="0"/>
            <a:r>
              <a:rPr lang="en-US" dirty="0">
                <a:effectLst/>
              </a:rPr>
              <a:t>Some ragas are older and some more recent. </a:t>
            </a:r>
          </a:p>
          <a:p>
            <a:pPr lvl="0"/>
            <a:r>
              <a:rPr lang="en-US" dirty="0">
                <a:effectLst/>
              </a:rPr>
              <a:t>Some are associated with animals or gods.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7251" y="2336872"/>
            <a:ext cx="5847718" cy="2054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9631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</a:t>
            </a:r>
            <a:r>
              <a:rPr lang="en-US" b="1" dirty="0" err="1"/>
              <a:t>Melakarta</a:t>
            </a:r>
            <a:r>
              <a:rPr lang="en-US" b="1" dirty="0"/>
              <a:t> System: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6905335" cy="3599316"/>
          </a:xfrm>
        </p:spPr>
        <p:txBody>
          <a:bodyPr>
            <a:normAutofit/>
          </a:bodyPr>
          <a:lstStyle/>
          <a:p>
            <a:pPr lvl="0"/>
            <a:r>
              <a:rPr lang="en-US" dirty="0">
                <a:effectLst/>
              </a:rPr>
              <a:t>All ragas have a “parent” scale </a:t>
            </a:r>
          </a:p>
          <a:p>
            <a:pPr lvl="0"/>
            <a:r>
              <a:rPr lang="en-US" dirty="0" err="1">
                <a:effectLst/>
              </a:rPr>
              <a:t>Melakarta</a:t>
            </a:r>
            <a:r>
              <a:rPr lang="en-US" dirty="0">
                <a:effectLst/>
              </a:rPr>
              <a:t> have seven notes</a:t>
            </a:r>
          </a:p>
          <a:p>
            <a:pPr lvl="0"/>
            <a:r>
              <a:rPr lang="en-US" dirty="0">
                <a:effectLst/>
              </a:rPr>
              <a:t>Drone (Perfect 5th</a:t>
            </a:r>
          </a:p>
          <a:p>
            <a:pPr lvl="0"/>
            <a:r>
              <a:rPr lang="en-US" dirty="0">
                <a:effectLst/>
              </a:rPr>
              <a:t>Other notes vary</a:t>
            </a:r>
          </a:p>
          <a:p>
            <a:pPr lvl="0"/>
            <a:r>
              <a:rPr lang="en-US" dirty="0">
                <a:effectLst/>
              </a:rPr>
              <a:t>Other characteristics can create other ragas :</a:t>
            </a:r>
          </a:p>
          <a:p>
            <a:pPr lvl="1"/>
            <a:r>
              <a:rPr lang="en-US" dirty="0">
                <a:effectLst/>
              </a:rPr>
              <a:t>Adding or omitting notes</a:t>
            </a:r>
          </a:p>
          <a:p>
            <a:pPr lvl="1"/>
            <a:r>
              <a:rPr lang="en-US" dirty="0">
                <a:effectLst/>
              </a:rPr>
              <a:t>Ascending or descending in a particular way</a:t>
            </a:r>
          </a:p>
          <a:p>
            <a:pPr lvl="1"/>
            <a:r>
              <a:rPr lang="en-US" dirty="0">
                <a:effectLst/>
              </a:rPr>
              <a:t>Adding notes from other ragas</a:t>
            </a:r>
          </a:p>
          <a:p>
            <a:pPr lvl="1"/>
            <a:r>
              <a:rPr lang="en-US" dirty="0">
                <a:effectLst/>
              </a:rPr>
              <a:t>Adding distinctive ornaments or phrases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4467" y="2252973"/>
            <a:ext cx="4563024" cy="3683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1236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 Soundscape: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World around us is full of sounds:</a:t>
            </a:r>
          </a:p>
          <a:p>
            <a:r>
              <a:rPr lang="en-US" dirty="0"/>
              <a:t>Some of these are Sounds you make yourself:</a:t>
            </a:r>
          </a:p>
          <a:p>
            <a:pPr lvl="1"/>
            <a:r>
              <a:rPr lang="en-US" dirty="0"/>
              <a:t>	Singing</a:t>
            </a:r>
          </a:p>
          <a:p>
            <a:pPr lvl="1"/>
            <a:r>
              <a:rPr lang="en-US" dirty="0"/>
              <a:t>	Whistling</a:t>
            </a:r>
          </a:p>
          <a:p>
            <a:pPr lvl="1"/>
            <a:r>
              <a:rPr lang="en-US" dirty="0"/>
              <a:t>	Playing an instrument</a:t>
            </a:r>
          </a:p>
          <a:p>
            <a:r>
              <a:rPr lang="en-US" dirty="0"/>
              <a:t>Others come from the environment</a:t>
            </a:r>
          </a:p>
          <a:p>
            <a:r>
              <a:rPr lang="en-US" b="1" dirty="0"/>
              <a:t>Soundscape: </a:t>
            </a:r>
            <a:r>
              <a:rPr lang="en-US" dirty="0"/>
              <a:t>The particular sounds of a place, both human and non-human.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878204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Sarasiruha</a:t>
            </a:r>
            <a:r>
              <a:rPr lang="en-US" b="1" dirty="0"/>
              <a:t>-“To the </a:t>
            </a:r>
            <a:r>
              <a:rPr lang="en-US" b="1" dirty="0" err="1"/>
              <a:t>Goddes</a:t>
            </a:r>
            <a:r>
              <a:rPr lang="en-US" b="1" dirty="0"/>
              <a:t> </a:t>
            </a:r>
            <a:r>
              <a:rPr lang="en-US" b="1" dirty="0" err="1"/>
              <a:t>Saraswati</a:t>
            </a:r>
            <a:r>
              <a:rPr lang="en-US" b="1" dirty="0"/>
              <a:t>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Alapana</a:t>
            </a:r>
            <a:r>
              <a:rPr lang="en-US" dirty="0"/>
              <a:t>:</a:t>
            </a:r>
          </a:p>
          <a:p>
            <a:pPr lvl="1"/>
            <a:r>
              <a:rPr lang="en-US" dirty="0">
                <a:effectLst/>
              </a:rPr>
              <a:t>For Solo </a:t>
            </a:r>
            <a:r>
              <a:rPr lang="en-US" dirty="0" err="1">
                <a:effectLst/>
              </a:rPr>
              <a:t>veena</a:t>
            </a:r>
            <a:endParaRPr lang="en-US" dirty="0">
              <a:effectLst/>
            </a:endParaRPr>
          </a:p>
          <a:p>
            <a:pPr lvl="1"/>
            <a:r>
              <a:rPr lang="en-US" dirty="0">
                <a:effectLst/>
              </a:rPr>
              <a:t>Begins the </a:t>
            </a:r>
            <a:r>
              <a:rPr lang="en-US" dirty="0" err="1">
                <a:effectLst/>
              </a:rPr>
              <a:t>Kriti</a:t>
            </a:r>
            <a:r>
              <a:rPr lang="en-US" dirty="0">
                <a:effectLst/>
              </a:rPr>
              <a:t>, and introduces the raga to our ears</a:t>
            </a:r>
          </a:p>
          <a:p>
            <a:pPr lvl="1"/>
            <a:r>
              <a:rPr lang="en-US" dirty="0">
                <a:effectLst/>
              </a:rPr>
              <a:t>Is Unmetered, and prose-like</a:t>
            </a:r>
          </a:p>
          <a:p>
            <a:pPr lvl="1"/>
            <a:r>
              <a:rPr lang="en-US" dirty="0">
                <a:effectLst/>
              </a:rPr>
              <a:t>Gradually ascends to a high-note and then descends back down.</a:t>
            </a:r>
          </a:p>
          <a:p>
            <a:r>
              <a:rPr lang="en-US" dirty="0" err="1"/>
              <a:t>Tanam</a:t>
            </a:r>
            <a:r>
              <a:rPr lang="en-US" dirty="0"/>
              <a:t>:</a:t>
            </a:r>
          </a:p>
          <a:p>
            <a:pPr lvl="1"/>
            <a:r>
              <a:rPr lang="en-US" dirty="0">
                <a:effectLst/>
              </a:rPr>
              <a:t>Highly rhythmic, also for solo </a:t>
            </a:r>
            <a:r>
              <a:rPr lang="en-US" dirty="0" err="1">
                <a:effectLst/>
              </a:rPr>
              <a:t>veena</a:t>
            </a:r>
            <a:endParaRPr lang="en-US" dirty="0">
              <a:effectLst/>
            </a:endParaRPr>
          </a:p>
          <a:p>
            <a:pPr lvl="1"/>
            <a:r>
              <a:rPr lang="en-US" dirty="0">
                <a:effectLst/>
              </a:rPr>
              <a:t>Improvised rhythms </a:t>
            </a:r>
          </a:p>
          <a:p>
            <a:pPr lvl="1"/>
            <a:r>
              <a:rPr lang="en-US" dirty="0">
                <a:effectLst/>
              </a:rPr>
              <a:t>Works through the traditional phrases of this particular raga</a:t>
            </a:r>
          </a:p>
          <a:p>
            <a:pPr lvl="1"/>
            <a:r>
              <a:rPr lang="en-US" dirty="0">
                <a:effectLst/>
              </a:rPr>
              <a:t>Also ascends to a high note and descends back down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3643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Sarasiruha</a:t>
            </a:r>
            <a:r>
              <a:rPr lang="en-US" b="1" dirty="0"/>
              <a:t>-“To the </a:t>
            </a:r>
            <a:r>
              <a:rPr lang="en-US" b="1" dirty="0" err="1"/>
              <a:t>Goddes</a:t>
            </a:r>
            <a:r>
              <a:rPr lang="en-US" b="1" dirty="0"/>
              <a:t> </a:t>
            </a:r>
            <a:r>
              <a:rPr lang="en-US" b="1" dirty="0" err="1"/>
              <a:t>Saraswati</a:t>
            </a:r>
            <a:r>
              <a:rPr lang="en-US" b="1" dirty="0"/>
              <a:t>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 err="1"/>
              <a:t>Kriti</a:t>
            </a:r>
            <a:r>
              <a:rPr lang="en-US" b="1" dirty="0"/>
              <a:t> “</a:t>
            </a:r>
            <a:r>
              <a:rPr lang="en-US" b="1" dirty="0" err="1"/>
              <a:t>Sarasiruha</a:t>
            </a:r>
            <a:r>
              <a:rPr lang="en-US" b="1" dirty="0"/>
              <a:t>”</a:t>
            </a:r>
          </a:p>
          <a:p>
            <a:pPr lvl="1"/>
            <a:r>
              <a:rPr lang="en-US" dirty="0">
                <a:effectLst/>
              </a:rPr>
              <a:t>The </a:t>
            </a:r>
            <a:r>
              <a:rPr lang="en-US" dirty="0" err="1">
                <a:effectLst/>
              </a:rPr>
              <a:t>Kriti</a:t>
            </a:r>
            <a:r>
              <a:rPr lang="en-US" dirty="0">
                <a:effectLst/>
              </a:rPr>
              <a:t> proper, the particular combination of raga and tala for which this “song” is named</a:t>
            </a:r>
          </a:p>
          <a:p>
            <a:pPr lvl="1"/>
            <a:r>
              <a:rPr lang="en-US" dirty="0">
                <a:effectLst/>
              </a:rPr>
              <a:t>Melody can (and is) improvised upon</a:t>
            </a:r>
          </a:p>
          <a:p>
            <a:pPr lvl="1"/>
            <a:r>
              <a:rPr lang="en-US" dirty="0">
                <a:effectLst/>
              </a:rPr>
              <a:t>The drums enter at this stage.</a:t>
            </a:r>
          </a:p>
          <a:p>
            <a:r>
              <a:rPr lang="en-US" dirty="0" err="1"/>
              <a:t>Kalpana</a:t>
            </a:r>
            <a:r>
              <a:rPr lang="en-US" dirty="0"/>
              <a:t> </a:t>
            </a:r>
            <a:r>
              <a:rPr lang="en-US" dirty="0" err="1"/>
              <a:t>Svaras</a:t>
            </a:r>
            <a:r>
              <a:rPr lang="en-US" dirty="0"/>
              <a:t>:</a:t>
            </a:r>
          </a:p>
          <a:p>
            <a:pPr lvl="1"/>
            <a:r>
              <a:rPr lang="en-US" dirty="0">
                <a:effectLst/>
              </a:rPr>
              <a:t>Improvisation based on the </a:t>
            </a:r>
            <a:r>
              <a:rPr lang="en-US" dirty="0" err="1">
                <a:effectLst/>
              </a:rPr>
              <a:t>Svaras</a:t>
            </a:r>
            <a:r>
              <a:rPr lang="en-US" dirty="0">
                <a:effectLst/>
              </a:rPr>
              <a:t> (“note areas”) of the raga</a:t>
            </a:r>
          </a:p>
          <a:p>
            <a:pPr lvl="1"/>
            <a:r>
              <a:rPr lang="en-US" dirty="0">
                <a:effectLst/>
              </a:rPr>
              <a:t>In sung </a:t>
            </a:r>
            <a:r>
              <a:rPr lang="en-US" dirty="0" err="1">
                <a:effectLst/>
              </a:rPr>
              <a:t>Kriti</a:t>
            </a:r>
            <a:r>
              <a:rPr lang="en-US" dirty="0">
                <a:effectLst/>
              </a:rPr>
              <a:t>, the singer would sing syllables associated with each note (think “do re mi”)</a:t>
            </a:r>
          </a:p>
          <a:p>
            <a:pPr lvl="1"/>
            <a:r>
              <a:rPr lang="en-US" dirty="0">
                <a:effectLst/>
              </a:rPr>
              <a:t>In an instrumental performance, each note is plucked</a:t>
            </a:r>
          </a:p>
          <a:p>
            <a:pPr lvl="1"/>
            <a:r>
              <a:rPr lang="en-US" dirty="0">
                <a:effectLst/>
              </a:rPr>
              <a:t>Returns to a phrase from the </a:t>
            </a:r>
            <a:r>
              <a:rPr lang="en-US" dirty="0" err="1">
                <a:effectLst/>
              </a:rPr>
              <a:t>Kriti</a:t>
            </a:r>
            <a:r>
              <a:rPr lang="en-US" dirty="0">
                <a:effectLst/>
              </a:rPr>
              <a:t> (the main melody)</a:t>
            </a:r>
          </a:p>
          <a:p>
            <a:pPr lvl="1"/>
            <a:r>
              <a:rPr lang="en-US" dirty="0">
                <a:effectLst/>
              </a:rPr>
              <a:t>Can last for several cycles</a:t>
            </a:r>
          </a:p>
          <a:p>
            <a:pPr lvl="1"/>
            <a:endParaRPr lang="en-US" dirty="0">
              <a:effectLst/>
            </a:endParaRPr>
          </a:p>
          <a:p>
            <a:pPr lvl="1"/>
            <a:endParaRPr lang="en-US" dirty="0">
              <a:effectLst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622113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1" dirty="0"/>
              <a:t>The Drum Solo: </a:t>
            </a:r>
            <a:r>
              <a:rPr lang="en-US" b="1" dirty="0" err="1"/>
              <a:t>Tani</a:t>
            </a:r>
            <a:r>
              <a:rPr lang="en-US" b="1" dirty="0"/>
              <a:t> </a:t>
            </a:r>
            <a:r>
              <a:rPr lang="en-US" b="1" dirty="0" err="1"/>
              <a:t>Avartanam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Concludes the </a:t>
            </a:r>
            <a:r>
              <a:rPr lang="en-US" dirty="0" err="1">
                <a:effectLst/>
              </a:rPr>
              <a:t>Kriti</a:t>
            </a:r>
            <a:r>
              <a:rPr lang="en-US" dirty="0">
                <a:effectLst/>
              </a:rPr>
              <a:t> with percussion virtuosity</a:t>
            </a:r>
          </a:p>
          <a:p>
            <a:r>
              <a:rPr lang="en-US" dirty="0">
                <a:effectLst/>
              </a:rPr>
              <a:t>Drummer improvises around the Tala</a:t>
            </a:r>
          </a:p>
          <a:p>
            <a:r>
              <a:rPr lang="en-US" dirty="0">
                <a:effectLst/>
              </a:rPr>
              <a:t>Gives the percussionist a chance to display his skills</a:t>
            </a:r>
          </a:p>
          <a:p>
            <a:r>
              <a:rPr lang="en-US" dirty="0">
                <a:effectLst/>
              </a:rPr>
              <a:t>Ends on a </a:t>
            </a:r>
            <a:r>
              <a:rPr lang="en-US" dirty="0" err="1">
                <a:effectLst/>
              </a:rPr>
              <a:t>Korvai</a:t>
            </a:r>
            <a:r>
              <a:rPr lang="en-US" dirty="0">
                <a:effectLst/>
              </a:rPr>
              <a:t>: a recognizable pattern repeated three times</a:t>
            </a:r>
          </a:p>
          <a:p>
            <a:r>
              <a:rPr lang="en-US" dirty="0">
                <a:effectLst/>
              </a:rPr>
              <a:t>This </a:t>
            </a:r>
            <a:r>
              <a:rPr lang="en-US" dirty="0" err="1">
                <a:effectLst/>
              </a:rPr>
              <a:t>Korvai</a:t>
            </a:r>
            <a:r>
              <a:rPr lang="en-US" dirty="0">
                <a:effectLst/>
              </a:rPr>
              <a:t> leads back to the first phrase of the </a:t>
            </a:r>
            <a:r>
              <a:rPr lang="en-US" dirty="0" err="1">
                <a:effectLst/>
              </a:rPr>
              <a:t>Kriti</a:t>
            </a:r>
            <a:endParaRPr lang="en-US" dirty="0">
              <a:effectLst/>
            </a:endParaRPr>
          </a:p>
          <a:p>
            <a:r>
              <a:rPr lang="en-US" dirty="0">
                <a:effectLst/>
              </a:rPr>
              <a:t>The </a:t>
            </a:r>
            <a:r>
              <a:rPr lang="en-US" dirty="0" err="1">
                <a:effectLst/>
              </a:rPr>
              <a:t>Kriti</a:t>
            </a:r>
            <a:r>
              <a:rPr lang="en-US" dirty="0">
                <a:effectLst/>
              </a:rPr>
              <a:t> is then played one last time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3975" y="4682197"/>
            <a:ext cx="3556556" cy="2029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5464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Bubaran</a:t>
            </a:r>
            <a:r>
              <a:rPr lang="en-US" b="1" dirty="0"/>
              <a:t> “</a:t>
            </a:r>
            <a:r>
              <a:rPr lang="en-US" b="1" dirty="0" err="1"/>
              <a:t>Kembang</a:t>
            </a:r>
            <a:r>
              <a:rPr lang="en-US" b="1" dirty="0"/>
              <a:t> </a:t>
            </a:r>
            <a:r>
              <a:rPr lang="en-US" b="1" dirty="0" err="1"/>
              <a:t>Pacar</a:t>
            </a:r>
            <a:r>
              <a:rPr lang="en-US" b="1" dirty="0"/>
              <a:t>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en-US" dirty="0" err="1"/>
              <a:t>Pélong</a:t>
            </a:r>
            <a:r>
              <a:rPr lang="en-US" dirty="0"/>
              <a:t> scale-seven notes</a:t>
            </a:r>
          </a:p>
          <a:p>
            <a:pPr lvl="0"/>
            <a:r>
              <a:rPr lang="en-US" dirty="0"/>
              <a:t>The structure is based on divisions and subdivisions</a:t>
            </a:r>
          </a:p>
          <a:p>
            <a:pPr lvl="0"/>
            <a:r>
              <a:rPr lang="en-US" dirty="0"/>
              <a:t>The major phrases are marked off by a large gong.</a:t>
            </a:r>
          </a:p>
          <a:p>
            <a:pPr lvl="0"/>
            <a:r>
              <a:rPr lang="en-US" dirty="0"/>
              <a:t>Phrases: 4 beats, 8 beats, etc. of the main melody.</a:t>
            </a:r>
          </a:p>
          <a:p>
            <a:pPr lvl="0"/>
            <a:r>
              <a:rPr lang="en-US" dirty="0"/>
              <a:t>Major phrase is subdivided into two or four shorter phrases by the </a:t>
            </a:r>
            <a:r>
              <a:rPr lang="en-US" dirty="0" err="1"/>
              <a:t>kenong</a:t>
            </a:r>
            <a:r>
              <a:rPr lang="en-US" dirty="0"/>
              <a:t> (large kettle)</a:t>
            </a:r>
          </a:p>
          <a:p>
            <a:pPr lvl="0"/>
            <a:r>
              <a:rPr lang="en-US" dirty="0" err="1"/>
              <a:t>Subphrases</a:t>
            </a:r>
            <a:r>
              <a:rPr lang="en-US" dirty="0"/>
              <a:t>: kempul and </a:t>
            </a:r>
            <a:r>
              <a:rPr lang="en-US" dirty="0" err="1"/>
              <a:t>kethuk</a:t>
            </a:r>
            <a:r>
              <a:rPr lang="en-US" dirty="0"/>
              <a:t> (smaller gongs and kettles)</a:t>
            </a:r>
          </a:p>
          <a:p>
            <a:pPr lvl="0"/>
            <a:r>
              <a:rPr lang="en-US" dirty="0"/>
              <a:t>Interlocking percussion</a:t>
            </a:r>
          </a:p>
          <a:p>
            <a:pPr lvl="0"/>
            <a:r>
              <a:rPr lang="en-US" dirty="0" err="1"/>
              <a:t>Bubaran</a:t>
            </a:r>
            <a:r>
              <a:rPr lang="en-US" dirty="0"/>
              <a:t>: 16 beats per major phrase, 4 sub phrases divided into 4 beats each.</a:t>
            </a:r>
          </a:p>
          <a:p>
            <a:pPr lvl="0"/>
            <a:r>
              <a:rPr lang="en-US" dirty="0"/>
              <a:t>Drummer controls tempo and loudness</a:t>
            </a:r>
          </a:p>
          <a:p>
            <a:endParaRPr lang="en-US" dirty="0"/>
          </a:p>
        </p:txBody>
      </p:sp>
      <p:pic>
        <p:nvPicPr>
          <p:cNvPr id="4" name="2-04 Demonstration_ Bubaran _Kemba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191223" y="248025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0747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3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China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2" y="2336873"/>
            <a:ext cx="7884130" cy="3599316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US" dirty="0">
                <a:effectLst/>
              </a:rPr>
              <a:t>The Chinese Music-Culture :</a:t>
            </a:r>
          </a:p>
          <a:p>
            <a:pPr lvl="1"/>
            <a:r>
              <a:rPr lang="en-US" dirty="0">
                <a:effectLst/>
              </a:rPr>
              <a:t>Mainland China</a:t>
            </a:r>
          </a:p>
          <a:p>
            <a:pPr lvl="1"/>
            <a:r>
              <a:rPr lang="en-US" dirty="0">
                <a:effectLst/>
              </a:rPr>
              <a:t>Singapore</a:t>
            </a:r>
          </a:p>
          <a:p>
            <a:pPr lvl="1"/>
            <a:r>
              <a:rPr lang="en-US" dirty="0">
                <a:effectLst/>
              </a:rPr>
              <a:t>Taiwan</a:t>
            </a:r>
          </a:p>
          <a:p>
            <a:pPr lvl="1"/>
            <a:r>
              <a:rPr lang="en-US" dirty="0">
                <a:effectLst/>
              </a:rPr>
              <a:t>Others</a:t>
            </a:r>
          </a:p>
          <a:p>
            <a:pPr lvl="0"/>
            <a:r>
              <a:rPr lang="en-US" dirty="0">
                <a:effectLst/>
              </a:rPr>
              <a:t>Largest Population (1.3 billion)</a:t>
            </a:r>
          </a:p>
          <a:p>
            <a:pPr lvl="0"/>
            <a:r>
              <a:rPr lang="en-US" dirty="0">
                <a:effectLst/>
              </a:rPr>
              <a:t>enormous cultural variety.</a:t>
            </a:r>
          </a:p>
          <a:p>
            <a:pPr lvl="0"/>
            <a:r>
              <a:rPr lang="en-US" dirty="0">
                <a:effectLst/>
              </a:rPr>
              <a:t>fifty=five “nationalities” </a:t>
            </a:r>
          </a:p>
          <a:p>
            <a:pPr lvl="0"/>
            <a:r>
              <a:rPr lang="en-US" dirty="0">
                <a:effectLst/>
              </a:rPr>
              <a:t>The Han are the Majority people</a:t>
            </a:r>
          </a:p>
          <a:p>
            <a:pPr lvl="0"/>
            <a:r>
              <a:rPr lang="en-US" dirty="0">
                <a:effectLst/>
              </a:rPr>
              <a:t>Largely Rural</a:t>
            </a:r>
          </a:p>
          <a:p>
            <a:pPr lvl="0"/>
            <a:r>
              <a:rPr lang="en-US" dirty="0">
                <a:effectLst/>
              </a:rPr>
              <a:t>Life at the Village Level</a:t>
            </a:r>
          </a:p>
          <a:p>
            <a:pPr lvl="0"/>
            <a:r>
              <a:rPr lang="en-US" dirty="0">
                <a:effectLst/>
              </a:rPr>
              <a:t>Increasingly Urban and Industrialized</a:t>
            </a:r>
          </a:p>
          <a:p>
            <a:pPr lvl="0"/>
            <a:endParaRPr lang="en-US" dirty="0">
              <a:effectLst/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2616" y="2336873"/>
            <a:ext cx="5800522" cy="408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372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Languages: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>
                <a:effectLst/>
              </a:rPr>
              <a:t>Mandarin + Local Language</a:t>
            </a:r>
          </a:p>
          <a:p>
            <a:pPr lvl="1"/>
            <a:r>
              <a:rPr lang="en-US" b="1" dirty="0">
                <a:effectLst/>
              </a:rPr>
              <a:t>tone languages: </a:t>
            </a:r>
            <a:r>
              <a:rPr lang="en-US" dirty="0">
                <a:effectLst/>
              </a:rPr>
              <a:t>the pitch is as important as syntax (what the syllable is).</a:t>
            </a:r>
          </a:p>
          <a:p>
            <a:pPr lvl="1"/>
            <a:r>
              <a:rPr lang="en-US" dirty="0">
                <a:effectLst/>
              </a:rPr>
              <a:t>written language unified into a single system, </a:t>
            </a:r>
          </a:p>
          <a:p>
            <a:pPr lvl="1"/>
            <a:r>
              <a:rPr lang="en-US" dirty="0">
                <a:effectLst/>
              </a:rPr>
              <a:t>where each character equals a single word.</a:t>
            </a:r>
          </a:p>
          <a:p>
            <a:pPr lvl="0"/>
            <a:r>
              <a:rPr lang="en-US" dirty="0">
                <a:effectLst/>
              </a:rPr>
              <a:t>Religions of China:</a:t>
            </a:r>
          </a:p>
          <a:p>
            <a:pPr lvl="1"/>
            <a:r>
              <a:rPr lang="en-US" b="1" dirty="0">
                <a:effectLst/>
              </a:rPr>
              <a:t>Confucianism: </a:t>
            </a:r>
            <a:r>
              <a:rPr lang="en-US" dirty="0">
                <a:effectLst/>
              </a:rPr>
              <a:t>Founded by Kong </a:t>
            </a:r>
            <a:r>
              <a:rPr lang="en-US" dirty="0" err="1">
                <a:effectLst/>
              </a:rPr>
              <a:t>Fuzi</a:t>
            </a:r>
            <a:r>
              <a:rPr lang="en-US" dirty="0">
                <a:effectLst/>
              </a:rPr>
              <a:t>: argued the need for a social hierarchy</a:t>
            </a:r>
          </a:p>
          <a:p>
            <a:pPr lvl="1"/>
            <a:r>
              <a:rPr lang="en-US" b="1" dirty="0">
                <a:effectLst/>
              </a:rPr>
              <a:t>Taoism:</a:t>
            </a:r>
            <a:r>
              <a:rPr lang="en-US" dirty="0">
                <a:effectLst/>
              </a:rPr>
              <a:t> Believed in the severing of personal ties to the external world</a:t>
            </a:r>
          </a:p>
          <a:p>
            <a:pPr lvl="1"/>
            <a:r>
              <a:rPr lang="en-US" b="1" dirty="0">
                <a:effectLst/>
              </a:rPr>
              <a:t>Buddhism:</a:t>
            </a:r>
            <a:r>
              <a:rPr lang="en-US" dirty="0">
                <a:effectLst/>
              </a:rPr>
              <a:t> Came to China from India: preached the gradual perfection of man through multiple incarnations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7009" y="620091"/>
            <a:ext cx="4159348" cy="1955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750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Instrumental Ensemble Traditions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2" y="2336873"/>
            <a:ext cx="4587138" cy="3599316"/>
          </a:xfrm>
        </p:spPr>
        <p:txBody>
          <a:bodyPr/>
          <a:lstStyle/>
          <a:p>
            <a:pPr lvl="1"/>
            <a:r>
              <a:rPr lang="en-US" dirty="0">
                <a:effectLst/>
              </a:rPr>
              <a:t>There are a vast multitude of Instrumental Ensembles</a:t>
            </a:r>
          </a:p>
          <a:p>
            <a:pPr lvl="1"/>
            <a:r>
              <a:rPr lang="en-US" dirty="0">
                <a:effectLst/>
              </a:rPr>
              <a:t>Jiangnan </a:t>
            </a:r>
            <a:r>
              <a:rPr lang="en-US" dirty="0" err="1">
                <a:effectLst/>
              </a:rPr>
              <a:t>sizhu</a:t>
            </a:r>
            <a:r>
              <a:rPr lang="en-US" dirty="0">
                <a:effectLst/>
              </a:rPr>
              <a:t> of Shanghai.</a:t>
            </a:r>
          </a:p>
          <a:p>
            <a:pPr lvl="1"/>
            <a:r>
              <a:rPr lang="en-US" dirty="0">
                <a:effectLst/>
              </a:rPr>
              <a:t>General Instrumentation:</a:t>
            </a:r>
          </a:p>
          <a:p>
            <a:pPr lvl="2"/>
            <a:r>
              <a:rPr lang="en-US" dirty="0" err="1">
                <a:effectLst/>
              </a:rPr>
              <a:t>Sanxian</a:t>
            </a:r>
            <a:r>
              <a:rPr lang="en-US" dirty="0">
                <a:effectLst/>
              </a:rPr>
              <a:t>: three-stringed lute</a:t>
            </a:r>
          </a:p>
          <a:p>
            <a:pPr lvl="2"/>
            <a:r>
              <a:rPr lang="en-US" dirty="0" err="1">
                <a:effectLst/>
              </a:rPr>
              <a:t>Pipa</a:t>
            </a:r>
            <a:r>
              <a:rPr lang="en-US" dirty="0">
                <a:effectLst/>
              </a:rPr>
              <a:t>: four-stringed, pear shaped lute</a:t>
            </a:r>
          </a:p>
          <a:p>
            <a:pPr lvl="2"/>
            <a:r>
              <a:rPr lang="en-US" dirty="0" err="1">
                <a:effectLst/>
              </a:rPr>
              <a:t>Yangquin</a:t>
            </a:r>
            <a:r>
              <a:rPr lang="en-US" dirty="0">
                <a:effectLst/>
              </a:rPr>
              <a:t>: hammered dulcimer</a:t>
            </a:r>
          </a:p>
          <a:p>
            <a:pPr lvl="2"/>
            <a:r>
              <a:rPr lang="en-US" dirty="0" err="1">
                <a:effectLst/>
              </a:rPr>
              <a:t>Dizi</a:t>
            </a:r>
            <a:r>
              <a:rPr lang="en-US" dirty="0">
                <a:effectLst/>
              </a:rPr>
              <a:t>: bamboo flutes</a:t>
            </a:r>
          </a:p>
          <a:p>
            <a:pPr lvl="2"/>
            <a:r>
              <a:rPr lang="en-US" dirty="0">
                <a:effectLst/>
              </a:rPr>
              <a:t>Woodblocks, or clappers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267460" y="2336873"/>
            <a:ext cx="520306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Once played by hired Musicians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Today, played by groups of friends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Typically played in Chinese tea shops</a:t>
            </a:r>
            <a:endParaRPr lang="en-US" b="1" dirty="0"/>
          </a:p>
          <a:p>
            <a:pPr lvl="0"/>
            <a:endParaRPr lang="en-US" b="1" dirty="0"/>
          </a:p>
          <a:p>
            <a:pPr lvl="0"/>
            <a:endParaRPr lang="en-US" b="1" dirty="0"/>
          </a:p>
          <a:p>
            <a:pPr lvl="0"/>
            <a:endParaRPr lang="en-US" b="1" dirty="0"/>
          </a:p>
          <a:p>
            <a:pPr lvl="0"/>
            <a:endParaRPr lang="en-US" b="1" dirty="0"/>
          </a:p>
          <a:p>
            <a:pPr lvl="0"/>
            <a:endParaRPr lang="en-US" b="1" dirty="0"/>
          </a:p>
          <a:p>
            <a:pPr lvl="0"/>
            <a:endParaRPr lang="en-US" dirty="0"/>
          </a:p>
        </p:txBody>
      </p:sp>
      <p:pic>
        <p:nvPicPr>
          <p:cNvPr id="5" name="2-10 Jiangnan Sizh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68992" y="383173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915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53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Third Wife Teaches Her Son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1"/>
            <a:r>
              <a:rPr lang="en-US" dirty="0">
                <a:effectLst/>
              </a:rPr>
              <a:t>third wife of a dead husband.</a:t>
            </a:r>
          </a:p>
          <a:p>
            <a:pPr lvl="1"/>
            <a:r>
              <a:rPr lang="en-US" dirty="0">
                <a:effectLst/>
              </a:rPr>
              <a:t>Wang </a:t>
            </a:r>
            <a:r>
              <a:rPr lang="en-US" dirty="0" err="1">
                <a:effectLst/>
              </a:rPr>
              <a:t>Chun’e</a:t>
            </a:r>
            <a:endParaRPr lang="en-US" dirty="0">
              <a:effectLst/>
            </a:endParaRPr>
          </a:p>
          <a:p>
            <a:pPr lvl="1"/>
            <a:r>
              <a:rPr lang="en-US" dirty="0">
                <a:effectLst/>
              </a:rPr>
              <a:t>forced to raise the son of one of the other wives.</a:t>
            </a:r>
          </a:p>
          <a:p>
            <a:pPr lvl="1"/>
            <a:r>
              <a:rPr lang="en-US" dirty="0">
                <a:effectLst/>
              </a:rPr>
              <a:t>The roles of characters similar in each opera:</a:t>
            </a:r>
          </a:p>
          <a:p>
            <a:pPr lvl="2"/>
            <a:r>
              <a:rPr lang="en-US" dirty="0">
                <a:effectLst/>
              </a:rPr>
              <a:t>Sheng: male</a:t>
            </a:r>
          </a:p>
          <a:p>
            <a:pPr lvl="2"/>
            <a:r>
              <a:rPr lang="en-US" dirty="0">
                <a:effectLst/>
              </a:rPr>
              <a:t>Dan: female</a:t>
            </a:r>
          </a:p>
          <a:p>
            <a:pPr lvl="2"/>
            <a:r>
              <a:rPr lang="en-US" dirty="0">
                <a:effectLst/>
              </a:rPr>
              <a:t>Jing: painted-face</a:t>
            </a:r>
          </a:p>
          <a:p>
            <a:pPr lvl="2"/>
            <a:r>
              <a:rPr lang="en-US" dirty="0">
                <a:effectLst/>
              </a:rPr>
              <a:t>Chou: clown.</a:t>
            </a:r>
          </a:p>
          <a:p>
            <a:pPr lvl="1"/>
            <a:r>
              <a:rPr lang="en-US" dirty="0">
                <a:effectLst/>
              </a:rPr>
              <a:t>sub categories:</a:t>
            </a:r>
          </a:p>
          <a:p>
            <a:pPr lvl="2"/>
            <a:r>
              <a:rPr lang="en-US" dirty="0" err="1">
                <a:effectLst/>
              </a:rPr>
              <a:t>Wudan</a:t>
            </a:r>
            <a:r>
              <a:rPr lang="en-US" dirty="0">
                <a:effectLst/>
              </a:rPr>
              <a:t>: military woman</a:t>
            </a:r>
          </a:p>
          <a:p>
            <a:pPr lvl="2"/>
            <a:r>
              <a:rPr lang="en-US" dirty="0" err="1">
                <a:effectLst/>
              </a:rPr>
              <a:t>Huadan</a:t>
            </a:r>
            <a:r>
              <a:rPr lang="en-US" dirty="0">
                <a:effectLst/>
              </a:rPr>
              <a:t> (flirtatious maid)</a:t>
            </a:r>
          </a:p>
          <a:p>
            <a:pPr lvl="2"/>
            <a:r>
              <a:rPr lang="en-US" dirty="0" err="1">
                <a:effectLst/>
              </a:rPr>
              <a:t>Laodan</a:t>
            </a:r>
            <a:r>
              <a:rPr lang="en-US" dirty="0">
                <a:effectLst/>
              </a:rPr>
              <a:t> (elderly woman)</a:t>
            </a:r>
          </a:p>
          <a:p>
            <a:pPr lvl="1"/>
            <a:r>
              <a:rPr lang="en-US" dirty="0">
                <a:effectLst/>
              </a:rPr>
              <a:t>The costume and make-up for each role is specific, and very elaborate</a:t>
            </a:r>
          </a:p>
          <a:p>
            <a:endParaRPr lang="en-US" dirty="0"/>
          </a:p>
        </p:txBody>
      </p:sp>
      <p:pic>
        <p:nvPicPr>
          <p:cNvPr id="4" name="2-14 Sanniang Jiao Zi (Third Wife T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21521" y="300829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984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2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Solo Instrument Traditions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5578811" cy="3599316"/>
          </a:xfrm>
        </p:spPr>
        <p:txBody>
          <a:bodyPr>
            <a:normAutofit/>
          </a:bodyPr>
          <a:lstStyle/>
          <a:p>
            <a:pPr lvl="0"/>
            <a:r>
              <a:rPr lang="en-US" b="1" dirty="0">
                <a:effectLst/>
              </a:rPr>
              <a:t>Zither:</a:t>
            </a:r>
            <a:endParaRPr lang="en-US" dirty="0">
              <a:effectLst/>
            </a:endParaRPr>
          </a:p>
          <a:p>
            <a:pPr lvl="1"/>
            <a:r>
              <a:rPr lang="en-US" dirty="0">
                <a:effectLst/>
              </a:rPr>
              <a:t>vehicle for spiritual reflection.</a:t>
            </a:r>
          </a:p>
          <a:p>
            <a:pPr lvl="1"/>
            <a:r>
              <a:rPr lang="en-US" b="1" dirty="0">
                <a:effectLst/>
              </a:rPr>
              <a:t>Also called the </a:t>
            </a:r>
            <a:r>
              <a:rPr lang="en-US" b="1" dirty="0" err="1">
                <a:effectLst/>
              </a:rPr>
              <a:t>qin</a:t>
            </a:r>
            <a:r>
              <a:rPr lang="en-US" b="1" dirty="0">
                <a:effectLst/>
              </a:rPr>
              <a:t> or the </a:t>
            </a:r>
            <a:r>
              <a:rPr lang="en-US" b="1" dirty="0" err="1">
                <a:effectLst/>
              </a:rPr>
              <a:t>guqin</a:t>
            </a:r>
            <a:r>
              <a:rPr lang="en-US" b="1" dirty="0">
                <a:effectLst/>
              </a:rPr>
              <a:t>.</a:t>
            </a:r>
          </a:p>
          <a:p>
            <a:pPr lvl="1"/>
            <a:r>
              <a:rPr lang="en-US" dirty="0">
                <a:effectLst/>
              </a:rPr>
              <a:t>Seven strings </a:t>
            </a:r>
          </a:p>
          <a:p>
            <a:pPr lvl="1"/>
            <a:r>
              <a:rPr lang="en-US" dirty="0">
                <a:effectLst/>
              </a:rPr>
              <a:t>plucked in combination, strummed and stopped with the left hand.</a:t>
            </a:r>
          </a:p>
          <a:p>
            <a:pPr lvl="1"/>
            <a:r>
              <a:rPr lang="en-US" b="1" i="1" dirty="0">
                <a:effectLst/>
              </a:rPr>
              <a:t>Three Variations on Yang Pass</a:t>
            </a:r>
            <a:endParaRPr lang="en-US" i="1" dirty="0">
              <a:effectLst/>
            </a:endParaRPr>
          </a:p>
          <a:p>
            <a:pPr lvl="2"/>
            <a:r>
              <a:rPr lang="en-US" dirty="0">
                <a:effectLst/>
              </a:rPr>
              <a:t>This is the third variation, and the Coda (ending material)</a:t>
            </a:r>
          </a:p>
          <a:p>
            <a:pPr lvl="1"/>
            <a:r>
              <a:rPr lang="en-US" dirty="0">
                <a:effectLst/>
              </a:rPr>
              <a:t>Large Solo repertoire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1771" y="2028013"/>
            <a:ext cx="6058959" cy="21085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7389" y="4136531"/>
            <a:ext cx="1706113" cy="2572030"/>
          </a:xfrm>
          <a:prstGeom prst="rect">
            <a:avLst/>
          </a:prstGeom>
        </p:spPr>
      </p:pic>
      <p:pic>
        <p:nvPicPr>
          <p:cNvPr id="6" name="2-15 _Yangguan San Die_ (_Three Var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297516" y="48852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901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10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Musical Tradition: </a:t>
            </a:r>
            <a:r>
              <a:rPr lang="en-US" b="1" dirty="0" err="1"/>
              <a:t>Sanjuan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6179851" cy="3599316"/>
          </a:xfrm>
        </p:spPr>
        <p:txBody>
          <a:bodyPr/>
          <a:lstStyle/>
          <a:p>
            <a:pPr lvl="1"/>
            <a:r>
              <a:rPr lang="en-US" dirty="0"/>
              <a:t>originally applied to music sung at the Feast of St. John</a:t>
            </a:r>
          </a:p>
          <a:p>
            <a:pPr lvl="1"/>
            <a:r>
              <a:rPr lang="en-US" dirty="0"/>
              <a:t>an instrument: A harp without pedals.</a:t>
            </a:r>
          </a:p>
          <a:p>
            <a:pPr lvl="1"/>
            <a:r>
              <a:rPr lang="en-US" dirty="0"/>
              <a:t>Most players play a large version of this instrument:</a:t>
            </a:r>
          </a:p>
          <a:p>
            <a:pPr lvl="1"/>
            <a:r>
              <a:rPr lang="en-US" dirty="0"/>
              <a:t>The Imbabura harp </a:t>
            </a:r>
          </a:p>
          <a:p>
            <a:pPr lvl="1"/>
            <a:r>
              <a:rPr lang="en-US" dirty="0" err="1"/>
              <a:t>Muyu</a:t>
            </a:r>
            <a:r>
              <a:rPr lang="en-US" dirty="0"/>
              <a:t> </a:t>
            </a:r>
            <a:r>
              <a:rPr lang="en-US" dirty="0" err="1"/>
              <a:t>Muyari</a:t>
            </a:r>
            <a:r>
              <a:rPr lang="en-US" dirty="0"/>
              <a:t> </a:t>
            </a:r>
            <a:r>
              <a:rPr lang="en-US" dirty="0" err="1"/>
              <a:t>Warmigu</a:t>
            </a:r>
            <a:r>
              <a:rPr lang="en-US" dirty="0"/>
              <a:t> (“Please return, Dear Woman”)</a:t>
            </a:r>
          </a:p>
          <a:p>
            <a:pPr lvl="2"/>
            <a:r>
              <a:rPr lang="en-US" dirty="0"/>
              <a:t>Played by Imbabura harp</a:t>
            </a:r>
          </a:p>
          <a:p>
            <a:pPr lvl="2"/>
            <a:r>
              <a:rPr lang="en-US" dirty="0" err="1"/>
              <a:t>Quicha</a:t>
            </a:r>
            <a:r>
              <a:rPr lang="en-US" dirty="0"/>
              <a:t> Language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8901" y="2319692"/>
            <a:ext cx="3507545" cy="2630659"/>
          </a:xfrm>
          <a:prstGeom prst="rect">
            <a:avLst/>
          </a:prstGeom>
        </p:spPr>
      </p:pic>
      <p:sp>
        <p:nvSpPr>
          <p:cNvPr id="5" name="AutoShape 2" descr="Image result for imbabura harp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5146675" y="-944563"/>
            <a:ext cx="1476375" cy="197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4" descr="Image result for imbabura harp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9368799" y="3964513"/>
            <a:ext cx="1476375" cy="197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3-03 _Muyu Muyari Warmigu_ (_Pleas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20470" y="53265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679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200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Music-Culture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term “Music” means different things to different people.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Culture: </a:t>
            </a:r>
            <a:r>
              <a:rPr lang="en-US" dirty="0"/>
              <a:t>The way of life of a people that is learned and transmitted from one generation to the next.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Music-Culture: </a:t>
            </a:r>
            <a:r>
              <a:rPr lang="en-US" dirty="0"/>
              <a:t>The totality of a group’s involvement with music: ideas actions institutions, material objects, etc.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481791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Arabia: The </a:t>
            </a:r>
            <a:r>
              <a:rPr lang="en-US" b="1" dirty="0" err="1"/>
              <a:t>Takht</a:t>
            </a:r>
            <a:r>
              <a:rPr lang="en-US" b="1" dirty="0"/>
              <a:t> Ensemble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dirty="0">
                <a:effectLst/>
              </a:rPr>
              <a:t>Al </a:t>
            </a:r>
            <a:r>
              <a:rPr lang="en-US" dirty="0" err="1">
                <a:effectLst/>
              </a:rPr>
              <a:t>Shaghal</a:t>
            </a:r>
            <a:endParaRPr lang="en-US" dirty="0">
              <a:effectLst/>
            </a:endParaRPr>
          </a:p>
          <a:p>
            <a:pPr lvl="0"/>
            <a:r>
              <a:rPr lang="en-US" dirty="0">
                <a:effectLst/>
              </a:rPr>
              <a:t>Title translates to “Obsession”</a:t>
            </a:r>
          </a:p>
          <a:p>
            <a:pPr lvl="0"/>
            <a:r>
              <a:rPr lang="en-US" dirty="0" err="1">
                <a:effectLst/>
              </a:rPr>
              <a:t>Takht</a:t>
            </a:r>
            <a:r>
              <a:rPr lang="en-US" dirty="0">
                <a:effectLst/>
              </a:rPr>
              <a:t> Ensemble</a:t>
            </a:r>
          </a:p>
          <a:p>
            <a:pPr lvl="1"/>
            <a:r>
              <a:rPr lang="en-US" dirty="0" err="1">
                <a:effectLst/>
              </a:rPr>
              <a:t>Ud</a:t>
            </a:r>
            <a:r>
              <a:rPr lang="en-US" dirty="0">
                <a:effectLst/>
              </a:rPr>
              <a:t>-short-necked lute that is tuned in fourths (like a guitar)</a:t>
            </a:r>
          </a:p>
          <a:p>
            <a:pPr lvl="1"/>
            <a:r>
              <a:rPr lang="en-US" dirty="0" err="1">
                <a:effectLst/>
              </a:rPr>
              <a:t>Buzuq</a:t>
            </a:r>
            <a:r>
              <a:rPr lang="en-US" dirty="0">
                <a:effectLst/>
              </a:rPr>
              <a:t>- long necked lute and two sets of strings</a:t>
            </a:r>
          </a:p>
          <a:p>
            <a:pPr lvl="1"/>
            <a:r>
              <a:rPr lang="en-US" dirty="0" err="1">
                <a:effectLst/>
              </a:rPr>
              <a:t>Qanun</a:t>
            </a:r>
            <a:r>
              <a:rPr lang="en-US" dirty="0">
                <a:effectLst/>
              </a:rPr>
              <a:t>-a large zither type instrument, played across the lap</a:t>
            </a:r>
          </a:p>
          <a:p>
            <a:pPr lvl="1"/>
            <a:r>
              <a:rPr lang="en-US" dirty="0">
                <a:effectLst/>
              </a:rPr>
              <a:t>Nay-a reed flute</a:t>
            </a:r>
          </a:p>
          <a:p>
            <a:pPr lvl="1"/>
            <a:r>
              <a:rPr lang="en-US" dirty="0" err="1">
                <a:effectLst/>
              </a:rPr>
              <a:t>Riqq</a:t>
            </a:r>
            <a:r>
              <a:rPr lang="en-US" dirty="0">
                <a:effectLst/>
              </a:rPr>
              <a:t>-Arab tambourine</a:t>
            </a:r>
          </a:p>
          <a:p>
            <a:pPr lvl="1"/>
            <a:r>
              <a:rPr lang="en-US" dirty="0">
                <a:effectLst/>
              </a:rPr>
              <a:t>Percussion:</a:t>
            </a:r>
          </a:p>
          <a:p>
            <a:pPr lvl="2"/>
            <a:r>
              <a:rPr lang="en-US" dirty="0" err="1">
                <a:effectLst/>
              </a:rPr>
              <a:t>Dumm</a:t>
            </a:r>
            <a:r>
              <a:rPr lang="en-US" dirty="0">
                <a:effectLst/>
              </a:rPr>
              <a:t>-low pitched drum</a:t>
            </a:r>
          </a:p>
          <a:p>
            <a:pPr lvl="2"/>
            <a:r>
              <a:rPr lang="en-US" dirty="0" err="1">
                <a:effectLst/>
              </a:rPr>
              <a:t>Takk</a:t>
            </a:r>
            <a:r>
              <a:rPr lang="en-US" dirty="0">
                <a:effectLst/>
              </a:rPr>
              <a:t>-higher pitched drum</a:t>
            </a:r>
          </a:p>
          <a:p>
            <a:endParaRPr lang="en-US" dirty="0"/>
          </a:p>
        </p:txBody>
      </p:sp>
      <p:pic>
        <p:nvPicPr>
          <p:cNvPr id="4" name="3-08 _Al-Shaghal_ (_Obsession_), Exc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16980" y="45923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859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8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Tahkt</a:t>
            </a:r>
            <a:r>
              <a:rPr lang="en-US" dirty="0"/>
              <a:t> Ensemble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US" dirty="0">
                <a:effectLst/>
              </a:rPr>
              <a:t>Musical Texture:</a:t>
            </a:r>
          </a:p>
          <a:p>
            <a:pPr lvl="1"/>
            <a:r>
              <a:rPr lang="en-US" dirty="0">
                <a:effectLst/>
              </a:rPr>
              <a:t>All musicians play virtually the same melody</a:t>
            </a:r>
          </a:p>
          <a:p>
            <a:pPr lvl="1"/>
            <a:r>
              <a:rPr lang="en-US" dirty="0">
                <a:effectLst/>
              </a:rPr>
              <a:t>They are each free to add their own ornaments and nuances</a:t>
            </a:r>
          </a:p>
          <a:p>
            <a:pPr lvl="0"/>
            <a:r>
              <a:rPr lang="en-US" dirty="0">
                <a:effectLst/>
              </a:rPr>
              <a:t>Rhythm</a:t>
            </a:r>
          </a:p>
          <a:p>
            <a:pPr lvl="1"/>
            <a:r>
              <a:rPr lang="en-US" dirty="0" err="1">
                <a:effectLst/>
              </a:rPr>
              <a:t>Iqa</a:t>
            </a:r>
            <a:r>
              <a:rPr lang="en-US" dirty="0">
                <a:effectLst/>
              </a:rPr>
              <a:t> = rhythmic pattern</a:t>
            </a:r>
          </a:p>
          <a:p>
            <a:pPr lvl="1"/>
            <a:r>
              <a:rPr lang="en-US" dirty="0">
                <a:effectLst/>
              </a:rPr>
              <a:t>This particular </a:t>
            </a:r>
            <a:r>
              <a:rPr lang="en-US" dirty="0" err="1">
                <a:effectLst/>
              </a:rPr>
              <a:t>iqa</a:t>
            </a:r>
            <a:r>
              <a:rPr lang="en-US" dirty="0">
                <a:effectLst/>
              </a:rPr>
              <a:t> is “</a:t>
            </a:r>
            <a:r>
              <a:rPr lang="en-US" dirty="0" err="1">
                <a:effectLst/>
              </a:rPr>
              <a:t>wahdah</a:t>
            </a:r>
            <a:r>
              <a:rPr lang="en-US" dirty="0">
                <a:effectLst/>
              </a:rPr>
              <a:t>”</a:t>
            </a:r>
          </a:p>
          <a:p>
            <a:pPr lvl="1"/>
            <a:r>
              <a:rPr lang="en-US" dirty="0">
                <a:effectLst/>
              </a:rPr>
              <a:t>Pattern of 8 beats</a:t>
            </a:r>
          </a:p>
          <a:p>
            <a:pPr lvl="1"/>
            <a:r>
              <a:rPr lang="en-US" dirty="0">
                <a:effectLst/>
              </a:rPr>
              <a:t>There is only one strike of the </a:t>
            </a:r>
            <a:r>
              <a:rPr lang="en-US" dirty="0" err="1">
                <a:effectLst/>
              </a:rPr>
              <a:t>dumm</a:t>
            </a:r>
            <a:r>
              <a:rPr lang="en-US" dirty="0">
                <a:effectLst/>
              </a:rPr>
              <a:t> to each 8 beat cycle</a:t>
            </a:r>
          </a:p>
          <a:p>
            <a:pPr lvl="1"/>
            <a:r>
              <a:rPr lang="en-US" dirty="0">
                <a:effectLst/>
              </a:rPr>
              <a:t>Instruments take turns “soloing” a </a:t>
            </a:r>
            <a:r>
              <a:rPr lang="en-US" i="1" dirty="0" err="1">
                <a:effectLst/>
              </a:rPr>
              <a:t>taqasim</a:t>
            </a:r>
            <a:endParaRPr lang="en-US" dirty="0">
              <a:effectLst/>
            </a:endParaRPr>
          </a:p>
          <a:p>
            <a:pPr lvl="0"/>
            <a:r>
              <a:rPr lang="en-US" dirty="0">
                <a:effectLst/>
              </a:rPr>
              <a:t>Melody</a:t>
            </a:r>
          </a:p>
          <a:p>
            <a:pPr lvl="1"/>
            <a:r>
              <a:rPr lang="en-US" dirty="0">
                <a:effectLst/>
              </a:rPr>
              <a:t>Maqam – a musical mode</a:t>
            </a:r>
          </a:p>
          <a:p>
            <a:pPr lvl="1"/>
            <a:r>
              <a:rPr lang="en-US" dirty="0">
                <a:effectLst/>
              </a:rPr>
              <a:t>maqam “</a:t>
            </a:r>
            <a:r>
              <a:rPr lang="en-US" dirty="0" err="1">
                <a:effectLst/>
              </a:rPr>
              <a:t>bayyati</a:t>
            </a:r>
            <a:r>
              <a:rPr lang="en-US" dirty="0">
                <a:effectLst/>
              </a:rPr>
              <a:t>” which includes an A “half-flat”</a:t>
            </a:r>
            <a:endParaRPr lang="en-US" dirty="0"/>
          </a:p>
        </p:txBody>
      </p:sp>
      <p:pic>
        <p:nvPicPr>
          <p:cNvPr id="4" name="3-08 _Al-Shaghal_ (_Obsession_), Exc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42738" y="336889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12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8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Muslim Call to Prayer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b="1" dirty="0">
                <a:effectLst/>
              </a:rPr>
              <a:t>The Call to Prayer: Azan</a:t>
            </a:r>
            <a:endParaRPr lang="en-US" dirty="0">
              <a:effectLst/>
            </a:endParaRPr>
          </a:p>
          <a:p>
            <a:pPr lvl="1"/>
            <a:r>
              <a:rPr lang="en-US" dirty="0">
                <a:effectLst/>
              </a:rPr>
              <a:t>heard five times a day </a:t>
            </a:r>
          </a:p>
          <a:p>
            <a:pPr lvl="1"/>
            <a:r>
              <a:rPr lang="en-US" dirty="0">
                <a:effectLst/>
              </a:rPr>
              <a:t>alerts the public that it is time for prayer</a:t>
            </a:r>
          </a:p>
          <a:p>
            <a:pPr lvl="1"/>
            <a:r>
              <a:rPr lang="en-US" dirty="0">
                <a:effectLst/>
              </a:rPr>
              <a:t>originally sung from the high towers of the mosque.</a:t>
            </a:r>
          </a:p>
          <a:p>
            <a:pPr lvl="1"/>
            <a:r>
              <a:rPr lang="en-US" dirty="0">
                <a:effectLst/>
              </a:rPr>
              <a:t>It is not considered music, but it is musical</a:t>
            </a:r>
          </a:p>
          <a:p>
            <a:pPr lvl="1"/>
            <a:r>
              <a:rPr lang="en-US" dirty="0">
                <a:effectLst/>
              </a:rPr>
              <a:t>The person who sings it is called a muezzin</a:t>
            </a:r>
          </a:p>
          <a:p>
            <a:endParaRPr lang="en-US" dirty="0"/>
          </a:p>
        </p:txBody>
      </p:sp>
      <p:pic>
        <p:nvPicPr>
          <p:cNvPr id="4" name="04 The Muezzin's Call to Pray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920766" y="2518892"/>
            <a:ext cx="609600" cy="609600"/>
          </a:xfrm>
          <a:prstGeom prst="rect">
            <a:avLst/>
          </a:prstGeom>
        </p:spPr>
      </p:pic>
      <p:pic>
        <p:nvPicPr>
          <p:cNvPr id="5" name="01 Vere Dignum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920766" y="413653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021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7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469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Traditional Japanese Music Characteristics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2"/>
            <a:ext cx="6055329" cy="4244231"/>
          </a:xfrm>
        </p:spPr>
        <p:txBody>
          <a:bodyPr>
            <a:normAutofit fontScale="85000" lnSpcReduction="20000"/>
          </a:bodyPr>
          <a:lstStyle/>
          <a:p>
            <a:r>
              <a:rPr lang="en-US" u="sng" dirty="0"/>
              <a:t>Scales</a:t>
            </a:r>
            <a:endParaRPr lang="en-US" dirty="0"/>
          </a:p>
          <a:p>
            <a:r>
              <a:rPr lang="en-US" dirty="0"/>
              <a:t>twelve individual notes.</a:t>
            </a:r>
          </a:p>
          <a:p>
            <a:r>
              <a:rPr lang="en-US" dirty="0"/>
              <a:t>“Pythagorean” Tuning method, rather than our “Equal temperament” Method</a:t>
            </a:r>
          </a:p>
          <a:p>
            <a:r>
              <a:rPr lang="en-US" dirty="0"/>
              <a:t>No single set of pitches is used in all of traditional Japanese Music</a:t>
            </a:r>
          </a:p>
          <a:p>
            <a:pPr lvl="0"/>
            <a:r>
              <a:rPr lang="en-US" dirty="0"/>
              <a:t>Koto or Shamisen: “In” scale</a:t>
            </a:r>
          </a:p>
          <a:p>
            <a:pPr lvl="1"/>
            <a:r>
              <a:rPr lang="en-US" dirty="0"/>
              <a:t>D </a:t>
            </a:r>
            <a:r>
              <a:rPr lang="en-US" dirty="0" err="1"/>
              <a:t>Eb</a:t>
            </a:r>
            <a:r>
              <a:rPr lang="en-US" dirty="0"/>
              <a:t> G A Bb</a:t>
            </a:r>
          </a:p>
          <a:p>
            <a:pPr lvl="0"/>
            <a:r>
              <a:rPr lang="en-US" dirty="0"/>
              <a:t>Folk songs:“</a:t>
            </a:r>
            <a:r>
              <a:rPr lang="en-US" dirty="0" err="1"/>
              <a:t>yo</a:t>
            </a:r>
            <a:r>
              <a:rPr lang="en-US" dirty="0"/>
              <a:t>” scale</a:t>
            </a:r>
          </a:p>
          <a:p>
            <a:pPr lvl="1"/>
            <a:r>
              <a:rPr lang="en-US" dirty="0"/>
              <a:t>D E G A B</a:t>
            </a:r>
          </a:p>
          <a:p>
            <a:r>
              <a:rPr lang="en-US" dirty="0"/>
              <a:t>emphasis on the fourth (upside down 5</a:t>
            </a:r>
            <a:r>
              <a:rPr lang="en-US" baseline="30000" dirty="0"/>
              <a:t>th</a:t>
            </a:r>
            <a:r>
              <a:rPr lang="en-US" dirty="0"/>
              <a:t>) is very important.</a:t>
            </a:r>
          </a:p>
          <a:p>
            <a:pPr lvl="1"/>
            <a:r>
              <a:rPr lang="en-US" dirty="0"/>
              <a:t>In = </a:t>
            </a:r>
            <a:r>
              <a:rPr lang="en-US" dirty="0" err="1"/>
              <a:t>Miyako-bushi</a:t>
            </a:r>
            <a:r>
              <a:rPr lang="en-US" dirty="0"/>
              <a:t>,</a:t>
            </a:r>
          </a:p>
          <a:p>
            <a:pPr lvl="1"/>
            <a:r>
              <a:rPr lang="en-US" dirty="0" err="1"/>
              <a:t>Yo</a:t>
            </a:r>
            <a:r>
              <a:rPr lang="en-US" dirty="0"/>
              <a:t> = </a:t>
            </a:r>
            <a:r>
              <a:rPr lang="en-US" dirty="0" err="1"/>
              <a:t>Minyo</a:t>
            </a:r>
            <a:endParaRPr lang="en-US" dirty="0"/>
          </a:p>
          <a:p>
            <a:pPr lvl="1"/>
            <a:r>
              <a:rPr lang="en-US" dirty="0"/>
              <a:t>The notes are the same.</a:t>
            </a:r>
          </a:p>
          <a:p>
            <a:endParaRPr lang="en-US" dirty="0"/>
          </a:p>
        </p:txBody>
      </p:sp>
      <p:pic>
        <p:nvPicPr>
          <p:cNvPr id="4" name="IQZ67UQkpG8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081234" y="2336872"/>
            <a:ext cx="4572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6120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Shakuhachi</a:t>
            </a:r>
            <a:r>
              <a:rPr lang="en-US" b="1" dirty="0"/>
              <a:t> (Bamboo flute)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2" y="2336873"/>
            <a:ext cx="7265944" cy="3599316"/>
          </a:xfrm>
        </p:spPr>
        <p:txBody>
          <a:bodyPr>
            <a:normAutofit lnSpcReduction="10000"/>
          </a:bodyPr>
          <a:lstStyle/>
          <a:p>
            <a:r>
              <a:rPr lang="en-US" dirty="0"/>
              <a:t>Made from the bottom part of a bamboo.</a:t>
            </a:r>
          </a:p>
          <a:p>
            <a:r>
              <a:rPr lang="en-US" dirty="0"/>
              <a:t>five holes that are covered with the fingers </a:t>
            </a:r>
          </a:p>
          <a:p>
            <a:r>
              <a:rPr lang="en-US" dirty="0"/>
              <a:t>played horizontally.</a:t>
            </a:r>
          </a:p>
          <a:p>
            <a:r>
              <a:rPr lang="en-US" dirty="0"/>
              <a:t>a wide variety of timbres can be produced.</a:t>
            </a:r>
          </a:p>
          <a:p>
            <a:r>
              <a:rPr lang="en-US" dirty="0"/>
              <a:t>flourished during the </a:t>
            </a:r>
            <a:r>
              <a:rPr lang="en-US" dirty="0" err="1"/>
              <a:t>takugawa</a:t>
            </a:r>
            <a:r>
              <a:rPr lang="en-US" dirty="0"/>
              <a:t> period (1600-1847).</a:t>
            </a:r>
          </a:p>
          <a:p>
            <a:r>
              <a:rPr lang="en-US" dirty="0"/>
              <a:t>Buddhist Monks called </a:t>
            </a:r>
            <a:r>
              <a:rPr lang="en-US" dirty="0" err="1"/>
              <a:t>Kamusō</a:t>
            </a:r>
            <a:r>
              <a:rPr lang="en-US" dirty="0"/>
              <a:t>, were responsible for much of its repertoire.</a:t>
            </a:r>
          </a:p>
          <a:p>
            <a:r>
              <a:rPr lang="en-US" dirty="0"/>
              <a:t>a vehicle for spiritual </a:t>
            </a:r>
            <a:r>
              <a:rPr lang="en-US" dirty="0" err="1"/>
              <a:t>enlightment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pic>
        <p:nvPicPr>
          <p:cNvPr id="4" name="NWJyhRKmpZ0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9177442" y="4679857"/>
            <a:ext cx="2233479" cy="125633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5504" y="2369575"/>
            <a:ext cx="4107166" cy="2310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469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Koto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6660637" cy="3599316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long wooden instrument with thirteen strings and a set of bridges </a:t>
            </a:r>
          </a:p>
          <a:p>
            <a:r>
              <a:rPr lang="en-US" dirty="0"/>
              <a:t>It is related to the Chinese Zither.</a:t>
            </a:r>
          </a:p>
          <a:p>
            <a:r>
              <a:rPr lang="en-US" dirty="0"/>
              <a:t>first flourished in the </a:t>
            </a:r>
            <a:r>
              <a:rPr lang="en-US" dirty="0" err="1"/>
              <a:t>Takugawa</a:t>
            </a:r>
            <a:r>
              <a:rPr lang="en-US" dirty="0"/>
              <a:t> era, </a:t>
            </a:r>
          </a:p>
          <a:p>
            <a:r>
              <a:rPr lang="en-US" dirty="0"/>
              <a:t>a staple in homes, courts, and at theatres. </a:t>
            </a:r>
          </a:p>
          <a:p>
            <a:r>
              <a:rPr lang="en-US" dirty="0"/>
              <a:t>considered a sign of good upbringing in women.</a:t>
            </a:r>
          </a:p>
          <a:p>
            <a:r>
              <a:rPr lang="en-US" dirty="0" err="1"/>
              <a:t>Rokudan</a:t>
            </a:r>
            <a:r>
              <a:rPr lang="en-US" dirty="0"/>
              <a:t> or “Six Sections”</a:t>
            </a:r>
          </a:p>
          <a:p>
            <a:r>
              <a:rPr lang="en-US" dirty="0"/>
              <a:t>four introductory notes</a:t>
            </a:r>
          </a:p>
          <a:p>
            <a:r>
              <a:rPr lang="en-US" dirty="0"/>
              <a:t>six </a:t>
            </a:r>
            <a:r>
              <a:rPr lang="en-US" i="1" dirty="0" err="1"/>
              <a:t>dan</a:t>
            </a:r>
            <a:r>
              <a:rPr lang="en-US" dirty="0"/>
              <a:t> (sections), 104 beats long.</a:t>
            </a:r>
          </a:p>
          <a:p>
            <a:r>
              <a:rPr lang="en-US" dirty="0"/>
              <a:t>The Jo-ha-</a:t>
            </a:r>
            <a:r>
              <a:rPr lang="en-US" dirty="0" err="1"/>
              <a:t>kyū</a:t>
            </a:r>
            <a:r>
              <a:rPr lang="en-US" dirty="0"/>
              <a:t> form </a:t>
            </a:r>
          </a:p>
          <a:p>
            <a:r>
              <a:rPr lang="en-US" dirty="0"/>
              <a:t>Repetition of short melodic fragments, </a:t>
            </a:r>
          </a:p>
          <a:p>
            <a:r>
              <a:rPr lang="en-US" dirty="0"/>
              <a:t> timbral, pitch, and dynamic effects.</a:t>
            </a:r>
          </a:p>
          <a:p>
            <a:endParaRPr lang="en-US" dirty="0"/>
          </a:p>
        </p:txBody>
      </p:sp>
      <p:pic>
        <p:nvPicPr>
          <p:cNvPr id="4" name="G_d_vMMgv54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909931" y="4820959"/>
            <a:ext cx="2555026" cy="143720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2059" y="2336873"/>
            <a:ext cx="3701871" cy="2369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303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Shamisen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5990935" cy="3599316"/>
          </a:xfrm>
        </p:spPr>
        <p:txBody>
          <a:bodyPr>
            <a:normAutofit/>
          </a:bodyPr>
          <a:lstStyle/>
          <a:p>
            <a:r>
              <a:rPr lang="en-US" dirty="0"/>
              <a:t>three stringed lute with a long neck, and three large tuning pegs.</a:t>
            </a:r>
          </a:p>
          <a:p>
            <a:r>
              <a:rPr lang="en-US" dirty="0"/>
              <a:t>Considered a vehicle for the outpouring of emotion and drama.</a:t>
            </a:r>
          </a:p>
          <a:p>
            <a:r>
              <a:rPr lang="en-US" dirty="0"/>
              <a:t>Used often in traditional Japanese theatre</a:t>
            </a:r>
          </a:p>
          <a:p>
            <a:r>
              <a:rPr lang="en-US" dirty="0"/>
              <a:t>distinctive buzzing sound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HqFCgm-ybaI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578958" y="2336873"/>
            <a:ext cx="4572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0041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Summary of Characteristics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Variety of Timbres, and unpitched sounds.</a:t>
            </a:r>
          </a:p>
          <a:p>
            <a:pPr lvl="0"/>
            <a:r>
              <a:rPr lang="en-US" dirty="0"/>
              <a:t>Reliance on a single melody with little harmony</a:t>
            </a:r>
          </a:p>
          <a:p>
            <a:pPr lvl="0"/>
            <a:r>
              <a:rPr lang="en-US" dirty="0"/>
              <a:t>Flexibility of Rhythm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96149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55EE0-62F2-439F-9F03-ECE34AEC51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Good Luck!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DE560-58AE-49A7-9CA2-C66D35D774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7913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Sioux Grass Dance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From a </a:t>
            </a:r>
            <a:r>
              <a:rPr lang="en-US" b="1" dirty="0"/>
              <a:t>field recording</a:t>
            </a:r>
            <a:r>
              <a:rPr lang="en-US" dirty="0"/>
              <a:t> made in the early 1900s. Almost Entirely Vocal</a:t>
            </a:r>
          </a:p>
          <a:p>
            <a:pPr lvl="1"/>
            <a:r>
              <a:rPr lang="en-US" b="1" dirty="0"/>
              <a:t>Falsetto: </a:t>
            </a:r>
            <a:r>
              <a:rPr lang="en-US" dirty="0"/>
              <a:t>High pitched male voices</a:t>
            </a:r>
          </a:p>
          <a:p>
            <a:pPr lvl="1"/>
            <a:r>
              <a:rPr lang="en-US" b="1" dirty="0"/>
              <a:t>Slides:</a:t>
            </a:r>
            <a:r>
              <a:rPr lang="en-US" dirty="0"/>
              <a:t> Sharp descents at the ends of phrases</a:t>
            </a:r>
          </a:p>
          <a:p>
            <a:pPr lvl="1"/>
            <a:r>
              <a:rPr lang="en-US" b="1" dirty="0" err="1"/>
              <a:t>Vocables</a:t>
            </a:r>
            <a:r>
              <a:rPr lang="en-US" b="1" dirty="0"/>
              <a:t>:</a:t>
            </a:r>
            <a:r>
              <a:rPr lang="en-US" dirty="0"/>
              <a:t> non-word vocalizations</a:t>
            </a:r>
          </a:p>
          <a:p>
            <a:pPr lvl="1"/>
            <a:r>
              <a:rPr lang="en-US" dirty="0"/>
              <a:t>Native Instruments:</a:t>
            </a:r>
          </a:p>
          <a:p>
            <a:pPr lvl="2"/>
            <a:r>
              <a:rPr lang="en-US" dirty="0"/>
              <a:t>Flageolets: flute-like or recorder like instruments and String instruments (rare)</a:t>
            </a:r>
          </a:p>
          <a:p>
            <a:pPr lvl="2"/>
            <a:r>
              <a:rPr lang="en-US" dirty="0"/>
              <a:t>Rattles and drums made from gourds, tree bard, wood, turtle shells, etc.</a:t>
            </a:r>
          </a:p>
          <a:p>
            <a:endParaRPr lang="en-US" dirty="0"/>
          </a:p>
        </p:txBody>
      </p:sp>
      <p:pic>
        <p:nvPicPr>
          <p:cNvPr id="4" name="1-03 Grass Danc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294182" y="56313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55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81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Yeibicichai</a:t>
            </a:r>
            <a:r>
              <a:rPr lang="en-US" b="1" dirty="0"/>
              <a:t> Song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From Ceremony known as the </a:t>
            </a:r>
            <a:r>
              <a:rPr lang="en-US" dirty="0" err="1"/>
              <a:t>Nightway</a:t>
            </a:r>
            <a:endParaRPr lang="en-US" dirty="0"/>
          </a:p>
          <a:p>
            <a:pPr lvl="0"/>
            <a:r>
              <a:rPr lang="en-US" dirty="0"/>
              <a:t>A Phrase sung primarily on a single note,</a:t>
            </a:r>
          </a:p>
          <a:p>
            <a:pPr lvl="0"/>
            <a:r>
              <a:rPr lang="en-US" dirty="0"/>
              <a:t>B phrase leaps up much higher.</a:t>
            </a:r>
          </a:p>
          <a:p>
            <a:pPr lvl="0"/>
            <a:r>
              <a:rPr lang="en-US" dirty="0"/>
              <a:t>This song is entirely sung in </a:t>
            </a:r>
            <a:r>
              <a:rPr lang="en-US" dirty="0" err="1"/>
              <a:t>vocables</a:t>
            </a:r>
            <a:endParaRPr lang="en-US" dirty="0"/>
          </a:p>
          <a:p>
            <a:pPr lvl="0"/>
            <a:r>
              <a:rPr lang="en-US" dirty="0"/>
              <a:t>Any Navajo person would immediately recognize it as a “Yei” a song for the gods.</a:t>
            </a:r>
          </a:p>
          <a:p>
            <a:endParaRPr lang="en-US" dirty="0"/>
          </a:p>
        </p:txBody>
      </p:sp>
      <p:pic>
        <p:nvPicPr>
          <p:cNvPr id="4" name="1-06 Yeibicha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89382" y="53265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851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1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Postal Workers cancelling stamps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Generalizations About African Music-Culture</a:t>
            </a:r>
            <a:endParaRPr lang="en-US" dirty="0"/>
          </a:p>
          <a:p>
            <a:pPr lvl="1"/>
            <a:r>
              <a:rPr lang="en-US" dirty="0"/>
              <a:t>This is not a concert</a:t>
            </a:r>
          </a:p>
          <a:p>
            <a:pPr lvl="0"/>
            <a:r>
              <a:rPr lang="en-US" b="1" dirty="0"/>
              <a:t>Labor Music: </a:t>
            </a:r>
          </a:p>
          <a:p>
            <a:pPr lvl="0"/>
            <a:r>
              <a:rPr lang="en-US" dirty="0"/>
              <a:t>Primary Goal Not Artistic</a:t>
            </a:r>
          </a:p>
          <a:p>
            <a:pPr lvl="0"/>
            <a:r>
              <a:rPr lang="en-US" dirty="0"/>
              <a:t>Highly Social</a:t>
            </a:r>
          </a:p>
          <a:p>
            <a:pPr lvl="0"/>
            <a:r>
              <a:rPr lang="en-US" dirty="0"/>
              <a:t>Encourages Participation</a:t>
            </a:r>
          </a:p>
          <a:p>
            <a:pPr lvl="1"/>
            <a:endParaRPr lang="en-US" dirty="0"/>
          </a:p>
        </p:txBody>
      </p:sp>
      <p:pic>
        <p:nvPicPr>
          <p:cNvPr id="4" name="1-01 Postal workers canceling stamp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433538" y="59361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145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0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Musical Style of Postal workers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The Melody has European musical qualities</a:t>
            </a:r>
          </a:p>
          <a:p>
            <a:pPr lvl="1"/>
            <a:r>
              <a:rPr lang="en-US" dirty="0"/>
              <a:t>Duple meter</a:t>
            </a:r>
          </a:p>
          <a:p>
            <a:pPr lvl="1"/>
            <a:r>
              <a:rPr lang="en-US" dirty="0"/>
              <a:t>Major scale</a:t>
            </a:r>
          </a:p>
          <a:p>
            <a:pPr lvl="1"/>
            <a:r>
              <a:rPr lang="en-US" dirty="0"/>
              <a:t>Harmony</a:t>
            </a:r>
          </a:p>
          <a:p>
            <a:pPr lvl="0"/>
            <a:r>
              <a:rPr lang="en-US" dirty="0"/>
              <a:t>The percussion has African Musical Qualities</a:t>
            </a:r>
          </a:p>
          <a:p>
            <a:pPr lvl="1"/>
            <a:r>
              <a:rPr lang="en-US" dirty="0"/>
              <a:t>Polyrhythm</a:t>
            </a:r>
          </a:p>
          <a:p>
            <a:pPr lvl="1"/>
            <a:r>
              <a:rPr lang="en-US" dirty="0"/>
              <a:t>Repetition</a:t>
            </a:r>
          </a:p>
          <a:p>
            <a:pPr lvl="1"/>
            <a:r>
              <a:rPr lang="en-US" dirty="0"/>
              <a:t>Improvisation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595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Agbekor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 </a:t>
            </a:r>
            <a:endParaRPr lang="en-US" dirty="0"/>
          </a:p>
          <a:p>
            <a:pPr lvl="0"/>
            <a:r>
              <a:rPr lang="en-US" dirty="0"/>
              <a:t>Hunters witnessed monkeys in the forest.</a:t>
            </a:r>
          </a:p>
          <a:p>
            <a:pPr lvl="0"/>
            <a:r>
              <a:rPr lang="en-US" dirty="0"/>
              <a:t>War Drumming</a:t>
            </a:r>
          </a:p>
          <a:p>
            <a:pPr lvl="0"/>
            <a:r>
              <a:rPr lang="en-US" dirty="0"/>
              <a:t>Not participatory (learned by experts)</a:t>
            </a:r>
          </a:p>
          <a:p>
            <a:pPr lvl="0"/>
            <a:r>
              <a:rPr lang="en-US" dirty="0" err="1"/>
              <a:t>Agbekor</a:t>
            </a:r>
            <a:r>
              <a:rPr lang="en-US" dirty="0"/>
              <a:t> groups still perform it.</a:t>
            </a:r>
          </a:p>
          <a:p>
            <a:endParaRPr lang="en-US" dirty="0"/>
          </a:p>
        </p:txBody>
      </p:sp>
      <p:pic>
        <p:nvPicPr>
          <p:cNvPr id="4" name="1-11 Agbeko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476936" y="517808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396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91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1F8094"/>
      </a:dk2>
      <a:lt2>
        <a:srgbClr val="E7E6E6"/>
      </a:lt2>
      <a:accent1>
        <a:srgbClr val="39CDE7"/>
      </a:accent1>
      <a:accent2>
        <a:srgbClr val="60DE72"/>
      </a:accent2>
      <a:accent3>
        <a:srgbClr val="DDCC64"/>
      </a:accent3>
      <a:accent4>
        <a:srgbClr val="F49D50"/>
      </a:accent4>
      <a:accent5>
        <a:srgbClr val="E44951"/>
      </a:accent5>
      <a:accent6>
        <a:srgbClr val="D666F9"/>
      </a:accent6>
      <a:hlink>
        <a:srgbClr val="4BF7ED"/>
      </a:hlink>
      <a:folHlink>
        <a:srgbClr val="95E9F4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18000"/>
                <a:satMod val="12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7DC10E3-4FF5-456B-A359-A0F378C1E5F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76</TotalTime>
  <Words>2313</Words>
  <Application>Microsoft Office PowerPoint</Application>
  <PresentationFormat>Widescreen</PresentationFormat>
  <Paragraphs>394</Paragraphs>
  <Slides>48</Slides>
  <Notes>0</Notes>
  <HiddenSlides>0</HiddenSlides>
  <MMClips>28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1" baseType="lpstr">
      <vt:lpstr>Arial</vt:lpstr>
      <vt:lpstr>Trebuchet MS</vt:lpstr>
      <vt:lpstr>Berlin</vt:lpstr>
      <vt:lpstr>Final Review</vt:lpstr>
      <vt:lpstr>Final Exam:</vt:lpstr>
      <vt:lpstr>The  Soundscape:</vt:lpstr>
      <vt:lpstr>The Music-Culture</vt:lpstr>
      <vt:lpstr>Sioux Grass Dance</vt:lpstr>
      <vt:lpstr>Yeibicichai Song</vt:lpstr>
      <vt:lpstr>Postal Workers cancelling stamps</vt:lpstr>
      <vt:lpstr>Musical Style of Postal workers</vt:lpstr>
      <vt:lpstr>Agbekor</vt:lpstr>
      <vt:lpstr>History of the  Shona</vt:lpstr>
      <vt:lpstr>Shona Spirits</vt:lpstr>
      <vt:lpstr>The Mbira</vt:lpstr>
      <vt:lpstr>Nhemamusasa</vt:lpstr>
      <vt:lpstr>Chimurenga Music</vt:lpstr>
      <vt:lpstr>African-American Music of Worship</vt:lpstr>
      <vt:lpstr>Poor Boy Blues:</vt:lpstr>
      <vt:lpstr>12-bar blues</vt:lpstr>
      <vt:lpstr>Jazz</vt:lpstr>
      <vt:lpstr>Soul</vt:lpstr>
      <vt:lpstr>Pre-Rock Blues</vt:lpstr>
      <vt:lpstr>Religion and Society</vt:lpstr>
      <vt:lpstr>Judaisim:</vt:lpstr>
      <vt:lpstr>Music for Dancing</vt:lpstr>
      <vt:lpstr>British Colonization:</vt:lpstr>
      <vt:lpstr>Pop Music:</vt:lpstr>
      <vt:lpstr>The Ensemble</vt:lpstr>
      <vt:lpstr>Devi Nive Tunai</vt:lpstr>
      <vt:lpstr>Ragas</vt:lpstr>
      <vt:lpstr>The Melakarta System:</vt:lpstr>
      <vt:lpstr>Sarasiruha-“To the Goddes Saraswati”</vt:lpstr>
      <vt:lpstr>Sarasiruha-“To the Goddes Saraswati”</vt:lpstr>
      <vt:lpstr>The Drum Solo: Tani Avartanam</vt:lpstr>
      <vt:lpstr>Bubaran “Kembang Pacar”</vt:lpstr>
      <vt:lpstr>China</vt:lpstr>
      <vt:lpstr>Languages:</vt:lpstr>
      <vt:lpstr>Instrumental Ensemble Traditions</vt:lpstr>
      <vt:lpstr>Third Wife Teaches Her Son</vt:lpstr>
      <vt:lpstr>Solo Instrument Traditions</vt:lpstr>
      <vt:lpstr>The Musical Tradition: Sanjuan</vt:lpstr>
      <vt:lpstr>Arabia: The Takht Ensemble</vt:lpstr>
      <vt:lpstr>Tahkt Ensemble</vt:lpstr>
      <vt:lpstr>Muslim Call to Prayer</vt:lpstr>
      <vt:lpstr>Traditional Japanese Music Characteristics</vt:lpstr>
      <vt:lpstr>Shakuhachi (Bamboo flute)</vt:lpstr>
      <vt:lpstr>The Koto </vt:lpstr>
      <vt:lpstr>The Shamisen</vt:lpstr>
      <vt:lpstr>Summary of Characteristics</vt:lpstr>
      <vt:lpstr>Good Luck!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Final Review</dc:title>
  <dc:creator>Matthew Scott Phillips</dc:creator>
  <cp:lastModifiedBy>Matthew Scott Phillips</cp:lastModifiedBy>
  <cp:revision>12</cp:revision>
  <dcterms:created xsi:type="dcterms:W3CDTF">2016-11-28T22:38:38Z</dcterms:created>
  <dcterms:modified xsi:type="dcterms:W3CDTF">2019-05-08T17:10:40Z</dcterms:modified>
</cp:coreProperties>
</file>