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8" r:id="rId4"/>
  </p:sldMasterIdLst>
  <p:notesMasterIdLst>
    <p:notesMasterId r:id="rId29"/>
  </p:notesMasterIdLst>
  <p:handoutMasterIdLst>
    <p:handoutMasterId r:id="rId30"/>
  </p:handoutMasterIdLst>
  <p:sldIdLst>
    <p:sldId id="525" r:id="rId5"/>
    <p:sldId id="535" r:id="rId6"/>
    <p:sldId id="542" r:id="rId7"/>
    <p:sldId id="406" r:id="rId8"/>
    <p:sldId id="528" r:id="rId9"/>
    <p:sldId id="529" r:id="rId10"/>
    <p:sldId id="532" r:id="rId11"/>
    <p:sldId id="543" r:id="rId12"/>
    <p:sldId id="544" r:id="rId13"/>
    <p:sldId id="530" r:id="rId14"/>
    <p:sldId id="531" r:id="rId15"/>
    <p:sldId id="545" r:id="rId16"/>
    <p:sldId id="546" r:id="rId17"/>
    <p:sldId id="379" r:id="rId18"/>
    <p:sldId id="381" r:id="rId19"/>
    <p:sldId id="387" r:id="rId20"/>
    <p:sldId id="389" r:id="rId21"/>
    <p:sldId id="391" r:id="rId22"/>
    <p:sldId id="487" r:id="rId23"/>
    <p:sldId id="392" r:id="rId24"/>
    <p:sldId id="309" r:id="rId25"/>
    <p:sldId id="401" r:id="rId26"/>
    <p:sldId id="402" r:id="rId27"/>
    <p:sldId id="403" r:id="rId28"/>
  </p:sldIdLst>
  <p:sldSz cx="12192000" cy="6858000"/>
  <p:notesSz cx="7102475" cy="93884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 xmlns:p15="http://schemas.microsoft.com/office/powerpoint/2012/main">
        <p15:guide id="1" orient="horz" pos="2958" userDrawn="1">
          <p15:clr>
            <a:srgbClr val="A4A3A4"/>
          </p15:clr>
        </p15:guide>
        <p15:guide id="2" pos="2237"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hidden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821F"/>
    <a:srgbClr val="DF4E33"/>
    <a:srgbClr val="EE3D8A"/>
    <a:srgbClr val="004D7C"/>
    <a:srgbClr val="003354"/>
    <a:srgbClr val="F7821E"/>
    <a:srgbClr val="0099B8"/>
    <a:srgbClr val="E7E6E5"/>
    <a:srgbClr val="D0D329"/>
    <a:srgbClr val="00B3D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572" autoAdjust="0"/>
    <p:restoredTop sz="72955" autoAdjust="0"/>
  </p:normalViewPr>
  <p:slideViewPr>
    <p:cSldViewPr snapToGrid="0" snapToObjects="1">
      <p:cViewPr varScale="1">
        <p:scale>
          <a:sx n="93" d="100"/>
          <a:sy n="93" d="100"/>
        </p:scale>
        <p:origin x="-728" y="-104"/>
      </p:cViewPr>
      <p:guideLst>
        <p:guide orient="horz" pos="2160"/>
        <p:guide pos="3840"/>
      </p:guideLst>
    </p:cSldViewPr>
  </p:slideViewPr>
  <p:outlineViewPr>
    <p:cViewPr>
      <p:scale>
        <a:sx n="33" d="100"/>
        <a:sy n="33" d="100"/>
      </p:scale>
      <p:origin x="0" y="-42392"/>
    </p:cViewPr>
  </p:outlineViewPr>
  <p:notesTextViewPr>
    <p:cViewPr>
      <p:scale>
        <a:sx n="100" d="100"/>
        <a:sy n="100" d="100"/>
      </p:scale>
      <p:origin x="0" y="0"/>
    </p:cViewPr>
  </p:notesTextViewPr>
  <p:sorterViewPr>
    <p:cViewPr>
      <p:scale>
        <a:sx n="80" d="100"/>
        <a:sy n="80" d="100"/>
      </p:scale>
      <p:origin x="0" y="0"/>
    </p:cViewPr>
  </p:sorterViewPr>
  <p:notesViewPr>
    <p:cSldViewPr snapToGrid="0" snapToObjects="1">
      <p:cViewPr>
        <p:scale>
          <a:sx n="150" d="100"/>
          <a:sy n="150" d="100"/>
        </p:scale>
        <p:origin x="963" y="-3567"/>
      </p:cViewPr>
      <p:guideLst>
        <p:guide orient="horz" pos="2958"/>
        <p:guide pos="2237"/>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notesMaster" Target="notesMasters/notesMaster1.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30" Type="http://schemas.openxmlformats.org/officeDocument/2006/relationships/handoutMaster" Target="handoutMasters/handoutMaster1.xml"/><Relationship Id="rId31" Type="http://schemas.openxmlformats.org/officeDocument/2006/relationships/printerSettings" Target="printerSettings/printerSettings1.bin"/><Relationship Id="rId32" Type="http://schemas.openxmlformats.org/officeDocument/2006/relationships/presProps" Target="presProps.xml"/><Relationship Id="rId9" Type="http://schemas.openxmlformats.org/officeDocument/2006/relationships/slide" Target="slides/slide5.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69424"/>
          </a:xfrm>
          <a:prstGeom prst="rect">
            <a:avLst/>
          </a:prstGeom>
        </p:spPr>
        <p:txBody>
          <a:bodyPr vert="horz" lIns="93589" tIns="46794" rIns="93589" bIns="46794" rtlCol="0"/>
          <a:lstStyle>
            <a:lvl1pPr algn="l">
              <a:defRPr sz="1200"/>
            </a:lvl1pPr>
          </a:lstStyle>
          <a:p>
            <a:endParaRPr lang="en-US" dirty="0"/>
          </a:p>
        </p:txBody>
      </p:sp>
      <p:sp>
        <p:nvSpPr>
          <p:cNvPr id="3" name="Date Placeholder 2"/>
          <p:cNvSpPr>
            <a:spLocks noGrp="1"/>
          </p:cNvSpPr>
          <p:nvPr>
            <p:ph type="dt" sz="quarter" idx="1"/>
          </p:nvPr>
        </p:nvSpPr>
        <p:spPr>
          <a:xfrm>
            <a:off x="4023092" y="0"/>
            <a:ext cx="3077739" cy="469424"/>
          </a:xfrm>
          <a:prstGeom prst="rect">
            <a:avLst/>
          </a:prstGeom>
        </p:spPr>
        <p:txBody>
          <a:bodyPr vert="horz" lIns="93589" tIns="46794" rIns="93589" bIns="46794" rtlCol="0"/>
          <a:lstStyle>
            <a:lvl1pPr algn="r">
              <a:defRPr sz="1200"/>
            </a:lvl1pPr>
          </a:lstStyle>
          <a:p>
            <a:fld id="{2B0F7FC7-8973-4B81-91D8-9C65A9B43D31}" type="datetimeFigureOut">
              <a:rPr lang="en-US" smtClean="0"/>
              <a:t>2/2/22</a:t>
            </a:fld>
            <a:endParaRPr lang="en-US" dirty="0"/>
          </a:p>
        </p:txBody>
      </p:sp>
      <p:sp>
        <p:nvSpPr>
          <p:cNvPr id="4" name="Footer Placeholder 3"/>
          <p:cNvSpPr>
            <a:spLocks noGrp="1"/>
          </p:cNvSpPr>
          <p:nvPr>
            <p:ph type="ftr" sz="quarter" idx="2"/>
          </p:nvPr>
        </p:nvSpPr>
        <p:spPr>
          <a:xfrm>
            <a:off x="0" y="8917423"/>
            <a:ext cx="3077739" cy="469424"/>
          </a:xfrm>
          <a:prstGeom prst="rect">
            <a:avLst/>
          </a:prstGeom>
        </p:spPr>
        <p:txBody>
          <a:bodyPr vert="horz" lIns="93589" tIns="46794" rIns="93589" bIns="46794" rtlCol="0" anchor="b"/>
          <a:lstStyle>
            <a:lvl1pPr algn="l">
              <a:defRPr sz="1200"/>
            </a:lvl1pPr>
          </a:lstStyle>
          <a:p>
            <a:endParaRPr lang="en-US" dirty="0"/>
          </a:p>
        </p:txBody>
      </p:sp>
      <p:sp>
        <p:nvSpPr>
          <p:cNvPr id="5" name="Slide Number Placeholder 4"/>
          <p:cNvSpPr>
            <a:spLocks noGrp="1"/>
          </p:cNvSpPr>
          <p:nvPr>
            <p:ph type="sldNum" sz="quarter" idx="3"/>
          </p:nvPr>
        </p:nvSpPr>
        <p:spPr>
          <a:xfrm>
            <a:off x="4023092" y="8917423"/>
            <a:ext cx="3077739" cy="469424"/>
          </a:xfrm>
          <a:prstGeom prst="rect">
            <a:avLst/>
          </a:prstGeom>
        </p:spPr>
        <p:txBody>
          <a:bodyPr vert="horz" lIns="93589" tIns="46794" rIns="93589" bIns="46794" rtlCol="0" anchor="b"/>
          <a:lstStyle>
            <a:lvl1pPr algn="r">
              <a:defRPr sz="1200"/>
            </a:lvl1pPr>
          </a:lstStyle>
          <a:p>
            <a:fld id="{4ECA40C5-8366-4268-8003-60112A5F69D2}" type="slidenum">
              <a:rPr lang="en-US" smtClean="0"/>
              <a:t>‹#›</a:t>
            </a:fld>
            <a:endParaRPr lang="en-US" dirty="0"/>
          </a:p>
        </p:txBody>
      </p:sp>
    </p:spTree>
    <p:extLst>
      <p:ext uri="{BB962C8B-B14F-4D97-AF65-F5344CB8AC3E}">
        <p14:creationId xmlns:p14="http://schemas.microsoft.com/office/powerpoint/2010/main" val="41074192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3589" tIns="46794" rIns="93589" bIns="46794" rtlCol="0"/>
          <a:lstStyle>
            <a:lvl1pPr algn="l">
              <a:defRPr sz="1200"/>
            </a:lvl1pPr>
          </a:lstStyle>
          <a:p>
            <a:endParaRPr lang="en-US" dirty="0"/>
          </a:p>
        </p:txBody>
      </p:sp>
      <p:sp>
        <p:nvSpPr>
          <p:cNvPr id="3" name="Date Placeholder 2"/>
          <p:cNvSpPr>
            <a:spLocks noGrp="1"/>
          </p:cNvSpPr>
          <p:nvPr>
            <p:ph type="dt" idx="1"/>
          </p:nvPr>
        </p:nvSpPr>
        <p:spPr>
          <a:xfrm>
            <a:off x="4023092" y="0"/>
            <a:ext cx="3077739" cy="471054"/>
          </a:xfrm>
          <a:prstGeom prst="rect">
            <a:avLst/>
          </a:prstGeom>
        </p:spPr>
        <p:txBody>
          <a:bodyPr vert="horz" lIns="93589" tIns="46794" rIns="93589" bIns="46794" rtlCol="0"/>
          <a:lstStyle>
            <a:lvl1pPr algn="r">
              <a:defRPr sz="1200"/>
            </a:lvl1pPr>
          </a:lstStyle>
          <a:p>
            <a:fld id="{9B9423A9-AB56-F846-B5C3-F8604A914C94}" type="datetimeFigureOut">
              <a:rPr lang="en-US" smtClean="0"/>
              <a:t>2/2/22</a:t>
            </a:fld>
            <a:endParaRPr lang="en-US" dirty="0"/>
          </a:p>
        </p:txBody>
      </p:sp>
      <p:sp>
        <p:nvSpPr>
          <p:cNvPr id="4" name="Slide Image Placeholder 3"/>
          <p:cNvSpPr>
            <a:spLocks noGrp="1" noRot="1" noChangeAspect="1"/>
          </p:cNvSpPr>
          <p:nvPr>
            <p:ph type="sldImg" idx="2"/>
          </p:nvPr>
        </p:nvSpPr>
        <p:spPr>
          <a:xfrm>
            <a:off x="736600" y="1174750"/>
            <a:ext cx="5629275" cy="3167063"/>
          </a:xfrm>
          <a:prstGeom prst="rect">
            <a:avLst/>
          </a:prstGeom>
          <a:noFill/>
          <a:ln w="12700">
            <a:solidFill>
              <a:prstClr val="black"/>
            </a:solidFill>
          </a:ln>
        </p:spPr>
        <p:txBody>
          <a:bodyPr vert="horz" lIns="93589" tIns="46794" rIns="93589" bIns="46794" rtlCol="0" anchor="ctr"/>
          <a:lstStyle/>
          <a:p>
            <a:endParaRPr lang="en-US" dirty="0"/>
          </a:p>
        </p:txBody>
      </p:sp>
      <p:sp>
        <p:nvSpPr>
          <p:cNvPr id="5" name="Notes Placeholder 4"/>
          <p:cNvSpPr>
            <a:spLocks noGrp="1"/>
          </p:cNvSpPr>
          <p:nvPr>
            <p:ph type="body" sz="quarter" idx="3"/>
          </p:nvPr>
        </p:nvSpPr>
        <p:spPr>
          <a:xfrm>
            <a:off x="710248" y="4518205"/>
            <a:ext cx="5681980" cy="3696712"/>
          </a:xfrm>
          <a:prstGeom prst="rect">
            <a:avLst/>
          </a:prstGeom>
        </p:spPr>
        <p:txBody>
          <a:bodyPr vert="horz" lIns="93589" tIns="46794" rIns="93589" bIns="46794"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917423"/>
            <a:ext cx="3077739" cy="471053"/>
          </a:xfrm>
          <a:prstGeom prst="rect">
            <a:avLst/>
          </a:prstGeom>
        </p:spPr>
        <p:txBody>
          <a:bodyPr vert="horz" lIns="93589" tIns="46794" rIns="93589" bIns="46794" rtlCol="0" anchor="b"/>
          <a:lstStyle>
            <a:lvl1pPr algn="l">
              <a:defRPr sz="1200"/>
            </a:lvl1pPr>
          </a:lstStyle>
          <a:p>
            <a:endParaRPr lang="en-US" dirty="0"/>
          </a:p>
        </p:txBody>
      </p:sp>
      <p:sp>
        <p:nvSpPr>
          <p:cNvPr id="7" name="Slide Number Placeholder 6"/>
          <p:cNvSpPr>
            <a:spLocks noGrp="1"/>
          </p:cNvSpPr>
          <p:nvPr>
            <p:ph type="sldNum" sz="quarter" idx="5"/>
          </p:nvPr>
        </p:nvSpPr>
        <p:spPr>
          <a:xfrm>
            <a:off x="4023092" y="8917423"/>
            <a:ext cx="3077739" cy="471053"/>
          </a:xfrm>
          <a:prstGeom prst="rect">
            <a:avLst/>
          </a:prstGeom>
        </p:spPr>
        <p:txBody>
          <a:bodyPr vert="horz" lIns="93589" tIns="46794" rIns="93589" bIns="46794" rtlCol="0" anchor="b"/>
          <a:lstStyle>
            <a:lvl1pPr algn="r">
              <a:defRPr sz="1200"/>
            </a:lvl1pPr>
          </a:lstStyle>
          <a:p>
            <a:fld id="{C5EB09CC-0B57-D947-82BF-D08E19DC22FF}" type="slidenum">
              <a:rPr lang="en-US" smtClean="0"/>
              <a:t>‹#›</a:t>
            </a:fld>
            <a:endParaRPr lang="en-US" dirty="0"/>
          </a:p>
        </p:txBody>
      </p:sp>
    </p:spTree>
    <p:extLst>
      <p:ext uri="{BB962C8B-B14F-4D97-AF65-F5344CB8AC3E}">
        <p14:creationId xmlns:p14="http://schemas.microsoft.com/office/powerpoint/2010/main" val="720141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5EB09CC-0B57-D947-82BF-D08E19DC22FF}" type="slidenum">
              <a:rPr lang="en-US" smtClean="0"/>
              <a:t>1</a:t>
            </a:fld>
            <a:endParaRPr lang="en-US" dirty="0"/>
          </a:p>
        </p:txBody>
      </p:sp>
    </p:spTree>
    <p:extLst>
      <p:ext uri="{BB962C8B-B14F-4D97-AF65-F5344CB8AC3E}">
        <p14:creationId xmlns:p14="http://schemas.microsoft.com/office/powerpoint/2010/main" val="27892234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36600" y="1174750"/>
            <a:ext cx="5629275" cy="3167063"/>
          </a:xfrm>
        </p:spPr>
      </p:sp>
      <p:sp>
        <p:nvSpPr>
          <p:cNvPr id="3" name="Notes Placeholder 2"/>
          <p:cNvSpPr>
            <a:spLocks noGrp="1"/>
          </p:cNvSpPr>
          <p:nvPr>
            <p:ph type="body" idx="1"/>
          </p:nvPr>
        </p:nvSpPr>
        <p:spPr/>
        <p:txBody>
          <a:bodyPr/>
          <a:lstStyle/>
          <a:p>
            <a:pPr>
              <a:spcBef>
                <a:spcPts val="307"/>
              </a:spcBef>
            </a:pPr>
            <a:endParaRPr lang="en-US" sz="1100" dirty="0"/>
          </a:p>
        </p:txBody>
      </p:sp>
      <p:sp>
        <p:nvSpPr>
          <p:cNvPr id="4" name="Slide Number Placeholder 3"/>
          <p:cNvSpPr>
            <a:spLocks noGrp="1"/>
          </p:cNvSpPr>
          <p:nvPr>
            <p:ph type="sldNum" sz="quarter" idx="10"/>
          </p:nvPr>
        </p:nvSpPr>
        <p:spPr/>
        <p:txBody>
          <a:bodyPr/>
          <a:lstStyle/>
          <a:p>
            <a:fld id="{C5EB09CC-0B57-D947-82BF-D08E19DC22FF}" type="slidenum">
              <a:rPr lang="en-US" smtClean="0"/>
              <a:t>12</a:t>
            </a:fld>
            <a:endParaRPr lang="en-US" dirty="0"/>
          </a:p>
        </p:txBody>
      </p:sp>
    </p:spTree>
    <p:extLst>
      <p:ext uri="{BB962C8B-B14F-4D97-AF65-F5344CB8AC3E}">
        <p14:creationId xmlns:p14="http://schemas.microsoft.com/office/powerpoint/2010/main" val="26377227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36600" y="1174750"/>
            <a:ext cx="5629275" cy="3167063"/>
          </a:xfrm>
        </p:spPr>
      </p:sp>
      <p:sp>
        <p:nvSpPr>
          <p:cNvPr id="3" name="Notes Placeholder 2"/>
          <p:cNvSpPr>
            <a:spLocks noGrp="1"/>
          </p:cNvSpPr>
          <p:nvPr>
            <p:ph type="body" idx="1"/>
          </p:nvPr>
        </p:nvSpPr>
        <p:spPr/>
        <p:txBody>
          <a:bodyPr/>
          <a:lstStyle/>
          <a:p>
            <a:pPr>
              <a:spcBef>
                <a:spcPts val="609"/>
              </a:spcBef>
            </a:pPr>
            <a:endParaRPr lang="en-US" sz="1000" dirty="0"/>
          </a:p>
        </p:txBody>
      </p:sp>
      <p:sp>
        <p:nvSpPr>
          <p:cNvPr id="4" name="Slide Number Placeholder 3"/>
          <p:cNvSpPr>
            <a:spLocks noGrp="1"/>
          </p:cNvSpPr>
          <p:nvPr>
            <p:ph type="sldNum" sz="quarter" idx="10"/>
          </p:nvPr>
        </p:nvSpPr>
        <p:spPr/>
        <p:txBody>
          <a:bodyPr/>
          <a:lstStyle/>
          <a:p>
            <a:fld id="{C5EB09CC-0B57-D947-82BF-D08E19DC22FF}" type="slidenum">
              <a:rPr lang="en-US" smtClean="0"/>
              <a:t>13</a:t>
            </a:fld>
            <a:endParaRPr lang="en-US" dirty="0"/>
          </a:p>
        </p:txBody>
      </p:sp>
    </p:spTree>
    <p:extLst>
      <p:ext uri="{BB962C8B-B14F-4D97-AF65-F5344CB8AC3E}">
        <p14:creationId xmlns:p14="http://schemas.microsoft.com/office/powerpoint/2010/main" val="15756867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xfrm>
            <a:off x="736600" y="1174750"/>
            <a:ext cx="5629275" cy="316706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indent="0">
              <a:spcBef>
                <a:spcPts val="609"/>
              </a:spcBef>
              <a:buFont typeface="Arial" charset="0"/>
              <a:buNone/>
            </a:pPr>
            <a:endParaRPr lang="en-US" altLang="en-US" dirty="0"/>
          </a:p>
        </p:txBody>
      </p:sp>
      <p:sp>
        <p:nvSpPr>
          <p:cNvPr id="378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65545" indent="-294440">
              <a:defRPr>
                <a:solidFill>
                  <a:schemeClr val="tx1"/>
                </a:solidFill>
                <a:latin typeface="Calibri" panose="020F0502020204030204" pitchFamily="34" charset="0"/>
              </a:defRPr>
            </a:lvl2pPr>
            <a:lvl3pPr marL="1177762" indent="-235552">
              <a:defRPr>
                <a:solidFill>
                  <a:schemeClr val="tx1"/>
                </a:solidFill>
                <a:latin typeface="Calibri" panose="020F0502020204030204" pitchFamily="34" charset="0"/>
              </a:defRPr>
            </a:lvl3pPr>
            <a:lvl4pPr marL="1648867" indent="-235552">
              <a:defRPr>
                <a:solidFill>
                  <a:schemeClr val="tx1"/>
                </a:solidFill>
                <a:latin typeface="Calibri" panose="020F0502020204030204" pitchFamily="34" charset="0"/>
              </a:defRPr>
            </a:lvl4pPr>
            <a:lvl5pPr marL="2119972" indent="-235552">
              <a:defRPr>
                <a:solidFill>
                  <a:schemeClr val="tx1"/>
                </a:solidFill>
                <a:latin typeface="Calibri" panose="020F0502020204030204" pitchFamily="34" charset="0"/>
              </a:defRPr>
            </a:lvl5pPr>
            <a:lvl6pPr marL="2591076" indent="-235552" fontAlgn="base">
              <a:spcBef>
                <a:spcPct val="0"/>
              </a:spcBef>
              <a:spcAft>
                <a:spcPct val="0"/>
              </a:spcAft>
              <a:defRPr>
                <a:solidFill>
                  <a:schemeClr val="tx1"/>
                </a:solidFill>
                <a:latin typeface="Calibri" panose="020F0502020204030204" pitchFamily="34" charset="0"/>
              </a:defRPr>
            </a:lvl6pPr>
            <a:lvl7pPr marL="3062181" indent="-235552" fontAlgn="base">
              <a:spcBef>
                <a:spcPct val="0"/>
              </a:spcBef>
              <a:spcAft>
                <a:spcPct val="0"/>
              </a:spcAft>
              <a:defRPr>
                <a:solidFill>
                  <a:schemeClr val="tx1"/>
                </a:solidFill>
                <a:latin typeface="Calibri" panose="020F0502020204030204" pitchFamily="34" charset="0"/>
              </a:defRPr>
            </a:lvl7pPr>
            <a:lvl8pPr marL="3533285" indent="-235552" fontAlgn="base">
              <a:spcBef>
                <a:spcPct val="0"/>
              </a:spcBef>
              <a:spcAft>
                <a:spcPct val="0"/>
              </a:spcAft>
              <a:defRPr>
                <a:solidFill>
                  <a:schemeClr val="tx1"/>
                </a:solidFill>
                <a:latin typeface="Calibri" panose="020F0502020204030204" pitchFamily="34" charset="0"/>
              </a:defRPr>
            </a:lvl8pPr>
            <a:lvl9pPr marL="4004390" indent="-235552" fontAlgn="base">
              <a:spcBef>
                <a:spcPct val="0"/>
              </a:spcBef>
              <a:spcAft>
                <a:spcPct val="0"/>
              </a:spcAft>
              <a:defRPr>
                <a:solidFill>
                  <a:schemeClr val="tx1"/>
                </a:solidFill>
                <a:latin typeface="Calibri" panose="020F0502020204030204" pitchFamily="34" charset="0"/>
              </a:defRPr>
            </a:lvl9pPr>
          </a:lstStyle>
          <a:p>
            <a:fld id="{9EB2E81C-FA64-4BA7-9832-A0837E10808B}" type="slidenum">
              <a:rPr lang="en-US" altLang="en-US"/>
              <a:pPr/>
              <a:t>14</a:t>
            </a:fld>
            <a:endParaRPr lang="en-US" altLang="en-US"/>
          </a:p>
        </p:txBody>
      </p:sp>
    </p:spTree>
    <p:extLst>
      <p:ext uri="{BB962C8B-B14F-4D97-AF65-F5344CB8AC3E}">
        <p14:creationId xmlns:p14="http://schemas.microsoft.com/office/powerpoint/2010/main" val="10649827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36600" y="1174750"/>
            <a:ext cx="5629275" cy="3167063"/>
          </a:xfrm>
        </p:spPr>
      </p:sp>
      <p:sp>
        <p:nvSpPr>
          <p:cNvPr id="3" name="Notes Placeholder 2"/>
          <p:cNvSpPr>
            <a:spLocks noGrp="1"/>
          </p:cNvSpPr>
          <p:nvPr>
            <p:ph type="body" idx="1"/>
          </p:nvPr>
        </p:nvSpPr>
        <p:spPr/>
        <p:txBody>
          <a:bodyPr/>
          <a:lstStyle/>
          <a:p>
            <a:endParaRPr lang="en-US" b="0" dirty="0"/>
          </a:p>
        </p:txBody>
      </p:sp>
      <p:sp>
        <p:nvSpPr>
          <p:cNvPr id="4" name="Slide Number Placeholder 3"/>
          <p:cNvSpPr>
            <a:spLocks noGrp="1"/>
          </p:cNvSpPr>
          <p:nvPr>
            <p:ph type="sldNum" sz="quarter" idx="10"/>
          </p:nvPr>
        </p:nvSpPr>
        <p:spPr/>
        <p:txBody>
          <a:bodyPr/>
          <a:lstStyle/>
          <a:p>
            <a:fld id="{05463E2A-E13A-D54F-965A-6DAAD55AA072}" type="slidenum">
              <a:rPr lang="en-US" smtClean="0"/>
              <a:t>15</a:t>
            </a:fld>
            <a:endParaRPr lang="en-US"/>
          </a:p>
        </p:txBody>
      </p:sp>
    </p:spTree>
    <p:extLst>
      <p:ext uri="{BB962C8B-B14F-4D97-AF65-F5344CB8AC3E}">
        <p14:creationId xmlns:p14="http://schemas.microsoft.com/office/powerpoint/2010/main" val="35296773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36600" y="1174750"/>
            <a:ext cx="5629275" cy="3167063"/>
          </a:xfrm>
        </p:spPr>
      </p:sp>
      <p:sp>
        <p:nvSpPr>
          <p:cNvPr id="3" name="Notes Placeholder 2"/>
          <p:cNvSpPr>
            <a:spLocks noGrp="1"/>
          </p:cNvSpPr>
          <p:nvPr>
            <p:ph type="body" idx="1"/>
          </p:nvPr>
        </p:nvSpPr>
        <p:spPr/>
        <p:txBody>
          <a:bodyPr/>
          <a:lstStyle/>
          <a:p>
            <a:pPr indent="53139">
              <a:lnSpc>
                <a:spcPct val="80000"/>
              </a:lnSpc>
              <a:defRPr/>
            </a:pPr>
            <a:endParaRPr lang="en-US" dirty="0"/>
          </a:p>
        </p:txBody>
      </p:sp>
      <p:sp>
        <p:nvSpPr>
          <p:cNvPr id="4" name="Slide Number Placeholder 3"/>
          <p:cNvSpPr>
            <a:spLocks noGrp="1"/>
          </p:cNvSpPr>
          <p:nvPr>
            <p:ph type="sldNum" sz="quarter" idx="10"/>
          </p:nvPr>
        </p:nvSpPr>
        <p:spPr/>
        <p:txBody>
          <a:bodyPr/>
          <a:lstStyle/>
          <a:p>
            <a:fld id="{A16A3ED8-0E68-0D47-A8E2-B3C849088D22}" type="slidenum">
              <a:rPr lang="en-US" smtClean="0"/>
              <a:pPr/>
              <a:t>16</a:t>
            </a:fld>
            <a:endParaRPr lang="en-US"/>
          </a:p>
        </p:txBody>
      </p:sp>
    </p:spTree>
    <p:extLst>
      <p:ext uri="{BB962C8B-B14F-4D97-AF65-F5344CB8AC3E}">
        <p14:creationId xmlns:p14="http://schemas.microsoft.com/office/powerpoint/2010/main" val="38152535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36600" y="1174750"/>
            <a:ext cx="5629275" cy="3167063"/>
          </a:xfrm>
        </p:spPr>
      </p:sp>
      <p:sp>
        <p:nvSpPr>
          <p:cNvPr id="3" name="Notes Placeholder 2"/>
          <p:cNvSpPr>
            <a:spLocks noGrp="1"/>
          </p:cNvSpPr>
          <p:nvPr>
            <p:ph type="body" idx="1"/>
          </p:nvPr>
        </p:nvSpPr>
        <p:spPr/>
        <p:txBody>
          <a:bodyPr/>
          <a:lstStyle/>
          <a:p>
            <a:endParaRPr lang="en-US" b="0" dirty="0"/>
          </a:p>
        </p:txBody>
      </p:sp>
      <p:sp>
        <p:nvSpPr>
          <p:cNvPr id="4" name="Slide Number Placeholder 3"/>
          <p:cNvSpPr>
            <a:spLocks noGrp="1"/>
          </p:cNvSpPr>
          <p:nvPr>
            <p:ph type="sldNum" sz="quarter" idx="10"/>
          </p:nvPr>
        </p:nvSpPr>
        <p:spPr/>
        <p:txBody>
          <a:bodyPr/>
          <a:lstStyle/>
          <a:p>
            <a:fld id="{05463E2A-E13A-D54F-965A-6DAAD55AA072}" type="slidenum">
              <a:rPr lang="en-US" smtClean="0"/>
              <a:t>17</a:t>
            </a:fld>
            <a:endParaRPr lang="en-US"/>
          </a:p>
        </p:txBody>
      </p:sp>
    </p:spTree>
    <p:extLst>
      <p:ext uri="{BB962C8B-B14F-4D97-AF65-F5344CB8AC3E}">
        <p14:creationId xmlns:p14="http://schemas.microsoft.com/office/powerpoint/2010/main" val="35296773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36600" y="1174750"/>
            <a:ext cx="5629275" cy="316706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16A3ED8-0E68-0D47-A8E2-B3C849088D22}" type="slidenum">
              <a:rPr lang="en-US" smtClean="0"/>
              <a:pPr/>
              <a:t>18</a:t>
            </a:fld>
            <a:endParaRPr lang="en-US"/>
          </a:p>
        </p:txBody>
      </p:sp>
    </p:spTree>
    <p:extLst>
      <p:ext uri="{BB962C8B-B14F-4D97-AF65-F5344CB8AC3E}">
        <p14:creationId xmlns:p14="http://schemas.microsoft.com/office/powerpoint/2010/main" val="16950471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36600" y="1174750"/>
            <a:ext cx="5629275" cy="3167063"/>
          </a:xfrm>
        </p:spPr>
      </p:sp>
      <p:sp>
        <p:nvSpPr>
          <p:cNvPr id="3" name="Notes Placeholder 2"/>
          <p:cNvSpPr>
            <a:spLocks noGrp="1"/>
          </p:cNvSpPr>
          <p:nvPr>
            <p:ph type="body" idx="1"/>
          </p:nvPr>
        </p:nvSpPr>
        <p:spPr/>
        <p:txBody>
          <a:bodyPr/>
          <a:lstStyle/>
          <a:p>
            <a:pPr marL="0" indent="0">
              <a:buNone/>
            </a:pPr>
            <a:endParaRPr lang="en-US" sz="1100" b="1" dirty="0"/>
          </a:p>
        </p:txBody>
      </p:sp>
      <p:sp>
        <p:nvSpPr>
          <p:cNvPr id="4" name="Slide Number Placeholder 3"/>
          <p:cNvSpPr>
            <a:spLocks noGrp="1"/>
          </p:cNvSpPr>
          <p:nvPr>
            <p:ph type="sldNum" sz="quarter" idx="10"/>
          </p:nvPr>
        </p:nvSpPr>
        <p:spPr/>
        <p:txBody>
          <a:bodyPr/>
          <a:lstStyle/>
          <a:p>
            <a:fld id="{C5EB09CC-0B57-D947-82BF-D08E19DC22FF}" type="slidenum">
              <a:rPr lang="en-US" smtClean="0"/>
              <a:t>19</a:t>
            </a:fld>
            <a:endParaRPr lang="en-US" dirty="0"/>
          </a:p>
        </p:txBody>
      </p:sp>
    </p:spTree>
    <p:extLst>
      <p:ext uri="{BB962C8B-B14F-4D97-AF65-F5344CB8AC3E}">
        <p14:creationId xmlns:p14="http://schemas.microsoft.com/office/powerpoint/2010/main" val="13129083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36600" y="1174750"/>
            <a:ext cx="5629275" cy="3167063"/>
          </a:xfrm>
        </p:spPr>
      </p:sp>
      <p:sp>
        <p:nvSpPr>
          <p:cNvPr id="3" name="Notes Placeholder 2"/>
          <p:cNvSpPr>
            <a:spLocks noGrp="1"/>
          </p:cNvSpPr>
          <p:nvPr>
            <p:ph type="body" idx="1"/>
          </p:nvPr>
        </p:nvSpPr>
        <p:spPr/>
        <p:txBody>
          <a:bodyPr/>
          <a:lstStyle/>
          <a:p>
            <a:pPr>
              <a:spcBef>
                <a:spcPts val="1217"/>
              </a:spcBef>
            </a:pPr>
            <a:endParaRPr lang="en-US" b="0" dirty="0"/>
          </a:p>
        </p:txBody>
      </p:sp>
      <p:sp>
        <p:nvSpPr>
          <p:cNvPr id="4" name="Slide Number Placeholder 3"/>
          <p:cNvSpPr>
            <a:spLocks noGrp="1"/>
          </p:cNvSpPr>
          <p:nvPr>
            <p:ph type="sldNum" sz="quarter" idx="10"/>
          </p:nvPr>
        </p:nvSpPr>
        <p:spPr/>
        <p:txBody>
          <a:bodyPr/>
          <a:lstStyle/>
          <a:p>
            <a:fld id="{C5EB09CC-0B57-D947-82BF-D08E19DC22FF}" type="slidenum">
              <a:rPr lang="en-US" smtClean="0"/>
              <a:t>20</a:t>
            </a:fld>
            <a:endParaRPr lang="en-US" dirty="0"/>
          </a:p>
        </p:txBody>
      </p:sp>
    </p:spTree>
    <p:extLst>
      <p:ext uri="{BB962C8B-B14F-4D97-AF65-F5344CB8AC3E}">
        <p14:creationId xmlns:p14="http://schemas.microsoft.com/office/powerpoint/2010/main" val="1849473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36600" y="1174750"/>
            <a:ext cx="5629275" cy="316706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5EB09CC-0B57-D947-82BF-D08E19DC22FF}" type="slidenum">
              <a:rPr lang="en-US" smtClean="0"/>
              <a:t>21</a:t>
            </a:fld>
            <a:endParaRPr lang="en-US" dirty="0"/>
          </a:p>
        </p:txBody>
      </p:sp>
    </p:spTree>
    <p:extLst>
      <p:ext uri="{BB962C8B-B14F-4D97-AF65-F5344CB8AC3E}">
        <p14:creationId xmlns:p14="http://schemas.microsoft.com/office/powerpoint/2010/main" val="29826669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5EB09CC-0B57-D947-82BF-D08E19DC22FF}" type="slidenum">
              <a:rPr lang="en-US" smtClean="0"/>
              <a:t>2</a:t>
            </a:fld>
            <a:endParaRPr lang="en-US" dirty="0"/>
          </a:p>
        </p:txBody>
      </p:sp>
    </p:spTree>
    <p:extLst>
      <p:ext uri="{BB962C8B-B14F-4D97-AF65-F5344CB8AC3E}">
        <p14:creationId xmlns:p14="http://schemas.microsoft.com/office/powerpoint/2010/main" val="39751918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1200" y="1157288"/>
            <a:ext cx="5551488" cy="31242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BBFAA90-80AE-4368-B0CF-28F163187664}" type="slidenum">
              <a:rPr lang="en-US" smtClean="0"/>
              <a:t>22</a:t>
            </a:fld>
            <a:endParaRPr lang="en-US" dirty="0"/>
          </a:p>
        </p:txBody>
      </p:sp>
    </p:spTree>
    <p:extLst>
      <p:ext uri="{BB962C8B-B14F-4D97-AF65-F5344CB8AC3E}">
        <p14:creationId xmlns:p14="http://schemas.microsoft.com/office/powerpoint/2010/main" val="149286195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36600" y="1174750"/>
            <a:ext cx="5629275" cy="316706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16A3ED8-0E68-0D47-A8E2-B3C849088D22}" type="slidenum">
              <a:rPr lang="en-US" smtClean="0"/>
              <a:pPr/>
              <a:t>23</a:t>
            </a:fld>
            <a:endParaRPr lang="en-US"/>
          </a:p>
        </p:txBody>
      </p:sp>
    </p:spTree>
    <p:extLst>
      <p:ext uri="{BB962C8B-B14F-4D97-AF65-F5344CB8AC3E}">
        <p14:creationId xmlns:p14="http://schemas.microsoft.com/office/powerpoint/2010/main" val="212506143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36600" y="1174750"/>
            <a:ext cx="5629275" cy="3167063"/>
          </a:xfrm>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10"/>
          </p:nvPr>
        </p:nvSpPr>
        <p:spPr/>
        <p:txBody>
          <a:bodyPr/>
          <a:lstStyle/>
          <a:p>
            <a:fld id="{C5EB09CC-0B57-D947-82BF-D08E19DC22FF}" type="slidenum">
              <a:rPr lang="en-US" smtClean="0"/>
              <a:t>24</a:t>
            </a:fld>
            <a:endParaRPr lang="en-US" dirty="0"/>
          </a:p>
        </p:txBody>
      </p:sp>
    </p:spTree>
    <p:extLst>
      <p:ext uri="{BB962C8B-B14F-4D97-AF65-F5344CB8AC3E}">
        <p14:creationId xmlns:p14="http://schemas.microsoft.com/office/powerpoint/2010/main" val="9801516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2529519-5D31-9D44-B0BB-FD4F1C6BC6A0}" type="slidenum">
              <a:rPr lang="en-US" smtClean="0"/>
              <a:t>3</a:t>
            </a:fld>
            <a:endParaRPr lang="en-US"/>
          </a:p>
        </p:txBody>
      </p:sp>
    </p:spTree>
    <p:extLst>
      <p:ext uri="{BB962C8B-B14F-4D97-AF65-F5344CB8AC3E}">
        <p14:creationId xmlns:p14="http://schemas.microsoft.com/office/powerpoint/2010/main" val="3635112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36600" y="1174750"/>
            <a:ext cx="5629275" cy="3167063"/>
          </a:xfrm>
        </p:spPr>
      </p:sp>
      <p:sp>
        <p:nvSpPr>
          <p:cNvPr id="3" name="Notes Placeholder 2"/>
          <p:cNvSpPr>
            <a:spLocks noGrp="1"/>
          </p:cNvSpPr>
          <p:nvPr>
            <p:ph type="body" idx="1"/>
          </p:nvPr>
        </p:nvSpPr>
        <p:spPr/>
        <p:txBody>
          <a:bodyPr/>
          <a:lstStyle/>
          <a:p>
            <a:pPr defTabSz="935888">
              <a:defRPr/>
            </a:pPr>
            <a:endParaRPr lang="en-US" sz="1400" dirty="0"/>
          </a:p>
        </p:txBody>
      </p:sp>
      <p:sp>
        <p:nvSpPr>
          <p:cNvPr id="4" name="Slide Number Placeholder 3"/>
          <p:cNvSpPr>
            <a:spLocks noGrp="1"/>
          </p:cNvSpPr>
          <p:nvPr>
            <p:ph type="sldNum" sz="quarter" idx="10"/>
          </p:nvPr>
        </p:nvSpPr>
        <p:spPr/>
        <p:txBody>
          <a:bodyPr/>
          <a:lstStyle/>
          <a:p>
            <a:fld id="{A2529519-5D31-9D44-B0BB-FD4F1C6BC6A0}" type="slidenum">
              <a:rPr lang="en-US" smtClean="0"/>
              <a:t>4</a:t>
            </a:fld>
            <a:endParaRPr lang="en-US"/>
          </a:p>
        </p:txBody>
      </p:sp>
    </p:spTree>
    <p:extLst>
      <p:ext uri="{BB962C8B-B14F-4D97-AF65-F5344CB8AC3E}">
        <p14:creationId xmlns:p14="http://schemas.microsoft.com/office/powerpoint/2010/main" val="30009025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5EB09CC-0B57-D947-82BF-D08E19DC22FF}" type="slidenum">
              <a:rPr lang="en-US" smtClean="0"/>
              <a:t>5</a:t>
            </a:fld>
            <a:endParaRPr lang="en-US" dirty="0"/>
          </a:p>
        </p:txBody>
      </p:sp>
    </p:spTree>
    <p:extLst>
      <p:ext uri="{BB962C8B-B14F-4D97-AF65-F5344CB8AC3E}">
        <p14:creationId xmlns:p14="http://schemas.microsoft.com/office/powerpoint/2010/main" val="12062437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50000"/>
              </a:lnSpc>
              <a:spcBef>
                <a:spcPts val="0"/>
              </a:spcBef>
              <a:buNone/>
            </a:pPr>
            <a:endParaRPr lang="en-US" dirty="0"/>
          </a:p>
        </p:txBody>
      </p:sp>
      <p:sp>
        <p:nvSpPr>
          <p:cNvPr id="4" name="Slide Number Placeholder 3"/>
          <p:cNvSpPr>
            <a:spLocks noGrp="1"/>
          </p:cNvSpPr>
          <p:nvPr>
            <p:ph type="sldNum" sz="quarter" idx="5"/>
          </p:nvPr>
        </p:nvSpPr>
        <p:spPr/>
        <p:txBody>
          <a:bodyPr/>
          <a:lstStyle/>
          <a:p>
            <a:fld id="{C5EB09CC-0B57-D947-82BF-D08E19DC22FF}" type="slidenum">
              <a:rPr lang="en-US" smtClean="0"/>
              <a:t>6</a:t>
            </a:fld>
            <a:endParaRPr lang="en-US" dirty="0"/>
          </a:p>
        </p:txBody>
      </p:sp>
    </p:spTree>
    <p:extLst>
      <p:ext uri="{BB962C8B-B14F-4D97-AF65-F5344CB8AC3E}">
        <p14:creationId xmlns:p14="http://schemas.microsoft.com/office/powerpoint/2010/main" val="34309250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5EB09CC-0B57-D947-82BF-D08E19DC22FF}" type="slidenum">
              <a:rPr lang="en-US" smtClean="0"/>
              <a:t>7</a:t>
            </a:fld>
            <a:endParaRPr lang="en-US" dirty="0"/>
          </a:p>
        </p:txBody>
      </p:sp>
    </p:spTree>
    <p:extLst>
      <p:ext uri="{BB962C8B-B14F-4D97-AF65-F5344CB8AC3E}">
        <p14:creationId xmlns:p14="http://schemas.microsoft.com/office/powerpoint/2010/main" val="35732311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5EB09CC-0B57-D947-82BF-D08E19DC22FF}" type="slidenum">
              <a:rPr lang="en-US" smtClean="0"/>
              <a:t>10</a:t>
            </a:fld>
            <a:endParaRPr lang="en-US" dirty="0"/>
          </a:p>
        </p:txBody>
      </p:sp>
    </p:spTree>
    <p:extLst>
      <p:ext uri="{BB962C8B-B14F-4D97-AF65-F5344CB8AC3E}">
        <p14:creationId xmlns:p14="http://schemas.microsoft.com/office/powerpoint/2010/main" val="4478686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5EB09CC-0B57-D947-82BF-D08E19DC22FF}" type="slidenum">
              <a:rPr lang="en-US" smtClean="0"/>
              <a:t>11</a:t>
            </a:fld>
            <a:endParaRPr lang="en-US" dirty="0"/>
          </a:p>
        </p:txBody>
      </p:sp>
    </p:spTree>
    <p:extLst>
      <p:ext uri="{BB962C8B-B14F-4D97-AF65-F5344CB8AC3E}">
        <p14:creationId xmlns:p14="http://schemas.microsoft.com/office/powerpoint/2010/main" val="1587077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6.png"/><Relationship Id="rId5" Type="http://schemas.openxmlformats.org/officeDocument/2006/relationships/image" Target="../media/image5.png"/><Relationship Id="rId6" Type="http://schemas.openxmlformats.org/officeDocument/2006/relationships/image" Target="../media/image7.png"/><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6.png"/><Relationship Id="rId6" Type="http://schemas.openxmlformats.org/officeDocument/2006/relationships/image" Target="../media/image5.png"/><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4.png"/><Relationship Id="rId6" Type="http://schemas.openxmlformats.org/officeDocument/2006/relationships/image" Target="../media/image3.png"/><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4.png"/><Relationship Id="rId5" Type="http://schemas.openxmlformats.org/officeDocument/2006/relationships/image" Target="../media/image6.png"/><Relationship Id="rId6" Type="http://schemas.openxmlformats.org/officeDocument/2006/relationships/image" Target="../media/image3.png"/><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6.png"/><Relationship Id="rId6" Type="http://schemas.openxmlformats.org/officeDocument/2006/relationships/image" Target="../media/image5.png"/><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6.png"/><Relationship Id="rId5" Type="http://schemas.openxmlformats.org/officeDocument/2006/relationships/image" Target="../media/image5.png"/><Relationship Id="rId6" Type="http://schemas.openxmlformats.org/officeDocument/2006/relationships/image" Target="../media/image7.png"/><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6.png"/><Relationship Id="rId5" Type="http://schemas.openxmlformats.org/officeDocument/2006/relationships/image" Target="../media/image5.png"/><Relationship Id="rId6" Type="http://schemas.openxmlformats.org/officeDocument/2006/relationships/image" Target="../media/image7.png"/><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hyperlink" Target="https://www.everydayresearchmethods.com/" TargetMode="External"/><Relationship Id="rId4" Type="http://schemas.openxmlformats.org/officeDocument/2006/relationships/image" Target="../media/image1.png"/><Relationship Id="rId1" Type="http://schemas.openxmlformats.org/officeDocument/2006/relationships/slideMaster" Target="../slideMasters/slideMaster1.xml"/><Relationship Id="rId2" Type="http://schemas.openxmlformats.org/officeDocument/2006/relationships/hyperlink" Target="https://digital.wwnorton.com/researchpsych4" TargetMode="External"/></Relationships>
</file>

<file path=ppt/slideLayouts/_rels/slideLayout8.xml.rels><?xml version="1.0" encoding="UTF-8" standalone="yes"?>
<Relationships xmlns="http://schemas.openxmlformats.org/package/2006/relationships"><Relationship Id="rId3" Type="http://schemas.openxmlformats.org/officeDocument/2006/relationships/hyperlink" Target="https://www.everydayresearchmethods.com/" TargetMode="External"/><Relationship Id="rId4" Type="http://schemas.openxmlformats.org/officeDocument/2006/relationships/image" Target="../media/image1.png"/><Relationship Id="rId1" Type="http://schemas.openxmlformats.org/officeDocument/2006/relationships/slideMaster" Target="../slideMasters/slideMaster1.xml"/><Relationship Id="rId2" Type="http://schemas.openxmlformats.org/officeDocument/2006/relationships/hyperlink" Target="https://digital.wwnorton.com/researchpsych4" TargetMode="Externa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HAPTER OPENER">
    <p:spTree>
      <p:nvGrpSpPr>
        <p:cNvPr id="1" name=""/>
        <p:cNvGrpSpPr/>
        <p:nvPr/>
      </p:nvGrpSpPr>
      <p:grpSpPr>
        <a:xfrm>
          <a:off x="0" y="0"/>
          <a:ext cx="0" cy="0"/>
          <a:chOff x="0" y="0"/>
          <a:chExt cx="0" cy="0"/>
        </a:xfrm>
      </p:grpSpPr>
      <p:sp>
        <p:nvSpPr>
          <p:cNvPr id="4" name="Text Placeholder 3"/>
          <p:cNvSpPr>
            <a:spLocks noGrp="1"/>
          </p:cNvSpPr>
          <p:nvPr>
            <p:ph type="body" sz="half" idx="2" hasCustomPrompt="1"/>
          </p:nvPr>
        </p:nvSpPr>
        <p:spPr>
          <a:xfrm>
            <a:off x="14862" y="1"/>
            <a:ext cx="12177140" cy="6855140"/>
          </a:xfrm>
          <a:prstGeom prst="rect">
            <a:avLst/>
          </a:prstGeom>
          <a:noFill/>
          <a:ln w="57150" cmpd="sng">
            <a:solidFill>
              <a:schemeClr val="accent1"/>
            </a:solidFill>
          </a:ln>
        </p:spPr>
        <p:style>
          <a:lnRef idx="2">
            <a:schemeClr val="dk1"/>
          </a:lnRef>
          <a:fillRef idx="1">
            <a:schemeClr val="lt1"/>
          </a:fillRef>
          <a:effectRef idx="0">
            <a:schemeClr val="dk1"/>
          </a:effectRef>
          <a:fontRef idx="none"/>
        </p:style>
        <p:txBody>
          <a:bodyPr/>
          <a:lstStyle>
            <a:lvl1pPr marL="0" indent="0">
              <a:buNone/>
              <a:defRPr sz="1400">
                <a:solidFill>
                  <a:srgbClr val="F1532D"/>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 </a:t>
            </a:r>
          </a:p>
        </p:txBody>
      </p:sp>
      <p:pic>
        <p:nvPicPr>
          <p:cNvPr id="7" name="Picture 6" descr="A picture containing room&#10;&#10;Description automatically generated">
            <a:extLst>
              <a:ext uri="{FF2B5EF4-FFF2-40B4-BE49-F238E27FC236}">
                <a16:creationId xmlns="" xmlns:a16="http://schemas.microsoft.com/office/drawing/2014/main" id="{52171720-E54D-A541-9847-47F6EC22171C}"/>
              </a:ext>
            </a:extLst>
          </p:cNvPr>
          <p:cNvPicPr>
            <a:picLocks noChangeAspect="1"/>
          </p:cNvPicPr>
          <p:nvPr userDrawn="1"/>
        </p:nvPicPr>
        <p:blipFill>
          <a:blip r:embed="rId2"/>
          <a:stretch>
            <a:fillRect/>
          </a:stretch>
        </p:blipFill>
        <p:spPr>
          <a:xfrm>
            <a:off x="900030" y="230973"/>
            <a:ext cx="5067725" cy="5774849"/>
          </a:xfrm>
          <a:prstGeom prst="rect">
            <a:avLst/>
          </a:prstGeom>
        </p:spPr>
      </p:pic>
      <p:sp>
        <p:nvSpPr>
          <p:cNvPr id="9" name="Text Placeholder 8"/>
          <p:cNvSpPr>
            <a:spLocks noGrp="1"/>
          </p:cNvSpPr>
          <p:nvPr>
            <p:ph type="body" sz="quarter" idx="11" hasCustomPrompt="1"/>
          </p:nvPr>
        </p:nvSpPr>
        <p:spPr>
          <a:xfrm>
            <a:off x="6821064" y="5876366"/>
            <a:ext cx="5370937" cy="961544"/>
          </a:xfrm>
          <a:prstGeom prst="rect">
            <a:avLst/>
          </a:prstGeom>
          <a:solidFill>
            <a:schemeClr val="accent1"/>
          </a:solidFill>
          <a:ln>
            <a:solidFill>
              <a:schemeClr val="accent1"/>
            </a:solidFill>
          </a:ln>
        </p:spPr>
        <p:txBody>
          <a:bodyPr/>
          <a:lstStyle>
            <a:lvl1pPr marL="0" indent="0" algn="ctr">
              <a:buNone/>
              <a:defRPr sz="5400">
                <a:solidFill>
                  <a:schemeClr val="bg1"/>
                </a:solidFill>
                <a:latin typeface="Arial" charset="0"/>
                <a:ea typeface="Arial" charset="0"/>
                <a:cs typeface="Arial" charset="0"/>
              </a:defRPr>
            </a:lvl1pPr>
          </a:lstStyle>
          <a:p>
            <a:pPr lvl="0"/>
            <a:r>
              <a:rPr lang="en-US" dirty="0"/>
              <a:t>PART I</a:t>
            </a:r>
          </a:p>
        </p:txBody>
      </p:sp>
      <p:sp>
        <p:nvSpPr>
          <p:cNvPr id="5" name="Title 4"/>
          <p:cNvSpPr>
            <a:spLocks noGrp="1"/>
          </p:cNvSpPr>
          <p:nvPr>
            <p:ph type="title" hasCustomPrompt="1"/>
          </p:nvPr>
        </p:nvSpPr>
        <p:spPr>
          <a:xfrm>
            <a:off x="6852921" y="17234"/>
            <a:ext cx="5339080" cy="2309109"/>
          </a:xfrm>
          <a:ln>
            <a:solidFill>
              <a:schemeClr val="accent1"/>
            </a:solidFill>
          </a:ln>
        </p:spPr>
        <p:txBody>
          <a:bodyPr/>
          <a:lstStyle>
            <a:lvl1pPr algn="l">
              <a:defRPr>
                <a:solidFill>
                  <a:schemeClr val="accent1"/>
                </a:solidFill>
              </a:defRPr>
            </a:lvl1pPr>
          </a:lstStyle>
          <a:p>
            <a:r>
              <a:rPr lang="en-US" dirty="0"/>
              <a:t>Interactive Lecture</a:t>
            </a:r>
          </a:p>
        </p:txBody>
      </p:sp>
    </p:spTree>
    <p:extLst>
      <p:ext uri="{BB962C8B-B14F-4D97-AF65-F5344CB8AC3E}">
        <p14:creationId xmlns:p14="http://schemas.microsoft.com/office/powerpoint/2010/main" val="32683077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n Class Activity Slide">
    <p:spTree>
      <p:nvGrpSpPr>
        <p:cNvPr id="1" name=""/>
        <p:cNvGrpSpPr/>
        <p:nvPr/>
      </p:nvGrpSpPr>
      <p:grpSpPr>
        <a:xfrm>
          <a:off x="0" y="0"/>
          <a:ext cx="0" cy="0"/>
          <a:chOff x="0" y="0"/>
          <a:chExt cx="0" cy="0"/>
        </a:xfrm>
      </p:grpSpPr>
      <p:sp>
        <p:nvSpPr>
          <p:cNvPr id="9" name="Rectangle 8"/>
          <p:cNvSpPr/>
          <p:nvPr userDrawn="1"/>
        </p:nvSpPr>
        <p:spPr>
          <a:xfrm>
            <a:off x="0" y="0"/>
            <a:ext cx="12192000" cy="6858000"/>
          </a:xfrm>
          <a:prstGeom prst="rect">
            <a:avLst/>
          </a:prstGeom>
          <a:solidFill>
            <a:srgbClr val="E1E0DF"/>
          </a:solidFill>
          <a:ln w="76200" cmpd="sng">
            <a:solidFill>
              <a:srgbClr val="67B034"/>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00" dirty="0">
              <a:solidFill>
                <a:schemeClr val="tx1"/>
              </a:solidFill>
            </a:endParaRPr>
          </a:p>
        </p:txBody>
      </p:sp>
      <p:sp>
        <p:nvSpPr>
          <p:cNvPr id="4" name="Title 3"/>
          <p:cNvSpPr>
            <a:spLocks noGrp="1"/>
          </p:cNvSpPr>
          <p:nvPr>
            <p:ph type="title" hasCustomPrompt="1"/>
          </p:nvPr>
        </p:nvSpPr>
        <p:spPr>
          <a:xfrm>
            <a:off x="2220128" y="422556"/>
            <a:ext cx="9335813" cy="1143000"/>
          </a:xfrm>
          <a:noFill/>
        </p:spPr>
        <p:txBody>
          <a:bodyPr>
            <a:normAutofit/>
          </a:bodyPr>
          <a:lstStyle>
            <a:lvl1pPr algn="l">
              <a:defRPr sz="5000" b="1">
                <a:solidFill>
                  <a:srgbClr val="67B034"/>
                </a:solidFill>
                <a:latin typeface="Arial" charset="0"/>
                <a:ea typeface="Arial" charset="0"/>
                <a:cs typeface="Arial" charset="0"/>
              </a:defRPr>
            </a:lvl1pPr>
          </a:lstStyle>
          <a:p>
            <a:r>
              <a:rPr lang="en-US" dirty="0"/>
              <a:t>In-Class Activity</a:t>
            </a:r>
          </a:p>
        </p:txBody>
      </p:sp>
      <p:sp>
        <p:nvSpPr>
          <p:cNvPr id="7" name="Text Placeholder 2"/>
          <p:cNvSpPr>
            <a:spLocks noGrp="1"/>
          </p:cNvSpPr>
          <p:nvPr>
            <p:ph type="body" sz="quarter" idx="10"/>
          </p:nvPr>
        </p:nvSpPr>
        <p:spPr>
          <a:xfrm>
            <a:off x="583143" y="1810171"/>
            <a:ext cx="10919884" cy="4733925"/>
          </a:xfrm>
          <a:prstGeom prst="rect">
            <a:avLst/>
          </a:prstGeom>
        </p:spPr>
        <p:txBody>
          <a:bodyPr/>
          <a:lstStyle>
            <a:lvl1pPr marL="514350" indent="-514350">
              <a:buFont typeface="+mj-lt"/>
              <a:buAutoNum type="alphaLcPeriod"/>
              <a:defRPr sz="2800">
                <a:latin typeface="Arial" charset="0"/>
                <a:ea typeface="Arial" charset="0"/>
                <a:cs typeface="Arial" charset="0"/>
              </a:defRPr>
            </a:lvl1pPr>
            <a:lvl2pPr marL="742950" indent="-285750">
              <a:buFont typeface="Courier New" charset="0"/>
              <a:buChar char="o"/>
              <a:defRPr sz="2600">
                <a:latin typeface="Arial" charset="0"/>
                <a:ea typeface="Arial" charset="0"/>
                <a:cs typeface="Arial" charset="0"/>
              </a:defRPr>
            </a:lvl2pPr>
            <a:lvl3pPr marL="1143000" indent="-228600">
              <a:buFont typeface="Arial" charset="0"/>
              <a:buChar char="•"/>
              <a:defRPr>
                <a:latin typeface="Arial" charset="0"/>
                <a:ea typeface="Arial" charset="0"/>
                <a:cs typeface="Arial" charset="0"/>
              </a:defRPr>
            </a:lvl3pPr>
            <a:lvl4pPr>
              <a:defRPr>
                <a:latin typeface="Arial" charset="0"/>
                <a:ea typeface="Arial" charset="0"/>
                <a:cs typeface="Arial" charset="0"/>
              </a:defRPr>
            </a:lvl4pPr>
            <a:lvl5pPr>
              <a:defRPr>
                <a:latin typeface="Arial" charset="0"/>
                <a:ea typeface="Arial" charset="0"/>
                <a:cs typeface="Arial"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8" name="Picture 7">
            <a:extLst>
              <a:ext uri="{FF2B5EF4-FFF2-40B4-BE49-F238E27FC236}">
                <a16:creationId xmlns="" xmlns:a16="http://schemas.microsoft.com/office/drawing/2014/main" id="{FD246C5D-924E-E74E-AA5A-8DDB0F20E7A2}"/>
              </a:ext>
              <a:ext uri="{C183D7F6-B498-43B3-948B-1728B52AA6E4}">
                <adec:decorative xmlns="" xmlns:adec="http://schemas.microsoft.com/office/drawing/2017/decorative" val="1"/>
              </a:ext>
            </a:extLst>
          </p:cNvPr>
          <p:cNvPicPr>
            <a:picLocks noChangeAspect="1"/>
          </p:cNvPicPr>
          <p:nvPr userDrawn="1"/>
        </p:nvPicPr>
        <p:blipFill>
          <a:blip r:embed="rId2"/>
          <a:stretch>
            <a:fillRect/>
          </a:stretch>
        </p:blipFill>
        <p:spPr>
          <a:xfrm>
            <a:off x="636059" y="359056"/>
            <a:ext cx="1270000" cy="1270000"/>
          </a:xfrm>
          <a:prstGeom prst="rect">
            <a:avLst/>
          </a:prstGeom>
        </p:spPr>
      </p:pic>
    </p:spTree>
    <p:extLst>
      <p:ext uri="{BB962C8B-B14F-4D97-AF65-F5344CB8AC3E}">
        <p14:creationId xmlns:p14="http://schemas.microsoft.com/office/powerpoint/2010/main" val="25581475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licker Question">
    <p:spTree>
      <p:nvGrpSpPr>
        <p:cNvPr id="1" name=""/>
        <p:cNvGrpSpPr/>
        <p:nvPr/>
      </p:nvGrpSpPr>
      <p:grpSpPr>
        <a:xfrm>
          <a:off x="0" y="0"/>
          <a:ext cx="0" cy="0"/>
          <a:chOff x="0" y="0"/>
          <a:chExt cx="0" cy="0"/>
        </a:xfrm>
      </p:grpSpPr>
      <p:sp>
        <p:nvSpPr>
          <p:cNvPr id="5" name="Rectangle 4"/>
          <p:cNvSpPr/>
          <p:nvPr userDrawn="1"/>
        </p:nvSpPr>
        <p:spPr>
          <a:xfrm>
            <a:off x="0" y="0"/>
            <a:ext cx="12192000" cy="6858000"/>
          </a:xfrm>
          <a:prstGeom prst="rect">
            <a:avLst/>
          </a:prstGeom>
          <a:solidFill>
            <a:srgbClr val="E1E0DF"/>
          </a:solidFill>
          <a:ln w="76200" cmpd="sng">
            <a:solidFill>
              <a:srgbClr val="003354"/>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00" dirty="0"/>
          </a:p>
        </p:txBody>
      </p:sp>
      <p:pic>
        <p:nvPicPr>
          <p:cNvPr id="12" name="Picture 11">
            <a:extLst>
              <a:ext uri="{C183D7F6-B498-43B3-948B-1728B52AA6E4}">
                <adec:decorative xmlns=""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6436" y="404795"/>
            <a:ext cx="792480" cy="1490472"/>
          </a:xfrm>
          <a:prstGeom prst="rect">
            <a:avLst/>
          </a:prstGeom>
        </p:spPr>
      </p:pic>
      <p:sp>
        <p:nvSpPr>
          <p:cNvPr id="3" name="Text Placeholder 2"/>
          <p:cNvSpPr>
            <a:spLocks noGrp="1"/>
          </p:cNvSpPr>
          <p:nvPr>
            <p:ph type="body" sz="quarter" idx="10"/>
          </p:nvPr>
        </p:nvSpPr>
        <p:spPr>
          <a:xfrm>
            <a:off x="747186" y="2325691"/>
            <a:ext cx="10638367" cy="4008437"/>
          </a:xfrm>
          <a:prstGeom prst="rect">
            <a:avLst/>
          </a:prstGeom>
        </p:spPr>
        <p:txBody>
          <a:bodyPr/>
          <a:lstStyle>
            <a:lvl1pPr marL="514350" indent="-514350">
              <a:buFont typeface="+mj-lt"/>
              <a:buAutoNum type="arabicPeriod"/>
              <a:defRPr sz="2800">
                <a:latin typeface="Arial" charset="0"/>
                <a:ea typeface="Arial" charset="0"/>
                <a:cs typeface="Arial" charset="0"/>
              </a:defRPr>
            </a:lvl1pPr>
            <a:lvl2pPr marL="971550" indent="-514350">
              <a:buFont typeface="+mj-lt"/>
              <a:buAutoNum type="alphaLcPeriod"/>
              <a:defRPr sz="2600">
                <a:latin typeface="Arial" charset="0"/>
                <a:ea typeface="Arial" charset="0"/>
                <a:cs typeface="Arial" charset="0"/>
              </a:defRPr>
            </a:lvl2pPr>
            <a:lvl3pPr>
              <a:defRPr>
                <a:latin typeface="Arial" charset="0"/>
                <a:ea typeface="Arial" charset="0"/>
                <a:cs typeface="Arial" charset="0"/>
              </a:defRPr>
            </a:lvl3pPr>
            <a:lvl4pPr>
              <a:defRPr>
                <a:latin typeface="Arial" charset="0"/>
                <a:ea typeface="Arial" charset="0"/>
                <a:cs typeface="Arial" charset="0"/>
              </a:defRPr>
            </a:lvl4pPr>
            <a:lvl5pPr>
              <a:defRPr>
                <a:latin typeface="Arial" charset="0"/>
                <a:ea typeface="Arial" charset="0"/>
                <a:cs typeface="Arial"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itle 15"/>
          <p:cNvSpPr>
            <a:spLocks noGrp="1"/>
          </p:cNvSpPr>
          <p:nvPr>
            <p:ph type="title" hasCustomPrompt="1"/>
          </p:nvPr>
        </p:nvSpPr>
        <p:spPr>
          <a:xfrm>
            <a:off x="1672940" y="538390"/>
            <a:ext cx="7202121" cy="1223282"/>
          </a:xfrm>
        </p:spPr>
        <p:txBody>
          <a:bodyPr>
            <a:normAutofit/>
          </a:bodyPr>
          <a:lstStyle>
            <a:lvl1pPr algn="l">
              <a:defRPr sz="5000" b="1">
                <a:solidFill>
                  <a:srgbClr val="003354"/>
                </a:solidFill>
                <a:latin typeface="Arial" charset="0"/>
                <a:ea typeface="Arial" charset="0"/>
                <a:cs typeface="Arial" charset="0"/>
              </a:defRPr>
            </a:lvl1pPr>
          </a:lstStyle>
          <a:p>
            <a:r>
              <a:rPr lang="en-US" dirty="0"/>
              <a:t>Clicker Question</a:t>
            </a:r>
          </a:p>
        </p:txBody>
      </p:sp>
    </p:spTree>
    <p:extLst>
      <p:ext uri="{BB962C8B-B14F-4D97-AF65-F5344CB8AC3E}">
        <p14:creationId xmlns:p14="http://schemas.microsoft.com/office/powerpoint/2010/main" val="15469112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licker Question Answer">
    <p:spTree>
      <p:nvGrpSpPr>
        <p:cNvPr id="1" name=""/>
        <p:cNvGrpSpPr/>
        <p:nvPr/>
      </p:nvGrpSpPr>
      <p:grpSpPr>
        <a:xfrm>
          <a:off x="0" y="0"/>
          <a:ext cx="0" cy="0"/>
          <a:chOff x="0" y="0"/>
          <a:chExt cx="0" cy="0"/>
        </a:xfrm>
      </p:grpSpPr>
      <p:sp>
        <p:nvSpPr>
          <p:cNvPr id="5" name="Rectangle 4"/>
          <p:cNvSpPr/>
          <p:nvPr userDrawn="1"/>
        </p:nvSpPr>
        <p:spPr>
          <a:xfrm>
            <a:off x="0" y="0"/>
            <a:ext cx="12192000" cy="6858000"/>
          </a:xfrm>
          <a:prstGeom prst="rect">
            <a:avLst/>
          </a:prstGeom>
          <a:solidFill>
            <a:srgbClr val="E1E0DF"/>
          </a:solidFill>
          <a:ln w="76200" cmpd="sng">
            <a:solidFill>
              <a:srgbClr val="003354"/>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00" dirty="0"/>
          </a:p>
        </p:txBody>
      </p:sp>
      <p:pic>
        <p:nvPicPr>
          <p:cNvPr id="12" name="Picture 11">
            <a:extLst>
              <a:ext uri="{C183D7F6-B498-43B3-948B-1728B52AA6E4}">
                <adec:decorative xmlns=""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6436" y="404795"/>
            <a:ext cx="792480" cy="1490472"/>
          </a:xfrm>
          <a:prstGeom prst="rect">
            <a:avLst/>
          </a:prstGeom>
        </p:spPr>
      </p:pic>
      <p:sp>
        <p:nvSpPr>
          <p:cNvPr id="3" name="Text Placeholder 2"/>
          <p:cNvSpPr>
            <a:spLocks noGrp="1"/>
          </p:cNvSpPr>
          <p:nvPr>
            <p:ph type="body" sz="quarter" idx="10"/>
          </p:nvPr>
        </p:nvSpPr>
        <p:spPr>
          <a:xfrm>
            <a:off x="747186" y="2325691"/>
            <a:ext cx="10638367" cy="4008437"/>
          </a:xfrm>
          <a:prstGeom prst="rect">
            <a:avLst/>
          </a:prstGeom>
        </p:spPr>
        <p:txBody>
          <a:bodyPr/>
          <a:lstStyle>
            <a:lvl1pPr marL="514350" indent="-514350">
              <a:buFont typeface="+mj-lt"/>
              <a:buAutoNum type="arabicPeriod"/>
              <a:defRPr sz="2800">
                <a:latin typeface="Arial" charset="0"/>
                <a:ea typeface="Arial" charset="0"/>
                <a:cs typeface="Arial" charset="0"/>
              </a:defRPr>
            </a:lvl1pPr>
            <a:lvl2pPr marL="971550" indent="-514350">
              <a:buFont typeface="+mj-lt"/>
              <a:buAutoNum type="alphaLcPeriod"/>
              <a:defRPr sz="2600">
                <a:latin typeface="Arial" charset="0"/>
                <a:ea typeface="Arial" charset="0"/>
                <a:cs typeface="Arial" charset="0"/>
              </a:defRPr>
            </a:lvl2pPr>
            <a:lvl3pPr>
              <a:defRPr>
                <a:latin typeface="Arial" charset="0"/>
                <a:ea typeface="Arial" charset="0"/>
                <a:cs typeface="Arial" charset="0"/>
              </a:defRPr>
            </a:lvl3pPr>
            <a:lvl4pPr>
              <a:defRPr>
                <a:latin typeface="Arial" charset="0"/>
                <a:ea typeface="Arial" charset="0"/>
                <a:cs typeface="Arial" charset="0"/>
              </a:defRPr>
            </a:lvl4pPr>
            <a:lvl5pPr>
              <a:defRPr>
                <a:latin typeface="Arial" charset="0"/>
                <a:ea typeface="Arial" charset="0"/>
                <a:cs typeface="Arial"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itle 15"/>
          <p:cNvSpPr>
            <a:spLocks noGrp="1"/>
          </p:cNvSpPr>
          <p:nvPr>
            <p:ph type="title" hasCustomPrompt="1"/>
          </p:nvPr>
        </p:nvSpPr>
        <p:spPr>
          <a:xfrm>
            <a:off x="1672937" y="538390"/>
            <a:ext cx="10340819" cy="1223282"/>
          </a:xfrm>
        </p:spPr>
        <p:txBody>
          <a:bodyPr>
            <a:normAutofit/>
          </a:bodyPr>
          <a:lstStyle>
            <a:lvl1pPr algn="l">
              <a:defRPr sz="5000" b="1">
                <a:solidFill>
                  <a:srgbClr val="003354"/>
                </a:solidFill>
                <a:latin typeface="Arial" charset="0"/>
                <a:ea typeface="Arial" charset="0"/>
                <a:cs typeface="Arial" charset="0"/>
              </a:defRPr>
            </a:lvl1pPr>
          </a:lstStyle>
          <a:p>
            <a:r>
              <a:rPr lang="en-US" dirty="0"/>
              <a:t>Clicker Question (Answer)</a:t>
            </a:r>
          </a:p>
        </p:txBody>
      </p:sp>
    </p:spTree>
    <p:extLst>
      <p:ext uri="{BB962C8B-B14F-4D97-AF65-F5344CB8AC3E}">
        <p14:creationId xmlns:p14="http://schemas.microsoft.com/office/powerpoint/2010/main" val="32185339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eading Quiz">
    <p:spTree>
      <p:nvGrpSpPr>
        <p:cNvPr id="1" name=""/>
        <p:cNvGrpSpPr/>
        <p:nvPr/>
      </p:nvGrpSpPr>
      <p:grpSpPr>
        <a:xfrm>
          <a:off x="0" y="0"/>
          <a:ext cx="0" cy="0"/>
          <a:chOff x="0" y="0"/>
          <a:chExt cx="0" cy="0"/>
        </a:xfrm>
      </p:grpSpPr>
      <p:sp>
        <p:nvSpPr>
          <p:cNvPr id="13" name="Rectangle 12"/>
          <p:cNvSpPr/>
          <p:nvPr userDrawn="1"/>
        </p:nvSpPr>
        <p:spPr>
          <a:xfrm>
            <a:off x="0" y="0"/>
            <a:ext cx="12192000" cy="6858000"/>
          </a:xfrm>
          <a:prstGeom prst="rect">
            <a:avLst/>
          </a:prstGeom>
          <a:solidFill>
            <a:srgbClr val="E1E0DF"/>
          </a:solidFill>
          <a:ln w="76200" cmpd="sng">
            <a:solidFill>
              <a:srgbClr val="004D7C"/>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00" dirty="0"/>
          </a:p>
        </p:txBody>
      </p:sp>
      <p:sp>
        <p:nvSpPr>
          <p:cNvPr id="8" name="Text Placeholder 2"/>
          <p:cNvSpPr>
            <a:spLocks noGrp="1"/>
          </p:cNvSpPr>
          <p:nvPr>
            <p:ph type="body" sz="quarter" idx="10"/>
          </p:nvPr>
        </p:nvSpPr>
        <p:spPr>
          <a:xfrm>
            <a:off x="776818" y="1929360"/>
            <a:ext cx="10638367" cy="4008437"/>
          </a:xfrm>
          <a:prstGeom prst="rect">
            <a:avLst/>
          </a:prstGeom>
        </p:spPr>
        <p:txBody>
          <a:bodyPr/>
          <a:lstStyle>
            <a:lvl1pPr marL="514350" indent="-514350">
              <a:buFont typeface="+mj-lt"/>
              <a:buAutoNum type="arabicPeriod"/>
              <a:defRPr sz="2800">
                <a:latin typeface="Arial" charset="0"/>
                <a:ea typeface="Arial" charset="0"/>
                <a:cs typeface="Arial" charset="0"/>
              </a:defRPr>
            </a:lvl1pPr>
            <a:lvl2pPr marL="971550" indent="-514350">
              <a:buFont typeface="+mj-lt"/>
              <a:buAutoNum type="alphaLcPeriod"/>
              <a:defRPr sz="2600">
                <a:latin typeface="Arial" charset="0"/>
                <a:ea typeface="Arial" charset="0"/>
                <a:cs typeface="Arial" charset="0"/>
              </a:defRPr>
            </a:lvl2pPr>
            <a:lvl3pPr>
              <a:defRPr>
                <a:latin typeface="Arial" charset="0"/>
                <a:ea typeface="Arial" charset="0"/>
                <a:cs typeface="Arial" charset="0"/>
              </a:defRPr>
            </a:lvl3pPr>
            <a:lvl4pPr>
              <a:defRPr>
                <a:latin typeface="Arial" charset="0"/>
                <a:ea typeface="Arial" charset="0"/>
                <a:cs typeface="Arial" charset="0"/>
              </a:defRPr>
            </a:lvl4pPr>
            <a:lvl5pPr>
              <a:defRPr>
                <a:latin typeface="Arial" charset="0"/>
                <a:ea typeface="Arial" charset="0"/>
                <a:cs typeface="Arial"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itle 15"/>
          <p:cNvSpPr>
            <a:spLocks noGrp="1"/>
          </p:cNvSpPr>
          <p:nvPr>
            <p:ph type="title" hasCustomPrompt="1"/>
          </p:nvPr>
        </p:nvSpPr>
        <p:spPr>
          <a:xfrm>
            <a:off x="1906294" y="353039"/>
            <a:ext cx="7052975" cy="1223282"/>
          </a:xfrm>
        </p:spPr>
        <p:txBody>
          <a:bodyPr>
            <a:normAutofit/>
          </a:bodyPr>
          <a:lstStyle>
            <a:lvl1pPr algn="l">
              <a:defRPr sz="5000" b="1">
                <a:solidFill>
                  <a:srgbClr val="003354"/>
                </a:solidFill>
                <a:latin typeface="Arial" charset="0"/>
                <a:ea typeface="Arial" charset="0"/>
                <a:cs typeface="Arial" charset="0"/>
              </a:defRPr>
            </a:lvl1pPr>
          </a:lstStyle>
          <a:p>
            <a:r>
              <a:rPr lang="en-US" dirty="0"/>
              <a:t>Reading Quiz</a:t>
            </a:r>
          </a:p>
        </p:txBody>
      </p:sp>
      <p:pic>
        <p:nvPicPr>
          <p:cNvPr id="6" name="Picture 5">
            <a:extLst>
              <a:ext uri="{FF2B5EF4-FFF2-40B4-BE49-F238E27FC236}">
                <a16:creationId xmlns="" xmlns:a16="http://schemas.microsoft.com/office/drawing/2014/main" id="{FDEA2A83-82E4-9E4B-AC96-00E40514B2C6}"/>
              </a:ext>
              <a:ext uri="{C183D7F6-B498-43B3-948B-1728B52AA6E4}">
                <adec:decorative xmlns="" xmlns:adec="http://schemas.microsoft.com/office/drawing/2017/decorative" val="1"/>
              </a:ext>
            </a:extLst>
          </p:cNvPr>
          <p:cNvPicPr>
            <a:picLocks noChangeAspect="1"/>
          </p:cNvPicPr>
          <p:nvPr userDrawn="1"/>
        </p:nvPicPr>
        <p:blipFill>
          <a:blip r:embed="rId2"/>
          <a:stretch>
            <a:fillRect/>
          </a:stretch>
        </p:blipFill>
        <p:spPr>
          <a:xfrm>
            <a:off x="487147" y="353039"/>
            <a:ext cx="1270000" cy="1270000"/>
          </a:xfrm>
          <a:prstGeom prst="rect">
            <a:avLst/>
          </a:prstGeom>
        </p:spPr>
      </p:pic>
    </p:spTree>
    <p:extLst>
      <p:ext uri="{BB962C8B-B14F-4D97-AF65-F5344CB8AC3E}">
        <p14:creationId xmlns:p14="http://schemas.microsoft.com/office/powerpoint/2010/main" val="5565827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Reading Quiz Answer">
    <p:spTree>
      <p:nvGrpSpPr>
        <p:cNvPr id="1" name=""/>
        <p:cNvGrpSpPr/>
        <p:nvPr/>
      </p:nvGrpSpPr>
      <p:grpSpPr>
        <a:xfrm>
          <a:off x="0" y="0"/>
          <a:ext cx="0" cy="0"/>
          <a:chOff x="0" y="0"/>
          <a:chExt cx="0" cy="0"/>
        </a:xfrm>
      </p:grpSpPr>
      <p:sp>
        <p:nvSpPr>
          <p:cNvPr id="13" name="Rectangle 12"/>
          <p:cNvSpPr/>
          <p:nvPr userDrawn="1"/>
        </p:nvSpPr>
        <p:spPr>
          <a:xfrm>
            <a:off x="0" y="0"/>
            <a:ext cx="12192000" cy="6858000"/>
          </a:xfrm>
          <a:prstGeom prst="rect">
            <a:avLst/>
          </a:prstGeom>
          <a:solidFill>
            <a:srgbClr val="E1E0DF"/>
          </a:solidFill>
          <a:ln w="76200" cmpd="sng">
            <a:solidFill>
              <a:srgbClr val="004D7C"/>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00" dirty="0"/>
          </a:p>
        </p:txBody>
      </p:sp>
      <p:sp>
        <p:nvSpPr>
          <p:cNvPr id="8" name="Text Placeholder 2"/>
          <p:cNvSpPr>
            <a:spLocks noGrp="1"/>
          </p:cNvSpPr>
          <p:nvPr>
            <p:ph type="body" sz="quarter" idx="10"/>
          </p:nvPr>
        </p:nvSpPr>
        <p:spPr>
          <a:xfrm>
            <a:off x="776818" y="1929360"/>
            <a:ext cx="10638367" cy="4008437"/>
          </a:xfrm>
          <a:prstGeom prst="rect">
            <a:avLst/>
          </a:prstGeom>
        </p:spPr>
        <p:txBody>
          <a:bodyPr/>
          <a:lstStyle>
            <a:lvl1pPr marL="514350" indent="-514350">
              <a:buFont typeface="+mj-lt"/>
              <a:buAutoNum type="arabicPeriod"/>
              <a:defRPr sz="2800">
                <a:latin typeface="Arial" charset="0"/>
                <a:ea typeface="Arial" charset="0"/>
                <a:cs typeface="Arial" charset="0"/>
              </a:defRPr>
            </a:lvl1pPr>
            <a:lvl2pPr marL="971550" indent="-514350">
              <a:buFont typeface="+mj-lt"/>
              <a:buAutoNum type="alphaLcPeriod"/>
              <a:defRPr sz="2600">
                <a:latin typeface="Arial" charset="0"/>
                <a:ea typeface="Arial" charset="0"/>
                <a:cs typeface="Arial" charset="0"/>
              </a:defRPr>
            </a:lvl2pPr>
            <a:lvl3pPr>
              <a:defRPr>
                <a:latin typeface="Arial" charset="0"/>
                <a:ea typeface="Arial" charset="0"/>
                <a:cs typeface="Arial" charset="0"/>
              </a:defRPr>
            </a:lvl3pPr>
            <a:lvl4pPr>
              <a:defRPr>
                <a:latin typeface="Arial" charset="0"/>
                <a:ea typeface="Arial" charset="0"/>
                <a:cs typeface="Arial" charset="0"/>
              </a:defRPr>
            </a:lvl4pPr>
            <a:lvl5pPr>
              <a:defRPr>
                <a:latin typeface="Arial" charset="0"/>
                <a:ea typeface="Arial" charset="0"/>
                <a:cs typeface="Arial"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itle 15"/>
          <p:cNvSpPr>
            <a:spLocks noGrp="1"/>
          </p:cNvSpPr>
          <p:nvPr>
            <p:ph type="title" hasCustomPrompt="1"/>
          </p:nvPr>
        </p:nvSpPr>
        <p:spPr>
          <a:xfrm>
            <a:off x="1901952" y="353039"/>
            <a:ext cx="9282883" cy="1223282"/>
          </a:xfrm>
        </p:spPr>
        <p:txBody>
          <a:bodyPr>
            <a:normAutofit/>
          </a:bodyPr>
          <a:lstStyle>
            <a:lvl1pPr algn="l">
              <a:defRPr sz="5000" b="1" baseline="0">
                <a:solidFill>
                  <a:srgbClr val="003354"/>
                </a:solidFill>
                <a:latin typeface="Arial" charset="0"/>
                <a:ea typeface="Arial" charset="0"/>
                <a:cs typeface="Arial" charset="0"/>
              </a:defRPr>
            </a:lvl1pPr>
          </a:lstStyle>
          <a:p>
            <a:r>
              <a:rPr lang="en-US" dirty="0"/>
              <a:t>Reading Quiz (Answer)</a:t>
            </a:r>
          </a:p>
        </p:txBody>
      </p:sp>
      <p:pic>
        <p:nvPicPr>
          <p:cNvPr id="6" name="Picture 5">
            <a:extLst>
              <a:ext uri="{FF2B5EF4-FFF2-40B4-BE49-F238E27FC236}">
                <a16:creationId xmlns="" xmlns:a16="http://schemas.microsoft.com/office/drawing/2014/main" id="{256BB025-88D9-BB45-AE9F-3CAF809CC803}"/>
              </a:ext>
              <a:ext uri="{C183D7F6-B498-43B3-948B-1728B52AA6E4}">
                <adec:decorative xmlns="" xmlns:adec="http://schemas.microsoft.com/office/drawing/2017/decorative" val="1"/>
              </a:ext>
            </a:extLst>
          </p:cNvPr>
          <p:cNvPicPr>
            <a:picLocks noChangeAspect="1"/>
          </p:cNvPicPr>
          <p:nvPr userDrawn="1"/>
        </p:nvPicPr>
        <p:blipFill>
          <a:blip r:embed="rId2"/>
          <a:stretch>
            <a:fillRect/>
          </a:stretch>
        </p:blipFill>
        <p:spPr>
          <a:xfrm>
            <a:off x="487147" y="353039"/>
            <a:ext cx="1270000" cy="1270000"/>
          </a:xfrm>
          <a:prstGeom prst="rect">
            <a:avLst/>
          </a:prstGeom>
        </p:spPr>
      </p:pic>
    </p:spTree>
    <p:extLst>
      <p:ext uri="{BB962C8B-B14F-4D97-AF65-F5344CB8AC3E}">
        <p14:creationId xmlns:p14="http://schemas.microsoft.com/office/powerpoint/2010/main" val="31926624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ctive Learning Opener">
    <p:spTree>
      <p:nvGrpSpPr>
        <p:cNvPr id="1" name=""/>
        <p:cNvGrpSpPr/>
        <p:nvPr/>
      </p:nvGrpSpPr>
      <p:grpSpPr>
        <a:xfrm>
          <a:off x="0" y="0"/>
          <a:ext cx="0" cy="0"/>
          <a:chOff x="0" y="0"/>
          <a:chExt cx="0" cy="0"/>
        </a:xfrm>
      </p:grpSpPr>
      <p:sp>
        <p:nvSpPr>
          <p:cNvPr id="9" name="Rectangle 8"/>
          <p:cNvSpPr/>
          <p:nvPr userDrawn="1"/>
        </p:nvSpPr>
        <p:spPr>
          <a:xfrm>
            <a:off x="0" y="0"/>
            <a:ext cx="12192000" cy="6858000"/>
          </a:xfrm>
          <a:prstGeom prst="rect">
            <a:avLst/>
          </a:prstGeom>
          <a:noFill/>
          <a:ln w="76200" cmpd="sng">
            <a:solidFill>
              <a:schemeClr val="accent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00" dirty="0">
              <a:solidFill>
                <a:srgbClr val="EE3D8A"/>
              </a:solidFill>
            </a:endParaRPr>
          </a:p>
        </p:txBody>
      </p:sp>
      <p:sp>
        <p:nvSpPr>
          <p:cNvPr id="3" name="Content Placeholder 2"/>
          <p:cNvSpPr>
            <a:spLocks noGrp="1"/>
          </p:cNvSpPr>
          <p:nvPr>
            <p:ph sz="quarter" idx="10" hasCustomPrompt="1"/>
          </p:nvPr>
        </p:nvSpPr>
        <p:spPr>
          <a:xfrm>
            <a:off x="5505777" y="3965096"/>
            <a:ext cx="6167967" cy="2158681"/>
          </a:xfrm>
          <a:prstGeom prst="rect">
            <a:avLst/>
          </a:prstGeom>
        </p:spPr>
        <p:txBody>
          <a:bodyPr/>
          <a:lstStyle>
            <a:lvl1pPr marL="0" indent="0" algn="ctr">
              <a:buNone/>
              <a:defRPr baseline="0">
                <a:latin typeface="Arial" charset="0"/>
                <a:ea typeface="Arial" charset="0"/>
                <a:cs typeface="Arial" charset="0"/>
              </a:defRPr>
            </a:lvl1pPr>
          </a:lstStyle>
          <a:p>
            <a:pPr lvl="0"/>
            <a:r>
              <a:rPr lang="en-US" dirty="0"/>
              <a:t>Three Claims, Four Validities: Interrogation Tools for Consumers of Research </a:t>
            </a:r>
          </a:p>
        </p:txBody>
      </p:sp>
      <p:sp>
        <p:nvSpPr>
          <p:cNvPr id="4" name="TextBox 3"/>
          <p:cNvSpPr txBox="1"/>
          <p:nvPr userDrawn="1"/>
        </p:nvSpPr>
        <p:spPr>
          <a:xfrm>
            <a:off x="5505777" y="734225"/>
            <a:ext cx="6167967" cy="1077218"/>
          </a:xfrm>
          <a:prstGeom prst="rect">
            <a:avLst/>
          </a:prstGeom>
          <a:solidFill>
            <a:schemeClr val="accent1"/>
          </a:solidFill>
        </p:spPr>
        <p:txBody>
          <a:bodyPr wrap="square" rtlCol="0">
            <a:spAutoFit/>
          </a:bodyPr>
          <a:lstStyle/>
          <a:p>
            <a:pPr algn="ctr"/>
            <a:r>
              <a:rPr lang="en-US" sz="3200" b="1" dirty="0">
                <a:solidFill>
                  <a:schemeClr val="bg1"/>
                </a:solidFill>
                <a:latin typeface="Arial" charset="0"/>
                <a:ea typeface="Arial" charset="0"/>
                <a:cs typeface="Arial" charset="0"/>
              </a:rPr>
              <a:t>Interactive Lecture</a:t>
            </a:r>
            <a:endParaRPr lang="en-US" sz="3200" b="1" baseline="0" dirty="0">
              <a:solidFill>
                <a:schemeClr val="bg1"/>
              </a:solidFill>
              <a:latin typeface="Arial" charset="0"/>
              <a:ea typeface="Arial" charset="0"/>
              <a:cs typeface="Arial" charset="0"/>
            </a:endParaRPr>
          </a:p>
          <a:p>
            <a:pPr algn="ctr"/>
            <a:r>
              <a:rPr lang="en-US" sz="3200" b="1" baseline="0" dirty="0">
                <a:solidFill>
                  <a:schemeClr val="bg1"/>
                </a:solidFill>
                <a:latin typeface="Arial" charset="0"/>
                <a:ea typeface="Arial" charset="0"/>
                <a:cs typeface="Arial" charset="0"/>
              </a:rPr>
              <a:t>PART I</a:t>
            </a:r>
            <a:endParaRPr lang="en-US" sz="3200" b="1" dirty="0">
              <a:solidFill>
                <a:schemeClr val="bg1"/>
              </a:solidFill>
              <a:latin typeface="Arial" charset="0"/>
              <a:ea typeface="Arial" charset="0"/>
              <a:cs typeface="Arial" charset="0"/>
            </a:endParaRPr>
          </a:p>
        </p:txBody>
      </p:sp>
      <p:sp>
        <p:nvSpPr>
          <p:cNvPr id="6" name="Title 5"/>
          <p:cNvSpPr>
            <a:spLocks noGrp="1"/>
          </p:cNvSpPr>
          <p:nvPr>
            <p:ph type="title" hasCustomPrompt="1"/>
          </p:nvPr>
        </p:nvSpPr>
        <p:spPr>
          <a:xfrm>
            <a:off x="5505777" y="2279731"/>
            <a:ext cx="6167967" cy="1143000"/>
          </a:xfrm>
        </p:spPr>
        <p:txBody>
          <a:bodyPr/>
          <a:lstStyle>
            <a:lvl1pPr algn="ctr">
              <a:defRPr b="1" baseline="0">
                <a:solidFill>
                  <a:schemeClr val="accent1"/>
                </a:solidFill>
                <a:latin typeface="Arial" charset="0"/>
                <a:ea typeface="Arial" charset="0"/>
                <a:cs typeface="Arial" charset="0"/>
              </a:defRPr>
            </a:lvl1pPr>
          </a:lstStyle>
          <a:p>
            <a:r>
              <a:rPr lang="en-US" dirty="0"/>
              <a:t>Chapter 3</a:t>
            </a:r>
          </a:p>
        </p:txBody>
      </p:sp>
      <p:pic>
        <p:nvPicPr>
          <p:cNvPr id="13" name="Picture 12">
            <a:extLst>
              <a:ext uri="{FF2B5EF4-FFF2-40B4-BE49-F238E27FC236}">
                <a16:creationId xmlns="" xmlns:a16="http://schemas.microsoft.com/office/drawing/2014/main" id="{050061AE-4601-4944-9F09-87B092C2B11B}"/>
              </a:ext>
              <a:ext uri="{C183D7F6-B498-43B3-948B-1728B52AA6E4}">
                <adec:decorative xmlns="" xmlns:adec="http://schemas.microsoft.com/office/drawing/2017/decorative" val="1"/>
              </a:ext>
            </a:extLst>
          </p:cNvPr>
          <p:cNvPicPr>
            <a:picLocks noChangeAspect="1"/>
          </p:cNvPicPr>
          <p:nvPr userDrawn="1"/>
        </p:nvPicPr>
        <p:blipFill>
          <a:blip r:embed="rId2"/>
          <a:stretch>
            <a:fillRect/>
          </a:stretch>
        </p:blipFill>
        <p:spPr>
          <a:xfrm>
            <a:off x="388086" y="429425"/>
            <a:ext cx="4729605" cy="5389550"/>
          </a:xfrm>
          <a:prstGeom prst="rect">
            <a:avLst/>
          </a:prstGeom>
        </p:spPr>
      </p:pic>
    </p:spTree>
    <p:extLst>
      <p:ext uri="{BB962C8B-B14F-4D97-AF65-F5344CB8AC3E}">
        <p14:creationId xmlns:p14="http://schemas.microsoft.com/office/powerpoint/2010/main" val="26217568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ctive Learning Intro">
    <p:spTree>
      <p:nvGrpSpPr>
        <p:cNvPr id="1" name=""/>
        <p:cNvGrpSpPr/>
        <p:nvPr/>
      </p:nvGrpSpPr>
      <p:grpSpPr>
        <a:xfrm>
          <a:off x="0" y="0"/>
          <a:ext cx="0" cy="0"/>
          <a:chOff x="0" y="0"/>
          <a:chExt cx="0" cy="0"/>
        </a:xfrm>
      </p:grpSpPr>
      <p:sp>
        <p:nvSpPr>
          <p:cNvPr id="9" name="Rectangle 8"/>
          <p:cNvSpPr/>
          <p:nvPr userDrawn="1"/>
        </p:nvSpPr>
        <p:spPr>
          <a:xfrm>
            <a:off x="0" y="0"/>
            <a:ext cx="12192000" cy="6858000"/>
          </a:xfrm>
          <a:prstGeom prst="rect">
            <a:avLst/>
          </a:prstGeom>
          <a:solidFill>
            <a:srgbClr val="E1E0DF"/>
          </a:solidFill>
          <a:ln w="76200" cmpd="sng">
            <a:solidFill>
              <a:srgbClr val="EE3D8A"/>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00" dirty="0"/>
          </a:p>
        </p:txBody>
      </p:sp>
      <p:sp>
        <p:nvSpPr>
          <p:cNvPr id="3" name="Content Placeholder 2"/>
          <p:cNvSpPr>
            <a:spLocks noGrp="1"/>
          </p:cNvSpPr>
          <p:nvPr>
            <p:ph sz="quarter" idx="10"/>
          </p:nvPr>
        </p:nvSpPr>
        <p:spPr>
          <a:xfrm>
            <a:off x="573744" y="1856688"/>
            <a:ext cx="11044515" cy="3107530"/>
          </a:xfrm>
          <a:prstGeom prst="rect">
            <a:avLst/>
          </a:prstGeom>
        </p:spPr>
        <p:txBody>
          <a:bodyPr/>
          <a:lstStyle>
            <a:lvl1pPr marL="0" indent="0">
              <a:buNone/>
              <a:defRPr sz="3000">
                <a:latin typeface="Arial" charset="0"/>
                <a:ea typeface="Arial" charset="0"/>
                <a:cs typeface="Arial" charset="0"/>
              </a:defRPr>
            </a:lvl1pPr>
          </a:lstStyle>
          <a:p>
            <a:pPr lvl="0"/>
            <a:r>
              <a:rPr lang="en-US" dirty="0"/>
              <a:t>Click to edit Master text styles</a:t>
            </a:r>
          </a:p>
        </p:txBody>
      </p:sp>
      <p:sp>
        <p:nvSpPr>
          <p:cNvPr id="11" name="Title 15"/>
          <p:cNvSpPr>
            <a:spLocks noGrp="1"/>
          </p:cNvSpPr>
          <p:nvPr>
            <p:ph type="title" hasCustomPrompt="1"/>
          </p:nvPr>
        </p:nvSpPr>
        <p:spPr>
          <a:xfrm>
            <a:off x="573743" y="316703"/>
            <a:ext cx="11044516" cy="1223282"/>
          </a:xfrm>
        </p:spPr>
        <p:txBody>
          <a:bodyPr>
            <a:noAutofit/>
          </a:bodyPr>
          <a:lstStyle>
            <a:lvl1pPr algn="ctr">
              <a:defRPr sz="3800" b="1" baseline="0">
                <a:solidFill>
                  <a:srgbClr val="003354"/>
                </a:solidFill>
                <a:latin typeface="Arial" charset="0"/>
                <a:ea typeface="Arial" charset="0"/>
                <a:cs typeface="Arial" charset="0"/>
              </a:defRPr>
            </a:lvl1pPr>
          </a:lstStyle>
          <a:p>
            <a:r>
              <a:rPr lang="en-US" dirty="0"/>
              <a:t>Teaching Notes</a:t>
            </a:r>
          </a:p>
        </p:txBody>
      </p:sp>
      <p:pic>
        <p:nvPicPr>
          <p:cNvPr id="13" name="Picture 12">
            <a:extLst>
              <a:ext uri="{FF2B5EF4-FFF2-40B4-BE49-F238E27FC236}">
                <a16:creationId xmlns="" xmlns:a16="http://schemas.microsoft.com/office/drawing/2014/main" id="{23813677-9FC9-174D-AFF7-655406CCF60F}"/>
              </a:ext>
              <a:ext uri="{C183D7F6-B498-43B3-948B-1728B52AA6E4}">
                <adec:decorative xmlns="" xmlns:adec="http://schemas.microsoft.com/office/drawing/2017/decorative" val="1"/>
              </a:ext>
            </a:extLst>
          </p:cNvPr>
          <p:cNvPicPr>
            <a:picLocks noChangeAspect="1"/>
          </p:cNvPicPr>
          <p:nvPr userDrawn="1"/>
        </p:nvPicPr>
        <p:blipFill>
          <a:blip r:embed="rId2"/>
          <a:stretch>
            <a:fillRect/>
          </a:stretch>
        </p:blipFill>
        <p:spPr>
          <a:xfrm>
            <a:off x="1206639" y="5291732"/>
            <a:ext cx="1270000" cy="1270000"/>
          </a:xfrm>
          <a:prstGeom prst="rect">
            <a:avLst/>
          </a:prstGeom>
        </p:spPr>
      </p:pic>
      <p:pic>
        <p:nvPicPr>
          <p:cNvPr id="15" name="Picture 14">
            <a:extLst>
              <a:ext uri="{FF2B5EF4-FFF2-40B4-BE49-F238E27FC236}">
                <a16:creationId xmlns="" xmlns:a16="http://schemas.microsoft.com/office/drawing/2014/main" id="{DE6F23CC-0D07-6B4A-9182-BAF4E0BA4D40}"/>
              </a:ext>
              <a:ext uri="{C183D7F6-B498-43B3-948B-1728B52AA6E4}">
                <adec:decorative xmlns="" xmlns:adec="http://schemas.microsoft.com/office/drawing/2017/decorative" val="1"/>
              </a:ext>
            </a:extLst>
          </p:cNvPr>
          <p:cNvPicPr>
            <a:picLocks noChangeAspect="1"/>
          </p:cNvPicPr>
          <p:nvPr userDrawn="1"/>
        </p:nvPicPr>
        <p:blipFill>
          <a:blip r:embed="rId3"/>
          <a:stretch>
            <a:fillRect/>
          </a:stretch>
        </p:blipFill>
        <p:spPr>
          <a:xfrm>
            <a:off x="3493319" y="5262996"/>
            <a:ext cx="1270000" cy="1270000"/>
          </a:xfrm>
          <a:prstGeom prst="rect">
            <a:avLst/>
          </a:prstGeom>
        </p:spPr>
      </p:pic>
      <p:pic>
        <p:nvPicPr>
          <p:cNvPr id="16" name="Picture 15">
            <a:extLst>
              <a:ext uri="{FF2B5EF4-FFF2-40B4-BE49-F238E27FC236}">
                <a16:creationId xmlns="" xmlns:a16="http://schemas.microsoft.com/office/drawing/2014/main" id="{8B0756AE-6D27-2647-AEB0-E2F0CBF79D5A}"/>
              </a:ext>
              <a:ext uri="{C183D7F6-B498-43B3-948B-1728B52AA6E4}">
                <adec:decorative xmlns="" xmlns:adec="http://schemas.microsoft.com/office/drawing/2017/decorative" val="1"/>
              </a:ext>
            </a:extLst>
          </p:cNvPr>
          <p:cNvPicPr>
            <a:picLocks noChangeAspect="1"/>
          </p:cNvPicPr>
          <p:nvPr userDrawn="1"/>
        </p:nvPicPr>
        <p:blipFill>
          <a:blip r:embed="rId4"/>
          <a:stretch>
            <a:fillRect/>
          </a:stretch>
        </p:blipFill>
        <p:spPr>
          <a:xfrm>
            <a:off x="5780000" y="5262996"/>
            <a:ext cx="1270000" cy="1270000"/>
          </a:xfrm>
          <a:prstGeom prst="rect">
            <a:avLst/>
          </a:prstGeom>
        </p:spPr>
      </p:pic>
      <p:pic>
        <p:nvPicPr>
          <p:cNvPr id="18" name="Picture 17">
            <a:extLst>
              <a:ext uri="{FF2B5EF4-FFF2-40B4-BE49-F238E27FC236}">
                <a16:creationId xmlns="" xmlns:a16="http://schemas.microsoft.com/office/drawing/2014/main" id="{9E604FC7-EAA2-7442-B696-1DCFFAE4EF9E}"/>
              </a:ext>
              <a:ext uri="{C183D7F6-B498-43B3-948B-1728B52AA6E4}">
                <adec:decorative xmlns="" xmlns:adec="http://schemas.microsoft.com/office/drawing/2017/decorative" val="1"/>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8050900" y="5174656"/>
            <a:ext cx="792480" cy="1490472"/>
          </a:xfrm>
          <a:prstGeom prst="rect">
            <a:avLst/>
          </a:prstGeom>
        </p:spPr>
      </p:pic>
      <p:pic>
        <p:nvPicPr>
          <p:cNvPr id="19" name="Picture 18">
            <a:extLst>
              <a:ext uri="{FF2B5EF4-FFF2-40B4-BE49-F238E27FC236}">
                <a16:creationId xmlns="" xmlns:a16="http://schemas.microsoft.com/office/drawing/2014/main" id="{CDBE3637-7E97-6E4E-BB27-C1598BFD27F1}"/>
              </a:ext>
              <a:ext uri="{C183D7F6-B498-43B3-948B-1728B52AA6E4}">
                <adec:decorative xmlns="" xmlns:adec="http://schemas.microsoft.com/office/drawing/2017/decorative" val="1"/>
              </a:ext>
            </a:extLst>
          </p:cNvPr>
          <p:cNvPicPr>
            <a:picLocks noChangeAspect="1"/>
          </p:cNvPicPr>
          <p:nvPr userDrawn="1"/>
        </p:nvPicPr>
        <p:blipFill>
          <a:blip r:embed="rId6"/>
          <a:stretch>
            <a:fillRect/>
          </a:stretch>
        </p:blipFill>
        <p:spPr>
          <a:xfrm>
            <a:off x="9844280" y="5262996"/>
            <a:ext cx="1270000" cy="1270000"/>
          </a:xfrm>
          <a:prstGeom prst="rect">
            <a:avLst/>
          </a:prstGeom>
        </p:spPr>
      </p:pic>
    </p:spTree>
    <p:extLst>
      <p:ext uri="{BB962C8B-B14F-4D97-AF65-F5344CB8AC3E}">
        <p14:creationId xmlns:p14="http://schemas.microsoft.com/office/powerpoint/2010/main" val="22296873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heck Your Understanding Title Slide">
    <p:spTree>
      <p:nvGrpSpPr>
        <p:cNvPr id="1" name=""/>
        <p:cNvGrpSpPr/>
        <p:nvPr/>
      </p:nvGrpSpPr>
      <p:grpSpPr>
        <a:xfrm>
          <a:off x="0" y="0"/>
          <a:ext cx="0" cy="0"/>
          <a:chOff x="0" y="0"/>
          <a:chExt cx="0" cy="0"/>
        </a:xfrm>
      </p:grpSpPr>
      <p:sp>
        <p:nvSpPr>
          <p:cNvPr id="9" name="Rectangle 8"/>
          <p:cNvSpPr/>
          <p:nvPr userDrawn="1"/>
        </p:nvSpPr>
        <p:spPr>
          <a:xfrm>
            <a:off x="0" y="0"/>
            <a:ext cx="12192000" cy="6858000"/>
          </a:xfrm>
          <a:prstGeom prst="rect">
            <a:avLst/>
          </a:prstGeom>
          <a:solidFill>
            <a:srgbClr val="E1E0DF"/>
          </a:solidFill>
          <a:ln w="76200" cmpd="sng">
            <a:solidFill>
              <a:srgbClr val="0099B8"/>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00" dirty="0"/>
          </a:p>
        </p:txBody>
      </p:sp>
      <p:sp>
        <p:nvSpPr>
          <p:cNvPr id="11" name="Title 15"/>
          <p:cNvSpPr>
            <a:spLocks noGrp="1"/>
          </p:cNvSpPr>
          <p:nvPr>
            <p:ph type="title" hasCustomPrompt="1"/>
          </p:nvPr>
        </p:nvSpPr>
        <p:spPr>
          <a:xfrm>
            <a:off x="1669456" y="2461143"/>
            <a:ext cx="8989632" cy="1223282"/>
          </a:xfrm>
        </p:spPr>
        <p:txBody>
          <a:bodyPr>
            <a:noAutofit/>
          </a:bodyPr>
          <a:lstStyle>
            <a:lvl1pPr algn="ctr">
              <a:defRPr sz="4400" b="1" baseline="0">
                <a:solidFill>
                  <a:schemeClr val="accent2"/>
                </a:solidFill>
                <a:latin typeface="Arial" charset="0"/>
                <a:ea typeface="Arial" charset="0"/>
                <a:cs typeface="Arial" charset="0"/>
              </a:defRPr>
            </a:lvl1pPr>
          </a:lstStyle>
          <a:p>
            <a:r>
              <a:rPr lang="en-US" dirty="0"/>
              <a:t>Check Your Understanding</a:t>
            </a:r>
          </a:p>
        </p:txBody>
      </p:sp>
      <p:pic>
        <p:nvPicPr>
          <p:cNvPr id="13" name="Picture 12">
            <a:extLst>
              <a:ext uri="{FF2B5EF4-FFF2-40B4-BE49-F238E27FC236}">
                <a16:creationId xmlns="" xmlns:a16="http://schemas.microsoft.com/office/drawing/2014/main" id="{18DAD55B-6858-5143-840C-28C98F404E93}"/>
              </a:ext>
              <a:ext uri="{C183D7F6-B498-43B3-948B-1728B52AA6E4}">
                <adec:decorative xmlns="" xmlns:adec="http://schemas.microsoft.com/office/drawing/2017/decorative" val="1"/>
              </a:ext>
            </a:extLst>
          </p:cNvPr>
          <p:cNvPicPr>
            <a:picLocks noChangeAspect="1"/>
          </p:cNvPicPr>
          <p:nvPr userDrawn="1"/>
        </p:nvPicPr>
        <p:blipFill>
          <a:blip r:embed="rId2"/>
          <a:stretch>
            <a:fillRect/>
          </a:stretch>
        </p:blipFill>
        <p:spPr>
          <a:xfrm>
            <a:off x="9844280" y="5262996"/>
            <a:ext cx="1270000" cy="1270000"/>
          </a:xfrm>
          <a:prstGeom prst="rect">
            <a:avLst/>
          </a:prstGeom>
        </p:spPr>
      </p:pic>
      <p:pic>
        <p:nvPicPr>
          <p:cNvPr id="16" name="Picture 15">
            <a:extLst>
              <a:ext uri="{FF2B5EF4-FFF2-40B4-BE49-F238E27FC236}">
                <a16:creationId xmlns="" xmlns:a16="http://schemas.microsoft.com/office/drawing/2014/main" id="{A976E9DE-3817-E64B-81C4-BE784826CD9E}"/>
              </a:ext>
              <a:ext uri="{C183D7F6-B498-43B3-948B-1728B52AA6E4}">
                <adec:decorative xmlns="" xmlns:adec="http://schemas.microsoft.com/office/drawing/2017/decorative" val="1"/>
              </a:ext>
            </a:extLst>
          </p:cNvPr>
          <p:cNvPicPr>
            <a:picLocks noChangeAspect="1"/>
          </p:cNvPicPr>
          <p:nvPr userDrawn="1"/>
        </p:nvPicPr>
        <p:blipFill>
          <a:blip r:embed="rId3"/>
          <a:stretch>
            <a:fillRect/>
          </a:stretch>
        </p:blipFill>
        <p:spPr>
          <a:xfrm>
            <a:off x="5461000" y="1089325"/>
            <a:ext cx="1270000" cy="1270000"/>
          </a:xfrm>
          <a:prstGeom prst="rect">
            <a:avLst/>
          </a:prstGeom>
        </p:spPr>
      </p:pic>
      <p:pic>
        <p:nvPicPr>
          <p:cNvPr id="18" name="Picture 17">
            <a:extLst>
              <a:ext uri="{FF2B5EF4-FFF2-40B4-BE49-F238E27FC236}">
                <a16:creationId xmlns="" xmlns:a16="http://schemas.microsoft.com/office/drawing/2014/main" id="{DC101980-ACF7-5D41-974B-703B673C8250}"/>
              </a:ext>
              <a:ext uri="{C183D7F6-B498-43B3-948B-1728B52AA6E4}">
                <adec:decorative xmlns="" xmlns:adec="http://schemas.microsoft.com/office/drawing/2017/decorative" val="1"/>
              </a:ext>
            </a:extLst>
          </p:cNvPr>
          <p:cNvPicPr>
            <a:picLocks noChangeAspect="1"/>
          </p:cNvPicPr>
          <p:nvPr userDrawn="1"/>
        </p:nvPicPr>
        <p:blipFill>
          <a:blip r:embed="rId4"/>
          <a:stretch>
            <a:fillRect/>
          </a:stretch>
        </p:blipFill>
        <p:spPr>
          <a:xfrm>
            <a:off x="3493319" y="5262996"/>
            <a:ext cx="1270000" cy="1270000"/>
          </a:xfrm>
          <a:prstGeom prst="rect">
            <a:avLst/>
          </a:prstGeom>
        </p:spPr>
      </p:pic>
      <p:pic>
        <p:nvPicPr>
          <p:cNvPr id="19" name="Picture 18">
            <a:extLst>
              <a:ext uri="{FF2B5EF4-FFF2-40B4-BE49-F238E27FC236}">
                <a16:creationId xmlns="" xmlns:a16="http://schemas.microsoft.com/office/drawing/2014/main" id="{44CBF0CE-A429-E144-A7CC-288A54A53018}"/>
              </a:ext>
              <a:ext uri="{C183D7F6-B498-43B3-948B-1728B52AA6E4}">
                <adec:decorative xmlns="" xmlns:adec="http://schemas.microsoft.com/office/drawing/2017/decorative" val="1"/>
              </a:ext>
            </a:extLst>
          </p:cNvPr>
          <p:cNvPicPr>
            <a:picLocks noChangeAspect="1"/>
          </p:cNvPicPr>
          <p:nvPr userDrawn="1"/>
        </p:nvPicPr>
        <p:blipFill>
          <a:blip r:embed="rId5"/>
          <a:stretch>
            <a:fillRect/>
          </a:stretch>
        </p:blipFill>
        <p:spPr>
          <a:xfrm>
            <a:off x="5780000" y="5262996"/>
            <a:ext cx="1270000" cy="1270000"/>
          </a:xfrm>
          <a:prstGeom prst="rect">
            <a:avLst/>
          </a:prstGeom>
        </p:spPr>
      </p:pic>
      <p:pic>
        <p:nvPicPr>
          <p:cNvPr id="20" name="Picture 19">
            <a:extLst>
              <a:ext uri="{FF2B5EF4-FFF2-40B4-BE49-F238E27FC236}">
                <a16:creationId xmlns="" xmlns:a16="http://schemas.microsoft.com/office/drawing/2014/main" id="{00E744BA-7DE4-A64D-85EE-9FC3136C791E}"/>
              </a:ext>
              <a:ext uri="{C183D7F6-B498-43B3-948B-1728B52AA6E4}">
                <adec:decorative xmlns="" xmlns:adec="http://schemas.microsoft.com/office/drawing/2017/decorative" val="1"/>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8050900" y="5174656"/>
            <a:ext cx="792480" cy="1490472"/>
          </a:xfrm>
          <a:prstGeom prst="rect">
            <a:avLst/>
          </a:prstGeom>
        </p:spPr>
      </p:pic>
    </p:spTree>
    <p:extLst>
      <p:ext uri="{BB962C8B-B14F-4D97-AF65-F5344CB8AC3E}">
        <p14:creationId xmlns:p14="http://schemas.microsoft.com/office/powerpoint/2010/main" val="190428949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Reading Quiz Title Slide">
    <p:spTree>
      <p:nvGrpSpPr>
        <p:cNvPr id="1" name=""/>
        <p:cNvGrpSpPr/>
        <p:nvPr/>
      </p:nvGrpSpPr>
      <p:grpSpPr>
        <a:xfrm>
          <a:off x="0" y="0"/>
          <a:ext cx="0" cy="0"/>
          <a:chOff x="0" y="0"/>
          <a:chExt cx="0" cy="0"/>
        </a:xfrm>
      </p:grpSpPr>
      <p:sp>
        <p:nvSpPr>
          <p:cNvPr id="9" name="Rectangle 8"/>
          <p:cNvSpPr/>
          <p:nvPr userDrawn="1"/>
        </p:nvSpPr>
        <p:spPr>
          <a:xfrm>
            <a:off x="0" y="0"/>
            <a:ext cx="12192000" cy="6858000"/>
          </a:xfrm>
          <a:prstGeom prst="rect">
            <a:avLst/>
          </a:prstGeom>
          <a:solidFill>
            <a:srgbClr val="E1E0DF"/>
          </a:solidFill>
          <a:ln w="76200" cmpd="sng">
            <a:solidFill>
              <a:srgbClr val="004D7C"/>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00" dirty="0"/>
          </a:p>
        </p:txBody>
      </p:sp>
      <p:sp>
        <p:nvSpPr>
          <p:cNvPr id="13" name="Title 15"/>
          <p:cNvSpPr>
            <a:spLocks noGrp="1"/>
          </p:cNvSpPr>
          <p:nvPr>
            <p:ph type="title" hasCustomPrompt="1"/>
          </p:nvPr>
        </p:nvSpPr>
        <p:spPr>
          <a:xfrm>
            <a:off x="1669456" y="2461143"/>
            <a:ext cx="8989632" cy="1223282"/>
          </a:xfrm>
        </p:spPr>
        <p:txBody>
          <a:bodyPr>
            <a:noAutofit/>
          </a:bodyPr>
          <a:lstStyle>
            <a:lvl1pPr algn="ctr">
              <a:defRPr sz="4400" b="1" baseline="0">
                <a:solidFill>
                  <a:srgbClr val="004D7C"/>
                </a:solidFill>
                <a:latin typeface="Arial" charset="0"/>
                <a:ea typeface="Arial" charset="0"/>
                <a:cs typeface="Arial" charset="0"/>
              </a:defRPr>
            </a:lvl1pPr>
          </a:lstStyle>
          <a:p>
            <a:r>
              <a:rPr lang="en-US" dirty="0"/>
              <a:t>Reading Quiz</a:t>
            </a:r>
          </a:p>
        </p:txBody>
      </p:sp>
      <p:pic>
        <p:nvPicPr>
          <p:cNvPr id="11" name="Picture 10">
            <a:extLst>
              <a:ext uri="{FF2B5EF4-FFF2-40B4-BE49-F238E27FC236}">
                <a16:creationId xmlns="" xmlns:a16="http://schemas.microsoft.com/office/drawing/2014/main" id="{FF91C595-0458-3C40-A889-CE6F805DDC1A}"/>
              </a:ext>
              <a:ext uri="{C183D7F6-B498-43B3-948B-1728B52AA6E4}">
                <adec:decorative xmlns="" xmlns:adec="http://schemas.microsoft.com/office/drawing/2017/decorative" val="1"/>
              </a:ext>
            </a:extLst>
          </p:cNvPr>
          <p:cNvPicPr>
            <a:picLocks noChangeAspect="1"/>
          </p:cNvPicPr>
          <p:nvPr userDrawn="1"/>
        </p:nvPicPr>
        <p:blipFill>
          <a:blip r:embed="rId2"/>
          <a:stretch>
            <a:fillRect/>
          </a:stretch>
        </p:blipFill>
        <p:spPr>
          <a:xfrm>
            <a:off x="9844280" y="5262996"/>
            <a:ext cx="1270000" cy="1270000"/>
          </a:xfrm>
          <a:prstGeom prst="rect">
            <a:avLst/>
          </a:prstGeom>
        </p:spPr>
      </p:pic>
      <p:pic>
        <p:nvPicPr>
          <p:cNvPr id="12" name="Picture 11">
            <a:extLst>
              <a:ext uri="{FF2B5EF4-FFF2-40B4-BE49-F238E27FC236}">
                <a16:creationId xmlns="" xmlns:a16="http://schemas.microsoft.com/office/drawing/2014/main" id="{0260E5B3-51AD-3645-BE66-136BE0733B74}"/>
              </a:ext>
              <a:ext uri="{C183D7F6-B498-43B3-948B-1728B52AA6E4}">
                <adec:decorative xmlns="" xmlns:adec="http://schemas.microsoft.com/office/drawing/2017/decorative" val="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050900" y="5174656"/>
            <a:ext cx="792480" cy="1490472"/>
          </a:xfrm>
          <a:prstGeom prst="rect">
            <a:avLst/>
          </a:prstGeom>
        </p:spPr>
      </p:pic>
      <p:pic>
        <p:nvPicPr>
          <p:cNvPr id="16" name="Picture 15">
            <a:extLst>
              <a:ext uri="{FF2B5EF4-FFF2-40B4-BE49-F238E27FC236}">
                <a16:creationId xmlns="" xmlns:a16="http://schemas.microsoft.com/office/drawing/2014/main" id="{3608C9C3-3B84-E849-8829-07FB4BC21C01}"/>
              </a:ext>
              <a:ext uri="{C183D7F6-B498-43B3-948B-1728B52AA6E4}">
                <adec:decorative xmlns="" xmlns:adec="http://schemas.microsoft.com/office/drawing/2017/decorative" val="1"/>
              </a:ext>
            </a:extLst>
          </p:cNvPr>
          <p:cNvPicPr>
            <a:picLocks noChangeAspect="1"/>
          </p:cNvPicPr>
          <p:nvPr userDrawn="1"/>
        </p:nvPicPr>
        <p:blipFill>
          <a:blip r:embed="rId4"/>
          <a:stretch>
            <a:fillRect/>
          </a:stretch>
        </p:blipFill>
        <p:spPr>
          <a:xfrm>
            <a:off x="5587668" y="1003986"/>
            <a:ext cx="1270000" cy="1270000"/>
          </a:xfrm>
          <a:prstGeom prst="rect">
            <a:avLst/>
          </a:prstGeom>
        </p:spPr>
      </p:pic>
      <p:pic>
        <p:nvPicPr>
          <p:cNvPr id="18" name="Picture 17">
            <a:extLst>
              <a:ext uri="{FF2B5EF4-FFF2-40B4-BE49-F238E27FC236}">
                <a16:creationId xmlns="" xmlns:a16="http://schemas.microsoft.com/office/drawing/2014/main" id="{82E4EC70-384C-814B-9E96-21050AB907DE}"/>
              </a:ext>
              <a:ext uri="{C183D7F6-B498-43B3-948B-1728B52AA6E4}">
                <adec:decorative xmlns="" xmlns:adec="http://schemas.microsoft.com/office/drawing/2017/decorative" val="1"/>
              </a:ext>
            </a:extLst>
          </p:cNvPr>
          <p:cNvPicPr>
            <a:picLocks noChangeAspect="1"/>
          </p:cNvPicPr>
          <p:nvPr userDrawn="1"/>
        </p:nvPicPr>
        <p:blipFill>
          <a:blip r:embed="rId5"/>
          <a:stretch>
            <a:fillRect/>
          </a:stretch>
        </p:blipFill>
        <p:spPr>
          <a:xfrm>
            <a:off x="3493319" y="5262996"/>
            <a:ext cx="1270000" cy="1270000"/>
          </a:xfrm>
          <a:prstGeom prst="rect">
            <a:avLst/>
          </a:prstGeom>
        </p:spPr>
      </p:pic>
      <p:pic>
        <p:nvPicPr>
          <p:cNvPr id="19" name="Picture 18">
            <a:extLst>
              <a:ext uri="{FF2B5EF4-FFF2-40B4-BE49-F238E27FC236}">
                <a16:creationId xmlns="" xmlns:a16="http://schemas.microsoft.com/office/drawing/2014/main" id="{93FC0BD8-C9F6-5442-9EB5-7481D7283D3B}"/>
              </a:ext>
              <a:ext uri="{C183D7F6-B498-43B3-948B-1728B52AA6E4}">
                <adec:decorative xmlns="" xmlns:adec="http://schemas.microsoft.com/office/drawing/2017/decorative" val="1"/>
              </a:ext>
            </a:extLst>
          </p:cNvPr>
          <p:cNvPicPr>
            <a:picLocks noChangeAspect="1"/>
          </p:cNvPicPr>
          <p:nvPr userDrawn="1"/>
        </p:nvPicPr>
        <p:blipFill>
          <a:blip r:embed="rId6"/>
          <a:stretch>
            <a:fillRect/>
          </a:stretch>
        </p:blipFill>
        <p:spPr>
          <a:xfrm>
            <a:off x="1206639" y="5291732"/>
            <a:ext cx="1270000" cy="1270000"/>
          </a:xfrm>
          <a:prstGeom prst="rect">
            <a:avLst/>
          </a:prstGeom>
        </p:spPr>
      </p:pic>
    </p:spTree>
    <p:extLst>
      <p:ext uri="{BB962C8B-B14F-4D97-AF65-F5344CB8AC3E}">
        <p14:creationId xmlns:p14="http://schemas.microsoft.com/office/powerpoint/2010/main" val="23971865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licker Question Title Slide">
    <p:spTree>
      <p:nvGrpSpPr>
        <p:cNvPr id="1" name=""/>
        <p:cNvGrpSpPr/>
        <p:nvPr/>
      </p:nvGrpSpPr>
      <p:grpSpPr>
        <a:xfrm>
          <a:off x="0" y="0"/>
          <a:ext cx="0" cy="0"/>
          <a:chOff x="0" y="0"/>
          <a:chExt cx="0" cy="0"/>
        </a:xfrm>
      </p:grpSpPr>
      <p:sp>
        <p:nvSpPr>
          <p:cNvPr id="9" name="Rectangle 8"/>
          <p:cNvSpPr/>
          <p:nvPr userDrawn="1"/>
        </p:nvSpPr>
        <p:spPr>
          <a:xfrm>
            <a:off x="0" y="0"/>
            <a:ext cx="12192000" cy="6858000"/>
          </a:xfrm>
          <a:prstGeom prst="rect">
            <a:avLst/>
          </a:prstGeom>
          <a:solidFill>
            <a:srgbClr val="E1E0DF"/>
          </a:solidFill>
          <a:ln w="76200" cmpd="sng">
            <a:solidFill>
              <a:srgbClr val="2C2D2F"/>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00" dirty="0"/>
          </a:p>
        </p:txBody>
      </p:sp>
      <p:pic>
        <p:nvPicPr>
          <p:cNvPr id="28" name="Picture 2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73479" y="861497"/>
            <a:ext cx="792480" cy="1490472"/>
          </a:xfrm>
          <a:prstGeom prst="rect">
            <a:avLst/>
          </a:prstGeom>
        </p:spPr>
      </p:pic>
      <p:sp>
        <p:nvSpPr>
          <p:cNvPr id="13" name="Title 15"/>
          <p:cNvSpPr>
            <a:spLocks noGrp="1"/>
          </p:cNvSpPr>
          <p:nvPr>
            <p:ph type="title" hasCustomPrompt="1"/>
          </p:nvPr>
        </p:nvSpPr>
        <p:spPr>
          <a:xfrm>
            <a:off x="1669456" y="2461143"/>
            <a:ext cx="8989632" cy="1223282"/>
          </a:xfrm>
        </p:spPr>
        <p:txBody>
          <a:bodyPr>
            <a:noAutofit/>
          </a:bodyPr>
          <a:lstStyle>
            <a:lvl1pPr algn="ctr">
              <a:defRPr sz="4400" b="1" baseline="0">
                <a:solidFill>
                  <a:srgbClr val="2C2D2F"/>
                </a:solidFill>
                <a:latin typeface="Arial" charset="0"/>
                <a:ea typeface="Arial" charset="0"/>
                <a:cs typeface="Arial" charset="0"/>
              </a:defRPr>
            </a:lvl1pPr>
          </a:lstStyle>
          <a:p>
            <a:r>
              <a:rPr lang="en-US" dirty="0"/>
              <a:t>Clicker Question</a:t>
            </a:r>
          </a:p>
        </p:txBody>
      </p:sp>
      <p:pic>
        <p:nvPicPr>
          <p:cNvPr id="11" name="Picture 10">
            <a:extLst>
              <a:ext uri="{FF2B5EF4-FFF2-40B4-BE49-F238E27FC236}">
                <a16:creationId xmlns="" xmlns:a16="http://schemas.microsoft.com/office/drawing/2014/main" id="{72D69E3F-AAF3-EC44-AA0E-7D4D291BCEEA}"/>
              </a:ext>
              <a:ext uri="{C183D7F6-B498-43B3-948B-1728B52AA6E4}">
                <adec:decorative xmlns="" xmlns:adec="http://schemas.microsoft.com/office/drawing/2017/decorative" val="1"/>
              </a:ext>
            </a:extLst>
          </p:cNvPr>
          <p:cNvPicPr>
            <a:picLocks noChangeAspect="1"/>
          </p:cNvPicPr>
          <p:nvPr userDrawn="1"/>
        </p:nvPicPr>
        <p:blipFill>
          <a:blip r:embed="rId3"/>
          <a:stretch>
            <a:fillRect/>
          </a:stretch>
        </p:blipFill>
        <p:spPr>
          <a:xfrm>
            <a:off x="9844280" y="5262996"/>
            <a:ext cx="1270000" cy="1270000"/>
          </a:xfrm>
          <a:prstGeom prst="rect">
            <a:avLst/>
          </a:prstGeom>
        </p:spPr>
      </p:pic>
      <p:pic>
        <p:nvPicPr>
          <p:cNvPr id="15" name="Picture 14">
            <a:extLst>
              <a:ext uri="{FF2B5EF4-FFF2-40B4-BE49-F238E27FC236}">
                <a16:creationId xmlns="" xmlns:a16="http://schemas.microsoft.com/office/drawing/2014/main" id="{84190E6D-83F5-644A-859D-0DBAB1E052EF}"/>
              </a:ext>
              <a:ext uri="{C183D7F6-B498-43B3-948B-1728B52AA6E4}">
                <adec:decorative xmlns="" xmlns:adec="http://schemas.microsoft.com/office/drawing/2017/decorative" val="1"/>
              </a:ext>
            </a:extLst>
          </p:cNvPr>
          <p:cNvPicPr>
            <a:picLocks noChangeAspect="1"/>
          </p:cNvPicPr>
          <p:nvPr userDrawn="1"/>
        </p:nvPicPr>
        <p:blipFill>
          <a:blip r:embed="rId4"/>
          <a:stretch>
            <a:fillRect/>
          </a:stretch>
        </p:blipFill>
        <p:spPr>
          <a:xfrm>
            <a:off x="3493319" y="5262996"/>
            <a:ext cx="1270000" cy="1270000"/>
          </a:xfrm>
          <a:prstGeom prst="rect">
            <a:avLst/>
          </a:prstGeom>
        </p:spPr>
      </p:pic>
      <p:pic>
        <p:nvPicPr>
          <p:cNvPr id="16" name="Picture 15">
            <a:extLst>
              <a:ext uri="{FF2B5EF4-FFF2-40B4-BE49-F238E27FC236}">
                <a16:creationId xmlns="" xmlns:a16="http://schemas.microsoft.com/office/drawing/2014/main" id="{CEDB5450-328C-FC4A-B401-0AE59FA92B40}"/>
              </a:ext>
              <a:ext uri="{C183D7F6-B498-43B3-948B-1728B52AA6E4}">
                <adec:decorative xmlns="" xmlns:adec="http://schemas.microsoft.com/office/drawing/2017/decorative" val="1"/>
              </a:ext>
            </a:extLst>
          </p:cNvPr>
          <p:cNvPicPr>
            <a:picLocks noChangeAspect="1"/>
          </p:cNvPicPr>
          <p:nvPr userDrawn="1"/>
        </p:nvPicPr>
        <p:blipFill>
          <a:blip r:embed="rId5"/>
          <a:stretch>
            <a:fillRect/>
          </a:stretch>
        </p:blipFill>
        <p:spPr>
          <a:xfrm>
            <a:off x="5780000" y="5262996"/>
            <a:ext cx="1270000" cy="1270000"/>
          </a:xfrm>
          <a:prstGeom prst="rect">
            <a:avLst/>
          </a:prstGeom>
        </p:spPr>
      </p:pic>
      <p:pic>
        <p:nvPicPr>
          <p:cNvPr id="18" name="Picture 17">
            <a:extLst>
              <a:ext uri="{FF2B5EF4-FFF2-40B4-BE49-F238E27FC236}">
                <a16:creationId xmlns="" xmlns:a16="http://schemas.microsoft.com/office/drawing/2014/main" id="{E7584102-3FDD-1F4D-98EE-DFACF4D3A09E}"/>
              </a:ext>
              <a:ext uri="{C183D7F6-B498-43B3-948B-1728B52AA6E4}">
                <adec:decorative xmlns="" xmlns:adec="http://schemas.microsoft.com/office/drawing/2017/decorative" val="1"/>
              </a:ext>
            </a:extLst>
          </p:cNvPr>
          <p:cNvPicPr>
            <a:picLocks noChangeAspect="1"/>
          </p:cNvPicPr>
          <p:nvPr userDrawn="1"/>
        </p:nvPicPr>
        <p:blipFill>
          <a:blip r:embed="rId6"/>
          <a:stretch>
            <a:fillRect/>
          </a:stretch>
        </p:blipFill>
        <p:spPr>
          <a:xfrm>
            <a:off x="1206639" y="5291732"/>
            <a:ext cx="1270000" cy="1270000"/>
          </a:xfrm>
          <a:prstGeom prst="rect">
            <a:avLst/>
          </a:prstGeom>
        </p:spPr>
      </p:pic>
    </p:spTree>
    <p:extLst>
      <p:ext uri="{BB962C8B-B14F-4D97-AF65-F5344CB8AC3E}">
        <p14:creationId xmlns:p14="http://schemas.microsoft.com/office/powerpoint/2010/main" val="29960922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earning Objectives Slide_FINAL">
    <p:spTree>
      <p:nvGrpSpPr>
        <p:cNvPr id="1" name=""/>
        <p:cNvGrpSpPr/>
        <p:nvPr/>
      </p:nvGrpSpPr>
      <p:grpSpPr>
        <a:xfrm>
          <a:off x="0" y="0"/>
          <a:ext cx="0" cy="0"/>
          <a:chOff x="0" y="0"/>
          <a:chExt cx="0" cy="0"/>
        </a:xfrm>
      </p:grpSpPr>
      <p:sp>
        <p:nvSpPr>
          <p:cNvPr id="7" name="TextBox 6"/>
          <p:cNvSpPr txBox="1"/>
          <p:nvPr userDrawn="1"/>
        </p:nvSpPr>
        <p:spPr>
          <a:xfrm>
            <a:off x="116775" y="87588"/>
            <a:ext cx="11891031" cy="1754326"/>
          </a:xfrm>
          <a:prstGeom prst="rect">
            <a:avLst/>
          </a:prstGeom>
          <a:solidFill>
            <a:srgbClr val="E7E6E5"/>
          </a:solidFill>
          <a:ln w="76200" cmpd="sng">
            <a:solidFill>
              <a:schemeClr val="bg1"/>
            </a:solidFill>
          </a:ln>
        </p:spPr>
        <p:txBody>
          <a:bodyPr wrap="square" rtlCol="0">
            <a:spAutoFit/>
          </a:bodyPr>
          <a:lstStyle/>
          <a:p>
            <a:endParaRPr lang="en-US" sz="3600" b="1" baseline="0" dirty="0">
              <a:solidFill>
                <a:schemeClr val="accent1"/>
              </a:solidFill>
              <a:latin typeface="Arial"/>
              <a:cs typeface="Arial"/>
            </a:endParaRPr>
          </a:p>
          <a:p>
            <a:endParaRPr lang="en-US" sz="3600" b="1" baseline="0" dirty="0">
              <a:solidFill>
                <a:schemeClr val="accent1"/>
              </a:solidFill>
              <a:latin typeface="Arial"/>
              <a:cs typeface="Arial"/>
            </a:endParaRPr>
          </a:p>
          <a:p>
            <a:endParaRPr lang="en-US" sz="3600" b="1" baseline="0" dirty="0">
              <a:solidFill>
                <a:schemeClr val="accent1"/>
              </a:solidFill>
              <a:latin typeface="Arial"/>
              <a:cs typeface="Arial"/>
            </a:endParaRPr>
          </a:p>
        </p:txBody>
      </p:sp>
      <p:sp>
        <p:nvSpPr>
          <p:cNvPr id="2" name="Title 1"/>
          <p:cNvSpPr>
            <a:spLocks noGrp="1"/>
          </p:cNvSpPr>
          <p:nvPr>
            <p:ph type="title" hasCustomPrompt="1"/>
          </p:nvPr>
        </p:nvSpPr>
        <p:spPr>
          <a:ln>
            <a:noFill/>
          </a:ln>
        </p:spPr>
        <p:txBody>
          <a:bodyPr>
            <a:noAutofit/>
          </a:bodyPr>
          <a:lstStyle>
            <a:lvl1pPr marL="0" indent="0" algn="l">
              <a:buFont typeface="Arial" charset="0"/>
              <a:buNone/>
              <a:defRPr sz="3800" b="1" baseline="0">
                <a:solidFill>
                  <a:schemeClr val="accent1"/>
                </a:solidFill>
                <a:latin typeface="Arial" charset="0"/>
                <a:ea typeface="Arial" charset="0"/>
                <a:cs typeface="Arial" charset="0"/>
              </a:defRPr>
            </a:lvl1pPr>
          </a:lstStyle>
          <a:p>
            <a:r>
              <a:rPr lang="en-US" dirty="0"/>
              <a:t>Learning Objectives</a:t>
            </a:r>
          </a:p>
        </p:txBody>
      </p:sp>
      <p:sp>
        <p:nvSpPr>
          <p:cNvPr id="3" name="Text Placeholder 12"/>
          <p:cNvSpPr>
            <a:spLocks noGrp="1"/>
          </p:cNvSpPr>
          <p:nvPr>
            <p:ph type="body" sz="quarter" idx="10"/>
          </p:nvPr>
        </p:nvSpPr>
        <p:spPr>
          <a:xfrm>
            <a:off x="449948" y="1841914"/>
            <a:ext cx="11224683" cy="40338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8" name="Picture 7">
            <a:extLst>
              <a:ext uri="{C183D7F6-B498-43B3-948B-1728B52AA6E4}">
                <adec:decorative xmlns=""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150110" y="268957"/>
            <a:ext cx="1524521" cy="1128917"/>
          </a:xfrm>
          <a:prstGeom prst="rect">
            <a:avLst/>
          </a:prstGeom>
        </p:spPr>
      </p:pic>
      <p:cxnSp>
        <p:nvCxnSpPr>
          <p:cNvPr id="10" name="Straight Connector 9">
            <a:extLst>
              <a:ext uri="{FF2B5EF4-FFF2-40B4-BE49-F238E27FC236}">
                <a16:creationId xmlns="" xmlns:a16="http://schemas.microsoft.com/office/drawing/2014/main" id="{3C29F298-E6FB-B34E-BB01-C77F18263231}"/>
              </a:ext>
            </a:extLst>
          </p:cNvPr>
          <p:cNvCxnSpPr>
            <a:cxnSpLocks/>
          </p:cNvCxnSpPr>
          <p:nvPr userDrawn="1"/>
        </p:nvCxnSpPr>
        <p:spPr>
          <a:xfrm>
            <a:off x="585968" y="1423321"/>
            <a:ext cx="10972800" cy="0"/>
          </a:xfrm>
          <a:prstGeom prst="line">
            <a:avLst/>
          </a:prstGeom>
          <a:ln w="76200" cmpd="sng">
            <a:solidFill>
              <a:schemeClr val="accent1"/>
            </a:solidFill>
          </a:ln>
          <a:effectLst/>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78591483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og Post Title Slide">
    <p:spTree>
      <p:nvGrpSpPr>
        <p:cNvPr id="1" name=""/>
        <p:cNvGrpSpPr/>
        <p:nvPr/>
      </p:nvGrpSpPr>
      <p:grpSpPr>
        <a:xfrm>
          <a:off x="0" y="0"/>
          <a:ext cx="0" cy="0"/>
          <a:chOff x="0" y="0"/>
          <a:chExt cx="0" cy="0"/>
        </a:xfrm>
      </p:grpSpPr>
      <p:sp>
        <p:nvSpPr>
          <p:cNvPr id="9" name="Rectangle 8"/>
          <p:cNvSpPr/>
          <p:nvPr userDrawn="1"/>
        </p:nvSpPr>
        <p:spPr>
          <a:xfrm>
            <a:off x="0" y="0"/>
            <a:ext cx="12192000" cy="6858000"/>
          </a:xfrm>
          <a:prstGeom prst="rect">
            <a:avLst/>
          </a:prstGeom>
          <a:solidFill>
            <a:srgbClr val="E1E0DF"/>
          </a:solidFill>
          <a:ln w="76200" cmpd="sng">
            <a:solidFill>
              <a:schemeClr val="accent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00" dirty="0"/>
          </a:p>
        </p:txBody>
      </p:sp>
      <p:sp>
        <p:nvSpPr>
          <p:cNvPr id="13" name="Title 15"/>
          <p:cNvSpPr>
            <a:spLocks noGrp="1"/>
          </p:cNvSpPr>
          <p:nvPr>
            <p:ph type="title" hasCustomPrompt="1"/>
          </p:nvPr>
        </p:nvSpPr>
        <p:spPr>
          <a:xfrm>
            <a:off x="1669456" y="2461143"/>
            <a:ext cx="8989632" cy="1223282"/>
          </a:xfrm>
        </p:spPr>
        <p:txBody>
          <a:bodyPr>
            <a:noAutofit/>
          </a:bodyPr>
          <a:lstStyle>
            <a:lvl1pPr algn="ctr">
              <a:defRPr sz="4400" b="1" baseline="0">
                <a:solidFill>
                  <a:schemeClr val="accent1"/>
                </a:solidFill>
                <a:latin typeface="Arial" charset="0"/>
                <a:ea typeface="Arial" charset="0"/>
                <a:cs typeface="Arial" charset="0"/>
              </a:defRPr>
            </a:lvl1pPr>
          </a:lstStyle>
          <a:p>
            <a:r>
              <a:rPr lang="en-US" dirty="0"/>
              <a:t>Blog Post</a:t>
            </a:r>
          </a:p>
        </p:txBody>
      </p:sp>
      <p:pic>
        <p:nvPicPr>
          <p:cNvPr id="15" name="Picture 14">
            <a:extLst>
              <a:ext uri="{FF2B5EF4-FFF2-40B4-BE49-F238E27FC236}">
                <a16:creationId xmlns="" xmlns:a16="http://schemas.microsoft.com/office/drawing/2014/main" id="{04A5C5FF-B77C-6541-8A9E-C182A2BD04E9}"/>
              </a:ext>
              <a:ext uri="{C183D7F6-B498-43B3-948B-1728B52AA6E4}">
                <adec:decorative xmlns="" xmlns:adec="http://schemas.microsoft.com/office/drawing/2017/decorative" val="1"/>
              </a:ext>
            </a:extLst>
          </p:cNvPr>
          <p:cNvPicPr>
            <a:picLocks noChangeAspect="1"/>
          </p:cNvPicPr>
          <p:nvPr userDrawn="1"/>
        </p:nvPicPr>
        <p:blipFill>
          <a:blip r:embed="rId2"/>
          <a:stretch>
            <a:fillRect/>
          </a:stretch>
        </p:blipFill>
        <p:spPr>
          <a:xfrm>
            <a:off x="5461000" y="1076002"/>
            <a:ext cx="1270000" cy="1270000"/>
          </a:xfrm>
          <a:prstGeom prst="rect">
            <a:avLst/>
          </a:prstGeom>
        </p:spPr>
      </p:pic>
      <p:pic>
        <p:nvPicPr>
          <p:cNvPr id="16" name="Picture 15">
            <a:extLst>
              <a:ext uri="{FF2B5EF4-FFF2-40B4-BE49-F238E27FC236}">
                <a16:creationId xmlns="" xmlns:a16="http://schemas.microsoft.com/office/drawing/2014/main" id="{FAD8C9F6-89FA-CB4C-8E71-07FA0B1DA83B}"/>
              </a:ext>
              <a:ext uri="{C183D7F6-B498-43B3-948B-1728B52AA6E4}">
                <adec:decorative xmlns="" xmlns:adec="http://schemas.microsoft.com/office/drawing/2017/decorative" val="1"/>
              </a:ext>
            </a:extLst>
          </p:cNvPr>
          <p:cNvPicPr>
            <a:picLocks noChangeAspect="1"/>
          </p:cNvPicPr>
          <p:nvPr userDrawn="1"/>
        </p:nvPicPr>
        <p:blipFill>
          <a:blip r:embed="rId3"/>
          <a:stretch>
            <a:fillRect/>
          </a:stretch>
        </p:blipFill>
        <p:spPr>
          <a:xfrm>
            <a:off x="1206639" y="5291732"/>
            <a:ext cx="1270000" cy="1270000"/>
          </a:xfrm>
          <a:prstGeom prst="rect">
            <a:avLst/>
          </a:prstGeom>
        </p:spPr>
      </p:pic>
      <p:pic>
        <p:nvPicPr>
          <p:cNvPr id="18" name="Picture 17">
            <a:extLst>
              <a:ext uri="{FF2B5EF4-FFF2-40B4-BE49-F238E27FC236}">
                <a16:creationId xmlns="" xmlns:a16="http://schemas.microsoft.com/office/drawing/2014/main" id="{5F390AAE-E0F9-6F4F-9F8C-71A7C41F62F7}"/>
              </a:ext>
              <a:ext uri="{C183D7F6-B498-43B3-948B-1728B52AA6E4}">
                <adec:decorative xmlns="" xmlns:adec="http://schemas.microsoft.com/office/drawing/2017/decorative" val="1"/>
              </a:ext>
            </a:extLst>
          </p:cNvPr>
          <p:cNvPicPr>
            <a:picLocks noChangeAspect="1"/>
          </p:cNvPicPr>
          <p:nvPr userDrawn="1"/>
        </p:nvPicPr>
        <p:blipFill>
          <a:blip r:embed="rId4"/>
          <a:stretch>
            <a:fillRect/>
          </a:stretch>
        </p:blipFill>
        <p:spPr>
          <a:xfrm>
            <a:off x="3493319" y="5262996"/>
            <a:ext cx="1270000" cy="1270000"/>
          </a:xfrm>
          <a:prstGeom prst="rect">
            <a:avLst/>
          </a:prstGeom>
        </p:spPr>
      </p:pic>
      <p:pic>
        <p:nvPicPr>
          <p:cNvPr id="19" name="Picture 18">
            <a:extLst>
              <a:ext uri="{FF2B5EF4-FFF2-40B4-BE49-F238E27FC236}">
                <a16:creationId xmlns="" xmlns:a16="http://schemas.microsoft.com/office/drawing/2014/main" id="{420FA8E6-8744-A74C-92B5-2B85B8D85725}"/>
              </a:ext>
              <a:ext uri="{C183D7F6-B498-43B3-948B-1728B52AA6E4}">
                <adec:decorative xmlns="" xmlns:adec="http://schemas.microsoft.com/office/drawing/2017/decorative" val="1"/>
              </a:ext>
            </a:extLst>
          </p:cNvPr>
          <p:cNvPicPr>
            <a:picLocks noChangeAspect="1"/>
          </p:cNvPicPr>
          <p:nvPr userDrawn="1"/>
        </p:nvPicPr>
        <p:blipFill>
          <a:blip r:embed="rId5"/>
          <a:stretch>
            <a:fillRect/>
          </a:stretch>
        </p:blipFill>
        <p:spPr>
          <a:xfrm>
            <a:off x="5780000" y="5262996"/>
            <a:ext cx="1270000" cy="1270000"/>
          </a:xfrm>
          <a:prstGeom prst="rect">
            <a:avLst/>
          </a:prstGeom>
        </p:spPr>
      </p:pic>
      <p:pic>
        <p:nvPicPr>
          <p:cNvPr id="20" name="Picture 19">
            <a:extLst>
              <a:ext uri="{FF2B5EF4-FFF2-40B4-BE49-F238E27FC236}">
                <a16:creationId xmlns="" xmlns:a16="http://schemas.microsoft.com/office/drawing/2014/main" id="{5E467CD7-E54A-F240-86A4-AF76CBE1ABEC}"/>
              </a:ext>
              <a:ext uri="{C183D7F6-B498-43B3-948B-1728B52AA6E4}">
                <adec:decorative xmlns="" xmlns:adec="http://schemas.microsoft.com/office/drawing/2017/decorative" val="1"/>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8050900" y="5174656"/>
            <a:ext cx="792480" cy="1490472"/>
          </a:xfrm>
          <a:prstGeom prst="rect">
            <a:avLst/>
          </a:prstGeom>
        </p:spPr>
      </p:pic>
    </p:spTree>
    <p:extLst>
      <p:ext uri="{BB962C8B-B14F-4D97-AF65-F5344CB8AC3E}">
        <p14:creationId xmlns:p14="http://schemas.microsoft.com/office/powerpoint/2010/main" val="382046218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Working it Through Title Slide">
    <p:spTree>
      <p:nvGrpSpPr>
        <p:cNvPr id="1" name=""/>
        <p:cNvGrpSpPr/>
        <p:nvPr/>
      </p:nvGrpSpPr>
      <p:grpSpPr>
        <a:xfrm>
          <a:off x="0" y="0"/>
          <a:ext cx="0" cy="0"/>
          <a:chOff x="0" y="0"/>
          <a:chExt cx="0" cy="0"/>
        </a:xfrm>
      </p:grpSpPr>
      <p:sp>
        <p:nvSpPr>
          <p:cNvPr id="9" name="Rectangle 8"/>
          <p:cNvSpPr/>
          <p:nvPr userDrawn="1"/>
        </p:nvSpPr>
        <p:spPr>
          <a:xfrm>
            <a:off x="0" y="0"/>
            <a:ext cx="12192000" cy="6858000"/>
          </a:xfrm>
          <a:prstGeom prst="rect">
            <a:avLst/>
          </a:prstGeom>
          <a:solidFill>
            <a:srgbClr val="E1E0DF"/>
          </a:solidFill>
          <a:ln w="76200" cmpd="sng">
            <a:solidFill>
              <a:srgbClr val="67B034"/>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00" dirty="0">
              <a:solidFill>
                <a:srgbClr val="67B034"/>
              </a:solidFill>
            </a:endParaRPr>
          </a:p>
        </p:txBody>
      </p:sp>
      <p:sp>
        <p:nvSpPr>
          <p:cNvPr id="13" name="Title 15"/>
          <p:cNvSpPr>
            <a:spLocks noGrp="1"/>
          </p:cNvSpPr>
          <p:nvPr>
            <p:ph type="title" hasCustomPrompt="1"/>
          </p:nvPr>
        </p:nvSpPr>
        <p:spPr>
          <a:xfrm>
            <a:off x="1669456" y="2461143"/>
            <a:ext cx="8989632" cy="1223282"/>
          </a:xfrm>
        </p:spPr>
        <p:txBody>
          <a:bodyPr>
            <a:noAutofit/>
          </a:bodyPr>
          <a:lstStyle>
            <a:lvl1pPr algn="ctr">
              <a:defRPr sz="4400" b="1" baseline="0">
                <a:solidFill>
                  <a:srgbClr val="67B034"/>
                </a:solidFill>
                <a:latin typeface="Arial" charset="0"/>
                <a:ea typeface="Arial" charset="0"/>
                <a:cs typeface="Arial" charset="0"/>
              </a:defRPr>
            </a:lvl1pPr>
          </a:lstStyle>
          <a:p>
            <a:r>
              <a:rPr lang="en-US" dirty="0"/>
              <a:t>Working It Through</a:t>
            </a:r>
          </a:p>
        </p:txBody>
      </p:sp>
      <p:pic>
        <p:nvPicPr>
          <p:cNvPr id="11" name="Picture 10">
            <a:extLst>
              <a:ext uri="{FF2B5EF4-FFF2-40B4-BE49-F238E27FC236}">
                <a16:creationId xmlns="" xmlns:a16="http://schemas.microsoft.com/office/drawing/2014/main" id="{44B551A3-6912-8E4B-8C52-264BA1C8DC8F}"/>
              </a:ext>
              <a:ext uri="{C183D7F6-B498-43B3-948B-1728B52AA6E4}">
                <adec:decorative xmlns="" xmlns:adec="http://schemas.microsoft.com/office/drawing/2017/decorative" val="1"/>
              </a:ext>
            </a:extLst>
          </p:cNvPr>
          <p:cNvPicPr>
            <a:picLocks noChangeAspect="1"/>
          </p:cNvPicPr>
          <p:nvPr userDrawn="1"/>
        </p:nvPicPr>
        <p:blipFill>
          <a:blip r:embed="rId2"/>
          <a:stretch>
            <a:fillRect/>
          </a:stretch>
        </p:blipFill>
        <p:spPr>
          <a:xfrm>
            <a:off x="5461000" y="1094042"/>
            <a:ext cx="1270000" cy="1270000"/>
          </a:xfrm>
          <a:prstGeom prst="rect">
            <a:avLst/>
          </a:prstGeom>
        </p:spPr>
      </p:pic>
      <p:pic>
        <p:nvPicPr>
          <p:cNvPr id="15" name="Picture 14">
            <a:extLst>
              <a:ext uri="{FF2B5EF4-FFF2-40B4-BE49-F238E27FC236}">
                <a16:creationId xmlns="" xmlns:a16="http://schemas.microsoft.com/office/drawing/2014/main" id="{3589748B-1A2A-4443-A475-E4F5B6C174DB}"/>
              </a:ext>
              <a:ext uri="{C183D7F6-B498-43B3-948B-1728B52AA6E4}">
                <adec:decorative xmlns="" xmlns:adec="http://schemas.microsoft.com/office/drawing/2017/decorative" val="1"/>
              </a:ext>
            </a:extLst>
          </p:cNvPr>
          <p:cNvPicPr>
            <a:picLocks noChangeAspect="1"/>
          </p:cNvPicPr>
          <p:nvPr userDrawn="1"/>
        </p:nvPicPr>
        <p:blipFill>
          <a:blip r:embed="rId3"/>
          <a:stretch>
            <a:fillRect/>
          </a:stretch>
        </p:blipFill>
        <p:spPr>
          <a:xfrm>
            <a:off x="1206639" y="5291732"/>
            <a:ext cx="1270000" cy="1270000"/>
          </a:xfrm>
          <a:prstGeom prst="rect">
            <a:avLst/>
          </a:prstGeom>
        </p:spPr>
      </p:pic>
      <p:pic>
        <p:nvPicPr>
          <p:cNvPr id="16" name="Picture 15">
            <a:extLst>
              <a:ext uri="{FF2B5EF4-FFF2-40B4-BE49-F238E27FC236}">
                <a16:creationId xmlns="" xmlns:a16="http://schemas.microsoft.com/office/drawing/2014/main" id="{A2C6EEB8-C197-504E-943A-FE020DE206F2}"/>
              </a:ext>
              <a:ext uri="{C183D7F6-B498-43B3-948B-1728B52AA6E4}">
                <adec:decorative xmlns="" xmlns:adec="http://schemas.microsoft.com/office/drawing/2017/decorative" val="1"/>
              </a:ext>
            </a:extLst>
          </p:cNvPr>
          <p:cNvPicPr>
            <a:picLocks noChangeAspect="1"/>
          </p:cNvPicPr>
          <p:nvPr userDrawn="1"/>
        </p:nvPicPr>
        <p:blipFill>
          <a:blip r:embed="rId4"/>
          <a:stretch>
            <a:fillRect/>
          </a:stretch>
        </p:blipFill>
        <p:spPr>
          <a:xfrm>
            <a:off x="5780000" y="5262996"/>
            <a:ext cx="1270000" cy="1270000"/>
          </a:xfrm>
          <a:prstGeom prst="rect">
            <a:avLst/>
          </a:prstGeom>
        </p:spPr>
      </p:pic>
      <p:pic>
        <p:nvPicPr>
          <p:cNvPr id="18" name="Picture 17">
            <a:extLst>
              <a:ext uri="{FF2B5EF4-FFF2-40B4-BE49-F238E27FC236}">
                <a16:creationId xmlns="" xmlns:a16="http://schemas.microsoft.com/office/drawing/2014/main" id="{BBC17D9F-EB87-5549-8CDF-459D3B0904F6}"/>
              </a:ext>
              <a:ext uri="{C183D7F6-B498-43B3-948B-1728B52AA6E4}">
                <adec:decorative xmlns="" xmlns:adec="http://schemas.microsoft.com/office/drawing/2017/decorative" val="1"/>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8050900" y="5174656"/>
            <a:ext cx="792480" cy="1490472"/>
          </a:xfrm>
          <a:prstGeom prst="rect">
            <a:avLst/>
          </a:prstGeom>
        </p:spPr>
      </p:pic>
      <p:pic>
        <p:nvPicPr>
          <p:cNvPr id="19" name="Picture 18">
            <a:extLst>
              <a:ext uri="{FF2B5EF4-FFF2-40B4-BE49-F238E27FC236}">
                <a16:creationId xmlns="" xmlns:a16="http://schemas.microsoft.com/office/drawing/2014/main" id="{1DC96C89-F8FF-0D46-B0C9-EAF83411DAC3}"/>
              </a:ext>
              <a:ext uri="{C183D7F6-B498-43B3-948B-1728B52AA6E4}">
                <adec:decorative xmlns="" xmlns:adec="http://schemas.microsoft.com/office/drawing/2017/decorative" val="1"/>
              </a:ext>
            </a:extLst>
          </p:cNvPr>
          <p:cNvPicPr>
            <a:picLocks noChangeAspect="1"/>
          </p:cNvPicPr>
          <p:nvPr userDrawn="1"/>
        </p:nvPicPr>
        <p:blipFill>
          <a:blip r:embed="rId6"/>
          <a:stretch>
            <a:fillRect/>
          </a:stretch>
        </p:blipFill>
        <p:spPr>
          <a:xfrm>
            <a:off x="9844280" y="5262996"/>
            <a:ext cx="1270000" cy="1270000"/>
          </a:xfrm>
          <a:prstGeom prst="rect">
            <a:avLst/>
          </a:prstGeom>
        </p:spPr>
      </p:pic>
    </p:spTree>
    <p:extLst>
      <p:ext uri="{BB962C8B-B14F-4D97-AF65-F5344CB8AC3E}">
        <p14:creationId xmlns:p14="http://schemas.microsoft.com/office/powerpoint/2010/main" val="87691633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In-Class Activity Title Slide">
    <p:spTree>
      <p:nvGrpSpPr>
        <p:cNvPr id="1" name=""/>
        <p:cNvGrpSpPr/>
        <p:nvPr/>
      </p:nvGrpSpPr>
      <p:grpSpPr>
        <a:xfrm>
          <a:off x="0" y="0"/>
          <a:ext cx="0" cy="0"/>
          <a:chOff x="0" y="0"/>
          <a:chExt cx="0" cy="0"/>
        </a:xfrm>
      </p:grpSpPr>
      <p:sp>
        <p:nvSpPr>
          <p:cNvPr id="9" name="Rectangle 8"/>
          <p:cNvSpPr/>
          <p:nvPr userDrawn="1"/>
        </p:nvSpPr>
        <p:spPr>
          <a:xfrm>
            <a:off x="0" y="0"/>
            <a:ext cx="12192000" cy="6858000"/>
          </a:xfrm>
          <a:prstGeom prst="rect">
            <a:avLst/>
          </a:prstGeom>
          <a:solidFill>
            <a:srgbClr val="E1E0DF"/>
          </a:solidFill>
          <a:ln w="76200" cmpd="sng">
            <a:solidFill>
              <a:srgbClr val="67B034"/>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00" dirty="0">
              <a:solidFill>
                <a:srgbClr val="67B034"/>
              </a:solidFill>
            </a:endParaRPr>
          </a:p>
        </p:txBody>
      </p:sp>
      <p:sp>
        <p:nvSpPr>
          <p:cNvPr id="13" name="Title 15"/>
          <p:cNvSpPr>
            <a:spLocks noGrp="1"/>
          </p:cNvSpPr>
          <p:nvPr>
            <p:ph type="title" hasCustomPrompt="1"/>
          </p:nvPr>
        </p:nvSpPr>
        <p:spPr>
          <a:xfrm>
            <a:off x="1669456" y="2461143"/>
            <a:ext cx="8989632" cy="1223282"/>
          </a:xfrm>
        </p:spPr>
        <p:txBody>
          <a:bodyPr>
            <a:noAutofit/>
          </a:bodyPr>
          <a:lstStyle>
            <a:lvl1pPr algn="ctr">
              <a:defRPr sz="4400" b="1" baseline="0">
                <a:solidFill>
                  <a:srgbClr val="67B034"/>
                </a:solidFill>
                <a:latin typeface="Arial" charset="0"/>
                <a:ea typeface="Arial" charset="0"/>
                <a:cs typeface="Arial" charset="0"/>
              </a:defRPr>
            </a:lvl1pPr>
          </a:lstStyle>
          <a:p>
            <a:r>
              <a:rPr lang="en-US" dirty="0"/>
              <a:t>In-Class Activity</a:t>
            </a:r>
          </a:p>
        </p:txBody>
      </p:sp>
      <p:pic>
        <p:nvPicPr>
          <p:cNvPr id="11" name="Picture 10">
            <a:extLst>
              <a:ext uri="{FF2B5EF4-FFF2-40B4-BE49-F238E27FC236}">
                <a16:creationId xmlns="" xmlns:a16="http://schemas.microsoft.com/office/drawing/2014/main" id="{89F96467-160E-DA45-9B25-3A5676E2C7A4}"/>
              </a:ext>
              <a:ext uri="{C183D7F6-B498-43B3-948B-1728B52AA6E4}">
                <adec:decorative xmlns="" xmlns:adec="http://schemas.microsoft.com/office/drawing/2017/decorative" val="1"/>
              </a:ext>
            </a:extLst>
          </p:cNvPr>
          <p:cNvPicPr>
            <a:picLocks noChangeAspect="1"/>
          </p:cNvPicPr>
          <p:nvPr userDrawn="1"/>
        </p:nvPicPr>
        <p:blipFill>
          <a:blip r:embed="rId2"/>
          <a:stretch>
            <a:fillRect/>
          </a:stretch>
        </p:blipFill>
        <p:spPr>
          <a:xfrm>
            <a:off x="5461000" y="1094042"/>
            <a:ext cx="1270000" cy="1270000"/>
          </a:xfrm>
          <a:prstGeom prst="rect">
            <a:avLst/>
          </a:prstGeom>
        </p:spPr>
      </p:pic>
      <p:pic>
        <p:nvPicPr>
          <p:cNvPr id="15" name="Picture 14">
            <a:extLst>
              <a:ext uri="{FF2B5EF4-FFF2-40B4-BE49-F238E27FC236}">
                <a16:creationId xmlns="" xmlns:a16="http://schemas.microsoft.com/office/drawing/2014/main" id="{C5BA069B-DB39-524E-8219-683EBB628369}"/>
              </a:ext>
              <a:ext uri="{C183D7F6-B498-43B3-948B-1728B52AA6E4}">
                <adec:decorative xmlns="" xmlns:adec="http://schemas.microsoft.com/office/drawing/2017/decorative" val="1"/>
              </a:ext>
            </a:extLst>
          </p:cNvPr>
          <p:cNvPicPr>
            <a:picLocks noChangeAspect="1"/>
          </p:cNvPicPr>
          <p:nvPr userDrawn="1"/>
        </p:nvPicPr>
        <p:blipFill>
          <a:blip r:embed="rId3"/>
          <a:stretch>
            <a:fillRect/>
          </a:stretch>
        </p:blipFill>
        <p:spPr>
          <a:xfrm>
            <a:off x="1206639" y="5291732"/>
            <a:ext cx="1270000" cy="1270000"/>
          </a:xfrm>
          <a:prstGeom prst="rect">
            <a:avLst/>
          </a:prstGeom>
        </p:spPr>
      </p:pic>
      <p:pic>
        <p:nvPicPr>
          <p:cNvPr id="16" name="Picture 15">
            <a:extLst>
              <a:ext uri="{FF2B5EF4-FFF2-40B4-BE49-F238E27FC236}">
                <a16:creationId xmlns="" xmlns:a16="http://schemas.microsoft.com/office/drawing/2014/main" id="{4BDCB0AA-C1D3-4940-88C8-1B765A0665F1}"/>
              </a:ext>
              <a:ext uri="{C183D7F6-B498-43B3-948B-1728B52AA6E4}">
                <adec:decorative xmlns="" xmlns:adec="http://schemas.microsoft.com/office/drawing/2017/decorative" val="1"/>
              </a:ext>
            </a:extLst>
          </p:cNvPr>
          <p:cNvPicPr>
            <a:picLocks noChangeAspect="1"/>
          </p:cNvPicPr>
          <p:nvPr userDrawn="1"/>
        </p:nvPicPr>
        <p:blipFill>
          <a:blip r:embed="rId4"/>
          <a:stretch>
            <a:fillRect/>
          </a:stretch>
        </p:blipFill>
        <p:spPr>
          <a:xfrm>
            <a:off x="5780000" y="5262996"/>
            <a:ext cx="1270000" cy="1270000"/>
          </a:xfrm>
          <a:prstGeom prst="rect">
            <a:avLst/>
          </a:prstGeom>
        </p:spPr>
      </p:pic>
      <p:pic>
        <p:nvPicPr>
          <p:cNvPr id="18" name="Picture 17">
            <a:extLst>
              <a:ext uri="{FF2B5EF4-FFF2-40B4-BE49-F238E27FC236}">
                <a16:creationId xmlns="" xmlns:a16="http://schemas.microsoft.com/office/drawing/2014/main" id="{23205B39-0C60-414E-8318-745E87977892}"/>
              </a:ext>
              <a:ext uri="{C183D7F6-B498-43B3-948B-1728B52AA6E4}">
                <adec:decorative xmlns="" xmlns:adec="http://schemas.microsoft.com/office/drawing/2017/decorative" val="1"/>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8050900" y="5174656"/>
            <a:ext cx="792480" cy="1490472"/>
          </a:xfrm>
          <a:prstGeom prst="rect">
            <a:avLst/>
          </a:prstGeom>
        </p:spPr>
      </p:pic>
      <p:pic>
        <p:nvPicPr>
          <p:cNvPr id="19" name="Picture 18">
            <a:extLst>
              <a:ext uri="{FF2B5EF4-FFF2-40B4-BE49-F238E27FC236}">
                <a16:creationId xmlns="" xmlns:a16="http://schemas.microsoft.com/office/drawing/2014/main" id="{8A32D097-7B11-DC4B-956F-58502768F8E4}"/>
              </a:ext>
              <a:ext uri="{C183D7F6-B498-43B3-948B-1728B52AA6E4}">
                <adec:decorative xmlns="" xmlns:adec="http://schemas.microsoft.com/office/drawing/2017/decorative" val="1"/>
              </a:ext>
            </a:extLst>
          </p:cNvPr>
          <p:cNvPicPr>
            <a:picLocks noChangeAspect="1"/>
          </p:cNvPicPr>
          <p:nvPr userDrawn="1"/>
        </p:nvPicPr>
        <p:blipFill>
          <a:blip r:embed="rId6"/>
          <a:stretch>
            <a:fillRect/>
          </a:stretch>
        </p:blipFill>
        <p:spPr>
          <a:xfrm>
            <a:off x="9844280" y="5262996"/>
            <a:ext cx="1270000" cy="1270000"/>
          </a:xfrm>
          <a:prstGeom prst="rect">
            <a:avLst/>
          </a:prstGeom>
        </p:spPr>
      </p:pic>
    </p:spTree>
    <p:extLst>
      <p:ext uri="{BB962C8B-B14F-4D97-AF65-F5344CB8AC3E}">
        <p14:creationId xmlns:p14="http://schemas.microsoft.com/office/powerpoint/2010/main" val="400558136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log Post">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E1E0DF"/>
          </a:solidFill>
          <a:ln w="76200" cmpd="sng">
            <a:solidFill>
              <a:srgbClr val="D33826"/>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00" dirty="0"/>
          </a:p>
        </p:txBody>
      </p:sp>
      <p:sp>
        <p:nvSpPr>
          <p:cNvPr id="3" name="Text Placeholder 2"/>
          <p:cNvSpPr>
            <a:spLocks noGrp="1"/>
          </p:cNvSpPr>
          <p:nvPr>
            <p:ph type="body" sz="quarter" idx="10"/>
          </p:nvPr>
        </p:nvSpPr>
        <p:spPr>
          <a:xfrm>
            <a:off x="520702" y="484191"/>
            <a:ext cx="11097684" cy="4706937"/>
          </a:xfrm>
          <a:prstGeom prst="rect">
            <a:avLst/>
          </a:prstGeom>
        </p:spPr>
        <p:txBody>
          <a:bodyPr/>
          <a:lstStyle>
            <a:lvl1pPr>
              <a:defRPr sz="3000">
                <a:latin typeface="Arial" charset="0"/>
                <a:ea typeface="Arial" charset="0"/>
                <a:cs typeface="Arial" charset="0"/>
              </a:defRPr>
            </a:lvl1pPr>
            <a:lvl2pPr marL="742950" indent="-285750">
              <a:buFont typeface="Courier New" charset="0"/>
              <a:buChar char="o"/>
              <a:defRPr>
                <a:latin typeface="Arial" charset="0"/>
                <a:ea typeface="Arial" charset="0"/>
                <a:cs typeface="Arial" charset="0"/>
              </a:defRPr>
            </a:lvl2pPr>
            <a:lvl3pPr>
              <a:defRPr>
                <a:latin typeface="Arial" charset="0"/>
                <a:ea typeface="Arial" charset="0"/>
                <a:cs typeface="Arial" charset="0"/>
              </a:defRPr>
            </a:lvl3pPr>
            <a:lvl4pPr>
              <a:defRPr>
                <a:latin typeface="Arial" charset="0"/>
                <a:ea typeface="Arial" charset="0"/>
                <a:cs typeface="Arial" charset="0"/>
              </a:defRPr>
            </a:lvl4pPr>
            <a:lvl5pPr>
              <a:defRPr>
                <a:latin typeface="Arial" charset="0"/>
                <a:ea typeface="Arial" charset="0"/>
                <a:cs typeface="Arial"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hasCustomPrompt="1"/>
          </p:nvPr>
        </p:nvSpPr>
        <p:spPr>
          <a:xfrm>
            <a:off x="2371009" y="5453062"/>
            <a:ext cx="9587911" cy="1143000"/>
          </a:xfrm>
        </p:spPr>
        <p:txBody>
          <a:bodyPr>
            <a:noAutofit/>
          </a:bodyPr>
          <a:lstStyle>
            <a:lvl1pPr algn="l">
              <a:defRPr sz="4000" b="1">
                <a:solidFill>
                  <a:srgbClr val="DF4E33"/>
                </a:solidFill>
                <a:latin typeface="Arial" charset="0"/>
                <a:ea typeface="Arial" charset="0"/>
                <a:cs typeface="Arial" charset="0"/>
              </a:defRPr>
            </a:lvl1pPr>
          </a:lstStyle>
          <a:p>
            <a:r>
              <a:rPr lang="en-US" dirty="0"/>
              <a:t>Everyday Research Methods</a:t>
            </a:r>
          </a:p>
        </p:txBody>
      </p:sp>
      <p:pic>
        <p:nvPicPr>
          <p:cNvPr id="6" name="Picture 5">
            <a:extLst>
              <a:ext uri="{FF2B5EF4-FFF2-40B4-BE49-F238E27FC236}">
                <a16:creationId xmlns="" xmlns:a16="http://schemas.microsoft.com/office/drawing/2014/main" id="{8163C8D8-F16D-9249-9D3A-507DC38E6EBE}"/>
              </a:ext>
              <a:ext uri="{C183D7F6-B498-43B3-948B-1728B52AA6E4}">
                <adec:decorative xmlns="" xmlns:adec="http://schemas.microsoft.com/office/drawing/2017/decorative" val="1"/>
              </a:ext>
            </a:extLst>
          </p:cNvPr>
          <p:cNvPicPr>
            <a:picLocks noChangeAspect="1"/>
          </p:cNvPicPr>
          <p:nvPr userDrawn="1"/>
        </p:nvPicPr>
        <p:blipFill>
          <a:blip r:embed="rId2"/>
          <a:stretch>
            <a:fillRect/>
          </a:stretch>
        </p:blipFill>
        <p:spPr>
          <a:xfrm>
            <a:off x="550504" y="5389562"/>
            <a:ext cx="1270000" cy="1270000"/>
          </a:xfrm>
          <a:prstGeom prst="rect">
            <a:avLst/>
          </a:prstGeom>
        </p:spPr>
      </p:pic>
    </p:spTree>
    <p:extLst>
      <p:ext uri="{BB962C8B-B14F-4D97-AF65-F5344CB8AC3E}">
        <p14:creationId xmlns:p14="http://schemas.microsoft.com/office/powerpoint/2010/main" val="332527395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609600" y="1600203"/>
            <a:ext cx="109728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0231094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Title, Sub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160000" cy="868680"/>
          </a:xfrm>
        </p:spPr>
        <p:txBody>
          <a:bodyPr/>
          <a:lstStyle/>
          <a:p>
            <a:r>
              <a:rPr lang="en-US"/>
              <a:t>Click to edit Master title style</a:t>
            </a:r>
          </a:p>
        </p:txBody>
      </p:sp>
      <p:sp>
        <p:nvSpPr>
          <p:cNvPr id="3" name="Content Placeholder 2"/>
          <p:cNvSpPr>
            <a:spLocks noGrp="1"/>
          </p:cNvSpPr>
          <p:nvPr>
            <p:ph idx="1"/>
          </p:nvPr>
        </p:nvSpPr>
        <p:spPr>
          <a:xfrm>
            <a:off x="609600" y="1905000"/>
            <a:ext cx="101600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609600" y="1143000"/>
            <a:ext cx="10160000" cy="381000"/>
          </a:xfrm>
        </p:spPr>
        <p:txBody>
          <a:bodyPr>
            <a:noAutofit/>
          </a:bodyPr>
          <a:lstStyle>
            <a:lvl1pPr marL="740664" indent="0">
              <a:spcBef>
                <a:spcPts val="0"/>
              </a:spcBef>
              <a:buFontTx/>
              <a:buNone/>
              <a:defRPr sz="2000" b="1">
                <a:solidFill>
                  <a:schemeClr val="tx2"/>
                </a:solidFill>
              </a:defRPr>
            </a:lvl1pPr>
            <a:lvl2pPr marL="411480" indent="0">
              <a:buFontTx/>
              <a:buNone/>
              <a:defRPr sz="2000" b="1">
                <a:solidFill>
                  <a:schemeClr val="tx2"/>
                </a:solidFill>
              </a:defRPr>
            </a:lvl2pPr>
            <a:lvl3pPr marL="777240" indent="0">
              <a:buFontTx/>
              <a:buNone/>
              <a:defRPr sz="2000" b="1">
                <a:solidFill>
                  <a:schemeClr val="tx2"/>
                </a:solidFill>
              </a:defRPr>
            </a:lvl3pPr>
            <a:lvl4pPr marL="1051560" indent="0">
              <a:buFontTx/>
              <a:buNone/>
              <a:defRPr sz="2000" b="1">
                <a:solidFill>
                  <a:schemeClr val="tx2"/>
                </a:solidFill>
              </a:defRPr>
            </a:lvl4pPr>
            <a:lvl5pPr marL="1325880" indent="0">
              <a:buFontTx/>
              <a:buNone/>
              <a:defRPr sz="2000" b="1">
                <a:solidFill>
                  <a:schemeClr val="tx2"/>
                </a:solidFill>
              </a:defRPr>
            </a:lvl5pPr>
          </a:lstStyle>
          <a:p>
            <a:pPr lvl="0"/>
            <a:r>
              <a:rPr lang="en-US"/>
              <a:t>Click to edit Master text styles</a:t>
            </a:r>
          </a:p>
        </p:txBody>
      </p:sp>
      <p:sp>
        <p:nvSpPr>
          <p:cNvPr id="5" name="Slide Number Placeholder 5"/>
          <p:cNvSpPr>
            <a:spLocks noGrp="1"/>
          </p:cNvSpPr>
          <p:nvPr>
            <p:ph type="sldNum" sz="quarter" idx="14"/>
          </p:nvPr>
        </p:nvSpPr>
        <p:spPr>
          <a:ln/>
        </p:spPr>
        <p:txBody>
          <a:bodyPr/>
          <a:lstStyle>
            <a:lvl1pPr>
              <a:defRPr/>
            </a:lvl1pPr>
          </a:lstStyle>
          <a:p>
            <a:fld id="{D85D1FA1-33AD-4930-AFFF-6EF5319A7EBD}" type="slidenum">
              <a:rPr lang="en-US" altLang="en-US"/>
              <a:pPr/>
              <a:t>‹#›</a:t>
            </a:fld>
            <a:endParaRPr lang="en-US" altLang="en-US"/>
          </a:p>
        </p:txBody>
      </p:sp>
      <p:sp>
        <p:nvSpPr>
          <p:cNvPr id="6" name="Footer Placeholder 4"/>
          <p:cNvSpPr>
            <a:spLocks noGrp="1"/>
          </p:cNvSpPr>
          <p:nvPr>
            <p:ph type="ftr" sz="quarter" idx="15"/>
          </p:nvPr>
        </p:nvSpPr>
        <p:spPr/>
        <p:txBody>
          <a:bodyPr/>
          <a:lstStyle>
            <a:lvl1pPr>
              <a:defRPr/>
            </a:lvl1pPr>
          </a:lstStyle>
          <a:p>
            <a:pPr>
              <a:defRPr/>
            </a:pPr>
            <a:endParaRPr lang="en-US"/>
          </a:p>
        </p:txBody>
      </p:sp>
      <p:sp>
        <p:nvSpPr>
          <p:cNvPr id="7" name="Date Placeholder 3"/>
          <p:cNvSpPr>
            <a:spLocks noGrp="1"/>
          </p:cNvSpPr>
          <p:nvPr>
            <p:ph type="dt" sz="half" idx="16"/>
          </p:nvPr>
        </p:nvSpPr>
        <p:spPr/>
        <p:txBody>
          <a:bodyPr/>
          <a:lstStyle>
            <a:lvl1pPr>
              <a:defRPr/>
            </a:lvl1pPr>
          </a:lstStyle>
          <a:p>
            <a:pPr>
              <a:defRPr/>
            </a:pPr>
            <a:fld id="{FC4A7A05-A1F5-4163-AFA0-701193F6C1F0}" type="datetimeFigureOut">
              <a:rPr lang="en-US"/>
              <a:pPr>
                <a:defRPr/>
              </a:pPr>
              <a:t>2/2/22</a:t>
            </a:fld>
            <a:endParaRPr lang="en-US" dirty="0"/>
          </a:p>
        </p:txBody>
      </p:sp>
    </p:spTree>
    <p:extLst>
      <p:ext uri="{BB962C8B-B14F-4D97-AF65-F5344CB8AC3E}">
        <p14:creationId xmlns:p14="http://schemas.microsoft.com/office/powerpoint/2010/main" val="39205781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Overview">
    <p:spTree>
      <p:nvGrpSpPr>
        <p:cNvPr id="1" name=""/>
        <p:cNvGrpSpPr/>
        <p:nvPr/>
      </p:nvGrpSpPr>
      <p:grpSpPr>
        <a:xfrm>
          <a:off x="0" y="0"/>
          <a:ext cx="0" cy="0"/>
          <a:chOff x="0" y="0"/>
          <a:chExt cx="0" cy="0"/>
        </a:xfrm>
      </p:grpSpPr>
      <p:cxnSp>
        <p:nvCxnSpPr>
          <p:cNvPr id="17" name="Straight Connector 16"/>
          <p:cNvCxnSpPr/>
          <p:nvPr/>
        </p:nvCxnSpPr>
        <p:spPr>
          <a:xfrm>
            <a:off x="585968" y="1423321"/>
            <a:ext cx="2245816" cy="0"/>
          </a:xfrm>
          <a:prstGeom prst="line">
            <a:avLst/>
          </a:prstGeom>
          <a:ln w="76200" cmpd="sng">
            <a:solidFill>
              <a:srgbClr val="139B86"/>
            </a:solidFill>
          </a:ln>
          <a:effectLst/>
        </p:spPr>
        <p:style>
          <a:lnRef idx="3">
            <a:schemeClr val="dk1"/>
          </a:lnRef>
          <a:fillRef idx="0">
            <a:schemeClr val="dk1"/>
          </a:fillRef>
          <a:effectRef idx="2">
            <a:schemeClr val="dk1"/>
          </a:effectRef>
          <a:fontRef idx="minor">
            <a:schemeClr val="tx1"/>
          </a:fontRef>
        </p:style>
      </p:cxnSp>
      <p:cxnSp>
        <p:nvCxnSpPr>
          <p:cNvPr id="14" name="Straight Connector 13"/>
          <p:cNvCxnSpPr>
            <a:cxnSpLocks/>
          </p:cNvCxnSpPr>
          <p:nvPr userDrawn="1"/>
        </p:nvCxnSpPr>
        <p:spPr>
          <a:xfrm>
            <a:off x="585968" y="1423321"/>
            <a:ext cx="10972800" cy="0"/>
          </a:xfrm>
          <a:prstGeom prst="line">
            <a:avLst/>
          </a:prstGeom>
          <a:ln w="76200" cmpd="sng">
            <a:solidFill>
              <a:schemeClr val="accent1"/>
            </a:solidFill>
          </a:ln>
          <a:effectLst/>
        </p:spPr>
        <p:style>
          <a:lnRef idx="3">
            <a:schemeClr val="dk1"/>
          </a:lnRef>
          <a:fillRef idx="0">
            <a:schemeClr val="dk1"/>
          </a:fillRef>
          <a:effectRef idx="2">
            <a:schemeClr val="dk1"/>
          </a:effectRef>
          <a:fontRef idx="minor">
            <a:schemeClr val="tx1"/>
          </a:fontRef>
        </p:style>
      </p:cxnSp>
      <p:sp>
        <p:nvSpPr>
          <p:cNvPr id="3" name="Title 2"/>
          <p:cNvSpPr>
            <a:spLocks noGrp="1"/>
          </p:cNvSpPr>
          <p:nvPr>
            <p:ph type="title" hasCustomPrompt="1"/>
          </p:nvPr>
        </p:nvSpPr>
        <p:spPr>
          <a:xfrm>
            <a:off x="585968" y="180509"/>
            <a:ext cx="10972800" cy="1143000"/>
          </a:xfrm>
        </p:spPr>
        <p:txBody>
          <a:bodyPr>
            <a:noAutofit/>
          </a:bodyPr>
          <a:lstStyle>
            <a:lvl1pPr algn="l">
              <a:defRPr sz="5000" b="1">
                <a:solidFill>
                  <a:schemeClr val="accent1"/>
                </a:solidFill>
                <a:latin typeface="Arial" charset="0"/>
                <a:ea typeface="Arial" charset="0"/>
                <a:cs typeface="Arial" charset="0"/>
              </a:defRPr>
            </a:lvl1pPr>
          </a:lstStyle>
          <a:p>
            <a:r>
              <a:rPr lang="en-US" dirty="0"/>
              <a:t>Section Overview Slide</a:t>
            </a:r>
          </a:p>
        </p:txBody>
      </p:sp>
      <p:sp>
        <p:nvSpPr>
          <p:cNvPr id="5" name="Text Placeholder 4"/>
          <p:cNvSpPr>
            <a:spLocks noGrp="1"/>
          </p:cNvSpPr>
          <p:nvPr>
            <p:ph type="body" sz="quarter" idx="10"/>
          </p:nvPr>
        </p:nvSpPr>
        <p:spPr>
          <a:xfrm>
            <a:off x="586317" y="1693864"/>
            <a:ext cx="10972800" cy="443730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692050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Overview_Text and Photo">
    <p:spTree>
      <p:nvGrpSpPr>
        <p:cNvPr id="1" name=""/>
        <p:cNvGrpSpPr/>
        <p:nvPr/>
      </p:nvGrpSpPr>
      <p:grpSpPr>
        <a:xfrm>
          <a:off x="0" y="0"/>
          <a:ext cx="0" cy="0"/>
          <a:chOff x="0" y="0"/>
          <a:chExt cx="0" cy="0"/>
        </a:xfrm>
      </p:grpSpPr>
      <p:cxnSp>
        <p:nvCxnSpPr>
          <p:cNvPr id="17" name="Straight Connector 16"/>
          <p:cNvCxnSpPr/>
          <p:nvPr/>
        </p:nvCxnSpPr>
        <p:spPr>
          <a:xfrm>
            <a:off x="585968" y="1423321"/>
            <a:ext cx="2245816" cy="0"/>
          </a:xfrm>
          <a:prstGeom prst="line">
            <a:avLst/>
          </a:prstGeom>
          <a:ln w="76200" cmpd="sng">
            <a:solidFill>
              <a:srgbClr val="139B86"/>
            </a:solidFill>
          </a:ln>
          <a:effectLst/>
        </p:spPr>
        <p:style>
          <a:lnRef idx="3">
            <a:schemeClr val="dk1"/>
          </a:lnRef>
          <a:fillRef idx="0">
            <a:schemeClr val="dk1"/>
          </a:fillRef>
          <a:effectRef idx="2">
            <a:schemeClr val="dk1"/>
          </a:effectRef>
          <a:fontRef idx="minor">
            <a:schemeClr val="tx1"/>
          </a:fontRef>
        </p:style>
      </p:cxnSp>
      <p:cxnSp>
        <p:nvCxnSpPr>
          <p:cNvPr id="14" name="Straight Connector 13"/>
          <p:cNvCxnSpPr>
            <a:cxnSpLocks/>
          </p:cNvCxnSpPr>
          <p:nvPr userDrawn="1"/>
        </p:nvCxnSpPr>
        <p:spPr>
          <a:xfrm>
            <a:off x="585968" y="1423321"/>
            <a:ext cx="5941485" cy="0"/>
          </a:xfrm>
          <a:prstGeom prst="line">
            <a:avLst/>
          </a:prstGeom>
          <a:ln w="76200" cmpd="sng">
            <a:solidFill>
              <a:schemeClr val="accent1"/>
            </a:solidFill>
          </a:ln>
          <a:effectLst/>
        </p:spPr>
        <p:style>
          <a:lnRef idx="3">
            <a:schemeClr val="dk1"/>
          </a:lnRef>
          <a:fillRef idx="0">
            <a:schemeClr val="dk1"/>
          </a:fillRef>
          <a:effectRef idx="2">
            <a:schemeClr val="dk1"/>
          </a:effectRef>
          <a:fontRef idx="minor">
            <a:schemeClr val="tx1"/>
          </a:fontRef>
        </p:style>
      </p:cxnSp>
      <p:sp>
        <p:nvSpPr>
          <p:cNvPr id="5" name="Picture Placeholder 4"/>
          <p:cNvSpPr>
            <a:spLocks noGrp="1"/>
          </p:cNvSpPr>
          <p:nvPr>
            <p:ph type="pic" sz="quarter" idx="10"/>
          </p:nvPr>
        </p:nvSpPr>
        <p:spPr>
          <a:xfrm>
            <a:off x="6639984" y="1355725"/>
            <a:ext cx="5283200" cy="4682004"/>
          </a:xfrm>
          <a:prstGeom prst="rect">
            <a:avLst/>
          </a:prstGeom>
        </p:spPr>
        <p:txBody>
          <a:bodyPr/>
          <a:lstStyle/>
          <a:p>
            <a:endParaRPr lang="en-US" dirty="0"/>
          </a:p>
        </p:txBody>
      </p:sp>
      <p:sp>
        <p:nvSpPr>
          <p:cNvPr id="7" name="Text Placeholder 6"/>
          <p:cNvSpPr>
            <a:spLocks noGrp="1"/>
          </p:cNvSpPr>
          <p:nvPr>
            <p:ph type="body" sz="quarter" idx="11"/>
          </p:nvPr>
        </p:nvSpPr>
        <p:spPr>
          <a:xfrm>
            <a:off x="585970" y="1749999"/>
            <a:ext cx="5941484" cy="428772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Title 15"/>
          <p:cNvSpPr>
            <a:spLocks noGrp="1"/>
          </p:cNvSpPr>
          <p:nvPr>
            <p:ph type="title" hasCustomPrompt="1"/>
          </p:nvPr>
        </p:nvSpPr>
        <p:spPr>
          <a:xfrm>
            <a:off x="585968" y="142969"/>
            <a:ext cx="11337216" cy="1143000"/>
          </a:xfrm>
        </p:spPr>
        <p:txBody>
          <a:bodyPr>
            <a:normAutofit/>
          </a:bodyPr>
          <a:lstStyle>
            <a:lvl1pPr algn="l">
              <a:defRPr sz="4000" b="1">
                <a:solidFill>
                  <a:schemeClr val="accent1"/>
                </a:solidFill>
                <a:latin typeface="Arial" charset="0"/>
                <a:ea typeface="Arial" charset="0"/>
                <a:cs typeface="Arial" charset="0"/>
              </a:defRPr>
            </a:lvl1pPr>
          </a:lstStyle>
          <a:p>
            <a:r>
              <a:rPr lang="en-US" dirty="0"/>
              <a:t>Section Slide with text + photo</a:t>
            </a:r>
          </a:p>
        </p:txBody>
      </p:sp>
    </p:spTree>
    <p:extLst>
      <p:ext uri="{BB962C8B-B14F-4D97-AF65-F5344CB8AC3E}">
        <p14:creationId xmlns:p14="http://schemas.microsoft.com/office/powerpoint/2010/main" val="27658500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Overview_2 Content">
    <p:spTree>
      <p:nvGrpSpPr>
        <p:cNvPr id="1" name=""/>
        <p:cNvGrpSpPr/>
        <p:nvPr/>
      </p:nvGrpSpPr>
      <p:grpSpPr>
        <a:xfrm>
          <a:off x="0" y="0"/>
          <a:ext cx="0" cy="0"/>
          <a:chOff x="0" y="0"/>
          <a:chExt cx="0" cy="0"/>
        </a:xfrm>
      </p:grpSpPr>
      <p:cxnSp>
        <p:nvCxnSpPr>
          <p:cNvPr id="17" name="Straight Connector 16"/>
          <p:cNvCxnSpPr/>
          <p:nvPr/>
        </p:nvCxnSpPr>
        <p:spPr>
          <a:xfrm>
            <a:off x="585968" y="1423321"/>
            <a:ext cx="2245816" cy="0"/>
          </a:xfrm>
          <a:prstGeom prst="line">
            <a:avLst/>
          </a:prstGeom>
          <a:ln w="76200" cmpd="sng">
            <a:solidFill>
              <a:srgbClr val="139B86"/>
            </a:solidFill>
          </a:ln>
          <a:effectLst/>
        </p:spPr>
        <p:style>
          <a:lnRef idx="3">
            <a:schemeClr val="dk1"/>
          </a:lnRef>
          <a:fillRef idx="0">
            <a:schemeClr val="dk1"/>
          </a:fillRef>
          <a:effectRef idx="2">
            <a:schemeClr val="dk1"/>
          </a:effectRef>
          <a:fontRef idx="minor">
            <a:schemeClr val="tx1"/>
          </a:fontRef>
        </p:style>
      </p:cxnSp>
      <p:sp>
        <p:nvSpPr>
          <p:cNvPr id="7" name="Text Placeholder 6"/>
          <p:cNvSpPr>
            <a:spLocks noGrp="1"/>
          </p:cNvSpPr>
          <p:nvPr>
            <p:ph type="body" sz="quarter" idx="11"/>
          </p:nvPr>
        </p:nvSpPr>
        <p:spPr>
          <a:xfrm>
            <a:off x="585970" y="1560675"/>
            <a:ext cx="5941484" cy="4476581"/>
          </a:xfrm>
          <a:prstGeom prst="rect">
            <a:avLst/>
          </a:prstGeom>
        </p:spPr>
        <p:txBody>
          <a:bodyPr/>
          <a:lstStyle/>
          <a:p>
            <a:pPr lvl="0"/>
            <a:r>
              <a:rPr lang="en-US"/>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Title 15"/>
          <p:cNvSpPr>
            <a:spLocks noGrp="1"/>
          </p:cNvSpPr>
          <p:nvPr>
            <p:ph type="title" hasCustomPrompt="1"/>
          </p:nvPr>
        </p:nvSpPr>
        <p:spPr>
          <a:xfrm>
            <a:off x="585968" y="142969"/>
            <a:ext cx="11337216" cy="1143000"/>
          </a:xfrm>
        </p:spPr>
        <p:txBody>
          <a:bodyPr>
            <a:normAutofit/>
          </a:bodyPr>
          <a:lstStyle>
            <a:lvl1pPr algn="l">
              <a:defRPr sz="4000" b="1" baseline="0">
                <a:solidFill>
                  <a:schemeClr val="accent1"/>
                </a:solidFill>
                <a:latin typeface="Arial" charset="0"/>
                <a:ea typeface="Arial" charset="0"/>
                <a:cs typeface="Arial" charset="0"/>
              </a:defRPr>
            </a:lvl1pPr>
          </a:lstStyle>
          <a:p>
            <a:r>
              <a:rPr lang="en-US" dirty="0"/>
              <a:t>Section Slide with 2 Content</a:t>
            </a:r>
          </a:p>
        </p:txBody>
      </p:sp>
      <p:sp>
        <p:nvSpPr>
          <p:cNvPr id="3" name="Content Placeholder 2"/>
          <p:cNvSpPr>
            <a:spLocks noGrp="1"/>
          </p:cNvSpPr>
          <p:nvPr>
            <p:ph sz="quarter" idx="12"/>
          </p:nvPr>
        </p:nvSpPr>
        <p:spPr>
          <a:xfrm>
            <a:off x="6813553" y="1423991"/>
            <a:ext cx="5109633" cy="461327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9" name="Straight Connector 8">
            <a:extLst>
              <a:ext uri="{FF2B5EF4-FFF2-40B4-BE49-F238E27FC236}">
                <a16:creationId xmlns="" xmlns:a16="http://schemas.microsoft.com/office/drawing/2014/main" id="{88B65F79-BDFB-624C-A8D1-857A170023BC}"/>
              </a:ext>
            </a:extLst>
          </p:cNvPr>
          <p:cNvCxnSpPr>
            <a:cxnSpLocks/>
          </p:cNvCxnSpPr>
          <p:nvPr userDrawn="1"/>
        </p:nvCxnSpPr>
        <p:spPr>
          <a:xfrm>
            <a:off x="585968" y="1423321"/>
            <a:ext cx="5941485" cy="0"/>
          </a:xfrm>
          <a:prstGeom prst="line">
            <a:avLst/>
          </a:prstGeom>
          <a:ln w="76200" cmpd="sng">
            <a:solidFill>
              <a:schemeClr val="accent1"/>
            </a:solidFill>
          </a:ln>
          <a:effectLst/>
        </p:spPr>
        <p:style>
          <a:lnRef idx="3">
            <a:schemeClr val="dk1"/>
          </a:lnRef>
          <a:fillRef idx="0">
            <a:schemeClr val="dk1"/>
          </a:fillRef>
          <a:effectRef idx="2">
            <a:schemeClr val="dk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hoto Slide">
    <p:spTree>
      <p:nvGrpSpPr>
        <p:cNvPr id="1" name=""/>
        <p:cNvGrpSpPr/>
        <p:nvPr/>
      </p:nvGrpSpPr>
      <p:grpSpPr>
        <a:xfrm>
          <a:off x="0" y="0"/>
          <a:ext cx="0" cy="0"/>
          <a:chOff x="0" y="0"/>
          <a:chExt cx="0" cy="0"/>
        </a:xfrm>
      </p:grpSpPr>
      <p:sp>
        <p:nvSpPr>
          <p:cNvPr id="16" name="Title 15"/>
          <p:cNvSpPr>
            <a:spLocks noGrp="1"/>
          </p:cNvSpPr>
          <p:nvPr>
            <p:ph type="title" hasCustomPrompt="1"/>
          </p:nvPr>
        </p:nvSpPr>
        <p:spPr>
          <a:xfrm>
            <a:off x="585968" y="142969"/>
            <a:ext cx="11337216" cy="1143000"/>
          </a:xfrm>
        </p:spPr>
        <p:txBody>
          <a:bodyPr>
            <a:normAutofit/>
          </a:bodyPr>
          <a:lstStyle>
            <a:lvl1pPr algn="l">
              <a:defRPr sz="4800" b="1">
                <a:solidFill>
                  <a:schemeClr val="accent1"/>
                </a:solidFill>
                <a:latin typeface="Arial" charset="0"/>
                <a:ea typeface="Arial" charset="0"/>
                <a:cs typeface="Arial" charset="0"/>
              </a:defRPr>
            </a:lvl1pPr>
          </a:lstStyle>
          <a:p>
            <a:r>
              <a:rPr lang="en-US" dirty="0"/>
              <a:t>Photo Only Slide</a:t>
            </a:r>
          </a:p>
        </p:txBody>
      </p:sp>
      <p:sp>
        <p:nvSpPr>
          <p:cNvPr id="3" name="Picture Placeholder 2"/>
          <p:cNvSpPr>
            <a:spLocks noGrp="1"/>
          </p:cNvSpPr>
          <p:nvPr>
            <p:ph type="pic" sz="quarter" idx="10"/>
          </p:nvPr>
        </p:nvSpPr>
        <p:spPr>
          <a:xfrm>
            <a:off x="585970" y="1664274"/>
            <a:ext cx="11205633" cy="4396557"/>
          </a:xfrm>
          <a:prstGeom prst="rect">
            <a:avLst/>
          </a:prstGeom>
        </p:spPr>
        <p:txBody>
          <a:bodyPr/>
          <a:lstStyle/>
          <a:p>
            <a:endParaRPr lang="en-US" dirty="0"/>
          </a:p>
        </p:txBody>
      </p:sp>
      <p:cxnSp>
        <p:nvCxnSpPr>
          <p:cNvPr id="12" name="Straight Connector 11">
            <a:extLst>
              <a:ext uri="{FF2B5EF4-FFF2-40B4-BE49-F238E27FC236}">
                <a16:creationId xmlns="" xmlns:a16="http://schemas.microsoft.com/office/drawing/2014/main" id="{8D89680A-4A0E-FF4A-8A6A-AFE0A281D3F0}"/>
              </a:ext>
            </a:extLst>
          </p:cNvPr>
          <p:cNvCxnSpPr>
            <a:cxnSpLocks/>
          </p:cNvCxnSpPr>
          <p:nvPr userDrawn="1"/>
        </p:nvCxnSpPr>
        <p:spPr>
          <a:xfrm>
            <a:off x="585968" y="1423321"/>
            <a:ext cx="10972800" cy="0"/>
          </a:xfrm>
          <a:prstGeom prst="line">
            <a:avLst/>
          </a:prstGeom>
          <a:ln w="76200" cmpd="sng">
            <a:solidFill>
              <a:schemeClr val="accent1"/>
            </a:solidFill>
          </a:ln>
          <a:effectLst/>
        </p:spPr>
        <p:style>
          <a:lnRef idx="3">
            <a:schemeClr val="dk1"/>
          </a:lnRef>
          <a:fillRef idx="0">
            <a:schemeClr val="dk1"/>
          </a:fillRef>
          <a:effectRef idx="2">
            <a:schemeClr val="dk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ecture Conclusion">
    <p:spTree>
      <p:nvGrpSpPr>
        <p:cNvPr id="1" name=""/>
        <p:cNvGrpSpPr/>
        <p:nvPr/>
      </p:nvGrpSpPr>
      <p:grpSpPr>
        <a:xfrm>
          <a:off x="0" y="0"/>
          <a:ext cx="0" cy="0"/>
          <a:chOff x="0" y="0"/>
          <a:chExt cx="0" cy="0"/>
        </a:xfrm>
      </p:grpSpPr>
      <p:sp>
        <p:nvSpPr>
          <p:cNvPr id="4" name="TextBox 3"/>
          <p:cNvSpPr txBox="1"/>
          <p:nvPr userDrawn="1"/>
        </p:nvSpPr>
        <p:spPr>
          <a:xfrm>
            <a:off x="418691" y="2281429"/>
            <a:ext cx="6173420" cy="3754874"/>
          </a:xfrm>
          <a:prstGeom prst="rect">
            <a:avLst/>
          </a:prstGeom>
          <a:noFill/>
        </p:spPr>
        <p:txBody>
          <a:bodyPr wrap="square" rtlCol="0">
            <a:spAutoFit/>
          </a:bodyPr>
          <a:lstStyle/>
          <a:p>
            <a:pPr algn="ctr"/>
            <a:r>
              <a:rPr lang="en-US" sz="1800" dirty="0">
                <a:latin typeface="Arial" charset="0"/>
                <a:ea typeface="Arial" charset="0"/>
                <a:cs typeface="Arial" charset="0"/>
              </a:rPr>
              <a:t>This concludes</a:t>
            </a:r>
            <a:r>
              <a:rPr lang="en-US" sz="1800" baseline="0" dirty="0">
                <a:latin typeface="Arial" charset="0"/>
                <a:ea typeface="Arial" charset="0"/>
                <a:cs typeface="Arial" charset="0"/>
              </a:rPr>
              <a:t> the Lecture Slides for </a:t>
            </a:r>
          </a:p>
          <a:p>
            <a:pPr algn="ctr"/>
            <a:r>
              <a:rPr lang="en-US" sz="2000" b="1" baseline="0" dirty="0">
                <a:solidFill>
                  <a:schemeClr val="accent1"/>
                </a:solidFill>
                <a:latin typeface="Arial" charset="0"/>
                <a:ea typeface="Arial" charset="0"/>
                <a:cs typeface="Arial" charset="0"/>
              </a:rPr>
              <a:t>Chapter 3</a:t>
            </a:r>
          </a:p>
          <a:p>
            <a:pPr algn="ctr"/>
            <a:r>
              <a:rPr lang="en-US" sz="2000" b="1" baseline="0" dirty="0">
                <a:latin typeface="Arial" charset="0"/>
                <a:ea typeface="Arial" charset="0"/>
                <a:cs typeface="Arial" charset="0"/>
              </a:rPr>
              <a:t>Research Methods in Psychology</a:t>
            </a:r>
          </a:p>
          <a:p>
            <a:pPr algn="ctr"/>
            <a:r>
              <a:rPr lang="en-US" sz="1800" baseline="0" dirty="0">
                <a:latin typeface="Arial" charset="0"/>
                <a:ea typeface="Arial" charset="0"/>
                <a:cs typeface="Arial" charset="0"/>
              </a:rPr>
              <a:t>Fourth Edition </a:t>
            </a:r>
          </a:p>
          <a:p>
            <a:pPr algn="ctr"/>
            <a:r>
              <a:rPr lang="en-US" sz="1800" baseline="0" dirty="0">
                <a:latin typeface="Arial" charset="0"/>
                <a:ea typeface="Arial" charset="0"/>
                <a:cs typeface="Arial" charset="0"/>
              </a:rPr>
              <a:t>by </a:t>
            </a:r>
          </a:p>
          <a:p>
            <a:pPr algn="ctr"/>
            <a:r>
              <a:rPr lang="en-US" sz="1800" baseline="0" dirty="0">
                <a:latin typeface="Arial" charset="0"/>
                <a:ea typeface="Arial" charset="0"/>
                <a:cs typeface="Arial" charset="0"/>
              </a:rPr>
              <a:t>Beth Morling</a:t>
            </a:r>
          </a:p>
          <a:p>
            <a:pPr algn="ctr"/>
            <a:endParaRPr lang="en-US" sz="1800" baseline="0" dirty="0">
              <a:latin typeface="Arial" charset="0"/>
              <a:ea typeface="Arial" charset="0"/>
              <a:cs typeface="Arial" charset="0"/>
            </a:endParaRPr>
          </a:p>
          <a:p>
            <a:pPr algn="ctr"/>
            <a:endParaRPr lang="en-US" sz="1800" baseline="0" dirty="0">
              <a:latin typeface="Arial" charset="0"/>
              <a:ea typeface="Arial" charset="0"/>
              <a:cs typeface="Arial" charset="0"/>
            </a:endParaRPr>
          </a:p>
          <a:p>
            <a:pPr algn="ctr"/>
            <a:endParaRPr lang="en-US" sz="1800" baseline="0" dirty="0">
              <a:latin typeface="Arial" charset="0"/>
              <a:ea typeface="Arial" charset="0"/>
              <a:cs typeface="Arial" charset="0"/>
            </a:endParaRPr>
          </a:p>
          <a:p>
            <a:pPr algn="ctr"/>
            <a:endParaRPr lang="en-US" sz="1800" baseline="0" dirty="0">
              <a:latin typeface="Arial" charset="0"/>
              <a:ea typeface="Arial" charset="0"/>
              <a:cs typeface="Arial" charset="0"/>
            </a:endParaRPr>
          </a:p>
          <a:p>
            <a:pPr algn="ctr"/>
            <a:r>
              <a:rPr lang="en-US" sz="1800" baseline="0" dirty="0">
                <a:latin typeface="Arial" charset="0"/>
                <a:ea typeface="Arial" charset="0"/>
                <a:cs typeface="Arial" charset="0"/>
              </a:rPr>
              <a:t>For more resources to accompany this text, see </a:t>
            </a:r>
            <a:r>
              <a:rPr lang="en-US" sz="1800" baseline="0" dirty="0">
                <a:latin typeface="Arial" charset="0"/>
                <a:ea typeface="Arial" charset="0"/>
                <a:cs typeface="Arial" charset="0"/>
                <a:hlinkClick r:id="rId2"/>
              </a:rPr>
              <a:t>digital.wwnorton.com/researchpsych4</a:t>
            </a:r>
            <a:r>
              <a:rPr lang="en-US" sz="1800" baseline="0" dirty="0">
                <a:latin typeface="Arial" charset="0"/>
                <a:ea typeface="Arial" charset="0"/>
                <a:cs typeface="Arial" charset="0"/>
              </a:rPr>
              <a:t> and </a:t>
            </a:r>
            <a:r>
              <a:rPr lang="en-US" sz="1800" baseline="0" dirty="0">
                <a:latin typeface="Arial" charset="0"/>
                <a:ea typeface="Arial" charset="0"/>
                <a:cs typeface="Arial" charset="0"/>
                <a:hlinkClick r:id="rId3"/>
              </a:rPr>
              <a:t>everydayresearchmethods.com</a:t>
            </a:r>
            <a:r>
              <a:rPr lang="en-US" sz="1800" baseline="0" dirty="0">
                <a:latin typeface="Arial" charset="0"/>
                <a:ea typeface="Arial" charset="0"/>
                <a:cs typeface="Arial" charset="0"/>
              </a:rPr>
              <a:t>. </a:t>
            </a:r>
            <a:endParaRPr lang="en-US" sz="1800" dirty="0">
              <a:latin typeface="Arial" charset="0"/>
              <a:ea typeface="Arial" charset="0"/>
              <a:cs typeface="Arial" charset="0"/>
            </a:endParaRPr>
          </a:p>
        </p:txBody>
      </p:sp>
      <p:sp>
        <p:nvSpPr>
          <p:cNvPr id="10" name="Footer Placeholder 5"/>
          <p:cNvSpPr txBox="1">
            <a:spLocks/>
          </p:cNvSpPr>
          <p:nvPr userDrawn="1"/>
        </p:nvSpPr>
        <p:spPr bwMode="auto">
          <a:xfrm>
            <a:off x="753247" y="5898905"/>
            <a:ext cx="5838865" cy="9590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defPPr>
              <a:defRPr lang="en-US"/>
            </a:defPPr>
            <a:lvl1pPr algn="ctr" rtl="0" fontAlgn="base">
              <a:spcBef>
                <a:spcPct val="0"/>
              </a:spcBef>
              <a:spcAft>
                <a:spcPct val="0"/>
              </a:spcAft>
              <a:defRPr sz="1100" kern="1200" baseline="0">
                <a:solidFill>
                  <a:schemeClr val="accent1"/>
                </a:solidFill>
                <a:latin typeface="+mn-lt"/>
                <a:ea typeface="ＭＳ Ｐゴシック" pitchFamily="-101" charset="-128"/>
                <a:cs typeface="ＭＳ Ｐゴシック" pitchFamily="-101" charset="-128"/>
              </a:defRPr>
            </a:lvl1pPr>
            <a:lvl2pPr marL="457200" algn="l" rtl="0" fontAlgn="base">
              <a:spcBef>
                <a:spcPct val="0"/>
              </a:spcBef>
              <a:spcAft>
                <a:spcPct val="0"/>
              </a:spcAft>
              <a:defRPr kern="1200">
                <a:solidFill>
                  <a:schemeClr val="tx1"/>
                </a:solidFill>
                <a:latin typeface="Arial" pitchFamily="-101" charset="0"/>
                <a:ea typeface="ＭＳ Ｐゴシック" pitchFamily="-101" charset="-128"/>
                <a:cs typeface="ＭＳ Ｐゴシック" pitchFamily="-101" charset="-128"/>
              </a:defRPr>
            </a:lvl2pPr>
            <a:lvl3pPr marL="914400" algn="l" rtl="0" fontAlgn="base">
              <a:spcBef>
                <a:spcPct val="0"/>
              </a:spcBef>
              <a:spcAft>
                <a:spcPct val="0"/>
              </a:spcAft>
              <a:defRPr kern="1200">
                <a:solidFill>
                  <a:schemeClr val="tx1"/>
                </a:solidFill>
                <a:latin typeface="Arial" pitchFamily="-101" charset="0"/>
                <a:ea typeface="ＭＳ Ｐゴシック" pitchFamily="-101" charset="-128"/>
                <a:cs typeface="ＭＳ Ｐゴシック" pitchFamily="-101" charset="-128"/>
              </a:defRPr>
            </a:lvl3pPr>
            <a:lvl4pPr marL="1371600" algn="l" rtl="0" fontAlgn="base">
              <a:spcBef>
                <a:spcPct val="0"/>
              </a:spcBef>
              <a:spcAft>
                <a:spcPct val="0"/>
              </a:spcAft>
              <a:defRPr kern="1200">
                <a:solidFill>
                  <a:schemeClr val="tx1"/>
                </a:solidFill>
                <a:latin typeface="Arial" pitchFamily="-101" charset="0"/>
                <a:ea typeface="ＭＳ Ｐゴシック" pitchFamily="-101" charset="-128"/>
                <a:cs typeface="ＭＳ Ｐゴシック" pitchFamily="-101" charset="-128"/>
              </a:defRPr>
            </a:lvl4pPr>
            <a:lvl5pPr marL="1828800" algn="l" rtl="0" fontAlgn="base">
              <a:spcBef>
                <a:spcPct val="0"/>
              </a:spcBef>
              <a:spcAft>
                <a:spcPct val="0"/>
              </a:spcAft>
              <a:defRPr kern="1200">
                <a:solidFill>
                  <a:schemeClr val="tx1"/>
                </a:solidFill>
                <a:latin typeface="Arial" pitchFamily="-101" charset="0"/>
                <a:ea typeface="ＭＳ Ｐゴシック" pitchFamily="-101" charset="-128"/>
                <a:cs typeface="ＭＳ Ｐゴシック" pitchFamily="-101" charset="-128"/>
              </a:defRPr>
            </a:lvl5pPr>
            <a:lvl6pPr marL="2286000" algn="l" defTabSz="457200" rtl="0" eaLnBrk="1" latinLnBrk="0" hangingPunct="1">
              <a:defRPr kern="1200">
                <a:solidFill>
                  <a:schemeClr val="tx1"/>
                </a:solidFill>
                <a:latin typeface="Arial" pitchFamily="-101" charset="0"/>
                <a:ea typeface="ＭＳ Ｐゴシック" pitchFamily="-101" charset="-128"/>
                <a:cs typeface="ＭＳ Ｐゴシック" pitchFamily="-101" charset="-128"/>
              </a:defRPr>
            </a:lvl6pPr>
            <a:lvl7pPr marL="2743200" algn="l" defTabSz="457200" rtl="0" eaLnBrk="1" latinLnBrk="0" hangingPunct="1">
              <a:defRPr kern="1200">
                <a:solidFill>
                  <a:schemeClr val="tx1"/>
                </a:solidFill>
                <a:latin typeface="Arial" pitchFamily="-101" charset="0"/>
                <a:ea typeface="ＭＳ Ｐゴシック" pitchFamily="-101" charset="-128"/>
                <a:cs typeface="ＭＳ Ｐゴシック" pitchFamily="-101" charset="-128"/>
              </a:defRPr>
            </a:lvl7pPr>
            <a:lvl8pPr marL="3200400" algn="l" defTabSz="457200" rtl="0" eaLnBrk="1" latinLnBrk="0" hangingPunct="1">
              <a:defRPr kern="1200">
                <a:solidFill>
                  <a:schemeClr val="tx1"/>
                </a:solidFill>
                <a:latin typeface="Arial" pitchFamily="-101" charset="0"/>
                <a:ea typeface="ＭＳ Ｐゴシック" pitchFamily="-101" charset="-128"/>
                <a:cs typeface="ＭＳ Ｐゴシック" pitchFamily="-101" charset="-128"/>
              </a:defRPr>
            </a:lvl8pPr>
            <a:lvl9pPr marL="3657600" algn="l" defTabSz="457200" rtl="0" eaLnBrk="1" latinLnBrk="0" hangingPunct="1">
              <a:defRPr kern="1200">
                <a:solidFill>
                  <a:schemeClr val="tx1"/>
                </a:solidFill>
                <a:latin typeface="Arial" pitchFamily="-101" charset="0"/>
                <a:ea typeface="ＭＳ Ｐゴシック" pitchFamily="-101" charset="-128"/>
                <a:cs typeface="ＭＳ Ｐゴシック" pitchFamily="-101"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schemeClr val="bg1"/>
              </a:solidFill>
              <a:effectLst/>
              <a:uLnTx/>
              <a:uFillTx/>
              <a:latin typeface="Arial"/>
              <a:ea typeface="ＭＳ Ｐゴシック" pitchFamily="-101" charset="-128"/>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schemeClr val="bg1"/>
                </a:solidFill>
                <a:effectLst/>
                <a:uLnTx/>
                <a:uFillTx/>
                <a:latin typeface="Arial"/>
                <a:ea typeface="ＭＳ Ｐゴシック" pitchFamily="-101" charset="-128"/>
              </a:rPr>
              <a:t>Copyright © 2021 W. W. Norton &amp; Company</a:t>
            </a:r>
          </a:p>
        </p:txBody>
      </p:sp>
      <p:sp>
        <p:nvSpPr>
          <p:cNvPr id="8" name="TextBox 7"/>
          <p:cNvSpPr txBox="1"/>
          <p:nvPr userDrawn="1"/>
        </p:nvSpPr>
        <p:spPr>
          <a:xfrm>
            <a:off x="585970" y="766740"/>
            <a:ext cx="11891031" cy="923330"/>
          </a:xfrm>
          <a:prstGeom prst="rect">
            <a:avLst/>
          </a:prstGeom>
          <a:noFill/>
          <a:ln w="76200" cmpd="sng">
            <a:noFill/>
          </a:ln>
        </p:spPr>
        <p:txBody>
          <a:bodyPr wrap="square" rtlCol="0">
            <a:spAutoFit/>
          </a:bodyPr>
          <a:lstStyle/>
          <a:p>
            <a:r>
              <a:rPr lang="en-US" sz="5400" b="1" u="none" dirty="0">
                <a:solidFill>
                  <a:schemeClr val="accent1"/>
                </a:solidFill>
                <a:latin typeface="Arial"/>
                <a:cs typeface="Arial"/>
              </a:rPr>
              <a:t>Conclusion</a:t>
            </a:r>
            <a:endParaRPr lang="en-US" sz="5400" b="1" baseline="0" dirty="0">
              <a:solidFill>
                <a:schemeClr val="accent1"/>
              </a:solidFill>
              <a:latin typeface="Arial"/>
              <a:cs typeface="Arial"/>
            </a:endParaRPr>
          </a:p>
        </p:txBody>
      </p:sp>
      <p:pic>
        <p:nvPicPr>
          <p:cNvPr id="7" name="Picture 6" descr="A picture containing room&#10;&#10;Description automatically generated">
            <a:extLst>
              <a:ext uri="{FF2B5EF4-FFF2-40B4-BE49-F238E27FC236}">
                <a16:creationId xmlns="" xmlns:a16="http://schemas.microsoft.com/office/drawing/2014/main" id="{BD9DBCD6-B3B8-DC40-BD96-C3F15729165F}"/>
              </a:ext>
            </a:extLst>
          </p:cNvPr>
          <p:cNvPicPr>
            <a:picLocks noChangeAspect="1"/>
          </p:cNvPicPr>
          <p:nvPr userDrawn="1"/>
        </p:nvPicPr>
        <p:blipFill>
          <a:blip r:embed="rId4"/>
          <a:stretch>
            <a:fillRect/>
          </a:stretch>
        </p:blipFill>
        <p:spPr>
          <a:xfrm>
            <a:off x="6538307" y="239133"/>
            <a:ext cx="5067725" cy="5774849"/>
          </a:xfrm>
          <a:prstGeom prst="rect">
            <a:avLst/>
          </a:prstGeom>
        </p:spPr>
      </p:pic>
      <p:cxnSp>
        <p:nvCxnSpPr>
          <p:cNvPr id="12" name="Straight Connector 11">
            <a:extLst>
              <a:ext uri="{FF2B5EF4-FFF2-40B4-BE49-F238E27FC236}">
                <a16:creationId xmlns="" xmlns:a16="http://schemas.microsoft.com/office/drawing/2014/main" id="{B24F0219-D19D-314A-8F0F-95DFEF8BB680}"/>
              </a:ext>
            </a:extLst>
          </p:cNvPr>
          <p:cNvCxnSpPr>
            <a:cxnSpLocks/>
          </p:cNvCxnSpPr>
          <p:nvPr userDrawn="1"/>
        </p:nvCxnSpPr>
        <p:spPr>
          <a:xfrm>
            <a:off x="585968" y="1985749"/>
            <a:ext cx="5510032" cy="0"/>
          </a:xfrm>
          <a:prstGeom prst="line">
            <a:avLst/>
          </a:prstGeom>
          <a:ln w="76200" cmpd="sng">
            <a:solidFill>
              <a:schemeClr val="accent1"/>
            </a:solidFill>
          </a:ln>
          <a:effectLst/>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42064931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ctive Learning Conclusion">
    <p:spTree>
      <p:nvGrpSpPr>
        <p:cNvPr id="1" name=""/>
        <p:cNvGrpSpPr/>
        <p:nvPr/>
      </p:nvGrpSpPr>
      <p:grpSpPr>
        <a:xfrm>
          <a:off x="0" y="0"/>
          <a:ext cx="0" cy="0"/>
          <a:chOff x="0" y="0"/>
          <a:chExt cx="0" cy="0"/>
        </a:xfrm>
      </p:grpSpPr>
      <p:sp>
        <p:nvSpPr>
          <p:cNvPr id="14" name="TextBox 13"/>
          <p:cNvSpPr txBox="1"/>
          <p:nvPr userDrawn="1"/>
        </p:nvSpPr>
        <p:spPr>
          <a:xfrm>
            <a:off x="585970" y="766740"/>
            <a:ext cx="11891031" cy="923330"/>
          </a:xfrm>
          <a:prstGeom prst="rect">
            <a:avLst/>
          </a:prstGeom>
          <a:noFill/>
          <a:ln w="76200" cmpd="sng">
            <a:noFill/>
          </a:ln>
        </p:spPr>
        <p:txBody>
          <a:bodyPr wrap="square" rtlCol="0">
            <a:spAutoFit/>
          </a:bodyPr>
          <a:lstStyle/>
          <a:p>
            <a:r>
              <a:rPr lang="en-US" sz="5400" b="1" u="none" dirty="0">
                <a:solidFill>
                  <a:schemeClr val="accent1"/>
                </a:solidFill>
                <a:latin typeface="Arial"/>
                <a:cs typeface="Arial"/>
              </a:rPr>
              <a:t>Conclusion</a:t>
            </a:r>
            <a:endParaRPr lang="en-US" sz="5400" b="1" baseline="0" dirty="0">
              <a:solidFill>
                <a:schemeClr val="accent1"/>
              </a:solidFill>
              <a:latin typeface="Arial"/>
              <a:cs typeface="Arial"/>
            </a:endParaRPr>
          </a:p>
        </p:txBody>
      </p:sp>
      <p:sp>
        <p:nvSpPr>
          <p:cNvPr id="4" name="TextBox 3"/>
          <p:cNvSpPr txBox="1"/>
          <p:nvPr userDrawn="1"/>
        </p:nvSpPr>
        <p:spPr>
          <a:xfrm>
            <a:off x="418691" y="2281431"/>
            <a:ext cx="6173420" cy="3477876"/>
          </a:xfrm>
          <a:prstGeom prst="rect">
            <a:avLst/>
          </a:prstGeom>
          <a:noFill/>
        </p:spPr>
        <p:txBody>
          <a:bodyPr wrap="square" rtlCol="0">
            <a:spAutoFit/>
          </a:bodyPr>
          <a:lstStyle/>
          <a:p>
            <a:pPr algn="ctr"/>
            <a:r>
              <a:rPr lang="en-US" sz="1800" dirty="0">
                <a:latin typeface="Arial" charset="0"/>
                <a:ea typeface="Arial" charset="0"/>
                <a:cs typeface="Arial" charset="0"/>
              </a:rPr>
              <a:t>This concludes</a:t>
            </a:r>
            <a:r>
              <a:rPr lang="en-US" sz="1800" baseline="0" dirty="0">
                <a:latin typeface="Arial" charset="0"/>
                <a:ea typeface="Arial" charset="0"/>
                <a:cs typeface="Arial" charset="0"/>
              </a:rPr>
              <a:t> the Interactive Lecture Slides for </a:t>
            </a:r>
          </a:p>
          <a:p>
            <a:pPr algn="ctr"/>
            <a:r>
              <a:rPr lang="en-US" sz="2000" b="1" baseline="0" dirty="0">
                <a:solidFill>
                  <a:schemeClr val="accent1"/>
                </a:solidFill>
                <a:latin typeface="Arial" charset="0"/>
                <a:ea typeface="Arial" charset="0"/>
                <a:cs typeface="Arial" charset="0"/>
              </a:rPr>
              <a:t>Chapter 3</a:t>
            </a:r>
          </a:p>
          <a:p>
            <a:pPr algn="ctr"/>
            <a:r>
              <a:rPr lang="en-US" sz="2000" b="1" baseline="0" dirty="0">
                <a:latin typeface="Arial" charset="0"/>
                <a:ea typeface="Arial" charset="0"/>
                <a:cs typeface="Arial" charset="0"/>
              </a:rPr>
              <a:t>Research Methods in Psychology</a:t>
            </a:r>
          </a:p>
          <a:p>
            <a:pPr algn="ctr"/>
            <a:r>
              <a:rPr lang="en-US" sz="1800" baseline="0" dirty="0">
                <a:latin typeface="Arial" charset="0"/>
                <a:ea typeface="Arial" charset="0"/>
                <a:cs typeface="Arial" charset="0"/>
              </a:rPr>
              <a:t>Fourth Edition </a:t>
            </a:r>
          </a:p>
          <a:p>
            <a:pPr algn="ctr"/>
            <a:r>
              <a:rPr lang="en-US" sz="1800" baseline="0" dirty="0">
                <a:latin typeface="Arial" charset="0"/>
                <a:ea typeface="Arial" charset="0"/>
                <a:cs typeface="Arial" charset="0"/>
              </a:rPr>
              <a:t>by </a:t>
            </a:r>
          </a:p>
          <a:p>
            <a:pPr algn="ctr"/>
            <a:r>
              <a:rPr lang="en-US" sz="1800" baseline="0" dirty="0">
                <a:latin typeface="Arial" charset="0"/>
                <a:ea typeface="Arial" charset="0"/>
                <a:cs typeface="Arial" charset="0"/>
              </a:rPr>
              <a:t>Beth Morling</a:t>
            </a:r>
          </a:p>
          <a:p>
            <a:pPr algn="ctr"/>
            <a:endParaRPr lang="en-US" sz="1800" baseline="0" dirty="0">
              <a:latin typeface="Arial" charset="0"/>
              <a:ea typeface="Arial" charset="0"/>
              <a:cs typeface="Arial" charset="0"/>
            </a:endParaRPr>
          </a:p>
          <a:p>
            <a:pPr algn="ctr"/>
            <a:endParaRPr lang="en-US" sz="1800" baseline="0" dirty="0">
              <a:latin typeface="Arial" charset="0"/>
              <a:ea typeface="Arial" charset="0"/>
              <a:cs typeface="Arial" charset="0"/>
            </a:endParaRPr>
          </a:p>
          <a:p>
            <a:pPr algn="ctr"/>
            <a:endParaRPr lang="en-US" sz="1800" baseline="0" dirty="0">
              <a:latin typeface="Arial" charset="0"/>
              <a:ea typeface="Arial" charset="0"/>
              <a:cs typeface="Arial" charset="0"/>
            </a:endParaRPr>
          </a:p>
          <a:p>
            <a:pPr algn="ctr"/>
            <a:r>
              <a:rPr lang="en-US" sz="1800" baseline="0" dirty="0">
                <a:latin typeface="Arial" charset="0"/>
                <a:ea typeface="Arial" charset="0"/>
                <a:cs typeface="Arial" charset="0"/>
              </a:rPr>
              <a:t>For more resources to accompany this text, see </a:t>
            </a:r>
            <a:r>
              <a:rPr lang="en-US" sz="1800" baseline="0" dirty="0">
                <a:latin typeface="Arial" charset="0"/>
                <a:ea typeface="Arial" charset="0"/>
                <a:cs typeface="Arial" charset="0"/>
                <a:hlinkClick r:id="rId2"/>
              </a:rPr>
              <a:t>digital.wwnorton.com/researchpsych4</a:t>
            </a:r>
            <a:r>
              <a:rPr lang="en-US" sz="1800" baseline="0" dirty="0">
                <a:latin typeface="Arial" charset="0"/>
                <a:ea typeface="Arial" charset="0"/>
                <a:cs typeface="Arial" charset="0"/>
              </a:rPr>
              <a:t> and </a:t>
            </a:r>
            <a:r>
              <a:rPr lang="en-US" sz="1800" baseline="0" dirty="0">
                <a:latin typeface="Arial" charset="0"/>
                <a:ea typeface="Arial" charset="0"/>
                <a:cs typeface="Arial" charset="0"/>
                <a:hlinkClick r:id="rId3"/>
              </a:rPr>
              <a:t>everydayresearchmethods.com</a:t>
            </a:r>
            <a:r>
              <a:rPr lang="en-US" sz="1800" baseline="0" dirty="0">
                <a:latin typeface="Arial" charset="0"/>
                <a:ea typeface="Arial" charset="0"/>
                <a:cs typeface="Arial" charset="0"/>
              </a:rPr>
              <a:t>. </a:t>
            </a:r>
            <a:endParaRPr lang="en-US" sz="1800" dirty="0">
              <a:latin typeface="Arial" charset="0"/>
              <a:ea typeface="Arial" charset="0"/>
              <a:cs typeface="Arial" charset="0"/>
            </a:endParaRPr>
          </a:p>
        </p:txBody>
      </p:sp>
      <p:sp>
        <p:nvSpPr>
          <p:cNvPr id="10" name="Footer Placeholder 5"/>
          <p:cNvSpPr txBox="1">
            <a:spLocks/>
          </p:cNvSpPr>
          <p:nvPr userDrawn="1"/>
        </p:nvSpPr>
        <p:spPr bwMode="auto">
          <a:xfrm>
            <a:off x="418693" y="6350663"/>
            <a:ext cx="5838865" cy="28141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defPPr>
              <a:defRPr lang="en-US"/>
            </a:defPPr>
            <a:lvl1pPr algn="ctr" rtl="0" fontAlgn="base">
              <a:spcBef>
                <a:spcPct val="0"/>
              </a:spcBef>
              <a:spcAft>
                <a:spcPct val="0"/>
              </a:spcAft>
              <a:defRPr sz="1100" kern="1200" baseline="0">
                <a:solidFill>
                  <a:schemeClr val="accent1"/>
                </a:solidFill>
                <a:latin typeface="+mn-lt"/>
                <a:ea typeface="ＭＳ Ｐゴシック" pitchFamily="-101" charset="-128"/>
                <a:cs typeface="ＭＳ Ｐゴシック" pitchFamily="-101" charset="-128"/>
              </a:defRPr>
            </a:lvl1pPr>
            <a:lvl2pPr marL="457200" algn="l" rtl="0" fontAlgn="base">
              <a:spcBef>
                <a:spcPct val="0"/>
              </a:spcBef>
              <a:spcAft>
                <a:spcPct val="0"/>
              </a:spcAft>
              <a:defRPr kern="1200">
                <a:solidFill>
                  <a:schemeClr val="tx1"/>
                </a:solidFill>
                <a:latin typeface="Arial" pitchFamily="-101" charset="0"/>
                <a:ea typeface="ＭＳ Ｐゴシック" pitchFamily="-101" charset="-128"/>
                <a:cs typeface="ＭＳ Ｐゴシック" pitchFamily="-101" charset="-128"/>
              </a:defRPr>
            </a:lvl2pPr>
            <a:lvl3pPr marL="914400" algn="l" rtl="0" fontAlgn="base">
              <a:spcBef>
                <a:spcPct val="0"/>
              </a:spcBef>
              <a:spcAft>
                <a:spcPct val="0"/>
              </a:spcAft>
              <a:defRPr kern="1200">
                <a:solidFill>
                  <a:schemeClr val="tx1"/>
                </a:solidFill>
                <a:latin typeface="Arial" pitchFamily="-101" charset="0"/>
                <a:ea typeface="ＭＳ Ｐゴシック" pitchFamily="-101" charset="-128"/>
                <a:cs typeface="ＭＳ Ｐゴシック" pitchFamily="-101" charset="-128"/>
              </a:defRPr>
            </a:lvl3pPr>
            <a:lvl4pPr marL="1371600" algn="l" rtl="0" fontAlgn="base">
              <a:spcBef>
                <a:spcPct val="0"/>
              </a:spcBef>
              <a:spcAft>
                <a:spcPct val="0"/>
              </a:spcAft>
              <a:defRPr kern="1200">
                <a:solidFill>
                  <a:schemeClr val="tx1"/>
                </a:solidFill>
                <a:latin typeface="Arial" pitchFamily="-101" charset="0"/>
                <a:ea typeface="ＭＳ Ｐゴシック" pitchFamily="-101" charset="-128"/>
                <a:cs typeface="ＭＳ Ｐゴシック" pitchFamily="-101" charset="-128"/>
              </a:defRPr>
            </a:lvl4pPr>
            <a:lvl5pPr marL="1828800" algn="l" rtl="0" fontAlgn="base">
              <a:spcBef>
                <a:spcPct val="0"/>
              </a:spcBef>
              <a:spcAft>
                <a:spcPct val="0"/>
              </a:spcAft>
              <a:defRPr kern="1200">
                <a:solidFill>
                  <a:schemeClr val="tx1"/>
                </a:solidFill>
                <a:latin typeface="Arial" pitchFamily="-101" charset="0"/>
                <a:ea typeface="ＭＳ Ｐゴシック" pitchFamily="-101" charset="-128"/>
                <a:cs typeface="ＭＳ Ｐゴシック" pitchFamily="-101" charset="-128"/>
              </a:defRPr>
            </a:lvl5pPr>
            <a:lvl6pPr marL="2286000" algn="l" defTabSz="457200" rtl="0" eaLnBrk="1" latinLnBrk="0" hangingPunct="1">
              <a:defRPr kern="1200">
                <a:solidFill>
                  <a:schemeClr val="tx1"/>
                </a:solidFill>
                <a:latin typeface="Arial" pitchFamily="-101" charset="0"/>
                <a:ea typeface="ＭＳ Ｐゴシック" pitchFamily="-101" charset="-128"/>
                <a:cs typeface="ＭＳ Ｐゴシック" pitchFamily="-101" charset="-128"/>
              </a:defRPr>
            </a:lvl6pPr>
            <a:lvl7pPr marL="2743200" algn="l" defTabSz="457200" rtl="0" eaLnBrk="1" latinLnBrk="0" hangingPunct="1">
              <a:defRPr kern="1200">
                <a:solidFill>
                  <a:schemeClr val="tx1"/>
                </a:solidFill>
                <a:latin typeface="Arial" pitchFamily="-101" charset="0"/>
                <a:ea typeface="ＭＳ Ｐゴシック" pitchFamily="-101" charset="-128"/>
                <a:cs typeface="ＭＳ Ｐゴシック" pitchFamily="-101" charset="-128"/>
              </a:defRPr>
            </a:lvl7pPr>
            <a:lvl8pPr marL="3200400" algn="l" defTabSz="457200" rtl="0" eaLnBrk="1" latinLnBrk="0" hangingPunct="1">
              <a:defRPr kern="1200">
                <a:solidFill>
                  <a:schemeClr val="tx1"/>
                </a:solidFill>
                <a:latin typeface="Arial" pitchFamily="-101" charset="0"/>
                <a:ea typeface="ＭＳ Ｐゴシック" pitchFamily="-101" charset="-128"/>
                <a:cs typeface="ＭＳ Ｐゴシック" pitchFamily="-101" charset="-128"/>
              </a:defRPr>
            </a:lvl8pPr>
            <a:lvl9pPr marL="3657600" algn="l" defTabSz="457200" rtl="0" eaLnBrk="1" latinLnBrk="0" hangingPunct="1">
              <a:defRPr kern="1200">
                <a:solidFill>
                  <a:schemeClr val="tx1"/>
                </a:solidFill>
                <a:latin typeface="Arial" pitchFamily="-101" charset="0"/>
                <a:ea typeface="ＭＳ Ｐゴシック" pitchFamily="-101" charset="-128"/>
                <a:cs typeface="ＭＳ Ｐゴシック" pitchFamily="-101"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schemeClr val="bg1"/>
              </a:solidFill>
              <a:effectLst/>
              <a:uLnTx/>
              <a:uFillTx/>
              <a:latin typeface="Arial"/>
              <a:ea typeface="ＭＳ Ｐゴシック" pitchFamily="-101" charset="-128"/>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schemeClr val="bg1"/>
                </a:solidFill>
                <a:effectLst/>
                <a:uLnTx/>
                <a:uFillTx/>
                <a:latin typeface="Arial"/>
                <a:ea typeface="ＭＳ Ｐゴシック" pitchFamily="-101" charset="-128"/>
              </a:rPr>
              <a:t>Copyright © 2021 W. W. Norton &amp; Company</a:t>
            </a:r>
          </a:p>
        </p:txBody>
      </p:sp>
      <p:cxnSp>
        <p:nvCxnSpPr>
          <p:cNvPr id="11" name="Straight Connector 10">
            <a:extLst>
              <a:ext uri="{FF2B5EF4-FFF2-40B4-BE49-F238E27FC236}">
                <a16:creationId xmlns="" xmlns:a16="http://schemas.microsoft.com/office/drawing/2014/main" id="{39C60A33-7A99-054F-8C24-097CDD0B726D}"/>
              </a:ext>
            </a:extLst>
          </p:cNvPr>
          <p:cNvCxnSpPr>
            <a:cxnSpLocks/>
          </p:cNvCxnSpPr>
          <p:nvPr userDrawn="1"/>
        </p:nvCxnSpPr>
        <p:spPr>
          <a:xfrm>
            <a:off x="585968" y="1985749"/>
            <a:ext cx="5510032" cy="0"/>
          </a:xfrm>
          <a:prstGeom prst="line">
            <a:avLst/>
          </a:prstGeom>
          <a:ln w="76200" cmpd="sng">
            <a:solidFill>
              <a:schemeClr val="accent1"/>
            </a:solidFill>
          </a:ln>
          <a:effectLst/>
        </p:spPr>
        <p:style>
          <a:lnRef idx="3">
            <a:schemeClr val="dk1"/>
          </a:lnRef>
          <a:fillRef idx="0">
            <a:schemeClr val="dk1"/>
          </a:fillRef>
          <a:effectRef idx="2">
            <a:schemeClr val="dk1"/>
          </a:effectRef>
          <a:fontRef idx="minor">
            <a:schemeClr val="tx1"/>
          </a:fontRef>
        </p:style>
      </p:cxnSp>
      <p:pic>
        <p:nvPicPr>
          <p:cNvPr id="7" name="Picture 6" descr="A picture containing room&#10;&#10;Description automatically generated">
            <a:extLst>
              <a:ext uri="{FF2B5EF4-FFF2-40B4-BE49-F238E27FC236}">
                <a16:creationId xmlns="" xmlns:a16="http://schemas.microsoft.com/office/drawing/2014/main" id="{B13CA7E6-71E3-694A-A6AE-C98D18A236D7}"/>
              </a:ext>
            </a:extLst>
          </p:cNvPr>
          <p:cNvPicPr>
            <a:picLocks noChangeAspect="1"/>
          </p:cNvPicPr>
          <p:nvPr userDrawn="1"/>
        </p:nvPicPr>
        <p:blipFill>
          <a:blip r:embed="rId4"/>
          <a:stretch>
            <a:fillRect/>
          </a:stretch>
        </p:blipFill>
        <p:spPr>
          <a:xfrm>
            <a:off x="6538307" y="239133"/>
            <a:ext cx="5067725" cy="5774849"/>
          </a:xfrm>
          <a:prstGeom prst="rect">
            <a:avLst/>
          </a:prstGeom>
        </p:spPr>
      </p:pic>
    </p:spTree>
    <p:extLst>
      <p:ext uri="{BB962C8B-B14F-4D97-AF65-F5344CB8AC3E}">
        <p14:creationId xmlns:p14="http://schemas.microsoft.com/office/powerpoint/2010/main" val="11136401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heck Your Understanding">
    <p:spTree>
      <p:nvGrpSpPr>
        <p:cNvPr id="1" name=""/>
        <p:cNvGrpSpPr/>
        <p:nvPr/>
      </p:nvGrpSpPr>
      <p:grpSpPr>
        <a:xfrm>
          <a:off x="0" y="0"/>
          <a:ext cx="0" cy="0"/>
          <a:chOff x="0" y="0"/>
          <a:chExt cx="0" cy="0"/>
        </a:xfrm>
      </p:grpSpPr>
      <p:sp>
        <p:nvSpPr>
          <p:cNvPr id="9" name="Rectangle 8"/>
          <p:cNvSpPr/>
          <p:nvPr userDrawn="1"/>
        </p:nvSpPr>
        <p:spPr>
          <a:xfrm>
            <a:off x="0" y="0"/>
            <a:ext cx="12192000" cy="6858000"/>
          </a:xfrm>
          <a:prstGeom prst="rect">
            <a:avLst/>
          </a:prstGeom>
          <a:solidFill>
            <a:srgbClr val="E1E0DF"/>
          </a:solidFill>
          <a:ln w="76200" cmpd="sng">
            <a:solidFill>
              <a:srgbClr val="0099B8"/>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00" dirty="0"/>
          </a:p>
        </p:txBody>
      </p:sp>
      <p:sp>
        <p:nvSpPr>
          <p:cNvPr id="3" name="Text Placeholder 2"/>
          <p:cNvSpPr>
            <a:spLocks noGrp="1"/>
          </p:cNvSpPr>
          <p:nvPr>
            <p:ph type="body" sz="quarter" idx="10"/>
          </p:nvPr>
        </p:nvSpPr>
        <p:spPr>
          <a:xfrm>
            <a:off x="626535" y="1627188"/>
            <a:ext cx="10919884" cy="4733925"/>
          </a:xfrm>
          <a:prstGeom prst="rect">
            <a:avLst/>
          </a:prstGeom>
        </p:spPr>
        <p:txBody>
          <a:bodyPr/>
          <a:lstStyle>
            <a:lvl1pPr marL="514350" indent="-514350">
              <a:buFont typeface="+mj-lt"/>
              <a:buAutoNum type="arabicPeriod"/>
              <a:defRPr sz="2800">
                <a:latin typeface="Arial" charset="0"/>
                <a:ea typeface="Arial" charset="0"/>
                <a:cs typeface="Arial" charset="0"/>
              </a:defRPr>
            </a:lvl1pPr>
            <a:lvl2pPr marL="742950" indent="-285750">
              <a:buFont typeface="Courier New" charset="0"/>
              <a:buChar char="o"/>
              <a:defRPr sz="2600">
                <a:latin typeface="Arial" charset="0"/>
                <a:ea typeface="Arial" charset="0"/>
                <a:cs typeface="Arial" charset="0"/>
              </a:defRPr>
            </a:lvl2pPr>
            <a:lvl3pPr marL="1143000" indent="-228600">
              <a:buFont typeface="Arial" charset="0"/>
              <a:buChar char="•"/>
              <a:defRPr>
                <a:latin typeface="Arial" charset="0"/>
                <a:ea typeface="Arial" charset="0"/>
                <a:cs typeface="Arial" charset="0"/>
              </a:defRPr>
            </a:lvl3pPr>
            <a:lvl4pPr>
              <a:defRPr>
                <a:latin typeface="Arial" charset="0"/>
                <a:ea typeface="Arial" charset="0"/>
                <a:cs typeface="Arial" charset="0"/>
              </a:defRPr>
            </a:lvl4pPr>
            <a:lvl5pPr>
              <a:defRPr>
                <a:latin typeface="Arial" charset="0"/>
                <a:ea typeface="Arial" charset="0"/>
                <a:cs typeface="Arial"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itle 15"/>
          <p:cNvSpPr>
            <a:spLocks noGrp="1"/>
          </p:cNvSpPr>
          <p:nvPr>
            <p:ph type="title" hasCustomPrompt="1"/>
          </p:nvPr>
        </p:nvSpPr>
        <p:spPr>
          <a:xfrm>
            <a:off x="2110331" y="257162"/>
            <a:ext cx="9436087" cy="1236296"/>
          </a:xfrm>
        </p:spPr>
        <p:txBody>
          <a:bodyPr>
            <a:noAutofit/>
          </a:bodyPr>
          <a:lstStyle>
            <a:lvl1pPr algn="l">
              <a:defRPr sz="5000" b="1">
                <a:solidFill>
                  <a:srgbClr val="003354"/>
                </a:solidFill>
                <a:latin typeface="Arial" charset="0"/>
                <a:ea typeface="Arial" charset="0"/>
                <a:cs typeface="Arial" charset="0"/>
              </a:defRPr>
            </a:lvl1pPr>
          </a:lstStyle>
          <a:p>
            <a:r>
              <a:rPr lang="en-US" dirty="0"/>
              <a:t>Check Your Understanding</a:t>
            </a:r>
          </a:p>
        </p:txBody>
      </p:sp>
      <p:pic>
        <p:nvPicPr>
          <p:cNvPr id="6" name="Picture 5">
            <a:extLst>
              <a:ext uri="{FF2B5EF4-FFF2-40B4-BE49-F238E27FC236}">
                <a16:creationId xmlns="" xmlns:a16="http://schemas.microsoft.com/office/drawing/2014/main" id="{DF38D8DC-C376-5A48-8BFD-94295D1B7D5E}"/>
              </a:ext>
              <a:ext uri="{C183D7F6-B498-43B3-948B-1728B52AA6E4}">
                <adec:decorative xmlns="" xmlns:adec="http://schemas.microsoft.com/office/drawing/2017/decorative" val="1"/>
              </a:ext>
            </a:extLst>
          </p:cNvPr>
          <p:cNvPicPr>
            <a:picLocks noChangeAspect="1"/>
          </p:cNvPicPr>
          <p:nvPr userDrawn="1"/>
        </p:nvPicPr>
        <p:blipFill>
          <a:blip r:embed="rId2"/>
          <a:stretch>
            <a:fillRect/>
          </a:stretch>
        </p:blipFill>
        <p:spPr>
          <a:xfrm>
            <a:off x="645583" y="257162"/>
            <a:ext cx="1270000" cy="1270000"/>
          </a:xfrm>
          <a:prstGeom prst="rect">
            <a:avLst/>
          </a:prstGeom>
        </p:spPr>
      </p:pic>
    </p:spTree>
    <p:extLst>
      <p:ext uri="{BB962C8B-B14F-4D97-AF65-F5344CB8AC3E}">
        <p14:creationId xmlns:p14="http://schemas.microsoft.com/office/powerpoint/2010/main" val="1081892055"/>
      </p:ext>
    </p:extLst>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dirty="0"/>
              <a:t>Master</a:t>
            </a:r>
          </a:p>
        </p:txBody>
      </p:sp>
      <p:sp>
        <p:nvSpPr>
          <p:cNvPr id="7" name="TextBox 6"/>
          <p:cNvSpPr txBox="1"/>
          <p:nvPr userDrawn="1"/>
        </p:nvSpPr>
        <p:spPr>
          <a:xfrm>
            <a:off x="150486" y="6104260"/>
            <a:ext cx="11891031" cy="646331"/>
          </a:xfrm>
          <a:prstGeom prst="rect">
            <a:avLst/>
          </a:prstGeom>
          <a:solidFill>
            <a:schemeClr val="accent1"/>
          </a:solidFill>
          <a:ln w="76200" cmpd="sng">
            <a:solidFill>
              <a:schemeClr val="bg1"/>
            </a:solidFill>
          </a:ln>
        </p:spPr>
        <p:txBody>
          <a:bodyPr wrap="square" rtlCol="0">
            <a:spAutoFit/>
          </a:bodyPr>
          <a:lstStyle/>
          <a:p>
            <a:r>
              <a:rPr lang="en-US" sz="3600" b="1" u="none" baseline="0" dirty="0">
                <a:solidFill>
                  <a:srgbClr val="F1532D"/>
                </a:solidFill>
                <a:latin typeface="Arial"/>
                <a:cs typeface="Arial"/>
              </a:rPr>
              <a:t>							</a:t>
            </a:r>
          </a:p>
        </p:txBody>
      </p:sp>
    </p:spTree>
    <p:extLst>
      <p:ext uri="{BB962C8B-B14F-4D97-AF65-F5344CB8AC3E}">
        <p14:creationId xmlns:p14="http://schemas.microsoft.com/office/powerpoint/2010/main" val="1018564023"/>
      </p:ext>
    </p:extLst>
  </p:cSld>
  <p:clrMap bg1="lt1" tx1="dk1" bg2="lt2" tx2="dk2" accent1="accent1" accent2="accent2" accent3="accent3" accent4="accent4" accent5="accent5" accent6="accent6" hlink="hlink" folHlink="folHlink"/>
  <p:sldLayoutIdLst>
    <p:sldLayoutId id="2147483669" r:id="rId1"/>
    <p:sldLayoutId id="2147483695" r:id="rId2"/>
    <p:sldLayoutId id="2147483672" r:id="rId3"/>
    <p:sldLayoutId id="2147483674" r:id="rId4"/>
    <p:sldLayoutId id="2147483697" r:id="rId5"/>
    <p:sldLayoutId id="2147483696" r:id="rId6"/>
    <p:sldLayoutId id="2147483698" r:id="rId7"/>
    <p:sldLayoutId id="2147483699" r:id="rId8"/>
    <p:sldLayoutId id="2147483700" r:id="rId9"/>
    <p:sldLayoutId id="2147483701" r:id="rId10"/>
    <p:sldLayoutId id="2147483702" r:id="rId11"/>
    <p:sldLayoutId id="2147483703" r:id="rId12"/>
    <p:sldLayoutId id="2147483704" r:id="rId13"/>
    <p:sldLayoutId id="2147483705" r:id="rId14"/>
    <p:sldLayoutId id="2147483706" r:id="rId15"/>
    <p:sldLayoutId id="2147483707" r:id="rId16"/>
    <p:sldLayoutId id="2147483708" r:id="rId17"/>
    <p:sldLayoutId id="2147483709" r:id="rId18"/>
    <p:sldLayoutId id="2147483710" r:id="rId19"/>
    <p:sldLayoutId id="2147483711" r:id="rId20"/>
    <p:sldLayoutId id="2147483712" r:id="rId21"/>
    <p:sldLayoutId id="2147483713" r:id="rId22"/>
    <p:sldLayoutId id="2147483714" r:id="rId23"/>
    <p:sldLayoutId id="2147483716" r:id="rId24"/>
    <p:sldLayoutId id="2147483718" r:id="rId25"/>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xml"/><Relationship Id="rId3" Type="http://schemas.openxmlformats.org/officeDocument/2006/relationships/image" Target="../media/image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4" Type="http://schemas.openxmlformats.org/officeDocument/2006/relationships/image" Target="../media/image17.jpeg"/><Relationship Id="rId1" Type="http://schemas.openxmlformats.org/officeDocument/2006/relationships/slideLayout" Target="../slideLayouts/slideLayout25.xml"/><Relationship Id="rId2" Type="http://schemas.openxmlformats.org/officeDocument/2006/relationships/notesSlide" Target="../notesSlides/notesSlide12.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4" Type="http://schemas.microsoft.com/office/2007/relationships/hdphoto" Target="../media/hdphoto1.wdp"/><Relationship Id="rId5" Type="http://schemas.openxmlformats.org/officeDocument/2006/relationships/image" Target="../media/image19.jpeg"/><Relationship Id="rId6" Type="http://schemas.openxmlformats.org/officeDocument/2006/relationships/image" Target="../media/image20.png"/><Relationship Id="rId1" Type="http://schemas.openxmlformats.org/officeDocument/2006/relationships/slideLayout" Target="../slideLayouts/slideLayout24.xml"/><Relationship Id="rId2" Type="http://schemas.openxmlformats.org/officeDocument/2006/relationships/notesSlide" Target="../notesSlides/notesSlide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4.xml"/></Relationships>
</file>

<file path=ppt/slides/_rels/slide17.xml.rels><?xml version="1.0" encoding="UTF-8" standalone="yes"?>
<Relationships xmlns="http://schemas.openxmlformats.org/package/2006/relationships"><Relationship Id="rId11" Type="http://schemas.microsoft.com/office/2007/relationships/hdphoto" Target="../media/hdphoto6.wdp"/><Relationship Id="rId12" Type="http://schemas.microsoft.com/office/2007/relationships/hdphoto" Target="../media/hdphoto7.wdp"/><Relationship Id="rId1" Type="http://schemas.openxmlformats.org/officeDocument/2006/relationships/slideLayout" Target="../slideLayouts/slideLayout24.xml"/><Relationship Id="rId2" Type="http://schemas.openxmlformats.org/officeDocument/2006/relationships/notesSlide" Target="../notesSlides/notesSlide15.xml"/><Relationship Id="rId3" Type="http://schemas.openxmlformats.org/officeDocument/2006/relationships/image" Target="../media/image21.png"/><Relationship Id="rId4" Type="http://schemas.openxmlformats.org/officeDocument/2006/relationships/image" Target="../media/image22.png"/><Relationship Id="rId5" Type="http://schemas.microsoft.com/office/2007/relationships/hdphoto" Target="../media/hdphoto2.wdp"/><Relationship Id="rId6" Type="http://schemas.openxmlformats.org/officeDocument/2006/relationships/image" Target="../media/image23.png"/><Relationship Id="rId7" Type="http://schemas.microsoft.com/office/2007/relationships/hdphoto" Target="../media/hdphoto3.wdp"/><Relationship Id="rId8" Type="http://schemas.microsoft.com/office/2007/relationships/hdphoto" Target="../media/hdphoto4.wdp"/><Relationship Id="rId9" Type="http://schemas.openxmlformats.org/officeDocument/2006/relationships/image" Target="../media/image24.png"/><Relationship Id="rId10" Type="http://schemas.microsoft.com/office/2007/relationships/hdphoto" Target="../media/hdphoto5.wdp"/></Relationships>
</file>

<file path=ppt/slides/_rels/slide18.xml.rels><?xml version="1.0" encoding="UTF-8" standalone="yes"?>
<Relationships xmlns="http://schemas.openxmlformats.org/package/2006/relationships"><Relationship Id="rId3" Type="http://schemas.openxmlformats.org/officeDocument/2006/relationships/image" Target="../media/image25.jpeg"/><Relationship Id="rId4" Type="http://schemas.openxmlformats.org/officeDocument/2006/relationships/image" Target="../media/image26.jpeg"/><Relationship Id="rId5" Type="http://schemas.openxmlformats.org/officeDocument/2006/relationships/image" Target="../media/image27.jpeg"/><Relationship Id="rId6" Type="http://schemas.openxmlformats.org/officeDocument/2006/relationships/image" Target="../media/image28.jpeg"/><Relationship Id="rId7" Type="http://schemas.openxmlformats.org/officeDocument/2006/relationships/image" Target="../media/image29.jpeg"/><Relationship Id="rId1" Type="http://schemas.openxmlformats.org/officeDocument/2006/relationships/slideLayout" Target="../slideLayouts/slideLayout24.xml"/><Relationship Id="rId2" Type="http://schemas.openxmlformats.org/officeDocument/2006/relationships/notesSlide" Target="../notesSlides/notesSlide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 Id="rId3" Type="http://schemas.openxmlformats.org/officeDocument/2006/relationships/image" Target="../media/image3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2.xml.rels><?xml version="1.0" encoding="UTF-8" standalone="yes"?>
<Relationships xmlns="http://schemas.openxmlformats.org/package/2006/relationships"><Relationship Id="rId3" Type="http://schemas.openxmlformats.org/officeDocument/2006/relationships/hyperlink" Target="https://www.medicalnewstoday.com/releases/295500.php" TargetMode="External"/><Relationship Id="rId4" Type="http://schemas.openxmlformats.org/officeDocument/2006/relationships/image" Target="../media/image31.jpeg"/><Relationship Id="rId1" Type="http://schemas.openxmlformats.org/officeDocument/2006/relationships/slideLayout" Target="../slideLayouts/slideLayout23.xml"/><Relationship Id="rId2" Type="http://schemas.openxmlformats.org/officeDocument/2006/relationships/notesSlide" Target="../notesSlides/notesSlide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21.xml"/><Relationship Id="rId3" Type="http://schemas.openxmlformats.org/officeDocument/2006/relationships/hyperlink" Target="http://www.medicalnewstoday.com/releases/295500.php"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22.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jpg"/><Relationship Id="rId5" Type="http://schemas.openxmlformats.org/officeDocument/2006/relationships/image" Target="../media/image11.jpeg"/><Relationship Id="rId1" Type="http://schemas.openxmlformats.org/officeDocument/2006/relationships/slideLayout" Target="../slideLayouts/slideLayout2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hyperlink" Target="https://www.youtube.com/watch?v=5eC5eQuMW" TargetMode="External"/><Relationship Id="rId4" Type="http://schemas.openxmlformats.org/officeDocument/2006/relationships/image" Target="../media/image12.png"/><Relationship Id="rId1" Type="http://schemas.openxmlformats.org/officeDocument/2006/relationships/slideLayout" Target="../slideLayouts/slideLayout2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13.png"/><Relationship Id="rId3" Type="http://schemas.openxmlformats.org/officeDocument/2006/relationships/image" Target="../media/image1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0DABF95-05BB-5A49-81D3-137B81742747}"/>
              </a:ext>
            </a:extLst>
          </p:cNvPr>
          <p:cNvSpPr>
            <a:spLocks noGrp="1"/>
          </p:cNvSpPr>
          <p:nvPr>
            <p:ph type="title"/>
          </p:nvPr>
        </p:nvSpPr>
        <p:spPr>
          <a:xfrm>
            <a:off x="585968" y="142969"/>
            <a:ext cx="3376432" cy="1143000"/>
          </a:xfrm>
        </p:spPr>
        <p:txBody>
          <a:bodyPr anchor="ctr">
            <a:normAutofit/>
          </a:bodyPr>
          <a:lstStyle/>
          <a:p>
            <a:r>
              <a:rPr lang="en-US" sz="2400" dirty="0"/>
              <a:t>Overview of Research Methodology</a:t>
            </a:r>
          </a:p>
        </p:txBody>
      </p:sp>
      <p:pic>
        <p:nvPicPr>
          <p:cNvPr id="4" name="Picture 3">
            <a:extLst>
              <a:ext uri="{FF2B5EF4-FFF2-40B4-BE49-F238E27FC236}">
                <a16:creationId xmlns="" xmlns:a16="http://schemas.microsoft.com/office/drawing/2014/main" id="{D8A555C8-562D-0E46-81B0-BCAF0E7BAF58}"/>
              </a:ext>
            </a:extLst>
          </p:cNvPr>
          <p:cNvPicPr>
            <a:picLocks noChangeAspect="1"/>
          </p:cNvPicPr>
          <p:nvPr/>
        </p:nvPicPr>
        <p:blipFill>
          <a:blip r:embed="rId3"/>
          <a:stretch>
            <a:fillRect/>
          </a:stretch>
        </p:blipFill>
        <p:spPr>
          <a:xfrm>
            <a:off x="4240696" y="142969"/>
            <a:ext cx="7951304" cy="6858000"/>
          </a:xfrm>
          <a:prstGeom prst="rect">
            <a:avLst/>
          </a:prstGeom>
          <a:noFill/>
        </p:spPr>
      </p:pic>
    </p:spTree>
    <p:extLst>
      <p:ext uri="{BB962C8B-B14F-4D97-AF65-F5344CB8AC3E}">
        <p14:creationId xmlns:p14="http://schemas.microsoft.com/office/powerpoint/2010/main" val="40620881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1354B9A-6A7D-C943-88BC-85163842F075}"/>
              </a:ext>
            </a:extLst>
          </p:cNvPr>
          <p:cNvSpPr>
            <a:spLocks noGrp="1"/>
          </p:cNvSpPr>
          <p:nvPr>
            <p:ph type="title"/>
          </p:nvPr>
        </p:nvSpPr>
        <p:spPr/>
        <p:txBody>
          <a:bodyPr/>
          <a:lstStyle/>
          <a:p>
            <a:r>
              <a:rPr lang="en-US" dirty="0" smtClean="0"/>
              <a:t>Research Design Types and The Three Claims</a:t>
            </a:r>
            <a:endParaRPr lang="en-US" dirty="0"/>
          </a:p>
        </p:txBody>
      </p:sp>
      <p:sp>
        <p:nvSpPr>
          <p:cNvPr id="3" name="Content Placeholder 2">
            <a:extLst>
              <a:ext uri="{FF2B5EF4-FFF2-40B4-BE49-F238E27FC236}">
                <a16:creationId xmlns="" xmlns:a16="http://schemas.microsoft.com/office/drawing/2014/main" id="{98B3733A-9D5A-5B4D-BE3C-487CA5516312}"/>
              </a:ext>
            </a:extLst>
          </p:cNvPr>
          <p:cNvSpPr>
            <a:spLocks noGrp="1"/>
          </p:cNvSpPr>
          <p:nvPr>
            <p:ph idx="1"/>
          </p:nvPr>
        </p:nvSpPr>
        <p:spPr/>
        <p:txBody>
          <a:bodyPr/>
          <a:lstStyle/>
          <a:p>
            <a:r>
              <a:rPr lang="en-US" dirty="0"/>
              <a:t>Descriptive (e.g., observational, surveys, etc.) = Frequency</a:t>
            </a:r>
          </a:p>
          <a:p>
            <a:endParaRPr lang="en-US" dirty="0" smtClean="0"/>
          </a:p>
          <a:p>
            <a:r>
              <a:rPr lang="en-US" dirty="0" smtClean="0"/>
              <a:t>Correlational </a:t>
            </a:r>
            <a:r>
              <a:rPr lang="en-US" dirty="0"/>
              <a:t>Designs = Association</a:t>
            </a:r>
          </a:p>
          <a:p>
            <a:endParaRPr lang="en-US" dirty="0" smtClean="0"/>
          </a:p>
          <a:p>
            <a:r>
              <a:rPr lang="en-US" dirty="0" smtClean="0"/>
              <a:t>Experiments</a:t>
            </a:r>
            <a:r>
              <a:rPr lang="en-US" dirty="0"/>
              <a:t>, quasi-</a:t>
            </a:r>
            <a:r>
              <a:rPr lang="en-US" dirty="0" err="1"/>
              <a:t>expts</a:t>
            </a:r>
            <a:r>
              <a:rPr lang="en-US" dirty="0"/>
              <a:t>. = Causal</a:t>
            </a:r>
          </a:p>
        </p:txBody>
      </p:sp>
    </p:spTree>
    <p:extLst>
      <p:ext uri="{BB962C8B-B14F-4D97-AF65-F5344CB8AC3E}">
        <p14:creationId xmlns:p14="http://schemas.microsoft.com/office/powerpoint/2010/main" val="10186376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7C2B0A3-06EE-B34D-ADEB-55F5F8054357}"/>
              </a:ext>
            </a:extLst>
          </p:cNvPr>
          <p:cNvSpPr>
            <a:spLocks noGrp="1"/>
          </p:cNvSpPr>
          <p:nvPr>
            <p:ph type="title"/>
          </p:nvPr>
        </p:nvSpPr>
        <p:spPr>
          <a:xfrm>
            <a:off x="609600" y="274638"/>
            <a:ext cx="10972800" cy="937054"/>
          </a:xfrm>
        </p:spPr>
        <p:txBody>
          <a:bodyPr/>
          <a:lstStyle/>
          <a:p>
            <a:r>
              <a:rPr lang="en-US" sz="4400" dirty="0"/>
              <a:t>The </a:t>
            </a:r>
            <a:r>
              <a:rPr lang="en-US" sz="4400" dirty="0" smtClean="0"/>
              <a:t>Big Four Validities</a:t>
            </a:r>
            <a:endParaRPr lang="en-US" dirty="0"/>
          </a:p>
        </p:txBody>
      </p:sp>
      <p:graphicFrame>
        <p:nvGraphicFramePr>
          <p:cNvPr id="4" name="Table 4">
            <a:extLst>
              <a:ext uri="{FF2B5EF4-FFF2-40B4-BE49-F238E27FC236}">
                <a16:creationId xmlns="" xmlns:a16="http://schemas.microsoft.com/office/drawing/2014/main" id="{2A213DAA-A3D3-EF4C-97F2-D52FFAFFB71A}"/>
              </a:ext>
            </a:extLst>
          </p:cNvPr>
          <p:cNvGraphicFramePr>
            <a:graphicFrameLocks noGrp="1"/>
          </p:cNvGraphicFramePr>
          <p:nvPr>
            <p:ph idx="1"/>
            <p:extLst>
              <p:ext uri="{D42A27DB-BD31-4B8C-83A1-F6EECF244321}">
                <p14:modId xmlns:p14="http://schemas.microsoft.com/office/powerpoint/2010/main" val="982857592"/>
              </p:ext>
            </p:extLst>
          </p:nvPr>
        </p:nvGraphicFramePr>
        <p:xfrm>
          <a:off x="609600" y="1417638"/>
          <a:ext cx="10972800" cy="4521093"/>
        </p:xfrm>
        <a:graphic>
          <a:graphicData uri="http://schemas.openxmlformats.org/drawingml/2006/table">
            <a:tbl>
              <a:tblPr firstRow="1" bandRow="1">
                <a:tableStyleId>{5C22544A-7EE6-4342-B048-85BDC9FD1C3A}</a:tableStyleId>
              </a:tblPr>
              <a:tblGrid>
                <a:gridCol w="1977067">
                  <a:extLst>
                    <a:ext uri="{9D8B030D-6E8A-4147-A177-3AD203B41FA5}">
                      <a16:colId xmlns="" xmlns:a16="http://schemas.microsoft.com/office/drawing/2014/main" val="3751530516"/>
                    </a:ext>
                  </a:extLst>
                </a:gridCol>
                <a:gridCol w="8995733">
                  <a:extLst>
                    <a:ext uri="{9D8B030D-6E8A-4147-A177-3AD203B41FA5}">
                      <a16:colId xmlns="" xmlns:a16="http://schemas.microsoft.com/office/drawing/2014/main" val="1836839954"/>
                    </a:ext>
                  </a:extLst>
                </a:gridCol>
              </a:tblGrid>
              <a:tr h="481497">
                <a:tc>
                  <a:txBody>
                    <a:bodyPr/>
                    <a:lstStyle/>
                    <a:p>
                      <a:r>
                        <a:rPr lang="en-US" dirty="0"/>
                        <a:t>Type of Validity</a:t>
                      </a:r>
                    </a:p>
                  </a:txBody>
                  <a:tcPr/>
                </a:tc>
                <a:tc>
                  <a:txBody>
                    <a:bodyPr/>
                    <a:lstStyle/>
                    <a:p>
                      <a:r>
                        <a:rPr lang="en-US" dirty="0"/>
                        <a:t>Description</a:t>
                      </a:r>
                    </a:p>
                  </a:txBody>
                  <a:tcPr/>
                </a:tc>
                <a:extLst>
                  <a:ext uri="{0D108BD9-81ED-4DB2-BD59-A6C34878D82A}">
                    <a16:rowId xmlns="" xmlns:a16="http://schemas.microsoft.com/office/drawing/2014/main" val="35329803"/>
                  </a:ext>
                </a:extLst>
              </a:tr>
              <a:tr h="831078">
                <a:tc>
                  <a:txBody>
                    <a:bodyPr/>
                    <a:lstStyle/>
                    <a:p>
                      <a:r>
                        <a:rPr lang="en-US" sz="2400" dirty="0"/>
                        <a:t>Construct Validity</a:t>
                      </a:r>
                    </a:p>
                  </a:txBody>
                  <a:tcPr/>
                </a:tc>
                <a:tc>
                  <a:txBody>
                    <a:bodyPr/>
                    <a:lstStyle/>
                    <a:p>
                      <a:r>
                        <a:rPr lang="en-US" sz="2400" dirty="0"/>
                        <a:t>How well the variables in a study are measured or manipulated.  The extent to which the operational variables in a study are a good approximation of the conceptual variables.</a:t>
                      </a:r>
                    </a:p>
                  </a:txBody>
                  <a:tcPr/>
                </a:tc>
                <a:extLst>
                  <a:ext uri="{0D108BD9-81ED-4DB2-BD59-A6C34878D82A}">
                    <a16:rowId xmlns="" xmlns:a16="http://schemas.microsoft.com/office/drawing/2014/main" val="775962676"/>
                  </a:ext>
                </a:extLst>
              </a:tr>
              <a:tr h="831078">
                <a:tc>
                  <a:txBody>
                    <a:bodyPr/>
                    <a:lstStyle/>
                    <a:p>
                      <a:r>
                        <a:rPr lang="en-US" sz="2400" dirty="0"/>
                        <a:t>Statistical Validity</a:t>
                      </a:r>
                    </a:p>
                  </a:txBody>
                  <a:tcPr/>
                </a:tc>
                <a:tc>
                  <a:txBody>
                    <a:bodyPr/>
                    <a:lstStyle/>
                    <a:p>
                      <a:r>
                        <a:rPr lang="en-US" sz="2400" dirty="0"/>
                        <a:t>How well the numbers support the claim-- that is, how strong the effect is and the precision of the estimate (confidence interval). </a:t>
                      </a:r>
                    </a:p>
                  </a:txBody>
                  <a:tcPr/>
                </a:tc>
                <a:extLst>
                  <a:ext uri="{0D108BD9-81ED-4DB2-BD59-A6C34878D82A}">
                    <a16:rowId xmlns="" xmlns:a16="http://schemas.microsoft.com/office/drawing/2014/main" val="1720615078"/>
                  </a:ext>
                </a:extLst>
              </a:tr>
              <a:tr h="831078">
                <a:tc>
                  <a:txBody>
                    <a:bodyPr/>
                    <a:lstStyle/>
                    <a:p>
                      <a:r>
                        <a:rPr lang="en-US" sz="2400" dirty="0" smtClean="0"/>
                        <a:t>External Validity</a:t>
                      </a:r>
                      <a:endParaRPr lang="en-US" sz="2400" dirty="0"/>
                    </a:p>
                  </a:txBody>
                  <a:tcPr/>
                </a:tc>
                <a:tc>
                  <a:txBody>
                    <a:bodyPr/>
                    <a:lstStyle/>
                    <a:p>
                      <a:r>
                        <a:rPr lang="en-US" sz="2400" dirty="0" smtClean="0"/>
                        <a:t>The extent to which the results of a study generalize</a:t>
                      </a:r>
                      <a:r>
                        <a:rPr lang="en-US" sz="2400" baseline="0" dirty="0" smtClean="0"/>
                        <a:t> to some larger population, other times, or other situations.</a:t>
                      </a:r>
                      <a:endParaRPr lang="en-US" sz="2400" dirty="0"/>
                    </a:p>
                  </a:txBody>
                  <a:tcPr/>
                </a:tc>
                <a:extLst>
                  <a:ext uri="{0D108BD9-81ED-4DB2-BD59-A6C34878D82A}">
                    <a16:rowId xmlns="" xmlns:a16="http://schemas.microsoft.com/office/drawing/2014/main" val="3269477188"/>
                  </a:ext>
                </a:extLst>
              </a:tr>
              <a:tr h="831078">
                <a:tc>
                  <a:txBody>
                    <a:bodyPr/>
                    <a:lstStyle/>
                    <a:p>
                      <a:r>
                        <a:rPr lang="en-US" sz="2400" dirty="0" smtClean="0"/>
                        <a:t>Internal Validity</a:t>
                      </a:r>
                      <a:endParaRPr lang="en-US" sz="2400" dirty="0"/>
                    </a:p>
                  </a:txBody>
                  <a:tcPr/>
                </a:tc>
                <a:tc>
                  <a:txBody>
                    <a:bodyPr/>
                    <a:lstStyle/>
                    <a:p>
                      <a:r>
                        <a:rPr lang="en-US" sz="2400" dirty="0" smtClean="0"/>
                        <a:t>In a relationship between one variable (A) and another variable (B), the extent to which A, rather than some other variable (C),</a:t>
                      </a:r>
                      <a:r>
                        <a:rPr lang="en-US" sz="2400" baseline="0" dirty="0" smtClean="0"/>
                        <a:t> is responsible for changes in B. </a:t>
                      </a:r>
                      <a:endParaRPr lang="en-US" sz="2400" dirty="0"/>
                    </a:p>
                  </a:txBody>
                  <a:tcPr/>
                </a:tc>
                <a:extLst>
                  <a:ext uri="{0D108BD9-81ED-4DB2-BD59-A6C34878D82A}">
                    <a16:rowId xmlns="" xmlns:a16="http://schemas.microsoft.com/office/drawing/2014/main" val="2275055244"/>
                  </a:ext>
                </a:extLst>
              </a:tr>
            </a:tbl>
          </a:graphicData>
        </a:graphic>
      </p:graphicFrame>
    </p:spTree>
    <p:extLst>
      <p:ext uri="{BB962C8B-B14F-4D97-AF65-F5344CB8AC3E}">
        <p14:creationId xmlns:p14="http://schemas.microsoft.com/office/powerpoint/2010/main" val="20075883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6317" y="166222"/>
            <a:ext cx="8647331" cy="1143000"/>
          </a:xfrm>
        </p:spPr>
        <p:txBody>
          <a:bodyPr/>
          <a:lstStyle/>
          <a:p>
            <a:r>
              <a:rPr lang="en-US" sz="4400" dirty="0"/>
              <a:t>Interrogating Frequency Claims</a:t>
            </a:r>
          </a:p>
        </p:txBody>
      </p:sp>
      <p:sp>
        <p:nvSpPr>
          <p:cNvPr id="3" name="Text Placeholder 2"/>
          <p:cNvSpPr>
            <a:spLocks noGrp="1"/>
          </p:cNvSpPr>
          <p:nvPr>
            <p:ph type="body" sz="quarter" idx="10"/>
          </p:nvPr>
        </p:nvSpPr>
        <p:spPr/>
        <p:txBody>
          <a:bodyPr/>
          <a:lstStyle/>
          <a:p>
            <a:r>
              <a:rPr lang="en-US" dirty="0"/>
              <a:t>Example: 39% of teens are depressed during pandemic. </a:t>
            </a:r>
            <a:endParaRPr lang="en-US" dirty="0" smtClean="0"/>
          </a:p>
          <a:p>
            <a:r>
              <a:rPr lang="en-US" dirty="0" smtClean="0"/>
              <a:t>Construct </a:t>
            </a:r>
            <a:r>
              <a:rPr lang="en-US" dirty="0"/>
              <a:t>validity</a:t>
            </a:r>
          </a:p>
          <a:p>
            <a:pPr lvl="1"/>
            <a:r>
              <a:rPr lang="en-US" dirty="0"/>
              <a:t>How was depression operationally </a:t>
            </a:r>
            <a:r>
              <a:rPr lang="en-US" dirty="0" smtClean="0"/>
              <a:t>defined/measured? </a:t>
            </a:r>
            <a:endParaRPr lang="en-US" dirty="0"/>
          </a:p>
          <a:p>
            <a:r>
              <a:rPr lang="en-US" dirty="0"/>
              <a:t>External validity, or generalizability</a:t>
            </a:r>
          </a:p>
          <a:p>
            <a:pPr defTabSz="935888">
              <a:spcBef>
                <a:spcPts val="307"/>
              </a:spcBef>
              <a:defRPr/>
            </a:pPr>
            <a:r>
              <a:rPr lang="en-US" sz="2000" dirty="0"/>
              <a:t>Example: Which people did they survey, and how did they choose their participants? Did they include only people in places with complete lock-downs? Was this just in the US or where? What ages were the teens?  </a:t>
            </a:r>
            <a:endParaRPr lang="en-US" dirty="0"/>
          </a:p>
          <a:p>
            <a:r>
              <a:rPr lang="en-US" dirty="0"/>
              <a:t>Statistical </a:t>
            </a:r>
            <a:r>
              <a:rPr lang="en-US" dirty="0" smtClean="0"/>
              <a:t>validity</a:t>
            </a:r>
            <a:r>
              <a:rPr lang="en-US" dirty="0"/>
              <a:t> </a:t>
            </a:r>
            <a:r>
              <a:rPr lang="mr-IN" dirty="0" smtClean="0"/>
              <a:t>–</a:t>
            </a:r>
            <a:r>
              <a:rPr lang="en-US" dirty="0" smtClean="0"/>
              <a:t> What was the margin of error?</a:t>
            </a:r>
            <a:endParaRPr lang="en-US" dirty="0"/>
          </a:p>
        </p:txBody>
      </p:sp>
    </p:spTree>
    <p:extLst>
      <p:ext uri="{BB962C8B-B14F-4D97-AF65-F5344CB8AC3E}">
        <p14:creationId xmlns:p14="http://schemas.microsoft.com/office/powerpoint/2010/main" val="16028019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585968" y="1749998"/>
            <a:ext cx="10792946" cy="4346002"/>
          </a:xfrm>
        </p:spPr>
        <p:txBody>
          <a:bodyPr/>
          <a:lstStyle/>
          <a:p>
            <a:r>
              <a:rPr lang="en-US" dirty="0"/>
              <a:t>People who multi-task the most, are the worst at it. </a:t>
            </a:r>
          </a:p>
          <a:p>
            <a:pPr marL="0" indent="0">
              <a:buNone/>
            </a:pPr>
            <a:endParaRPr lang="en-US" dirty="0" smtClean="0"/>
          </a:p>
          <a:p>
            <a:r>
              <a:rPr lang="en-US" dirty="0" smtClean="0"/>
              <a:t>Construct</a:t>
            </a:r>
            <a:endParaRPr lang="en-US" dirty="0"/>
          </a:p>
          <a:p>
            <a:r>
              <a:rPr lang="en-US" dirty="0" smtClean="0"/>
              <a:t>Maybe </a:t>
            </a:r>
            <a:r>
              <a:rPr lang="en-US" dirty="0"/>
              <a:t>External, but not usually</a:t>
            </a:r>
          </a:p>
          <a:p>
            <a:r>
              <a:rPr lang="en-US" dirty="0"/>
              <a:t>NOT </a:t>
            </a:r>
            <a:r>
              <a:rPr lang="en-US" dirty="0" smtClean="0"/>
              <a:t>Internal</a:t>
            </a:r>
          </a:p>
          <a:p>
            <a:r>
              <a:rPr lang="en-US" dirty="0" smtClean="0"/>
              <a:t>Statistical </a:t>
            </a:r>
            <a:r>
              <a:rPr lang="en-US" dirty="0"/>
              <a:t>(extent to which the statistical conclusions are accurate ad reasonable</a:t>
            </a:r>
            <a:r>
              <a:rPr lang="en-US" dirty="0" smtClean="0"/>
              <a:t>). For now, two things to consider</a:t>
            </a:r>
            <a:r>
              <a:rPr lang="mr-IN" dirty="0" smtClean="0"/>
              <a:t>…</a:t>
            </a:r>
            <a:endParaRPr lang="en-US" dirty="0"/>
          </a:p>
          <a:p>
            <a:endParaRPr lang="en-US" dirty="0"/>
          </a:p>
        </p:txBody>
      </p:sp>
      <p:sp>
        <p:nvSpPr>
          <p:cNvPr id="4" name="Title 3"/>
          <p:cNvSpPr>
            <a:spLocks noGrp="1"/>
          </p:cNvSpPr>
          <p:nvPr>
            <p:ph type="title"/>
          </p:nvPr>
        </p:nvSpPr>
        <p:spPr/>
        <p:txBody>
          <a:bodyPr>
            <a:noAutofit/>
          </a:bodyPr>
          <a:lstStyle/>
          <a:p>
            <a:r>
              <a:rPr lang="en-US" sz="4400" dirty="0"/>
              <a:t>Interrogating Association Claims</a:t>
            </a:r>
          </a:p>
        </p:txBody>
      </p:sp>
    </p:spTree>
    <p:extLst>
      <p:ext uri="{BB962C8B-B14F-4D97-AF65-F5344CB8AC3E}">
        <p14:creationId xmlns:p14="http://schemas.microsoft.com/office/powerpoint/2010/main" val="8583495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le 1"/>
          <p:cNvSpPr>
            <a:spLocks noGrp="1"/>
          </p:cNvSpPr>
          <p:nvPr>
            <p:ph type="title"/>
          </p:nvPr>
        </p:nvSpPr>
        <p:spPr>
          <a:xfrm>
            <a:off x="406400" y="228600"/>
            <a:ext cx="10972800" cy="1066800"/>
          </a:xfrm>
        </p:spPr>
        <p:txBody>
          <a:bodyPr>
            <a:normAutofit/>
          </a:bodyPr>
          <a:lstStyle/>
          <a:p>
            <a:pPr fontAlgn="auto">
              <a:spcAft>
                <a:spcPts val="0"/>
              </a:spcAft>
              <a:defRPr/>
            </a:pPr>
            <a:r>
              <a:rPr lang="en-US" dirty="0"/>
              <a:t>Statistical Validity of Association Claims</a:t>
            </a:r>
            <a:endParaRPr lang="en-US" b="1" dirty="0"/>
          </a:p>
        </p:txBody>
      </p:sp>
      <p:sp>
        <p:nvSpPr>
          <p:cNvPr id="3" name="Content Placeholder 2"/>
          <p:cNvSpPr>
            <a:spLocks noGrp="1"/>
          </p:cNvSpPr>
          <p:nvPr>
            <p:ph idx="1"/>
          </p:nvPr>
        </p:nvSpPr>
        <p:spPr>
          <a:xfrm>
            <a:off x="711200" y="1676400"/>
            <a:ext cx="10160000" cy="4495800"/>
          </a:xfrm>
        </p:spPr>
        <p:txBody>
          <a:bodyPr/>
          <a:lstStyle/>
          <a:p>
            <a:pPr lvl="1"/>
            <a:r>
              <a:rPr lang="en-US" altLang="en-US" sz="2800" dirty="0">
                <a:solidFill>
                  <a:schemeClr val="tx1"/>
                </a:solidFill>
              </a:rPr>
              <a:t>Direction and strength of </a:t>
            </a:r>
            <a:r>
              <a:rPr lang="en-US" altLang="en-US" sz="2800" dirty="0" smtClean="0">
                <a:solidFill>
                  <a:schemeClr val="tx1"/>
                </a:solidFill>
              </a:rPr>
              <a:t>relationship</a:t>
            </a:r>
            <a:endParaRPr lang="en-US" altLang="en-US" sz="2800" dirty="0">
              <a:solidFill>
                <a:schemeClr val="tx1"/>
              </a:solidFill>
            </a:endParaRPr>
          </a:p>
          <a:p>
            <a:pPr lvl="2"/>
            <a:r>
              <a:rPr lang="en-US" altLang="en-US" sz="2000" dirty="0">
                <a:solidFill>
                  <a:schemeClr val="tx1"/>
                </a:solidFill>
              </a:rPr>
              <a:t>Positive; negative; none (r = .32; r = -.26; r = .02)</a:t>
            </a:r>
          </a:p>
          <a:p>
            <a:pPr lvl="2"/>
            <a:r>
              <a:rPr lang="en-US" altLang="en-US" sz="2000" dirty="0">
                <a:solidFill>
                  <a:schemeClr val="tx1"/>
                </a:solidFill>
              </a:rPr>
              <a:t>Strong, moderate, weak (r = .52; r = .30; r = .10)</a:t>
            </a:r>
          </a:p>
        </p:txBody>
      </p:sp>
      <p:pic>
        <p:nvPicPr>
          <p:cNvPr id="6"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240512" y="3281068"/>
            <a:ext cx="9304579" cy="106682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7"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021741" y="4812931"/>
            <a:ext cx="10501720" cy="124239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270460595"/>
      </p:ext>
    </p:extLst>
  </p:cSld>
  <p:clrMapOvr>
    <a:masterClrMapping/>
  </p:clrMapOvr>
  <p:transition xmlns:p14="http://schemas.microsoft.com/office/powerpoint/2010/main" spd="slow" advTm="32000">
    <p:pull/>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2">
                                            <p:txEl>
                                              <p:charRg st="4294967295" end="4294967295"/>
                                            </p:txEl>
                                          </p:spTgt>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0" nodeType="afterEffect">
                                  <p:stCondLst>
                                    <p:cond delay="6500"/>
                                  </p:stCondLst>
                                  <p:childTnLst>
                                    <p:set>
                                      <p:cBhvr>
                                        <p:cTn id="9" dur="1" fill="hold">
                                          <p:stCondLst>
                                            <p:cond delay="499"/>
                                          </p:stCondLst>
                                        </p:cTn>
                                        <p:tgtEl>
                                          <p:spTgt spid="3">
                                            <p:txEl>
                                              <p:pRg st="0" end="0"/>
                                            </p:txEl>
                                          </p:spTgt>
                                        </p:tgtEl>
                                        <p:attrNameLst>
                                          <p:attrName>style.visibility</p:attrName>
                                        </p:attrNameLst>
                                      </p:cBhvr>
                                      <p:to>
                                        <p:strVal val="visible"/>
                                      </p:to>
                                    </p:set>
                                  </p:childTnLst>
                                </p:cTn>
                              </p:par>
                              <p:par>
                                <p:cTn id="10" presetID="1" presetClass="entr" presetSubtype="0" fill="hold" grpId="0" nodeType="withEffect">
                                  <p:stCondLst>
                                    <p:cond delay="19500"/>
                                  </p:stCondLst>
                                  <p:childTnLst>
                                    <p:set>
                                      <p:cBhvr>
                                        <p:cTn id="11" dur="1" fill="hold">
                                          <p:stCondLst>
                                            <p:cond delay="499"/>
                                          </p:stCondLst>
                                        </p:cTn>
                                        <p:tgtEl>
                                          <p:spTgt spid="3">
                                            <p:txEl>
                                              <p:pRg st="1" end="1"/>
                                            </p:txEl>
                                          </p:spTgt>
                                        </p:tgtEl>
                                        <p:attrNameLst>
                                          <p:attrName>style.visibility</p:attrName>
                                        </p:attrNameLst>
                                      </p:cBhvr>
                                      <p:to>
                                        <p:strVal val="visible"/>
                                      </p:to>
                                    </p:set>
                                  </p:childTnLst>
                                </p:cTn>
                              </p:par>
                              <p:par>
                                <p:cTn id="12" presetID="1" presetClass="entr" presetSubtype="0" fill="hold" grpId="0" nodeType="withEffect">
                                  <p:stCondLst>
                                    <p:cond delay="26000"/>
                                  </p:stCondLst>
                                  <p:childTnLst>
                                    <p:set>
                                      <p:cBhvr>
                                        <p:cTn id="13" dur="1" fill="hold">
                                          <p:stCondLst>
                                            <p:cond delay="499"/>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3" grpId="0" build="p" autoUpdateAnimBg="0" advAuto="650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9475" y="464781"/>
            <a:ext cx="9426884" cy="612244"/>
          </a:xfrm>
        </p:spPr>
        <p:txBody>
          <a:bodyPr>
            <a:noAutofit/>
          </a:bodyPr>
          <a:lstStyle/>
          <a:p>
            <a:r>
              <a:rPr lang="en-US" sz="4000" dirty="0"/>
              <a:t>Association </a:t>
            </a:r>
            <a:r>
              <a:rPr lang="en-US" sz="4000" dirty="0" smtClean="0"/>
              <a:t>claims</a:t>
            </a:r>
            <a:br>
              <a:rPr lang="en-US" sz="4000" dirty="0" smtClean="0"/>
            </a:br>
            <a:r>
              <a:rPr lang="en-US" sz="4000" dirty="0" smtClean="0"/>
              <a:t>Why not Internal Validity?</a:t>
            </a:r>
            <a:endParaRPr lang="en-US" sz="4000" dirty="0"/>
          </a:p>
        </p:txBody>
      </p:sp>
      <p:sp>
        <p:nvSpPr>
          <p:cNvPr id="5" name="Content Placeholder 2"/>
          <p:cNvSpPr>
            <a:spLocks noGrp="1"/>
          </p:cNvSpPr>
          <p:nvPr>
            <p:ph idx="1"/>
          </p:nvPr>
        </p:nvSpPr>
        <p:spPr>
          <a:xfrm>
            <a:off x="341132" y="1775092"/>
            <a:ext cx="11338560" cy="4666001"/>
          </a:xfrm>
        </p:spPr>
        <p:txBody>
          <a:bodyPr>
            <a:normAutofit/>
          </a:bodyPr>
          <a:lstStyle/>
          <a:p>
            <a:pPr>
              <a:lnSpc>
                <a:spcPct val="120000"/>
              </a:lnSpc>
              <a:spcAft>
                <a:spcPts val="1200"/>
              </a:spcAft>
            </a:pPr>
            <a:r>
              <a:rPr lang="en-US" sz="2400" dirty="0">
                <a:latin typeface="Century Gothic"/>
                <a:cs typeface="Century Gothic"/>
              </a:rPr>
              <a:t>From correlational data alone, WE CANNOT CONCLUDE CAUSE</a:t>
            </a:r>
            <a:r>
              <a:rPr lang="mr-IN" sz="2400" dirty="0">
                <a:latin typeface="Century Gothic"/>
                <a:cs typeface="Century Gothic"/>
              </a:rPr>
              <a:t>…</a:t>
            </a:r>
            <a:endParaRPr lang="en-US" sz="2400" dirty="0">
              <a:latin typeface="Century Gothic"/>
              <a:cs typeface="Century Gothic"/>
            </a:endParaRPr>
          </a:p>
          <a:p>
            <a:pPr>
              <a:lnSpc>
                <a:spcPct val="120000"/>
              </a:lnSpc>
              <a:spcAft>
                <a:spcPts val="1200"/>
              </a:spcAft>
            </a:pPr>
            <a:r>
              <a:rPr lang="en-US" sz="2400" dirty="0">
                <a:solidFill>
                  <a:srgbClr val="E07602"/>
                </a:solidFill>
                <a:latin typeface="Century Gothic"/>
                <a:cs typeface="Century Gothic"/>
              </a:rPr>
              <a:t>(More on this Tuesday)</a:t>
            </a:r>
          </a:p>
        </p:txBody>
      </p:sp>
      <p:pic>
        <p:nvPicPr>
          <p:cNvPr id="4" name="Picture 3"/>
          <p:cNvPicPr>
            <a:picLocks noChangeAspect="1"/>
          </p:cNvPicPr>
          <p:nvPr/>
        </p:nvPicPr>
        <p:blipFill rotWithShape="1">
          <a:blip r:embed="rId3">
            <a:extLst>
              <a:ext uri="{BEBA8EAE-BF5A-486C-A8C5-ECC9F3942E4B}">
                <a14:imgProps xmlns:a14="http://schemas.microsoft.com/office/drawing/2010/main">
                  <a14:imgLayer r:embed="rId4">
                    <a14:imgEffect>
                      <a14:backgroundRemoval t="300" b="99700" l="600" r="99200"/>
                    </a14:imgEffect>
                  </a14:imgLayer>
                </a14:imgProps>
              </a:ext>
            </a:extLst>
          </a:blip>
          <a:srcRect b="5967"/>
          <a:stretch/>
        </p:blipFill>
        <p:spPr>
          <a:xfrm>
            <a:off x="480280" y="3571877"/>
            <a:ext cx="7055053" cy="3313715"/>
          </a:xfrm>
          <a:prstGeom prst="rect">
            <a:avLst/>
          </a:prstGeom>
        </p:spPr>
      </p:pic>
      <p:sp>
        <p:nvSpPr>
          <p:cNvPr id="7" name="Oval Callout 6"/>
          <p:cNvSpPr/>
          <p:nvPr/>
        </p:nvSpPr>
        <p:spPr>
          <a:xfrm>
            <a:off x="6176359" y="3060256"/>
            <a:ext cx="5080000" cy="1613122"/>
          </a:xfrm>
          <a:prstGeom prst="wedgeEllipseCallout">
            <a:avLst>
              <a:gd name="adj1" fmla="val -65833"/>
              <a:gd name="adj2" fmla="val 72177"/>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8" name="TextBox 7"/>
          <p:cNvSpPr txBox="1"/>
          <p:nvPr/>
        </p:nvSpPr>
        <p:spPr>
          <a:xfrm>
            <a:off x="6619525" y="3149378"/>
            <a:ext cx="4233851" cy="1257780"/>
          </a:xfrm>
          <a:prstGeom prst="rect">
            <a:avLst/>
          </a:prstGeom>
          <a:noFill/>
        </p:spPr>
        <p:txBody>
          <a:bodyPr wrap="none" rtlCol="0">
            <a:spAutoFit/>
          </a:bodyPr>
          <a:lstStyle/>
          <a:p>
            <a:pPr algn="ctr">
              <a:lnSpc>
                <a:spcPct val="120000"/>
              </a:lnSpc>
            </a:pPr>
            <a:r>
              <a:rPr lang="en-US" sz="3200" dirty="0">
                <a:solidFill>
                  <a:schemeClr val="tx2"/>
                </a:solidFill>
              </a:rPr>
              <a:t>No! </a:t>
            </a:r>
          </a:p>
          <a:p>
            <a:pPr>
              <a:lnSpc>
                <a:spcPct val="120000"/>
              </a:lnSpc>
            </a:pPr>
            <a:r>
              <a:rPr lang="en-US" sz="3200" dirty="0">
                <a:solidFill>
                  <a:schemeClr val="tx2"/>
                </a:solidFill>
              </a:rPr>
              <a:t>Correlation ≠ Causation!</a:t>
            </a:r>
          </a:p>
        </p:txBody>
      </p:sp>
      <p:sp>
        <p:nvSpPr>
          <p:cNvPr id="14" name="Rounded Rectangle 13"/>
          <p:cNvSpPr/>
          <p:nvPr/>
        </p:nvSpPr>
        <p:spPr>
          <a:xfrm>
            <a:off x="6386161" y="5401707"/>
            <a:ext cx="2257937" cy="884054"/>
          </a:xfrm>
          <a:prstGeom prst="roundRect">
            <a:avLst/>
          </a:prstGeom>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600" u="sng" dirty="0">
                <a:solidFill>
                  <a:schemeClr val="tx2"/>
                </a:solidFill>
              </a:rPr>
              <a:t>Third-variable problem</a:t>
            </a:r>
          </a:p>
        </p:txBody>
      </p:sp>
      <p:sp>
        <p:nvSpPr>
          <p:cNvPr id="15" name="Rounded Rectangle 14"/>
          <p:cNvSpPr/>
          <p:nvPr/>
        </p:nvSpPr>
        <p:spPr>
          <a:xfrm>
            <a:off x="8992609" y="5401707"/>
            <a:ext cx="2257937" cy="884054"/>
          </a:xfrm>
          <a:prstGeom prst="roundRect">
            <a:avLst/>
          </a:prstGeom>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600" u="sng" dirty="0">
                <a:solidFill>
                  <a:schemeClr val="tx2"/>
                </a:solidFill>
              </a:rPr>
              <a:t>Directionality problem</a:t>
            </a:r>
          </a:p>
        </p:txBody>
      </p:sp>
      <p:cxnSp>
        <p:nvCxnSpPr>
          <p:cNvPr id="16" name="Straight Arrow Connector 15"/>
          <p:cNvCxnSpPr/>
          <p:nvPr/>
        </p:nvCxnSpPr>
        <p:spPr>
          <a:xfrm flipH="1">
            <a:off x="7770840" y="4784503"/>
            <a:ext cx="873256" cy="50069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7" name="Straight Arrow Connector 16"/>
          <p:cNvCxnSpPr/>
          <p:nvPr/>
        </p:nvCxnSpPr>
        <p:spPr>
          <a:xfrm>
            <a:off x="8924189" y="4784503"/>
            <a:ext cx="906593" cy="50069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pic>
        <p:nvPicPr>
          <p:cNvPr id="11" name="Picture 2" descr="Image result for toasters"/>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9368482" y="0"/>
            <a:ext cx="2516604" cy="1887453"/>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Related imag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8507" y="124525"/>
            <a:ext cx="3154693" cy="15773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951573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14" grpId="0" animBg="1"/>
      <p:bldP spid="1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Title 1"/>
          <p:cNvSpPr>
            <a:spLocks noGrp="1"/>
          </p:cNvSpPr>
          <p:nvPr>
            <p:ph type="title"/>
          </p:nvPr>
        </p:nvSpPr>
        <p:spPr>
          <a:xfrm>
            <a:off x="711200" y="274638"/>
            <a:ext cx="9855200" cy="944562"/>
          </a:xfrm>
        </p:spPr>
        <p:txBody>
          <a:bodyPr/>
          <a:lstStyle/>
          <a:p>
            <a:pPr algn="l" eaLnBrk="1" hangingPunct="1">
              <a:defRPr/>
            </a:pPr>
            <a:r>
              <a:rPr lang="en-US" b="1" dirty="0">
                <a:solidFill>
                  <a:schemeClr val="accent6"/>
                </a:solidFill>
                <a:ea typeface="+mj-ea"/>
                <a:cs typeface="+mj-cs"/>
              </a:rPr>
              <a:t>Interrogating Causal Claims</a:t>
            </a:r>
          </a:p>
        </p:txBody>
      </p:sp>
      <p:sp>
        <p:nvSpPr>
          <p:cNvPr id="3" name="Content Placeholder 2"/>
          <p:cNvSpPr>
            <a:spLocks noGrp="1"/>
          </p:cNvSpPr>
          <p:nvPr>
            <p:ph idx="1"/>
          </p:nvPr>
        </p:nvSpPr>
        <p:spPr>
          <a:xfrm>
            <a:off x="730992" y="1676402"/>
            <a:ext cx="10972800" cy="4525963"/>
          </a:xfrm>
        </p:spPr>
        <p:txBody>
          <a:bodyPr>
            <a:normAutofit/>
          </a:bodyPr>
          <a:lstStyle/>
          <a:p>
            <a:pPr marL="574675" indent="-457200" eaLnBrk="1" hangingPunct="1">
              <a:lnSpc>
                <a:spcPct val="80000"/>
              </a:lnSpc>
              <a:buFont typeface="Arial" panose="020B0604020202020204" pitchFamily="34" charset="0"/>
              <a:buChar char="•"/>
              <a:defRPr/>
            </a:pPr>
            <a:r>
              <a:rPr lang="en-US" altLang="en-US" sz="3000" dirty="0">
                <a:cs typeface="+mn-cs"/>
              </a:rPr>
              <a:t>“Walk your dog if you want to meet new people: Walking your dogs encourages others to approach”</a:t>
            </a:r>
          </a:p>
          <a:p>
            <a:pPr marL="574675" indent="-457200" eaLnBrk="1" hangingPunct="1">
              <a:lnSpc>
                <a:spcPct val="80000"/>
              </a:lnSpc>
              <a:buFont typeface="Arial" panose="020B0604020202020204" pitchFamily="34" charset="0"/>
              <a:buChar char="•"/>
              <a:defRPr/>
            </a:pPr>
            <a:r>
              <a:rPr lang="en-US" altLang="en-US" sz="3000" dirty="0">
                <a:cs typeface="+mn-cs"/>
              </a:rPr>
              <a:t>“Creepy people literally give us the chills”</a:t>
            </a:r>
          </a:p>
          <a:p>
            <a:pPr marL="574675" indent="-457200" eaLnBrk="1" hangingPunct="1">
              <a:lnSpc>
                <a:spcPct val="80000"/>
              </a:lnSpc>
              <a:buFont typeface="Arial" panose="020B0604020202020204" pitchFamily="34" charset="0"/>
              <a:buChar char="•"/>
              <a:defRPr/>
            </a:pPr>
            <a:r>
              <a:rPr lang="en-US" altLang="en-US" sz="3000" dirty="0">
                <a:cs typeface="+mn-cs"/>
              </a:rPr>
              <a:t>“Women prefer somewhat ‘taken’ men more”</a:t>
            </a:r>
          </a:p>
          <a:p>
            <a:pPr marL="574675" indent="-457200">
              <a:lnSpc>
                <a:spcPct val="80000"/>
              </a:lnSpc>
              <a:buFont typeface="Arial" panose="020B0604020202020204" pitchFamily="34" charset="0"/>
              <a:buChar char="•"/>
              <a:defRPr/>
            </a:pPr>
            <a:endParaRPr lang="en-US" altLang="en-US" sz="3000" dirty="0">
              <a:cs typeface="+mn-cs"/>
            </a:endParaRPr>
          </a:p>
          <a:p>
            <a:pPr marL="974725" lvl="1" indent="-457200">
              <a:lnSpc>
                <a:spcPct val="80000"/>
              </a:lnSpc>
              <a:defRPr/>
            </a:pPr>
            <a:r>
              <a:rPr lang="en-US" altLang="en-US" sz="2600" dirty="0">
                <a:cs typeface="+mn-cs"/>
              </a:rPr>
              <a:t>Construct validity of both (all) the variables</a:t>
            </a:r>
          </a:p>
          <a:p>
            <a:pPr marL="974725" lvl="1" indent="-457200">
              <a:lnSpc>
                <a:spcPct val="80000"/>
              </a:lnSpc>
              <a:defRPr/>
            </a:pPr>
            <a:r>
              <a:rPr lang="en-US" altLang="en-US" sz="2600" dirty="0">
                <a:cs typeface="+mn-cs"/>
              </a:rPr>
              <a:t>Statistical validity</a:t>
            </a:r>
          </a:p>
          <a:p>
            <a:pPr marL="974725" lvl="1" indent="-457200">
              <a:lnSpc>
                <a:spcPct val="80000"/>
              </a:lnSpc>
              <a:defRPr/>
            </a:pPr>
            <a:r>
              <a:rPr lang="en-US" altLang="en-US" sz="2600" dirty="0">
                <a:cs typeface="+mn-cs"/>
              </a:rPr>
              <a:t>External validity (eh – Ok, but again, cannot discern that in a single study anyway)</a:t>
            </a:r>
          </a:p>
          <a:p>
            <a:pPr marL="974725" lvl="1" indent="-457200">
              <a:lnSpc>
                <a:spcPct val="80000"/>
              </a:lnSpc>
              <a:defRPr/>
            </a:pPr>
            <a:r>
              <a:rPr lang="en-US" altLang="en-US" sz="3300" dirty="0">
                <a:cs typeface="+mn-cs"/>
              </a:rPr>
              <a:t>Internal validity </a:t>
            </a:r>
            <a:r>
              <a:rPr lang="mr-IN" altLang="en-US" sz="3300" dirty="0">
                <a:cs typeface="+mn-cs"/>
              </a:rPr>
              <a:t>–</a:t>
            </a:r>
            <a:r>
              <a:rPr lang="en-US" altLang="en-US" sz="3300" dirty="0">
                <a:cs typeface="+mn-cs"/>
              </a:rPr>
              <a:t> paramount! </a:t>
            </a:r>
          </a:p>
          <a:p>
            <a:pPr marL="319088" lvl="1" indent="0" eaLnBrk="1" hangingPunct="1">
              <a:lnSpc>
                <a:spcPct val="80000"/>
              </a:lnSpc>
              <a:buFont typeface="Arial" pitchFamily="34" charset="0"/>
              <a:buChar char="–"/>
              <a:defRPr/>
            </a:pPr>
            <a:endParaRPr lang="en-US" altLang="en-US" sz="2600" dirty="0"/>
          </a:p>
        </p:txBody>
      </p:sp>
    </p:spTree>
    <p:extLst>
      <p:ext uri="{BB962C8B-B14F-4D97-AF65-F5344CB8AC3E}">
        <p14:creationId xmlns:p14="http://schemas.microsoft.com/office/powerpoint/2010/main" val="36273108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 y="464781"/>
            <a:ext cx="11885084" cy="612244"/>
          </a:xfrm>
        </p:spPr>
        <p:txBody>
          <a:bodyPr>
            <a:noAutofit/>
          </a:bodyPr>
          <a:lstStyle/>
          <a:p>
            <a:r>
              <a:rPr lang="en-US" sz="4800" dirty="0" smtClean="0">
                <a:highlight>
                  <a:srgbClr val="FFFF00"/>
                </a:highlight>
              </a:rPr>
              <a:t>Internal </a:t>
            </a:r>
            <a:r>
              <a:rPr lang="en-US" sz="4800" dirty="0">
                <a:highlight>
                  <a:srgbClr val="FFFF00"/>
                </a:highlight>
              </a:rPr>
              <a:t>validity</a:t>
            </a:r>
          </a:p>
        </p:txBody>
      </p:sp>
      <p:sp>
        <p:nvSpPr>
          <p:cNvPr id="5" name="Content Placeholder 2"/>
          <p:cNvSpPr>
            <a:spLocks noGrp="1"/>
          </p:cNvSpPr>
          <p:nvPr>
            <p:ph idx="1"/>
          </p:nvPr>
        </p:nvSpPr>
        <p:spPr>
          <a:xfrm>
            <a:off x="341132" y="1285162"/>
            <a:ext cx="11543952" cy="5572841"/>
          </a:xfrm>
        </p:spPr>
        <p:txBody>
          <a:bodyPr>
            <a:noAutofit/>
          </a:bodyPr>
          <a:lstStyle/>
          <a:p>
            <a:pPr>
              <a:lnSpc>
                <a:spcPct val="120000"/>
              </a:lnSpc>
              <a:spcAft>
                <a:spcPts val="1800"/>
              </a:spcAft>
            </a:pPr>
            <a:r>
              <a:rPr lang="en-US" sz="2400" dirty="0">
                <a:solidFill>
                  <a:schemeClr val="accent2"/>
                </a:solidFill>
                <a:latin typeface="Century Gothic"/>
                <a:cs typeface="Century Gothic"/>
              </a:rPr>
              <a:t>Internal validity:   </a:t>
            </a:r>
            <a:r>
              <a:rPr lang="en-US" sz="2400" dirty="0">
                <a:solidFill>
                  <a:srgbClr val="595959"/>
                </a:solidFill>
                <a:latin typeface="Century Gothic"/>
                <a:cs typeface="Century Gothic"/>
              </a:rPr>
              <a:t>How well a study can rule out alternative explanations (“confounds”) for a finding</a:t>
            </a:r>
          </a:p>
          <a:p>
            <a:pPr lvl="1">
              <a:lnSpc>
                <a:spcPct val="120000"/>
              </a:lnSpc>
              <a:spcAft>
                <a:spcPts val="1800"/>
              </a:spcAft>
            </a:pPr>
            <a:r>
              <a:rPr lang="en-US" sz="2200" dirty="0">
                <a:solidFill>
                  <a:srgbClr val="E07602"/>
                </a:solidFill>
                <a:latin typeface="Century Gothic"/>
                <a:cs typeface="Century Gothic"/>
              </a:rPr>
              <a:t>Confound:  </a:t>
            </a:r>
            <a:r>
              <a:rPr lang="en-US" sz="2200" dirty="0">
                <a:solidFill>
                  <a:srgbClr val="595959"/>
                </a:solidFill>
                <a:cs typeface="Century Gothic"/>
              </a:rPr>
              <a:t>Another variable (unintended) that varies alongside the independent variable</a:t>
            </a:r>
          </a:p>
        </p:txBody>
      </p:sp>
      <p:sp>
        <p:nvSpPr>
          <p:cNvPr id="6" name="Rounded Rectangle 5"/>
          <p:cNvSpPr/>
          <p:nvPr/>
        </p:nvSpPr>
        <p:spPr>
          <a:xfrm>
            <a:off x="1032603" y="4871038"/>
            <a:ext cx="4470732" cy="1436785"/>
          </a:xfrm>
          <a:prstGeom prst="roundRect">
            <a:avLst/>
          </a:prstGeom>
          <a:solidFill>
            <a:schemeClr val="bg2">
              <a:lumMod val="60000"/>
              <a:lumOff val="40000"/>
            </a:schemeClr>
          </a:solidFill>
          <a:ln>
            <a:solidFill>
              <a:schemeClr val="tx2"/>
            </a:solidFill>
          </a:ln>
          <a:scene3d>
            <a:camera prst="obliqueTopRight"/>
            <a:lightRig rig="threePt" dir="tl"/>
          </a:scene3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1129051" y="5035115"/>
            <a:ext cx="4374284" cy="1080296"/>
          </a:xfrm>
          <a:prstGeom prst="rect">
            <a:avLst/>
          </a:prstGeom>
          <a:noFill/>
        </p:spPr>
        <p:txBody>
          <a:bodyPr wrap="square" rtlCol="0">
            <a:spAutoFit/>
          </a:bodyPr>
          <a:lstStyle/>
          <a:p>
            <a:pPr>
              <a:lnSpc>
                <a:spcPct val="120000"/>
              </a:lnSpc>
            </a:pPr>
            <a:r>
              <a:rPr lang="en-US" sz="1800" b="1" dirty="0">
                <a:solidFill>
                  <a:schemeClr val="tx1">
                    <a:lumMod val="65000"/>
                    <a:lumOff val="35000"/>
                  </a:schemeClr>
                </a:solidFill>
              </a:rPr>
              <a:t>Research question: </a:t>
            </a:r>
          </a:p>
          <a:p>
            <a:pPr>
              <a:lnSpc>
                <a:spcPct val="120000"/>
              </a:lnSpc>
            </a:pPr>
            <a:r>
              <a:rPr lang="en-US" sz="1800" dirty="0">
                <a:solidFill>
                  <a:schemeClr val="tx1">
                    <a:lumMod val="65000"/>
                    <a:lumOff val="35000"/>
                  </a:schemeClr>
                </a:solidFill>
              </a:rPr>
              <a:t>Does walking a dog cause people to get approached more frequently?</a:t>
            </a:r>
          </a:p>
        </p:txBody>
      </p:sp>
      <p:pic>
        <p:nvPicPr>
          <p:cNvPr id="10" name="Picture 9"/>
          <p:cNvPicPr>
            <a:picLocks noChangeAspect="1"/>
          </p:cNvPicPr>
          <p:nvPr/>
        </p:nvPicPr>
        <p:blipFill>
          <a:blip r:embed="rId3"/>
          <a:stretch>
            <a:fillRect/>
          </a:stretch>
        </p:blipFill>
        <p:spPr>
          <a:xfrm>
            <a:off x="5945463" y="5217899"/>
            <a:ext cx="604232" cy="722812"/>
          </a:xfrm>
          <a:prstGeom prst="rect">
            <a:avLst/>
          </a:prstGeom>
        </p:spPr>
      </p:pic>
      <p:sp>
        <p:nvSpPr>
          <p:cNvPr id="11" name="TextBox 10"/>
          <p:cNvSpPr txBox="1"/>
          <p:nvPr/>
        </p:nvSpPr>
        <p:spPr>
          <a:xfrm>
            <a:off x="6215457" y="3933491"/>
            <a:ext cx="1869222" cy="338554"/>
          </a:xfrm>
          <a:prstGeom prst="rect">
            <a:avLst/>
          </a:prstGeom>
          <a:noFill/>
        </p:spPr>
        <p:txBody>
          <a:bodyPr wrap="none" rtlCol="0">
            <a:spAutoFit/>
          </a:bodyPr>
          <a:lstStyle/>
          <a:p>
            <a:r>
              <a:rPr lang="en-US" sz="1600" b="1" dirty="0">
                <a:solidFill>
                  <a:srgbClr val="595959"/>
                </a:solidFill>
              </a:rPr>
              <a:t>experimental group</a:t>
            </a:r>
          </a:p>
        </p:txBody>
      </p:sp>
      <p:pic>
        <p:nvPicPr>
          <p:cNvPr id="12" name="Picture 11"/>
          <p:cNvPicPr>
            <a:picLocks noChangeAspect="1"/>
          </p:cNvPicPr>
          <p:nvPr/>
        </p:nvPicPr>
        <p:blipFill>
          <a:blip r:embed="rId3"/>
          <a:stretch>
            <a:fillRect/>
          </a:stretch>
        </p:blipFill>
        <p:spPr>
          <a:xfrm>
            <a:off x="6548297" y="5217899"/>
            <a:ext cx="604232" cy="722812"/>
          </a:xfrm>
          <a:prstGeom prst="rect">
            <a:avLst/>
          </a:prstGeom>
        </p:spPr>
      </p:pic>
      <p:pic>
        <p:nvPicPr>
          <p:cNvPr id="13" name="Picture 12"/>
          <p:cNvPicPr>
            <a:picLocks noChangeAspect="1"/>
          </p:cNvPicPr>
          <p:nvPr/>
        </p:nvPicPr>
        <p:blipFill>
          <a:blip r:embed="rId3"/>
          <a:stretch>
            <a:fillRect/>
          </a:stretch>
        </p:blipFill>
        <p:spPr>
          <a:xfrm>
            <a:off x="7152529" y="5217899"/>
            <a:ext cx="604232" cy="722812"/>
          </a:xfrm>
          <a:prstGeom prst="rect">
            <a:avLst/>
          </a:prstGeom>
        </p:spPr>
      </p:pic>
      <p:pic>
        <p:nvPicPr>
          <p:cNvPr id="14" name="Picture 13"/>
          <p:cNvPicPr>
            <a:picLocks noChangeAspect="1"/>
          </p:cNvPicPr>
          <p:nvPr/>
        </p:nvPicPr>
        <p:blipFill>
          <a:blip r:embed="rId3"/>
          <a:stretch>
            <a:fillRect/>
          </a:stretch>
        </p:blipFill>
        <p:spPr>
          <a:xfrm>
            <a:off x="7773265" y="5217899"/>
            <a:ext cx="604232" cy="722812"/>
          </a:xfrm>
          <a:prstGeom prst="rect">
            <a:avLst/>
          </a:prstGeom>
        </p:spPr>
      </p:pic>
      <p:pic>
        <p:nvPicPr>
          <p:cNvPr id="15" name="Picture 14"/>
          <p:cNvPicPr>
            <a:picLocks noChangeAspect="1"/>
          </p:cNvPicPr>
          <p:nvPr/>
        </p:nvPicPr>
        <p:blipFill>
          <a:blip r:embed="rId3"/>
          <a:stretch>
            <a:fillRect/>
          </a:stretch>
        </p:blipFill>
        <p:spPr>
          <a:xfrm>
            <a:off x="5944065" y="4495087"/>
            <a:ext cx="604232" cy="722812"/>
          </a:xfrm>
          <a:prstGeom prst="rect">
            <a:avLst/>
          </a:prstGeom>
        </p:spPr>
      </p:pic>
      <p:pic>
        <p:nvPicPr>
          <p:cNvPr id="16" name="Picture 15"/>
          <p:cNvPicPr>
            <a:picLocks noChangeAspect="1"/>
          </p:cNvPicPr>
          <p:nvPr/>
        </p:nvPicPr>
        <p:blipFill>
          <a:blip r:embed="rId3"/>
          <a:stretch>
            <a:fillRect/>
          </a:stretch>
        </p:blipFill>
        <p:spPr>
          <a:xfrm>
            <a:off x="6545837" y="4495087"/>
            <a:ext cx="604232" cy="722812"/>
          </a:xfrm>
          <a:prstGeom prst="rect">
            <a:avLst/>
          </a:prstGeom>
        </p:spPr>
      </p:pic>
      <p:pic>
        <p:nvPicPr>
          <p:cNvPr id="17" name="Picture 16"/>
          <p:cNvPicPr>
            <a:picLocks noChangeAspect="1"/>
          </p:cNvPicPr>
          <p:nvPr/>
        </p:nvPicPr>
        <p:blipFill>
          <a:blip r:embed="rId3"/>
          <a:stretch>
            <a:fillRect/>
          </a:stretch>
        </p:blipFill>
        <p:spPr>
          <a:xfrm>
            <a:off x="7756761" y="4495087"/>
            <a:ext cx="604232" cy="722812"/>
          </a:xfrm>
          <a:prstGeom prst="rect">
            <a:avLst/>
          </a:prstGeom>
        </p:spPr>
      </p:pic>
      <p:pic>
        <p:nvPicPr>
          <p:cNvPr id="18" name="Picture 17"/>
          <p:cNvPicPr>
            <a:picLocks noChangeAspect="1"/>
          </p:cNvPicPr>
          <p:nvPr/>
        </p:nvPicPr>
        <p:blipFill>
          <a:blip r:embed="rId4">
            <a:extLst>
              <a:ext uri="{BEBA8EAE-BF5A-486C-A8C5-ECC9F3942E4B}">
                <a14:imgProps xmlns:a14="http://schemas.microsoft.com/office/drawing/2010/main">
                  <a14:imgLayer r:embed="rId5">
                    <a14:imgEffect>
                      <a14:backgroundRemoval t="758" b="95758" l="2500" r="98409">
                        <a14:foregroundMark x1="69091" y1="86212" x2="69091" y2="86212"/>
                        <a14:foregroundMark x1="54318" y1="74848" x2="54318" y2="74848"/>
                        <a14:foregroundMark x1="69545" y1="89848" x2="69545" y2="89848"/>
                        <a14:foregroundMark x1="66364" y1="82424" x2="66364" y2="82424"/>
                        <a14:foregroundMark x1="69091" y1="80152" x2="69091" y2="80152"/>
                        <a14:foregroundMark x1="69091" y1="87576" x2="69091" y2="87576"/>
                        <a14:foregroundMark x1="70682" y1="88788" x2="70682" y2="88788"/>
                        <a14:foregroundMark x1="70682" y1="90909" x2="70682" y2="90909"/>
                        <a14:foregroundMark x1="48409" y1="93939" x2="48409" y2="93939"/>
                        <a14:foregroundMark x1="89318" y1="82576" x2="89318" y2="82576"/>
                        <a14:foregroundMark x1="90000" y1="86970" x2="90000" y2="86970"/>
                        <a14:foregroundMark x1="89318" y1="89242" x2="89318" y2="89242"/>
                        <a14:foregroundMark x1="89318" y1="90455" x2="89318" y2="90455"/>
                        <a14:foregroundMark x1="72727" y1="79394" x2="72727" y2="79394"/>
                        <a14:foregroundMark x1="31591" y1="3182" x2="31591" y2="3182"/>
                        <a14:backgroundMark x1="84318" y1="75000" x2="84318" y2="75000"/>
                        <a14:backgroundMark x1="29545" y1="5000" x2="29545" y2="5000"/>
                      </a14:backgroundRemoval>
                    </a14:imgEffect>
                  </a14:imgLayer>
                </a14:imgProps>
              </a:ext>
            </a:extLst>
          </a:blip>
          <a:stretch>
            <a:fillRect/>
          </a:stretch>
        </p:blipFill>
        <p:spPr>
          <a:xfrm>
            <a:off x="7152529" y="4487049"/>
            <a:ext cx="642499" cy="722812"/>
          </a:xfrm>
          <a:prstGeom prst="rect">
            <a:avLst/>
          </a:prstGeom>
        </p:spPr>
      </p:pic>
      <p:sp>
        <p:nvSpPr>
          <p:cNvPr id="19" name="TextBox 18"/>
          <p:cNvSpPr txBox="1"/>
          <p:nvPr/>
        </p:nvSpPr>
        <p:spPr>
          <a:xfrm>
            <a:off x="9394915" y="3961780"/>
            <a:ext cx="1342836" cy="338554"/>
          </a:xfrm>
          <a:prstGeom prst="rect">
            <a:avLst/>
          </a:prstGeom>
          <a:noFill/>
        </p:spPr>
        <p:txBody>
          <a:bodyPr wrap="none" rtlCol="0">
            <a:spAutoFit/>
          </a:bodyPr>
          <a:lstStyle/>
          <a:p>
            <a:r>
              <a:rPr lang="en-US" sz="1600" b="1" dirty="0">
                <a:solidFill>
                  <a:srgbClr val="595959"/>
                </a:solidFill>
              </a:rPr>
              <a:t>control group</a:t>
            </a:r>
          </a:p>
        </p:txBody>
      </p:sp>
      <p:pic>
        <p:nvPicPr>
          <p:cNvPr id="20" name="Picture 19"/>
          <p:cNvPicPr>
            <a:picLocks noChangeAspect="1"/>
          </p:cNvPicPr>
          <p:nvPr/>
        </p:nvPicPr>
        <p:blipFill>
          <a:blip r:embed="rId6">
            <a:extLst>
              <a:ext uri="{BEBA8EAE-BF5A-486C-A8C5-ECC9F3942E4B}">
                <a14:imgProps xmlns:a14="http://schemas.microsoft.com/office/drawing/2010/main">
                  <a14:imgLayer r:embed="rId7">
                    <a14:imgEffect>
                      <a14:backgroundRemoval t="3000" b="98750" l="1270" r="97143"/>
                    </a14:imgEffect>
                  </a14:imgLayer>
                </a14:imgProps>
              </a:ext>
            </a:extLst>
          </a:blip>
          <a:stretch>
            <a:fillRect/>
          </a:stretch>
        </p:blipFill>
        <p:spPr>
          <a:xfrm>
            <a:off x="8949264" y="5273181"/>
            <a:ext cx="739657" cy="704435"/>
          </a:xfrm>
          <a:prstGeom prst="rect">
            <a:avLst/>
          </a:prstGeom>
        </p:spPr>
      </p:pic>
      <p:pic>
        <p:nvPicPr>
          <p:cNvPr id="21" name="Picture 20"/>
          <p:cNvPicPr>
            <a:picLocks noChangeAspect="1"/>
          </p:cNvPicPr>
          <p:nvPr/>
        </p:nvPicPr>
        <p:blipFill>
          <a:blip r:embed="rId6">
            <a:extLst>
              <a:ext uri="{BEBA8EAE-BF5A-486C-A8C5-ECC9F3942E4B}">
                <a14:imgProps xmlns:a14="http://schemas.microsoft.com/office/drawing/2010/main">
                  <a14:imgLayer r:embed="rId8">
                    <a14:imgEffect>
                      <a14:backgroundRemoval t="3000" b="98750" l="1270" r="97143"/>
                    </a14:imgEffect>
                  </a14:imgLayer>
                </a14:imgProps>
              </a:ext>
            </a:extLst>
          </a:blip>
          <a:stretch>
            <a:fillRect/>
          </a:stretch>
        </p:blipFill>
        <p:spPr>
          <a:xfrm>
            <a:off x="9602581" y="5273181"/>
            <a:ext cx="739657" cy="704435"/>
          </a:xfrm>
          <a:prstGeom prst="rect">
            <a:avLst/>
          </a:prstGeom>
        </p:spPr>
      </p:pic>
      <p:pic>
        <p:nvPicPr>
          <p:cNvPr id="22" name="Picture 21"/>
          <p:cNvPicPr>
            <a:picLocks noChangeAspect="1"/>
          </p:cNvPicPr>
          <p:nvPr/>
        </p:nvPicPr>
        <p:blipFill>
          <a:blip r:embed="rId6">
            <a:extLst>
              <a:ext uri="{BEBA8EAE-BF5A-486C-A8C5-ECC9F3942E4B}">
                <a14:imgProps xmlns:a14="http://schemas.microsoft.com/office/drawing/2010/main">
                  <a14:imgLayer r:embed="rId8">
                    <a14:imgEffect>
                      <a14:backgroundRemoval t="3000" b="98750" l="1270" r="97143"/>
                    </a14:imgEffect>
                  </a14:imgLayer>
                </a14:imgProps>
              </a:ext>
            </a:extLst>
          </a:blip>
          <a:stretch>
            <a:fillRect/>
          </a:stretch>
        </p:blipFill>
        <p:spPr>
          <a:xfrm>
            <a:off x="9602581" y="4535281"/>
            <a:ext cx="739657" cy="704435"/>
          </a:xfrm>
          <a:prstGeom prst="rect">
            <a:avLst/>
          </a:prstGeom>
        </p:spPr>
      </p:pic>
      <p:pic>
        <p:nvPicPr>
          <p:cNvPr id="23" name="Picture 22"/>
          <p:cNvPicPr>
            <a:picLocks noChangeAspect="1"/>
          </p:cNvPicPr>
          <p:nvPr/>
        </p:nvPicPr>
        <p:blipFill>
          <a:blip r:embed="rId6">
            <a:extLst>
              <a:ext uri="{BEBA8EAE-BF5A-486C-A8C5-ECC9F3942E4B}">
                <a14:imgProps xmlns:a14="http://schemas.microsoft.com/office/drawing/2010/main">
                  <a14:imgLayer r:embed="rId8">
                    <a14:imgEffect>
                      <a14:backgroundRemoval t="3000" b="98750" l="1270" r="97143"/>
                    </a14:imgEffect>
                  </a14:imgLayer>
                </a14:imgProps>
              </a:ext>
            </a:extLst>
          </a:blip>
          <a:stretch>
            <a:fillRect/>
          </a:stretch>
        </p:blipFill>
        <p:spPr>
          <a:xfrm>
            <a:off x="10716210" y="4508866"/>
            <a:ext cx="739657" cy="704435"/>
          </a:xfrm>
          <a:prstGeom prst="rect">
            <a:avLst/>
          </a:prstGeom>
        </p:spPr>
      </p:pic>
      <p:pic>
        <p:nvPicPr>
          <p:cNvPr id="24" name="Picture 23"/>
          <p:cNvPicPr>
            <a:picLocks noChangeAspect="1"/>
          </p:cNvPicPr>
          <p:nvPr/>
        </p:nvPicPr>
        <p:blipFill>
          <a:blip r:embed="rId9">
            <a:extLst>
              <a:ext uri="{BEBA8EAE-BF5A-486C-A8C5-ECC9F3942E4B}">
                <a14:imgProps xmlns:a14="http://schemas.microsoft.com/office/drawing/2010/main">
                  <a14:imgLayer r:embed="rId10">
                    <a14:imgEffect>
                      <a14:backgroundRemoval t="3667" b="98583" l="20206" r="89833"/>
                    </a14:imgEffect>
                  </a14:imgLayer>
                </a14:imgProps>
              </a:ext>
            </a:extLst>
          </a:blip>
          <a:stretch>
            <a:fillRect/>
          </a:stretch>
        </p:blipFill>
        <p:spPr>
          <a:xfrm>
            <a:off x="8949261" y="4535280"/>
            <a:ext cx="608163" cy="704435"/>
          </a:xfrm>
          <a:prstGeom prst="rect">
            <a:avLst/>
          </a:prstGeom>
        </p:spPr>
      </p:pic>
      <p:pic>
        <p:nvPicPr>
          <p:cNvPr id="25" name="Picture 24"/>
          <p:cNvPicPr>
            <a:picLocks noChangeAspect="1"/>
          </p:cNvPicPr>
          <p:nvPr/>
        </p:nvPicPr>
        <p:blipFill>
          <a:blip r:embed="rId9">
            <a:extLst>
              <a:ext uri="{BEBA8EAE-BF5A-486C-A8C5-ECC9F3942E4B}">
                <a14:imgProps xmlns:a14="http://schemas.microsoft.com/office/drawing/2010/main">
                  <a14:imgLayer r:embed="rId10">
                    <a14:imgEffect>
                      <a14:backgroundRemoval t="3667" b="98583" l="20206" r="89833"/>
                    </a14:imgEffect>
                  </a14:imgLayer>
                </a14:imgProps>
              </a:ext>
            </a:extLst>
          </a:blip>
          <a:stretch>
            <a:fillRect/>
          </a:stretch>
        </p:blipFill>
        <p:spPr>
          <a:xfrm>
            <a:off x="10224169" y="4535281"/>
            <a:ext cx="608163" cy="704435"/>
          </a:xfrm>
          <a:prstGeom prst="rect">
            <a:avLst/>
          </a:prstGeom>
        </p:spPr>
      </p:pic>
      <p:pic>
        <p:nvPicPr>
          <p:cNvPr id="26" name="Picture 25"/>
          <p:cNvPicPr>
            <a:picLocks noChangeAspect="1"/>
          </p:cNvPicPr>
          <p:nvPr/>
        </p:nvPicPr>
        <p:blipFill>
          <a:blip r:embed="rId9">
            <a:extLst>
              <a:ext uri="{BEBA8EAE-BF5A-486C-A8C5-ECC9F3942E4B}">
                <a14:imgProps xmlns:a14="http://schemas.microsoft.com/office/drawing/2010/main">
                  <a14:imgLayer r:embed="rId11">
                    <a14:imgEffect>
                      <a14:backgroundRemoval t="3667" b="98583" l="20206" r="89833"/>
                    </a14:imgEffect>
                  </a14:imgLayer>
                </a14:imgProps>
              </a:ext>
            </a:extLst>
          </a:blip>
          <a:stretch>
            <a:fillRect/>
          </a:stretch>
        </p:blipFill>
        <p:spPr>
          <a:xfrm>
            <a:off x="10284029" y="5272194"/>
            <a:ext cx="608163" cy="704435"/>
          </a:xfrm>
          <a:prstGeom prst="rect">
            <a:avLst/>
          </a:prstGeom>
        </p:spPr>
      </p:pic>
      <p:pic>
        <p:nvPicPr>
          <p:cNvPr id="27" name="Picture 26"/>
          <p:cNvPicPr>
            <a:picLocks noChangeAspect="1"/>
          </p:cNvPicPr>
          <p:nvPr/>
        </p:nvPicPr>
        <p:blipFill>
          <a:blip r:embed="rId9">
            <a:extLst>
              <a:ext uri="{BEBA8EAE-BF5A-486C-A8C5-ECC9F3942E4B}">
                <a14:imgProps xmlns:a14="http://schemas.microsoft.com/office/drawing/2010/main">
                  <a14:imgLayer r:embed="rId12">
                    <a14:imgEffect>
                      <a14:backgroundRemoval t="3667" b="98583" l="20206" r="89833"/>
                    </a14:imgEffect>
                  </a14:imgLayer>
                </a14:imgProps>
              </a:ext>
            </a:extLst>
          </a:blip>
          <a:stretch>
            <a:fillRect/>
          </a:stretch>
        </p:blipFill>
        <p:spPr>
          <a:xfrm>
            <a:off x="10781957" y="5273181"/>
            <a:ext cx="608163" cy="704435"/>
          </a:xfrm>
          <a:prstGeom prst="rect">
            <a:avLst/>
          </a:prstGeom>
        </p:spPr>
      </p:pic>
      <p:sp>
        <p:nvSpPr>
          <p:cNvPr id="28" name="Rounded Rectangle 27"/>
          <p:cNvSpPr/>
          <p:nvPr/>
        </p:nvSpPr>
        <p:spPr>
          <a:xfrm>
            <a:off x="5680045" y="4446862"/>
            <a:ext cx="2970187" cy="1849725"/>
          </a:xfrm>
          <a:prstGeom prst="roundRect">
            <a:avLst/>
          </a:prstGeom>
          <a:noFill/>
          <a:ln>
            <a:solidFill>
              <a:srgbClr val="333333"/>
            </a:solidFill>
          </a:ln>
          <a:scene3d>
            <a:camera prst="obliqueTopRight"/>
            <a:lightRig rig="threePt" dir="tl"/>
          </a:scene3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Rounded Rectangle 28"/>
          <p:cNvSpPr/>
          <p:nvPr/>
        </p:nvSpPr>
        <p:spPr>
          <a:xfrm>
            <a:off x="8823186" y="4446862"/>
            <a:ext cx="2815012" cy="1849725"/>
          </a:xfrm>
          <a:prstGeom prst="roundRect">
            <a:avLst/>
          </a:prstGeom>
          <a:noFill/>
          <a:ln>
            <a:solidFill>
              <a:srgbClr val="333333"/>
            </a:solidFill>
          </a:ln>
          <a:scene3d>
            <a:camera prst="obliqueTopRight"/>
            <a:lightRig rig="threePt" dir="tl"/>
          </a:scene3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643904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Example: </a:t>
            </a:r>
            <a:r>
              <a:rPr lang="en-US" dirty="0" err="1"/>
              <a:t>Gueguen</a:t>
            </a:r>
            <a:r>
              <a:rPr lang="en-US" dirty="0"/>
              <a:t>, Jacob, &amp; </a:t>
            </a:r>
            <a:r>
              <a:rPr lang="en-US" dirty="0" err="1"/>
              <a:t>Lamy</a:t>
            </a:r>
            <a:r>
              <a:rPr lang="en-US" dirty="0"/>
              <a:t> (2010)</a:t>
            </a:r>
            <a:br>
              <a:rPr lang="en-US" dirty="0"/>
            </a:br>
            <a:endParaRPr lang="en-US" dirty="0"/>
          </a:p>
        </p:txBody>
      </p:sp>
      <p:pic>
        <p:nvPicPr>
          <p:cNvPr id="1026" name="Picture 2" descr="Image result for cookies"/>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11025" t="7302" r="9623" b="13120"/>
          <a:stretch/>
        </p:blipFill>
        <p:spPr bwMode="auto">
          <a:xfrm>
            <a:off x="4255132" y="3577706"/>
            <a:ext cx="2538989" cy="107418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lated image"/>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l="4246" r="23754"/>
          <a:stretch/>
        </p:blipFill>
        <p:spPr bwMode="auto">
          <a:xfrm>
            <a:off x="7315201" y="2895600"/>
            <a:ext cx="4604979" cy="24384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music"/>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327320" y="1712580"/>
            <a:ext cx="2314280" cy="102278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Related image"/>
          <p:cNvPicPr>
            <a:picLocks noChangeAspect="1" noChangeArrowheads="1"/>
          </p:cNvPicPr>
          <p:nvPr/>
        </p:nvPicPr>
        <p:blipFill rotWithShape="1">
          <a:blip r:embed="rId6">
            <a:extLst>
              <a:ext uri="{28A0092B-C50C-407E-A947-70E740481C1C}">
                <a14:useLocalDpi xmlns:a14="http://schemas.microsoft.com/office/drawing/2010/main" val="0"/>
              </a:ext>
            </a:extLst>
          </a:blip>
          <a:srcRect l="39988" t="28890" r="25012" b="-1"/>
          <a:stretch/>
        </p:blipFill>
        <p:spPr bwMode="auto">
          <a:xfrm>
            <a:off x="889253" y="3030306"/>
            <a:ext cx="2844800" cy="2438401"/>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Image result for romantic music"/>
          <p:cNvPicPr>
            <a:picLocks noChangeAspect="1" noChangeArrowheads="1"/>
          </p:cNvPicPr>
          <p:nvPr/>
        </p:nvPicPr>
        <p:blipFill rotWithShape="1">
          <a:blip r:embed="rId7" cstate="email">
            <a:extLst>
              <a:ext uri="{28A0092B-C50C-407E-A947-70E740481C1C}">
                <a14:useLocalDpi xmlns:a14="http://schemas.microsoft.com/office/drawing/2010/main" val="0"/>
              </a:ext>
            </a:extLst>
          </a:blip>
          <a:srcRect b="35381"/>
          <a:stretch/>
        </p:blipFill>
        <p:spPr bwMode="auto">
          <a:xfrm>
            <a:off x="2828329" y="1807584"/>
            <a:ext cx="2336800" cy="9277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78526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585968" y="1750001"/>
            <a:ext cx="4209823" cy="3603625"/>
          </a:xfrm>
        </p:spPr>
        <p:txBody>
          <a:bodyPr/>
          <a:lstStyle/>
          <a:p>
            <a:pPr>
              <a:spcBef>
                <a:spcPts val="2400"/>
              </a:spcBef>
            </a:pPr>
            <a:r>
              <a:rPr lang="en-US" dirty="0" smtClean="0"/>
              <a:t>“Given Kids Sips of Beers Turns Them Into Teenage Drunks”</a:t>
            </a:r>
            <a:endParaRPr lang="en-US" dirty="0"/>
          </a:p>
        </p:txBody>
      </p:sp>
      <p:sp>
        <p:nvSpPr>
          <p:cNvPr id="4" name="Title 3"/>
          <p:cNvSpPr>
            <a:spLocks noGrp="1"/>
          </p:cNvSpPr>
          <p:nvPr>
            <p:ph type="title"/>
          </p:nvPr>
        </p:nvSpPr>
        <p:spPr/>
        <p:txBody>
          <a:bodyPr>
            <a:noAutofit/>
          </a:bodyPr>
          <a:lstStyle/>
          <a:p>
            <a:r>
              <a:rPr lang="en-US" sz="4400" dirty="0"/>
              <a:t>When Causal Claims Are a Mistake</a:t>
            </a:r>
          </a:p>
        </p:txBody>
      </p:sp>
      <p:pic>
        <p:nvPicPr>
          <p:cNvPr id="5" name="Picture 4"/>
          <p:cNvPicPr>
            <a:picLocks noChangeAspect="1"/>
          </p:cNvPicPr>
          <p:nvPr/>
        </p:nvPicPr>
        <p:blipFill>
          <a:blip r:embed="rId3"/>
          <a:stretch>
            <a:fillRect/>
          </a:stretch>
        </p:blipFill>
        <p:spPr>
          <a:xfrm>
            <a:off x="5164522" y="1610410"/>
            <a:ext cx="6438900" cy="4292600"/>
          </a:xfrm>
          <a:prstGeom prst="rect">
            <a:avLst/>
          </a:prstGeom>
        </p:spPr>
      </p:pic>
    </p:spTree>
    <p:extLst>
      <p:ext uri="{BB962C8B-B14F-4D97-AF65-F5344CB8AC3E}">
        <p14:creationId xmlns:p14="http://schemas.microsoft.com/office/powerpoint/2010/main" val="210761031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1DA7AA0-CE75-4ADC-A54C-155DE369E5DA}"/>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 xmlns:a16="http://schemas.microsoft.com/office/drawing/2014/main" id="{61823AE8-F3E9-4159-A827-240F7DE3B9F0}"/>
              </a:ext>
            </a:extLst>
          </p:cNvPr>
          <p:cNvSpPr>
            <a:spLocks noGrp="1"/>
          </p:cNvSpPr>
          <p:nvPr>
            <p:ph idx="1"/>
          </p:nvPr>
        </p:nvSpPr>
        <p:spPr>
          <a:xfrm>
            <a:off x="609600" y="1316868"/>
            <a:ext cx="10972800" cy="4525963"/>
          </a:xfrm>
        </p:spPr>
        <p:txBody>
          <a:bodyPr/>
          <a:lstStyle/>
          <a:p>
            <a:r>
              <a:rPr lang="en-US" dirty="0"/>
              <a:t>I. IT and Exercise from last time</a:t>
            </a:r>
          </a:p>
          <a:p>
            <a:r>
              <a:rPr lang="en-US" dirty="0"/>
              <a:t>II. Why is the consumer role important?</a:t>
            </a:r>
          </a:p>
          <a:p>
            <a:r>
              <a:rPr lang="en-US" dirty="0"/>
              <a:t>III. Three kind of claims about behavior, thought (frequency, association, causal)</a:t>
            </a:r>
          </a:p>
          <a:p>
            <a:pPr lvl="1"/>
            <a:r>
              <a:rPr lang="en-US" dirty="0" smtClean="0"/>
              <a:t>Goals </a:t>
            </a:r>
            <a:r>
              <a:rPr lang="en-US" dirty="0"/>
              <a:t>of research and how the kind of claims maps onto the various goals and research </a:t>
            </a:r>
            <a:r>
              <a:rPr lang="en-US" dirty="0" smtClean="0"/>
              <a:t>designs</a:t>
            </a:r>
          </a:p>
          <a:p>
            <a:r>
              <a:rPr lang="en-US" dirty="0" smtClean="0"/>
              <a:t>IV</a:t>
            </a:r>
            <a:r>
              <a:rPr lang="en-US" dirty="0"/>
              <a:t>. The Big Four Validities (construct, statistical, external, internal)</a:t>
            </a:r>
          </a:p>
        </p:txBody>
      </p:sp>
    </p:spTree>
    <p:extLst>
      <p:ext uri="{BB962C8B-B14F-4D97-AF65-F5344CB8AC3E}">
        <p14:creationId xmlns:p14="http://schemas.microsoft.com/office/powerpoint/2010/main" val="19587792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1196" y="180509"/>
            <a:ext cx="10972800" cy="1143000"/>
          </a:xfrm>
        </p:spPr>
        <p:txBody>
          <a:bodyPr/>
          <a:lstStyle/>
          <a:p>
            <a:r>
              <a:rPr lang="en-US" sz="4400" dirty="0"/>
              <a:t>Other Validities to Interrogate in Causal Claims</a:t>
            </a:r>
          </a:p>
        </p:txBody>
      </p:sp>
      <p:sp>
        <p:nvSpPr>
          <p:cNvPr id="3" name="Text Placeholder 2"/>
          <p:cNvSpPr>
            <a:spLocks noGrp="1"/>
          </p:cNvSpPr>
          <p:nvPr>
            <p:ph type="body" sz="quarter" idx="10"/>
          </p:nvPr>
        </p:nvSpPr>
        <p:spPr/>
        <p:txBody>
          <a:bodyPr/>
          <a:lstStyle/>
          <a:p>
            <a:r>
              <a:rPr lang="en-US" dirty="0"/>
              <a:t>Construct validity</a:t>
            </a:r>
          </a:p>
          <a:p>
            <a:endParaRPr lang="en-US" dirty="0"/>
          </a:p>
          <a:p>
            <a:r>
              <a:rPr lang="en-US" dirty="0"/>
              <a:t>Statistical validity</a:t>
            </a:r>
          </a:p>
          <a:p>
            <a:endParaRPr lang="en-US" dirty="0"/>
          </a:p>
          <a:p>
            <a:r>
              <a:rPr lang="en-US" dirty="0"/>
              <a:t>External validity (again – not as important in a </a:t>
            </a:r>
            <a:r>
              <a:rPr lang="en-US" i="1" dirty="0"/>
              <a:t>single</a:t>
            </a:r>
            <a:r>
              <a:rPr lang="en-US" dirty="0"/>
              <a:t> study/experiment </a:t>
            </a:r>
            <a:r>
              <a:rPr lang="mr-IN" dirty="0"/>
              <a:t>–</a:t>
            </a:r>
            <a:r>
              <a:rPr lang="en-US" dirty="0"/>
              <a:t> more on this later)</a:t>
            </a:r>
          </a:p>
          <a:p>
            <a:endParaRPr lang="en-US" dirty="0"/>
          </a:p>
          <a:p>
            <a:endParaRPr lang="en-US" dirty="0"/>
          </a:p>
        </p:txBody>
      </p:sp>
    </p:spTree>
    <p:extLst>
      <p:ext uri="{BB962C8B-B14F-4D97-AF65-F5344CB8AC3E}">
        <p14:creationId xmlns:p14="http://schemas.microsoft.com/office/powerpoint/2010/main" val="6705279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t>Prioritizing Validities </a:t>
            </a:r>
          </a:p>
        </p:txBody>
      </p:sp>
      <p:sp>
        <p:nvSpPr>
          <p:cNvPr id="3" name="Text Placeholder 2"/>
          <p:cNvSpPr>
            <a:spLocks noGrp="1"/>
          </p:cNvSpPr>
          <p:nvPr>
            <p:ph type="body" sz="quarter" idx="10"/>
          </p:nvPr>
        </p:nvSpPr>
        <p:spPr/>
        <p:txBody>
          <a:bodyPr/>
          <a:lstStyle/>
          <a:p>
            <a:pPr>
              <a:spcBef>
                <a:spcPts val="1800"/>
              </a:spcBef>
            </a:pPr>
            <a:r>
              <a:rPr lang="en-US" dirty="0"/>
              <a:t>Which of the four validities is the most important?</a:t>
            </a:r>
          </a:p>
          <a:p>
            <a:pPr marL="0" indent="0">
              <a:spcBef>
                <a:spcPts val="1800"/>
              </a:spcBef>
              <a:buNone/>
            </a:pPr>
            <a:endParaRPr lang="en-US" dirty="0"/>
          </a:p>
          <a:p>
            <a:pPr>
              <a:spcBef>
                <a:spcPts val="1800"/>
              </a:spcBef>
            </a:pPr>
            <a:r>
              <a:rPr lang="en-US" dirty="0"/>
              <a:t>It depends on what kind of claim the researcher is making and the researcher’s priorities.</a:t>
            </a:r>
          </a:p>
          <a:p>
            <a:endParaRPr lang="en-US" dirty="0"/>
          </a:p>
        </p:txBody>
      </p:sp>
    </p:spTree>
    <p:extLst>
      <p:ext uri="{BB962C8B-B14F-4D97-AF65-F5344CB8AC3E}">
        <p14:creationId xmlns:p14="http://schemas.microsoft.com/office/powerpoint/2010/main" val="41521446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555635" y="5039849"/>
            <a:ext cx="6969424" cy="1143000"/>
          </a:xfrm>
        </p:spPr>
        <p:txBody>
          <a:bodyPr>
            <a:normAutofit fontScale="90000"/>
          </a:bodyPr>
          <a:lstStyle/>
          <a:p>
            <a:r>
              <a:rPr lang="en-US" dirty="0">
                <a:hlinkClick r:id="rId3"/>
              </a:rPr>
              <a:t>Watching cat videos improves your mood, focus</a:t>
            </a:r>
            <a:endParaRPr lang="en-US" dirty="0"/>
          </a:p>
        </p:txBody>
      </p:sp>
      <p:pic>
        <p:nvPicPr>
          <p:cNvPr id="4" name="Picture 3" descr="GettyImages-473568804.jp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221882" y="342053"/>
            <a:ext cx="6909559" cy="4535448"/>
          </a:xfrm>
          <a:prstGeom prst="rect">
            <a:avLst/>
          </a:prstGeom>
        </p:spPr>
      </p:pic>
    </p:spTree>
    <p:extLst>
      <p:ext uri="{BB962C8B-B14F-4D97-AF65-F5344CB8AC3E}">
        <p14:creationId xmlns:p14="http://schemas.microsoft.com/office/powerpoint/2010/main" val="32139534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609602" y="160129"/>
            <a:ext cx="11097684" cy="5714977"/>
          </a:xfrm>
        </p:spPr>
        <p:txBody>
          <a:bodyPr/>
          <a:lstStyle/>
          <a:p>
            <a:pPr marL="0" indent="0">
              <a:buNone/>
            </a:pPr>
            <a:r>
              <a:rPr lang="en-US" sz="1800" dirty="0">
                <a:ea typeface="ＭＳ Ｐゴシック" pitchFamily="34" charset="-128"/>
                <a:cs typeface="ＭＳ Ｐゴシック"/>
              </a:rPr>
              <a:t>Here's a provocative headline from Medical News Today:  </a:t>
            </a:r>
            <a:r>
              <a:rPr lang="en-US" sz="1800" dirty="0">
                <a:ea typeface="ＭＳ Ｐゴシック" pitchFamily="34" charset="-128"/>
                <a:cs typeface="ＭＳ Ｐゴシック"/>
                <a:hlinkClick r:id="rId3"/>
              </a:rPr>
              <a:t>Viewing cat videos boosts energy and positive emotions</a:t>
            </a:r>
            <a:r>
              <a:rPr lang="en-US" sz="1800" dirty="0">
                <a:ea typeface="ＭＳ Ｐゴシック" pitchFamily="34" charset="-128"/>
                <a:cs typeface="ＭＳ Ｐゴシック"/>
              </a:rPr>
              <a:t>. That sounds like exciting news to me: What kind of claim is this journalist making? </a:t>
            </a:r>
          </a:p>
          <a:p>
            <a:pPr marL="0" indent="0">
              <a:buNone/>
            </a:pPr>
            <a:endParaRPr lang="en-US" sz="1800" dirty="0">
              <a:ea typeface="ＭＳ Ｐゴシック" pitchFamily="34" charset="-128"/>
              <a:cs typeface="ＭＳ Ｐゴシック"/>
            </a:endParaRPr>
          </a:p>
          <a:p>
            <a:pPr marL="0" indent="0">
              <a:buNone/>
            </a:pPr>
            <a:r>
              <a:rPr lang="en-US" sz="1800" dirty="0">
                <a:ea typeface="ＭＳ Ｐゴシック" pitchFamily="34" charset="-128"/>
                <a:cs typeface="ＭＳ Ｐゴシック"/>
              </a:rPr>
              <a:t>Let's take a look at the study behind the headline. The journalist's story covers a recent publication in the journal, </a:t>
            </a:r>
            <a:r>
              <a:rPr lang="en-US" sz="1800" i="1" dirty="0">
                <a:ea typeface="ＭＳ Ｐゴシック" pitchFamily="34" charset="-128"/>
                <a:cs typeface="ＭＳ Ｐゴシック"/>
              </a:rPr>
              <a:t>Computers in Human Behavior</a:t>
            </a:r>
            <a:r>
              <a:rPr lang="en-US" sz="1800" dirty="0">
                <a:ea typeface="ＭＳ Ｐゴシック" pitchFamily="34" charset="-128"/>
                <a:cs typeface="ＭＳ Ｐゴシック"/>
              </a:rPr>
              <a:t>. As the study's author told the journalist,</a:t>
            </a:r>
          </a:p>
          <a:p>
            <a:r>
              <a:rPr lang="en-US" sz="1800" dirty="0">
                <a:ea typeface="ＭＳ Ｐゴシック" pitchFamily="34" charset="-128"/>
                <a:cs typeface="ＭＳ Ｐゴシック"/>
              </a:rPr>
              <a:t>"We all have watched a cat video online, but there is really little empirical work done on why so many of us do this, or what effects it might have on us," added Myrick, who owns a pug but no cats. "As a media researcher and online cat video viewer, I felt compelled to gather some data about this pop culture phenomenon.“</a:t>
            </a:r>
          </a:p>
          <a:p>
            <a:r>
              <a:rPr lang="en-US" sz="1800" dirty="0">
                <a:ea typeface="ＭＳ Ｐゴシック" pitchFamily="34" charset="-128"/>
                <a:cs typeface="ＭＳ Ｐゴシック"/>
              </a:rPr>
              <a:t>The study, by assistant professor Jessica Gall Myrick, surveyed almost 7,000 people about their viewing of cat videos and how it affects their moods. It was published in the latest issue of </a:t>
            </a:r>
            <a:r>
              <a:rPr lang="en-US" sz="1800" i="1" dirty="0">
                <a:ea typeface="ＭＳ Ｐゴシック" pitchFamily="34" charset="-128"/>
                <a:cs typeface="ＭＳ Ｐゴシック"/>
              </a:rPr>
              <a:t>Computers in Human Behavior</a:t>
            </a:r>
            <a:r>
              <a:rPr lang="en-US" sz="1800" dirty="0">
                <a:ea typeface="ＭＳ Ｐゴシック" pitchFamily="34" charset="-128"/>
                <a:cs typeface="ＭＳ Ｐゴシック"/>
              </a:rPr>
              <a:t>. Lil Bub's owner, who lives in Bloomington, helped distribute the survey via social media.</a:t>
            </a:r>
          </a:p>
          <a:p>
            <a:pPr marL="0" indent="0">
              <a:buNone/>
            </a:pPr>
            <a:r>
              <a:rPr lang="en-US" sz="1800" dirty="0">
                <a:ea typeface="ＭＳ Ｐゴシック" pitchFamily="34" charset="-128"/>
                <a:cs typeface="ＭＳ Ｐゴシック"/>
              </a:rPr>
              <a:t>Participants in Myrick's study reported that:</a:t>
            </a:r>
          </a:p>
          <a:p>
            <a:pPr marL="171450" indent="-171450">
              <a:buFont typeface="Arial" panose="020B0604020202020204" pitchFamily="34" charset="0"/>
              <a:buChar char="•"/>
            </a:pPr>
            <a:r>
              <a:rPr lang="en-US" sz="1800" dirty="0">
                <a:ea typeface="ＭＳ Ｐゴシック" pitchFamily="34" charset="-128"/>
                <a:cs typeface="ＭＳ Ｐゴシック"/>
              </a:rPr>
              <a:t>They were more energetic and felt more positive after watching cat-related online media than before</a:t>
            </a:r>
          </a:p>
          <a:p>
            <a:pPr marL="171450" indent="-171450">
              <a:buFont typeface="Arial" panose="020B0604020202020204" pitchFamily="34" charset="0"/>
              <a:buChar char="•"/>
            </a:pPr>
            <a:r>
              <a:rPr lang="en-US" sz="1800" dirty="0">
                <a:ea typeface="ＭＳ Ｐゴシック" pitchFamily="34" charset="-128"/>
                <a:cs typeface="ＭＳ Ｐゴシック"/>
              </a:rPr>
              <a:t>The pleasure they got from watching cat videos outweighed any guilt they felt about procrastinating</a:t>
            </a:r>
          </a:p>
          <a:p>
            <a:pPr marL="171450" indent="-171450">
              <a:buFont typeface="Arial" panose="020B0604020202020204" pitchFamily="34" charset="0"/>
              <a:buChar char="•"/>
            </a:pPr>
            <a:r>
              <a:rPr lang="en-US" sz="1800" dirty="0">
                <a:ea typeface="ＭＳ Ｐゴシック" pitchFamily="34" charset="-128"/>
                <a:cs typeface="ＭＳ Ｐゴシック"/>
              </a:rPr>
              <a:t>About 25 percent of the cat videos they watched were sought out; the rest were ones they happened upon.</a:t>
            </a:r>
          </a:p>
          <a:p>
            <a:pPr marL="0" indent="0">
              <a:buNone/>
            </a:pPr>
            <a:endParaRPr lang="en-US" sz="1800" dirty="0">
              <a:ea typeface="ＭＳ Ｐゴシック" pitchFamily="34" charset="-128"/>
              <a:cs typeface="ＭＳ Ｐゴシック"/>
            </a:endParaRPr>
          </a:p>
        </p:txBody>
      </p:sp>
    </p:spTree>
    <p:extLst>
      <p:ext uri="{BB962C8B-B14F-4D97-AF65-F5344CB8AC3E}">
        <p14:creationId xmlns:p14="http://schemas.microsoft.com/office/powerpoint/2010/main" val="28683160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marL="0" indent="0">
              <a:buNone/>
            </a:pPr>
            <a:r>
              <a:rPr lang="en-US" sz="3200" dirty="0">
                <a:ea typeface="ＭＳ Ｐゴシック" pitchFamily="34" charset="-128"/>
                <a:cs typeface="ＭＳ Ｐゴシック"/>
              </a:rPr>
              <a:t>Time to analyze this claim.</a:t>
            </a:r>
            <a:br>
              <a:rPr lang="en-US" sz="3200" dirty="0">
                <a:ea typeface="ＭＳ Ｐゴシック" pitchFamily="34" charset="-128"/>
                <a:cs typeface="ＭＳ Ｐゴシック"/>
              </a:rPr>
            </a:br>
            <a:r>
              <a:rPr lang="en-US" sz="3200" dirty="0">
                <a:ea typeface="ＭＳ Ｐゴシック" pitchFamily="34" charset="-128"/>
                <a:cs typeface="ＭＳ Ｐゴシック"/>
              </a:rPr>
              <a:t> What kind of claim does the journalist seem to be making? </a:t>
            </a:r>
          </a:p>
          <a:p>
            <a:pPr marL="0" indent="0">
              <a:buNone/>
            </a:pPr>
            <a:endParaRPr lang="en-US" sz="3200" dirty="0">
              <a:ea typeface="ＭＳ Ｐゴシック" pitchFamily="34" charset="-128"/>
              <a:cs typeface="ＭＳ Ｐゴシック"/>
            </a:endParaRPr>
          </a:p>
          <a:p>
            <a:r>
              <a:rPr lang="en-US" sz="2800" dirty="0">
                <a:ea typeface="ＭＳ Ｐゴシック" pitchFamily="34" charset="-128"/>
                <a:cs typeface="ＭＳ Ｐゴシック"/>
              </a:rPr>
              <a:t>a) What are the variables in the journalist's causal headline, "viewing cat videos boosts energy and mood?"</a:t>
            </a:r>
          </a:p>
          <a:p>
            <a:r>
              <a:rPr lang="en-US" sz="2800" dirty="0">
                <a:ea typeface="ＭＳ Ｐゴシック" pitchFamily="34" charset="-128"/>
                <a:cs typeface="ＭＳ Ｐゴシック"/>
              </a:rPr>
              <a:t>b) What kind of a study does it take to establish this causality? How might you have designed such a study? </a:t>
            </a:r>
          </a:p>
          <a:p>
            <a:r>
              <a:rPr lang="en-US" sz="2800" dirty="0">
                <a:ea typeface="ＭＳ Ｐゴシック" pitchFamily="34" charset="-128"/>
                <a:cs typeface="ＭＳ Ｐゴシック"/>
              </a:rPr>
              <a:t>c) What kind of study seems to have been conducted here? Do the results support the causal claim? Why or why not? If not, what would a more appropriate headline be for a story on this study</a:t>
            </a:r>
            <a:endParaRPr lang="en-US" sz="2800" dirty="0"/>
          </a:p>
        </p:txBody>
      </p:sp>
    </p:spTree>
    <p:extLst>
      <p:ext uri="{BB962C8B-B14F-4D97-AF65-F5344CB8AC3E}">
        <p14:creationId xmlns:p14="http://schemas.microsoft.com/office/powerpoint/2010/main" val="23588758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201" y="464781"/>
            <a:ext cx="11173884" cy="612244"/>
          </a:xfrm>
        </p:spPr>
        <p:txBody>
          <a:bodyPr>
            <a:normAutofit fontScale="90000"/>
          </a:bodyPr>
          <a:lstStyle/>
          <a:p>
            <a:r>
              <a:rPr lang="en-US" sz="2800" dirty="0"/>
              <a:t>Why is it important to be a responsible research </a:t>
            </a:r>
            <a:r>
              <a:rPr lang="en-US" sz="2800" i="1" dirty="0"/>
              <a:t>consumer</a:t>
            </a:r>
            <a:r>
              <a:rPr lang="en-US" sz="2800" dirty="0"/>
              <a:t>?</a:t>
            </a:r>
            <a:br>
              <a:rPr lang="en-US" sz="2800" dirty="0"/>
            </a:br>
            <a:endParaRPr lang="en-US" sz="2600" dirty="0"/>
          </a:p>
        </p:txBody>
      </p:sp>
      <p:pic>
        <p:nvPicPr>
          <p:cNvPr id="7" name="Picture 6" descr="howard-shane-double-blin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85934" y="3245543"/>
            <a:ext cx="6228074" cy="2904853"/>
          </a:xfrm>
          <a:prstGeom prst="rect">
            <a:avLst/>
          </a:prstGeom>
        </p:spPr>
      </p:pic>
      <p:pic>
        <p:nvPicPr>
          <p:cNvPr id="8" name="Picture 7" descr="image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2660" y="4515415"/>
            <a:ext cx="4216672" cy="1856487"/>
          </a:xfrm>
          <a:prstGeom prst="rect">
            <a:avLst/>
          </a:prstGeom>
        </p:spPr>
      </p:pic>
      <p:pic>
        <p:nvPicPr>
          <p:cNvPr id="6" name="Picture 3" descr="c01f002.jp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1324492"/>
            <a:ext cx="5637476" cy="26719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484320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 y="464781"/>
            <a:ext cx="11885084" cy="612244"/>
          </a:xfrm>
        </p:spPr>
        <p:txBody>
          <a:bodyPr>
            <a:normAutofit/>
          </a:bodyPr>
          <a:lstStyle/>
          <a:p>
            <a:r>
              <a:rPr lang="en-US" sz="2800" b="1" dirty="0"/>
              <a:t>Why the Consumer Role Is Important</a:t>
            </a:r>
            <a:endParaRPr lang="en-US" sz="2600" dirty="0"/>
          </a:p>
        </p:txBody>
      </p:sp>
      <p:sp>
        <p:nvSpPr>
          <p:cNvPr id="3" name="Content Placeholder 2"/>
          <p:cNvSpPr>
            <a:spLocks noGrp="1"/>
          </p:cNvSpPr>
          <p:nvPr>
            <p:ph idx="1"/>
          </p:nvPr>
        </p:nvSpPr>
        <p:spPr>
          <a:xfrm>
            <a:off x="257232" y="1266662"/>
            <a:ext cx="11633200" cy="5591338"/>
          </a:xfrm>
        </p:spPr>
        <p:txBody>
          <a:bodyPr>
            <a:normAutofit/>
          </a:bodyPr>
          <a:lstStyle/>
          <a:p>
            <a:pPr lvl="1">
              <a:lnSpc>
                <a:spcPct val="120000"/>
              </a:lnSpc>
              <a:spcAft>
                <a:spcPts val="600"/>
              </a:spcAft>
            </a:pPr>
            <a:r>
              <a:rPr lang="en-US" sz="2200" dirty="0" smtClean="0">
                <a:solidFill>
                  <a:srgbClr val="FF0000"/>
                </a:solidFill>
              </a:rPr>
              <a:t>Example</a:t>
            </a:r>
            <a:r>
              <a:rPr lang="en-US" sz="2200" dirty="0">
                <a:solidFill>
                  <a:srgbClr val="FF0000"/>
                </a:solidFill>
              </a:rPr>
              <a:t>: therapeutic touch</a:t>
            </a:r>
          </a:p>
          <a:p>
            <a:pPr lvl="2">
              <a:lnSpc>
                <a:spcPct val="120000"/>
              </a:lnSpc>
              <a:spcAft>
                <a:spcPts val="600"/>
              </a:spcAft>
              <a:buFont typeface="Wingdings" charset="2"/>
              <a:buChar char="§"/>
            </a:pPr>
            <a:r>
              <a:rPr lang="en-US" sz="2200" dirty="0"/>
              <a:t>The practice of sensing and smoothing out patients’ invisible energy fields to promote healing (</a:t>
            </a:r>
            <a:r>
              <a:rPr lang="en-US" sz="2200" dirty="0">
                <a:hlinkClick r:id="rId3"/>
              </a:rPr>
              <a:t>https://www.youtube.com/watch?v=5eC5eQuMW</a:t>
            </a:r>
            <a:r>
              <a:rPr lang="en-US" sz="2200" dirty="0"/>
              <a:t>) </a:t>
            </a:r>
          </a:p>
        </p:txBody>
      </p:sp>
      <p:sp>
        <p:nvSpPr>
          <p:cNvPr id="7" name="Rounded Rectangle 6"/>
          <p:cNvSpPr/>
          <p:nvPr/>
        </p:nvSpPr>
        <p:spPr>
          <a:xfrm>
            <a:off x="1442419" y="2895908"/>
            <a:ext cx="9281679" cy="3098442"/>
          </a:xfrm>
          <a:prstGeom prst="roundRect">
            <a:avLst/>
          </a:prstGeom>
          <a:solidFill>
            <a:schemeClr val="accent1">
              <a:shade val="80000"/>
              <a:alpha val="82000"/>
            </a:schemeClr>
          </a:solidFill>
          <a:ln>
            <a:solidFill>
              <a:srgbClr val="333333"/>
            </a:solidFill>
          </a:ln>
          <a:scene3d>
            <a:camera prst="obliqueTopRight"/>
            <a:lightRig rig="threePt" dir="tl"/>
          </a:scene3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1231990" y="2952796"/>
            <a:ext cx="9548179" cy="3108544"/>
          </a:xfrm>
          <a:prstGeom prst="rect">
            <a:avLst/>
          </a:prstGeom>
          <a:noFill/>
        </p:spPr>
        <p:txBody>
          <a:bodyPr wrap="square" rtlCol="0">
            <a:spAutoFit/>
          </a:bodyPr>
          <a:lstStyle/>
          <a:p>
            <a:pPr lvl="1"/>
            <a:r>
              <a:rPr lang="en-US" dirty="0">
                <a:solidFill>
                  <a:schemeClr val="bg1"/>
                </a:solidFill>
                <a:latin typeface="Century Gothic"/>
                <a:cs typeface="Century Gothic"/>
              </a:rPr>
              <a:t>“Become attuned to the energy field around the body of your subject. Holding your hands two to six inches above her, start at her head and continue to work downward to her feet. … Move your hands downward and outward from the top of each uneven area using a flowing motion. … To complete the session, reassess your friend’s energy field to make sure you’ve balanced it out,” says Dr. Krieger. </a:t>
            </a:r>
          </a:p>
          <a:p>
            <a:pPr lvl="1"/>
            <a:endParaRPr lang="en-US" dirty="0">
              <a:solidFill>
                <a:schemeClr val="bg1"/>
              </a:solidFill>
              <a:latin typeface="Century Gothic"/>
              <a:cs typeface="Century Gothic"/>
            </a:endParaRPr>
          </a:p>
          <a:p>
            <a:pPr lvl="1"/>
            <a:r>
              <a:rPr lang="en-US" dirty="0">
                <a:solidFill>
                  <a:schemeClr val="bg1"/>
                </a:solidFill>
                <a:latin typeface="Century Gothic"/>
                <a:cs typeface="Century Gothic"/>
              </a:rPr>
              <a:t>“… as a beginner, you should limit each session to five minutes. Otherwise, you’ll overload the person you’re treating, or yourself, with energy. That can cause irritability, a sympathetic nervous system response.”</a:t>
            </a:r>
          </a:p>
          <a:p>
            <a:endParaRPr lang="en-US" sz="1600" dirty="0">
              <a:solidFill>
                <a:schemeClr val="tx1">
                  <a:lumMod val="65000"/>
                  <a:lumOff val="35000"/>
                </a:schemeClr>
              </a:solidFill>
              <a:latin typeface="Century Gothic"/>
              <a:cs typeface="Century Gothic"/>
            </a:endParaRPr>
          </a:p>
        </p:txBody>
      </p:sp>
      <p:pic>
        <p:nvPicPr>
          <p:cNvPr id="4" name="Picture 3">
            <a:hlinkClick r:id="rId3"/>
          </p:cNvPr>
          <p:cNvPicPr>
            <a:picLocks noChangeAspect="1"/>
          </p:cNvPicPr>
          <p:nvPr/>
        </p:nvPicPr>
        <p:blipFill>
          <a:blip r:embed="rId4"/>
          <a:stretch>
            <a:fillRect/>
          </a:stretch>
        </p:blipFill>
        <p:spPr>
          <a:xfrm>
            <a:off x="9042401" y="919672"/>
            <a:ext cx="2777067" cy="1249680"/>
          </a:xfrm>
          <a:prstGeom prst="rect">
            <a:avLst/>
          </a:prstGeom>
        </p:spPr>
      </p:pic>
    </p:spTree>
    <p:extLst>
      <p:ext uri="{BB962C8B-B14F-4D97-AF65-F5344CB8AC3E}">
        <p14:creationId xmlns:p14="http://schemas.microsoft.com/office/powerpoint/2010/main" val="177118379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25547DF-48AF-1242-9910-E6186ABFC568}"/>
              </a:ext>
            </a:extLst>
          </p:cNvPr>
          <p:cNvSpPr>
            <a:spLocks noGrp="1"/>
          </p:cNvSpPr>
          <p:nvPr>
            <p:ph type="title"/>
          </p:nvPr>
        </p:nvSpPr>
        <p:spPr/>
        <p:txBody>
          <a:bodyPr/>
          <a:lstStyle/>
          <a:p>
            <a:r>
              <a:rPr lang="en-US" dirty="0"/>
              <a:t>Three Claims</a:t>
            </a:r>
          </a:p>
        </p:txBody>
      </p:sp>
      <p:sp>
        <p:nvSpPr>
          <p:cNvPr id="3" name="Content Placeholder 2">
            <a:extLst>
              <a:ext uri="{FF2B5EF4-FFF2-40B4-BE49-F238E27FC236}">
                <a16:creationId xmlns="" xmlns:a16="http://schemas.microsoft.com/office/drawing/2014/main" id="{AE30F629-4A22-B346-BCDA-94F64283217F}"/>
              </a:ext>
            </a:extLst>
          </p:cNvPr>
          <p:cNvSpPr>
            <a:spLocks noGrp="1"/>
          </p:cNvSpPr>
          <p:nvPr>
            <p:ph idx="1"/>
          </p:nvPr>
        </p:nvSpPr>
        <p:spPr/>
        <p:txBody>
          <a:bodyPr/>
          <a:lstStyle/>
          <a:p>
            <a:r>
              <a:rPr lang="en-US" dirty="0" smtClean="0"/>
              <a:t>Frequency </a:t>
            </a:r>
            <a:r>
              <a:rPr lang="mr-IN" dirty="0" smtClean="0"/>
              <a:t>–</a:t>
            </a:r>
            <a:r>
              <a:rPr lang="en-US" dirty="0" smtClean="0"/>
              <a:t> How often or at what rate something occurs</a:t>
            </a:r>
            <a:endParaRPr lang="en-US" dirty="0"/>
          </a:p>
          <a:p>
            <a:endParaRPr lang="en-US" dirty="0" smtClean="0"/>
          </a:p>
          <a:p>
            <a:r>
              <a:rPr lang="en-US" dirty="0" smtClean="0"/>
              <a:t>Association </a:t>
            </a:r>
            <a:r>
              <a:rPr lang="mr-IN" dirty="0" smtClean="0"/>
              <a:t>–</a:t>
            </a:r>
            <a:r>
              <a:rPr lang="en-US" dirty="0" smtClean="0"/>
              <a:t> one variable is associated/correlated with another</a:t>
            </a:r>
            <a:endParaRPr lang="en-US" dirty="0"/>
          </a:p>
          <a:p>
            <a:endParaRPr lang="en-US" dirty="0" smtClean="0"/>
          </a:p>
          <a:p>
            <a:r>
              <a:rPr lang="en-US" dirty="0"/>
              <a:t>Causal - </a:t>
            </a:r>
            <a:r>
              <a:rPr lang="en-US" dirty="0" smtClean="0"/>
              <a:t>argues </a:t>
            </a:r>
            <a:r>
              <a:rPr lang="en-US" dirty="0"/>
              <a:t>that one variable causes changes in the level of another variable</a:t>
            </a:r>
            <a:r>
              <a:rPr lang="en-US" dirty="0" smtClean="0"/>
              <a:t>.</a:t>
            </a:r>
            <a:endParaRPr lang="en-US" dirty="0"/>
          </a:p>
        </p:txBody>
      </p:sp>
    </p:spTree>
    <p:extLst>
      <p:ext uri="{BB962C8B-B14F-4D97-AF65-F5344CB8AC3E}">
        <p14:creationId xmlns:p14="http://schemas.microsoft.com/office/powerpoint/2010/main" val="36604044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C21B5BD-0100-0542-9EAE-96826D542985}"/>
              </a:ext>
            </a:extLst>
          </p:cNvPr>
          <p:cNvSpPr>
            <a:spLocks noGrp="1"/>
          </p:cNvSpPr>
          <p:nvPr>
            <p:ph type="title"/>
          </p:nvPr>
        </p:nvSpPr>
        <p:spPr/>
        <p:txBody>
          <a:bodyPr/>
          <a:lstStyle/>
          <a:p>
            <a:r>
              <a:rPr lang="en-US" dirty="0" smtClean="0"/>
              <a:t>Examples from News Headlines</a:t>
            </a:r>
            <a:endParaRPr lang="en-US" dirty="0"/>
          </a:p>
        </p:txBody>
      </p:sp>
      <p:sp>
        <p:nvSpPr>
          <p:cNvPr id="3" name="Content Placeholder 2">
            <a:extLst>
              <a:ext uri="{FF2B5EF4-FFF2-40B4-BE49-F238E27FC236}">
                <a16:creationId xmlns="" xmlns:a16="http://schemas.microsoft.com/office/drawing/2014/main" id="{16BAF62D-11C9-494A-A7B5-D313033C4CC0}"/>
              </a:ext>
            </a:extLst>
          </p:cNvPr>
          <p:cNvSpPr>
            <a:spLocks noGrp="1"/>
          </p:cNvSpPr>
          <p:nvPr>
            <p:ph idx="1"/>
          </p:nvPr>
        </p:nvSpPr>
        <p:spPr/>
        <p:txBody>
          <a:bodyPr/>
          <a:lstStyle/>
          <a:p>
            <a:r>
              <a:rPr lang="en-US" dirty="0" smtClean="0"/>
              <a:t>“In </a:t>
            </a:r>
            <a:r>
              <a:rPr lang="en-US" dirty="0"/>
              <a:t>an unequal society, feeling richer than others makes you a jerk</a:t>
            </a:r>
            <a:r>
              <a:rPr lang="en-US" dirty="0" smtClean="0"/>
              <a:t>.”</a:t>
            </a:r>
          </a:p>
          <a:p>
            <a:r>
              <a:rPr lang="en-US" dirty="0" smtClean="0"/>
              <a:t>“Report</a:t>
            </a:r>
            <a:r>
              <a:rPr lang="en-US" dirty="0"/>
              <a:t>: </a:t>
            </a:r>
            <a:r>
              <a:rPr lang="en-US" dirty="0" smtClean="0"/>
              <a:t>42% </a:t>
            </a:r>
            <a:r>
              <a:rPr lang="en-US" dirty="0"/>
              <a:t>of teens </a:t>
            </a:r>
            <a:r>
              <a:rPr lang="en-US" dirty="0" smtClean="0"/>
              <a:t>indicate they text while driving.”</a:t>
            </a:r>
          </a:p>
          <a:p>
            <a:r>
              <a:rPr lang="en-US" dirty="0" smtClean="0"/>
              <a:t>“</a:t>
            </a:r>
            <a:r>
              <a:rPr lang="en-US" dirty="0" err="1" smtClean="0"/>
              <a:t>Instagram</a:t>
            </a:r>
            <a:r>
              <a:rPr lang="en-US" dirty="0" smtClean="0"/>
              <a:t> </a:t>
            </a:r>
            <a:r>
              <a:rPr lang="en-US" dirty="0"/>
              <a:t>could predict depression, new research suggests</a:t>
            </a:r>
            <a:r>
              <a:rPr lang="en-US" dirty="0" smtClean="0"/>
              <a:t>.”</a:t>
            </a:r>
            <a:endParaRPr lang="en-US" dirty="0"/>
          </a:p>
          <a:p>
            <a:endParaRPr lang="en-US" dirty="0" smtClean="0"/>
          </a:p>
          <a:p>
            <a:endParaRPr lang="en-US" dirty="0"/>
          </a:p>
        </p:txBody>
      </p:sp>
    </p:spTree>
    <p:extLst>
      <p:ext uri="{BB962C8B-B14F-4D97-AF65-F5344CB8AC3E}">
        <p14:creationId xmlns:p14="http://schemas.microsoft.com/office/powerpoint/2010/main" val="38112984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4CF4AC5-F0DE-4403-B376-6C5F2B9AA4B5}"/>
              </a:ext>
            </a:extLst>
          </p:cNvPr>
          <p:cNvSpPr>
            <a:spLocks noGrp="1"/>
          </p:cNvSpPr>
          <p:nvPr>
            <p:ph type="title"/>
          </p:nvPr>
        </p:nvSpPr>
        <p:spPr/>
        <p:txBody>
          <a:bodyPr/>
          <a:lstStyle/>
          <a:p>
            <a:r>
              <a:rPr lang="en-US" dirty="0" smtClean="0"/>
              <a:t>Three Criteria Must Be Met to Infer Causation</a:t>
            </a:r>
            <a:endParaRPr lang="en-US" dirty="0"/>
          </a:p>
        </p:txBody>
      </p:sp>
      <p:sp>
        <p:nvSpPr>
          <p:cNvPr id="3" name="Content Placeholder 2">
            <a:extLst>
              <a:ext uri="{FF2B5EF4-FFF2-40B4-BE49-F238E27FC236}">
                <a16:creationId xmlns="" xmlns:a16="http://schemas.microsoft.com/office/drawing/2014/main" id="{03FFCD11-FB41-428C-8BA7-A81192F2D513}"/>
              </a:ext>
            </a:extLst>
          </p:cNvPr>
          <p:cNvSpPr>
            <a:spLocks noGrp="1"/>
          </p:cNvSpPr>
          <p:nvPr>
            <p:ph idx="1"/>
          </p:nvPr>
        </p:nvSpPr>
        <p:spPr>
          <a:xfrm>
            <a:off x="609600" y="1417638"/>
            <a:ext cx="10972800" cy="4525963"/>
          </a:xfrm>
        </p:spPr>
        <p:txBody>
          <a:bodyPr/>
          <a:lstStyle/>
          <a:p>
            <a:r>
              <a:rPr lang="en-US" dirty="0" smtClean="0"/>
              <a:t>1. </a:t>
            </a:r>
            <a:r>
              <a:rPr lang="en-US" dirty="0" err="1" smtClean="0"/>
              <a:t>Covariation</a:t>
            </a:r>
            <a:r>
              <a:rPr lang="en-US" dirty="0" smtClean="0"/>
              <a:t> </a:t>
            </a:r>
            <a:r>
              <a:rPr lang="mr-IN" dirty="0" smtClean="0"/>
              <a:t>–</a:t>
            </a:r>
            <a:r>
              <a:rPr lang="en-US" dirty="0" smtClean="0"/>
              <a:t> The study’s results show that as A changes, B changes (the values of one variable varies along with another).</a:t>
            </a:r>
          </a:p>
          <a:p>
            <a:pPr lvl="1"/>
            <a:r>
              <a:rPr lang="en-US" dirty="0" smtClean="0"/>
              <a:t>Example: </a:t>
            </a:r>
          </a:p>
          <a:p>
            <a:r>
              <a:rPr lang="en-US" dirty="0" smtClean="0"/>
              <a:t>2. Temporal Precedence (Directionality)  - The study’s method ensures that the presumed cause comes before the effect</a:t>
            </a:r>
          </a:p>
          <a:p>
            <a:r>
              <a:rPr lang="en-US" dirty="0" smtClean="0"/>
              <a:t>3. Internal Validity (The absence of </a:t>
            </a:r>
            <a:r>
              <a:rPr lang="en-US" i="1" dirty="0" smtClean="0"/>
              <a:t>plausible</a:t>
            </a:r>
            <a:r>
              <a:rPr lang="en-US" dirty="0" smtClean="0"/>
              <a:t> alternative explanations) </a:t>
            </a:r>
            <a:r>
              <a:rPr lang="mr-IN" dirty="0" smtClean="0"/>
              <a:t>–</a:t>
            </a:r>
            <a:r>
              <a:rPr lang="en-US" dirty="0" smtClean="0"/>
              <a:t> The study’s method ensures that there are no plausible alt. explanations for the changes in B(DV); A is the only things that changed (IV)</a:t>
            </a:r>
            <a:endParaRPr lang="en-US" dirty="0"/>
          </a:p>
        </p:txBody>
      </p:sp>
    </p:spTree>
    <p:extLst>
      <p:ext uri="{BB962C8B-B14F-4D97-AF65-F5344CB8AC3E}">
        <p14:creationId xmlns:p14="http://schemas.microsoft.com/office/powerpoint/2010/main" val="25021803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22-02-02 at 7.28.51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44381" y="821983"/>
            <a:ext cx="2482849" cy="1702897"/>
          </a:xfrm>
          <a:prstGeom prst="rect">
            <a:avLst/>
          </a:prstGeom>
        </p:spPr>
      </p:pic>
      <p:pic>
        <p:nvPicPr>
          <p:cNvPr id="5" name="Picture 4" descr="Screen Shot 2022-02-02 at 7.29.39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76646" y="810380"/>
            <a:ext cx="2438400" cy="1714500"/>
          </a:xfrm>
          <a:prstGeom prst="rect">
            <a:avLst/>
          </a:prstGeom>
        </p:spPr>
      </p:pic>
      <p:sp>
        <p:nvSpPr>
          <p:cNvPr id="6" name="TextBox 5"/>
          <p:cNvSpPr txBox="1"/>
          <p:nvPr/>
        </p:nvSpPr>
        <p:spPr>
          <a:xfrm>
            <a:off x="4493845" y="166077"/>
            <a:ext cx="1807309" cy="52322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r>
              <a:rPr lang="en-US" sz="2800" dirty="0" smtClean="0"/>
              <a:t>Hypothesis</a:t>
            </a:r>
            <a:endParaRPr lang="en-US" sz="2800" dirty="0"/>
          </a:p>
        </p:txBody>
      </p:sp>
      <p:sp>
        <p:nvSpPr>
          <p:cNvPr id="7" name="Right Arrow 6"/>
          <p:cNvSpPr/>
          <p:nvPr/>
        </p:nvSpPr>
        <p:spPr>
          <a:xfrm>
            <a:off x="4327769" y="1279770"/>
            <a:ext cx="1973385" cy="674077"/>
          </a:xfrm>
          <a:prstGeom prst="right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US" dirty="0" smtClean="0"/>
              <a:t>Causes</a:t>
            </a:r>
            <a:endParaRPr lang="en-US" dirty="0"/>
          </a:p>
        </p:txBody>
      </p:sp>
      <p:sp>
        <p:nvSpPr>
          <p:cNvPr id="8" name="TextBox 7"/>
          <p:cNvSpPr txBox="1"/>
          <p:nvPr/>
        </p:nvSpPr>
        <p:spPr>
          <a:xfrm>
            <a:off x="3633933" y="2700086"/>
            <a:ext cx="3545774" cy="52322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r>
              <a:rPr lang="en-US" sz="2800" dirty="0" smtClean="0"/>
              <a:t>Testing the Hypothesis</a:t>
            </a:r>
            <a:endParaRPr lang="en-US" sz="2800" dirty="0"/>
          </a:p>
        </p:txBody>
      </p:sp>
      <p:sp>
        <p:nvSpPr>
          <p:cNvPr id="9" name="TextBox 8"/>
          <p:cNvSpPr txBox="1"/>
          <p:nvPr/>
        </p:nvSpPr>
        <p:spPr>
          <a:xfrm>
            <a:off x="1444381" y="3312186"/>
            <a:ext cx="8935193" cy="646331"/>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dirty="0" smtClean="0"/>
              <a:t>Prediction: In a women’s collegiate basketball conference, teams that have higher self-rated preseason cohesion will win a higher percentage of games during the regular season</a:t>
            </a:r>
            <a:endParaRPr lang="en-US" dirty="0"/>
          </a:p>
        </p:txBody>
      </p:sp>
      <p:sp>
        <p:nvSpPr>
          <p:cNvPr id="11" name="TextBox 10"/>
          <p:cNvSpPr txBox="1"/>
          <p:nvPr/>
        </p:nvSpPr>
        <p:spPr>
          <a:xfrm>
            <a:off x="2726376" y="4260931"/>
            <a:ext cx="5723277" cy="52322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r>
              <a:rPr lang="en-US" sz="2800" dirty="0" smtClean="0"/>
              <a:t>Can We Draw a Causal Conclusion? </a:t>
            </a:r>
            <a:endParaRPr lang="en-US" sz="2800" dirty="0"/>
          </a:p>
        </p:txBody>
      </p:sp>
      <p:sp>
        <p:nvSpPr>
          <p:cNvPr id="12" name="TextBox 11"/>
          <p:cNvSpPr txBox="1"/>
          <p:nvPr/>
        </p:nvSpPr>
        <p:spPr>
          <a:xfrm>
            <a:off x="1444381" y="4894691"/>
            <a:ext cx="8935193" cy="923330"/>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dirty="0" smtClean="0"/>
              <a:t>   </a:t>
            </a:r>
            <a:r>
              <a:rPr lang="en-US" dirty="0" err="1" smtClean="0"/>
              <a:t>Covariation</a:t>
            </a:r>
            <a:r>
              <a:rPr lang="en-US" dirty="0" smtClean="0"/>
              <a:t>					     Temporal order				    Internal Validity</a:t>
            </a:r>
          </a:p>
          <a:p>
            <a:r>
              <a:rPr lang="en-US" dirty="0" smtClean="0"/>
              <a:t>Cohesion &amp; Performance		Cohesion measured before 		Absence of plausible were </a:t>
            </a:r>
            <a:r>
              <a:rPr lang="en-US" dirty="0"/>
              <a:t>associated</a:t>
            </a:r>
            <a:r>
              <a:rPr lang="en-US" dirty="0" smtClean="0"/>
              <a:t>				season </a:t>
            </a:r>
            <a:r>
              <a:rPr lang="en-US" dirty="0"/>
              <a:t>win-loss </a:t>
            </a:r>
            <a:r>
              <a:rPr lang="en-US" dirty="0" smtClean="0"/>
              <a:t>record			alternative explanations? </a:t>
            </a:r>
            <a:endParaRPr lang="en-US" dirty="0"/>
          </a:p>
        </p:txBody>
      </p:sp>
    </p:spTree>
    <p:extLst>
      <p:ext uri="{BB962C8B-B14F-4D97-AF65-F5344CB8AC3E}">
        <p14:creationId xmlns:p14="http://schemas.microsoft.com/office/powerpoint/2010/main" val="16684288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descr="Screen Shot 2022-02-02 at 7.38.46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5496" y="1836327"/>
            <a:ext cx="3319233" cy="2287347"/>
          </a:xfrm>
          <a:prstGeom prst="rect">
            <a:avLst/>
          </a:prstGeom>
        </p:spPr>
      </p:pic>
      <p:sp>
        <p:nvSpPr>
          <p:cNvPr id="5" name="Right Arrow 4"/>
          <p:cNvSpPr/>
          <p:nvPr/>
        </p:nvSpPr>
        <p:spPr>
          <a:xfrm rot="21171418">
            <a:off x="4290282" y="2056117"/>
            <a:ext cx="1973385" cy="674077"/>
          </a:xfrm>
          <a:prstGeom prst="right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US" dirty="0" smtClean="0"/>
              <a:t>Causes</a:t>
            </a:r>
            <a:endParaRPr lang="en-US" dirty="0"/>
          </a:p>
        </p:txBody>
      </p:sp>
      <p:sp>
        <p:nvSpPr>
          <p:cNvPr id="6" name="Right Arrow 5"/>
          <p:cNvSpPr/>
          <p:nvPr/>
        </p:nvSpPr>
        <p:spPr>
          <a:xfrm rot="421535">
            <a:off x="4290718" y="2705716"/>
            <a:ext cx="1973385" cy="674077"/>
          </a:xfrm>
          <a:prstGeom prst="right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US" dirty="0" smtClean="0"/>
              <a:t>Causes</a:t>
            </a:r>
            <a:endParaRPr lang="en-US" dirty="0"/>
          </a:p>
        </p:txBody>
      </p:sp>
      <p:sp>
        <p:nvSpPr>
          <p:cNvPr id="7" name="TextBox 6"/>
          <p:cNvSpPr txBox="1"/>
          <p:nvPr/>
        </p:nvSpPr>
        <p:spPr>
          <a:xfrm>
            <a:off x="6437923" y="1941231"/>
            <a:ext cx="1709615" cy="646331"/>
          </a:xfrm>
          <a:prstGeom prst="rect">
            <a:avLst/>
          </a:prstGeom>
          <a:noFill/>
          <a:ln>
            <a:solidFill>
              <a:schemeClr val="tx1"/>
            </a:solidFill>
          </a:ln>
        </p:spPr>
        <p:txBody>
          <a:bodyPr wrap="square" rtlCol="0">
            <a:spAutoFit/>
          </a:bodyPr>
          <a:lstStyle/>
          <a:p>
            <a:pPr algn="ctr"/>
            <a:r>
              <a:rPr lang="en-US" dirty="0" smtClean="0">
                <a:ln>
                  <a:solidFill>
                    <a:schemeClr val="tx1"/>
                  </a:solidFill>
                </a:ln>
              </a:rPr>
              <a:t>Stronger Team Cohesion</a:t>
            </a:r>
            <a:endParaRPr lang="en-US" dirty="0">
              <a:ln>
                <a:solidFill>
                  <a:schemeClr val="tx1"/>
                </a:solidFill>
              </a:ln>
            </a:endParaRPr>
          </a:p>
        </p:txBody>
      </p:sp>
      <p:sp>
        <p:nvSpPr>
          <p:cNvPr id="8" name="TextBox 7"/>
          <p:cNvSpPr txBox="1"/>
          <p:nvPr/>
        </p:nvSpPr>
        <p:spPr>
          <a:xfrm>
            <a:off x="6437923" y="2850270"/>
            <a:ext cx="1709615" cy="646331"/>
          </a:xfrm>
          <a:prstGeom prst="rect">
            <a:avLst/>
          </a:prstGeom>
          <a:noFill/>
          <a:ln>
            <a:solidFill>
              <a:schemeClr val="tx1"/>
            </a:solidFill>
          </a:ln>
        </p:spPr>
        <p:txBody>
          <a:bodyPr wrap="square" rtlCol="0">
            <a:spAutoFit/>
          </a:bodyPr>
          <a:lstStyle/>
          <a:p>
            <a:pPr algn="ctr"/>
            <a:r>
              <a:rPr lang="en-US" dirty="0" smtClean="0">
                <a:ln>
                  <a:solidFill>
                    <a:schemeClr val="tx1"/>
                  </a:solidFill>
                </a:ln>
              </a:rPr>
              <a:t>Better Team Performance</a:t>
            </a:r>
            <a:endParaRPr lang="en-US" dirty="0">
              <a:ln>
                <a:solidFill>
                  <a:schemeClr val="tx1"/>
                </a:solidFill>
              </a:ln>
            </a:endParaRPr>
          </a:p>
        </p:txBody>
      </p:sp>
    </p:spTree>
    <p:extLst>
      <p:ext uri="{BB962C8B-B14F-4D97-AF65-F5344CB8AC3E}">
        <p14:creationId xmlns:p14="http://schemas.microsoft.com/office/powerpoint/2010/main" val="1523099627"/>
      </p:ext>
    </p:extLst>
  </p:cSld>
  <p:clrMapOvr>
    <a:masterClrMapping/>
  </p:clrMapOvr>
</p:sld>
</file>

<file path=ppt/theme/theme1.xml><?xml version="1.0" encoding="utf-8"?>
<a:theme xmlns:a="http://schemas.openxmlformats.org/drawingml/2006/main" name="Morling">
  <a:themeElements>
    <a:clrScheme name="Morling">
      <a:dk1>
        <a:srgbClr val="000000"/>
      </a:dk1>
      <a:lt1>
        <a:srgbClr val="FFFFFF"/>
      </a:lt1>
      <a:dk2>
        <a:srgbClr val="1F497D"/>
      </a:dk2>
      <a:lt2>
        <a:srgbClr val="EEECE1"/>
      </a:lt2>
      <a:accent1>
        <a:srgbClr val="F0532D"/>
      </a:accent1>
      <a:accent2>
        <a:srgbClr val="00B2D9"/>
      </a:accent2>
      <a:accent3>
        <a:srgbClr val="ED3D89"/>
      </a:accent3>
      <a:accent4>
        <a:srgbClr val="CFD229"/>
      </a:accent4>
      <a:accent5>
        <a:srgbClr val="00A898"/>
      </a:accent5>
      <a:accent6>
        <a:srgbClr val="F5821E"/>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 xmlns:thm15="http://schemas.microsoft.com/office/thememl/2012/main" name="Part4LectureSlides" id="{A61100D9-8604-034E-BBD4-4372F6A8B63B}" vid="{EA0AD3E0-BB3A-6D40-A98A-38E4E2C0572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2A7D5BD8B0C3C42B0546CA6BBD1E04A" ma:contentTypeVersion="12" ma:contentTypeDescription="Create a new document." ma:contentTypeScope="" ma:versionID="6c3014b5d5e4b1304986915d6c5bce79">
  <xsd:schema xmlns:xsd="http://www.w3.org/2001/XMLSchema" xmlns:xs="http://www.w3.org/2001/XMLSchema" xmlns:p="http://schemas.microsoft.com/office/2006/metadata/properties" xmlns:ns2="b58d659b-bec7-4037-b48a-e31715cb8dea" xmlns:ns3="492273c9-ec39-4dc4-932e-a51d59389553" targetNamespace="http://schemas.microsoft.com/office/2006/metadata/properties" ma:root="true" ma:fieldsID="097d58df3028a0d0652c942cd06422e1" ns2:_="" ns3:_="">
    <xsd:import namespace="b58d659b-bec7-4037-b48a-e31715cb8dea"/>
    <xsd:import namespace="492273c9-ec39-4dc4-932e-a51d59389553"/>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3:SharedWithUsers" minOccurs="0"/>
                <xsd:element ref="ns3:SharedWithDetails" minOccurs="0"/>
                <xsd:element ref="ns2:MediaServiceEventHashCode" minOccurs="0"/>
                <xsd:element ref="ns2:MediaServiceGenerationTime" minOccurs="0"/>
                <xsd:element ref="ns2:MediaServiceLocation"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58d659b-bec7-4037-b48a-e31715cb8de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92273c9-ec39-4dc4-932e-a51d59389553"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7D3B5FD-10B1-48F4-B79D-1619AD316202}">
  <ds:schemaRefs>
    <ds:schemaRef ds:uri="http://schemas.microsoft.com/sharepoint/v3/contenttype/forms"/>
  </ds:schemaRefs>
</ds:datastoreItem>
</file>

<file path=customXml/itemProps2.xml><?xml version="1.0" encoding="utf-8"?>
<ds:datastoreItem xmlns:ds="http://schemas.openxmlformats.org/officeDocument/2006/customXml" ds:itemID="{0CEE1EB3-7FEA-4668-934D-F7DCE894CF4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58d659b-bec7-4037-b48a-e31715cb8dea"/>
    <ds:schemaRef ds:uri="492273c9-ec39-4dc4-932e-a51d5938955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31E839D-5F3C-4A23-A2DB-9CD3D0B3607F}">
  <ds:schemaRefs>
    <ds:schemaRef ds:uri="http://schemas.microsoft.com/office/infopath/2007/PartnerControls"/>
    <ds:schemaRef ds:uri="http://purl.org/dc/dcmitype/"/>
    <ds:schemaRef ds:uri="http://schemas.microsoft.com/office/2006/documentManagement/types"/>
    <ds:schemaRef ds:uri="http://purl.org/dc/elements/1.1/"/>
    <ds:schemaRef ds:uri="http://schemas.openxmlformats.org/package/2006/metadata/core-properties"/>
    <ds:schemaRef ds:uri="492273c9-ec39-4dc4-932e-a51d59389553"/>
    <ds:schemaRef ds:uri="http://purl.org/dc/terms/"/>
    <ds:schemaRef ds:uri="b58d659b-bec7-4037-b48a-e31715cb8dea"/>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Nathaniel.thmx</Template>
  <TotalTime>8170</TotalTime>
  <Words>1123</Words>
  <Application>Microsoft Macintosh PowerPoint</Application>
  <PresentationFormat>Custom</PresentationFormat>
  <Paragraphs>148</Paragraphs>
  <Slides>24</Slides>
  <Notes>22</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Morling</vt:lpstr>
      <vt:lpstr>Overview of Research Methodology</vt:lpstr>
      <vt:lpstr>Outline</vt:lpstr>
      <vt:lpstr>Why is it important to be a responsible research consumer? </vt:lpstr>
      <vt:lpstr>Why the Consumer Role Is Important</vt:lpstr>
      <vt:lpstr>Three Claims</vt:lpstr>
      <vt:lpstr>Examples from News Headlines</vt:lpstr>
      <vt:lpstr>Three Criteria Must Be Met to Infer Causation</vt:lpstr>
      <vt:lpstr>PowerPoint Presentation</vt:lpstr>
      <vt:lpstr>PowerPoint Presentation</vt:lpstr>
      <vt:lpstr>Research Design Types and The Three Claims</vt:lpstr>
      <vt:lpstr>The Big Four Validities</vt:lpstr>
      <vt:lpstr>Interrogating Frequency Claims</vt:lpstr>
      <vt:lpstr>Interrogating Association Claims</vt:lpstr>
      <vt:lpstr>Statistical Validity of Association Claims</vt:lpstr>
      <vt:lpstr>Association claims Why not Internal Validity?</vt:lpstr>
      <vt:lpstr>Interrogating Causal Claims</vt:lpstr>
      <vt:lpstr>Internal validity</vt:lpstr>
      <vt:lpstr>Example: Gueguen, Jacob, &amp; Lamy (2010) </vt:lpstr>
      <vt:lpstr>When Causal Claims Are a Mistake</vt:lpstr>
      <vt:lpstr>Other Validities to Interrogate in Causal Claims</vt:lpstr>
      <vt:lpstr>Prioritizing Validities </vt:lpstr>
      <vt:lpstr>Watching cat videos improves your mood, focus</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3  Three Claims, Four Validities: Interrogation Tools for Consumers of Research</dc:title>
  <dc:creator>Allison Smith</dc:creator>
  <cp:lastModifiedBy>Shane Pitts</cp:lastModifiedBy>
  <cp:revision>137</cp:revision>
  <cp:lastPrinted>2021-02-08T15:23:18Z</cp:lastPrinted>
  <dcterms:created xsi:type="dcterms:W3CDTF">2020-07-14T17:00:39Z</dcterms:created>
  <dcterms:modified xsi:type="dcterms:W3CDTF">2022-02-03T01:50:23Z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0x01010022A7D5BD8B0C3C42B0546CA6BBD1E04A</vt:lpwstr>
  </property>
</Properties>
</file>