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47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2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1095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398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214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313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74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16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70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7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60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078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95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57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1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AACC7-3B3F-47D1-959A-EF58926E955E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40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profesor.com/lengua-espanola/8-personajes-del-popol-vuh-principales-4425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ulturagenial.com/es/poemas-en-nahuat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ineadetiempo.iep.org.pe/public/9/el-libro-dioses-y-hombres-de-huarochiri" TargetMode="External"/><Relationship Id="rId2" Type="http://schemas.openxmlformats.org/officeDocument/2006/relationships/hyperlink" Target="https://www.ngenespanol.com/el-mundo/que-es-un-quipu-escritura-inca-epoca-precolombina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chu Picchu">
            <a:extLst>
              <a:ext uri="{FF2B5EF4-FFF2-40B4-BE49-F238E27FC236}">
                <a16:creationId xmlns:a16="http://schemas.microsoft.com/office/drawing/2014/main" id="{5143AD3A-0B1A-4558-9622-55183227A9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065" b="-1"/>
          <a:stretch/>
        </p:blipFill>
        <p:spPr>
          <a:xfrm>
            <a:off x="20" y="10"/>
            <a:ext cx="9137156" cy="68579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FCA5FB-EA8F-4ABE-8785-256D7F6E29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04880" y="3025587"/>
            <a:ext cx="3153720" cy="2985247"/>
          </a:xfrm>
        </p:spPr>
        <p:txBody>
          <a:bodyPr>
            <a:normAutofit/>
          </a:bodyPr>
          <a:lstStyle/>
          <a:p>
            <a:pPr algn="r"/>
            <a:r>
              <a:rPr lang="en-US" sz="2400"/>
              <a:t>Voces de Hispanoamérica</a:t>
            </a:r>
            <a:br>
              <a:rPr lang="en-US" sz="2400"/>
            </a:br>
            <a:r>
              <a:rPr lang="en-US" sz="2400"/>
              <a:t>Cap. 1: Voces Amerindias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710EA3-F17B-4F0A-B350-FE35A06332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37176" y="1116873"/>
            <a:ext cx="2521424" cy="1520669"/>
          </a:xfrm>
        </p:spPr>
        <p:txBody>
          <a:bodyPr>
            <a:normAutofit/>
          </a:bodyPr>
          <a:lstStyle/>
          <a:p>
            <a:pPr algn="r">
              <a:lnSpc>
                <a:spcPct val="110000"/>
              </a:lnSpc>
            </a:pPr>
            <a:r>
              <a:rPr lang="en-US" sz="1500"/>
              <a:t>SN 402: </a:t>
            </a:r>
            <a:r>
              <a:rPr lang="en-US" sz="1500" i="1"/>
              <a:t>Panorama de Literatura Latinoamericana</a:t>
            </a:r>
          </a:p>
          <a:p>
            <a:pPr algn="r">
              <a:lnSpc>
                <a:spcPct val="110000"/>
              </a:lnSpc>
            </a:pPr>
            <a:r>
              <a:rPr lang="en-US" sz="1500"/>
              <a:t>Jueves 03 de febrero, 2022</a:t>
            </a:r>
          </a:p>
        </p:txBody>
      </p:sp>
    </p:spTree>
    <p:extLst>
      <p:ext uri="{BB962C8B-B14F-4D97-AF65-F5344CB8AC3E}">
        <p14:creationId xmlns:p14="http://schemas.microsoft.com/office/powerpoint/2010/main" val="80229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8EA38-0BDA-4509-A58C-E3E0A685B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	</a:t>
            </a:r>
            <a:r>
              <a:rPr lang="en-US" b="1" dirty="0" err="1"/>
              <a:t>Literatura</a:t>
            </a:r>
            <a:r>
              <a:rPr lang="en-US" b="1" dirty="0"/>
              <a:t> </a:t>
            </a:r>
            <a:r>
              <a:rPr lang="en-US" b="1" dirty="0" err="1"/>
              <a:t>Precolombina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3D109-7754-4933-B831-C27FC9602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53308"/>
            <a:ext cx="8915400" cy="4756727"/>
          </a:xfrm>
        </p:spPr>
        <p:txBody>
          <a:bodyPr/>
          <a:lstStyle/>
          <a:p>
            <a:r>
              <a:rPr lang="en-US" b="1" dirty="0" err="1"/>
              <a:t>Tradición</a:t>
            </a:r>
            <a:r>
              <a:rPr lang="en-US" b="1" dirty="0"/>
              <a:t> oral </a:t>
            </a:r>
            <a:r>
              <a:rPr lang="en-US" dirty="0"/>
              <a:t>–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conocimiento</a:t>
            </a:r>
            <a:r>
              <a:rPr lang="en-US" dirty="0"/>
              <a:t> y los </a:t>
            </a:r>
            <a:r>
              <a:rPr lang="en-US" dirty="0" err="1"/>
              <a:t>hechos</a:t>
            </a:r>
            <a:r>
              <a:rPr lang="en-US" dirty="0"/>
              <a:t> del </a:t>
            </a:r>
            <a:r>
              <a:rPr lang="en-US" dirty="0" err="1"/>
              <a:t>pasado</a:t>
            </a:r>
            <a:r>
              <a:rPr lang="en-US" dirty="0"/>
              <a:t> se </a:t>
            </a:r>
            <a:r>
              <a:rPr lang="en-US" dirty="0" err="1"/>
              <a:t>transmitian</a:t>
            </a:r>
            <a:r>
              <a:rPr lang="en-US" dirty="0"/>
              <a:t> de forma oral, de </a:t>
            </a:r>
            <a:r>
              <a:rPr lang="en-US" dirty="0" err="1"/>
              <a:t>generación</a:t>
            </a:r>
            <a:r>
              <a:rPr lang="en-US" dirty="0"/>
              <a:t> a </a:t>
            </a:r>
            <a:r>
              <a:rPr lang="en-US" dirty="0" err="1"/>
              <a:t>generación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Voz</a:t>
            </a:r>
            <a:r>
              <a:rPr lang="en-US" dirty="0"/>
              <a:t> </a:t>
            </a:r>
            <a:r>
              <a:rPr lang="en-US" dirty="0" err="1"/>
              <a:t>colectiva</a:t>
            </a:r>
            <a:r>
              <a:rPr lang="en-US" dirty="0"/>
              <a:t> –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autor</a:t>
            </a:r>
            <a:r>
              <a:rPr lang="en-US" dirty="0"/>
              <a:t> (</a:t>
            </a:r>
            <a:r>
              <a:rPr lang="en-US" dirty="0" err="1"/>
              <a:t>anonimo</a:t>
            </a:r>
            <a:r>
              <a:rPr lang="en-US" dirty="0"/>
              <a:t>) </a:t>
            </a:r>
            <a:r>
              <a:rPr lang="en-US" dirty="0" err="1"/>
              <a:t>recogía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sentimiento</a:t>
            </a:r>
            <a:r>
              <a:rPr lang="en-US" dirty="0"/>
              <a:t> de la </a:t>
            </a:r>
            <a:r>
              <a:rPr lang="en-US" b="1" dirty="0" err="1"/>
              <a:t>colectividad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A la </a:t>
            </a:r>
            <a:r>
              <a:rPr lang="en-US" dirty="0" err="1"/>
              <a:t>llegada</a:t>
            </a:r>
            <a:r>
              <a:rPr lang="en-US" dirty="0"/>
              <a:t> de los </a:t>
            </a:r>
            <a:r>
              <a:rPr lang="en-US" dirty="0" err="1"/>
              <a:t>españoles</a:t>
            </a:r>
            <a:r>
              <a:rPr lang="en-US" dirty="0"/>
              <a:t>, los </a:t>
            </a:r>
            <a:r>
              <a:rPr lang="en-US" dirty="0" err="1"/>
              <a:t>sacerdotes</a:t>
            </a:r>
            <a:r>
              <a:rPr lang="en-US" dirty="0"/>
              <a:t> y </a:t>
            </a:r>
            <a:r>
              <a:rPr lang="en-US" dirty="0" err="1"/>
              <a:t>humanistas</a:t>
            </a:r>
            <a:r>
              <a:rPr lang="en-US" dirty="0"/>
              <a:t> </a:t>
            </a:r>
            <a:r>
              <a:rPr lang="en-US" dirty="0" err="1"/>
              <a:t>enseñaron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b="1" dirty="0"/>
              <a:t>castellano</a:t>
            </a:r>
            <a:r>
              <a:rPr lang="en-US" dirty="0"/>
              <a:t> a los </a:t>
            </a:r>
            <a:r>
              <a:rPr lang="en-US" dirty="0" err="1"/>
              <a:t>indígenas</a:t>
            </a:r>
            <a:r>
              <a:rPr lang="en-US" dirty="0"/>
              <a:t> con la </a:t>
            </a:r>
            <a:r>
              <a:rPr lang="en-US" dirty="0" err="1"/>
              <a:t>misión</a:t>
            </a:r>
            <a:r>
              <a:rPr lang="en-US" dirty="0"/>
              <a:t> </a:t>
            </a:r>
            <a:r>
              <a:rPr lang="en-US" dirty="0" err="1"/>
              <a:t>catequizadora</a:t>
            </a:r>
            <a:r>
              <a:rPr lang="en-US" dirty="0"/>
              <a:t>. </a:t>
            </a:r>
            <a:r>
              <a:rPr lang="en-US" dirty="0" err="1"/>
              <a:t>Sacerdotes</a:t>
            </a:r>
            <a:r>
              <a:rPr lang="en-US" dirty="0"/>
              <a:t> </a:t>
            </a:r>
            <a:r>
              <a:rPr lang="en-US" dirty="0" err="1"/>
              <a:t>españoles</a:t>
            </a:r>
            <a:r>
              <a:rPr lang="en-US" dirty="0"/>
              <a:t> </a:t>
            </a:r>
            <a:r>
              <a:rPr lang="en-US" dirty="0" err="1"/>
              <a:t>también</a:t>
            </a:r>
            <a:r>
              <a:rPr lang="en-US" dirty="0"/>
              <a:t> </a:t>
            </a:r>
            <a:r>
              <a:rPr lang="en-US" dirty="0" err="1"/>
              <a:t>aprendieron</a:t>
            </a:r>
            <a:r>
              <a:rPr lang="en-US" dirty="0"/>
              <a:t> las </a:t>
            </a:r>
            <a:r>
              <a:rPr lang="en-US" dirty="0" err="1"/>
              <a:t>lenguas</a:t>
            </a:r>
            <a:r>
              <a:rPr lang="en-US" dirty="0"/>
              <a:t> </a:t>
            </a:r>
            <a:r>
              <a:rPr lang="en-US" dirty="0" err="1"/>
              <a:t>indígenas</a:t>
            </a:r>
            <a:endParaRPr lang="en-US" dirty="0"/>
          </a:p>
          <a:p>
            <a:endParaRPr lang="en-US" dirty="0"/>
          </a:p>
          <a:p>
            <a:r>
              <a:rPr lang="en-US" dirty="0"/>
              <a:t>Las </a:t>
            </a:r>
            <a:r>
              <a:rPr lang="en-US" dirty="0" err="1"/>
              <a:t>obras</a:t>
            </a:r>
            <a:r>
              <a:rPr lang="en-US" dirty="0"/>
              <a:t> </a:t>
            </a:r>
            <a:r>
              <a:rPr lang="en-US" dirty="0" err="1"/>
              <a:t>indígenas</a:t>
            </a:r>
            <a:r>
              <a:rPr lang="en-US" dirty="0"/>
              <a:t> (</a:t>
            </a:r>
            <a:r>
              <a:rPr lang="en-US" dirty="0" err="1"/>
              <a:t>relatos</a:t>
            </a:r>
            <a:r>
              <a:rPr lang="en-US" dirty="0"/>
              <a:t>, </a:t>
            </a:r>
            <a:r>
              <a:rPr lang="en-US" dirty="0" err="1"/>
              <a:t>poemas</a:t>
            </a:r>
            <a:r>
              <a:rPr lang="en-US" dirty="0"/>
              <a:t>, canciones, </a:t>
            </a:r>
            <a:r>
              <a:rPr lang="en-US" dirty="0" err="1"/>
              <a:t>leyendas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) se </a:t>
            </a:r>
            <a:r>
              <a:rPr lang="en-US" dirty="0" err="1"/>
              <a:t>recopilaron</a:t>
            </a:r>
            <a:r>
              <a:rPr lang="en-US" dirty="0"/>
              <a:t> y se </a:t>
            </a:r>
            <a:r>
              <a:rPr lang="en-US" dirty="0" err="1"/>
              <a:t>escribieron</a:t>
            </a:r>
            <a:r>
              <a:rPr lang="en-US" dirty="0"/>
              <a:t> </a:t>
            </a:r>
            <a:r>
              <a:rPr lang="en-US" dirty="0" err="1"/>
              <a:t>usándose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b="1" dirty="0" err="1"/>
              <a:t>alfabeto</a:t>
            </a:r>
            <a:r>
              <a:rPr lang="en-US" b="1" dirty="0"/>
              <a:t> </a:t>
            </a:r>
            <a:r>
              <a:rPr lang="en-US" b="1" dirty="0" err="1"/>
              <a:t>latino</a:t>
            </a:r>
            <a:r>
              <a:rPr lang="en-US" b="1" dirty="0"/>
              <a:t> </a:t>
            </a:r>
            <a:r>
              <a:rPr lang="en-US" dirty="0" err="1"/>
              <a:t>en</a:t>
            </a:r>
            <a:r>
              <a:rPr lang="en-US" dirty="0"/>
              <a:t> las </a:t>
            </a:r>
            <a:r>
              <a:rPr lang="en-US" dirty="0" err="1"/>
              <a:t>lenguas</a:t>
            </a:r>
            <a:r>
              <a:rPr lang="en-US" dirty="0"/>
              <a:t> de los </a:t>
            </a:r>
            <a:r>
              <a:rPr lang="en-US" dirty="0" err="1"/>
              <a:t>indígenas</a:t>
            </a:r>
            <a:r>
              <a:rPr lang="en-US" dirty="0"/>
              <a:t> y </a:t>
            </a:r>
            <a:r>
              <a:rPr lang="en-US" dirty="0" err="1"/>
              <a:t>el</a:t>
            </a:r>
            <a:r>
              <a:rPr lang="en-US" dirty="0"/>
              <a:t> castellano</a:t>
            </a:r>
          </a:p>
        </p:txBody>
      </p:sp>
    </p:spTree>
    <p:extLst>
      <p:ext uri="{BB962C8B-B14F-4D97-AF65-F5344CB8AC3E}">
        <p14:creationId xmlns:p14="http://schemas.microsoft.com/office/powerpoint/2010/main" val="25458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EB48-8308-4EAF-AF63-CC2D52A8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Maya - Quiché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F085E-0A2B-44EE-A454-64F7135F8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023" y="1794294"/>
            <a:ext cx="9080589" cy="4116928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 err="1"/>
              <a:t>P</a:t>
            </a:r>
            <a:r>
              <a:rPr lang="en-US" dirty="0" err="1"/>
              <a:t>enínsula</a:t>
            </a:r>
            <a:r>
              <a:rPr lang="en-US" dirty="0"/>
              <a:t> de Yucatán</a:t>
            </a:r>
            <a:r>
              <a:rPr lang="en-US" i="1" dirty="0"/>
              <a:t>, </a:t>
            </a:r>
            <a:r>
              <a:rPr lang="en-US" i="1" dirty="0" err="1"/>
              <a:t>sureste</a:t>
            </a:r>
            <a:r>
              <a:rPr lang="en-US" i="1" dirty="0"/>
              <a:t> de México, Guatemala</a:t>
            </a:r>
          </a:p>
          <a:p>
            <a:endParaRPr lang="en-US" i="1" dirty="0"/>
          </a:p>
          <a:p>
            <a:r>
              <a:rPr lang="en-US" dirty="0"/>
              <a:t>Concepción </a:t>
            </a:r>
            <a:r>
              <a:rPr lang="en-US" dirty="0" err="1"/>
              <a:t>cíclica</a:t>
            </a:r>
            <a:r>
              <a:rPr lang="en-US" dirty="0"/>
              <a:t> del </a:t>
            </a:r>
            <a:r>
              <a:rPr lang="en-US" dirty="0" err="1"/>
              <a:t>universo</a:t>
            </a:r>
            <a:endParaRPr lang="en-US" dirty="0"/>
          </a:p>
          <a:p>
            <a:endParaRPr lang="en-US" b="1" dirty="0"/>
          </a:p>
          <a:p>
            <a:r>
              <a:rPr lang="en-US" b="1" dirty="0"/>
              <a:t>+800</a:t>
            </a:r>
            <a:r>
              <a:rPr lang="en-US" dirty="0"/>
              <a:t> </a:t>
            </a:r>
            <a:r>
              <a:rPr lang="en-US" dirty="0" err="1"/>
              <a:t>caracteres</a:t>
            </a:r>
            <a:r>
              <a:rPr lang="en-US" dirty="0"/>
              <a:t> </a:t>
            </a:r>
            <a:r>
              <a:rPr lang="en-US" dirty="0" err="1"/>
              <a:t>jeroglíficos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piedra</a:t>
            </a:r>
            <a:r>
              <a:rPr lang="en-US" dirty="0"/>
              <a:t>, </a:t>
            </a:r>
            <a:r>
              <a:rPr lang="en-US" dirty="0" err="1"/>
              <a:t>cerámica</a:t>
            </a:r>
            <a:r>
              <a:rPr lang="en-US" dirty="0"/>
              <a:t>, </a:t>
            </a:r>
            <a:r>
              <a:rPr lang="en-US" dirty="0" err="1"/>
              <a:t>madera</a:t>
            </a:r>
            <a:endParaRPr lang="en-US" b="1" i="1" dirty="0"/>
          </a:p>
          <a:p>
            <a:endParaRPr lang="en-US" b="1" i="1" dirty="0"/>
          </a:p>
          <a:p>
            <a:r>
              <a:rPr lang="en-US" b="1" i="1" dirty="0" err="1"/>
              <a:t>Popol</a:t>
            </a:r>
            <a:r>
              <a:rPr lang="en-US" b="1" i="1" dirty="0"/>
              <a:t> Vuh </a:t>
            </a:r>
            <a:r>
              <a:rPr lang="en-US" dirty="0"/>
              <a:t>(Libro del </a:t>
            </a:r>
            <a:r>
              <a:rPr lang="en-US" dirty="0" err="1"/>
              <a:t>consejo</a:t>
            </a:r>
            <a:r>
              <a:rPr lang="en-US" dirty="0"/>
              <a:t>)- </a:t>
            </a:r>
            <a:r>
              <a:rPr lang="en-US" dirty="0" err="1"/>
              <a:t>nombre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honor a un </a:t>
            </a:r>
            <a:r>
              <a:rPr lang="en-US" dirty="0" err="1"/>
              <a:t>sacerdote</a:t>
            </a:r>
            <a:r>
              <a:rPr lang="en-US" dirty="0"/>
              <a:t> maya que </a:t>
            </a:r>
            <a:r>
              <a:rPr lang="en-US" dirty="0" err="1"/>
              <a:t>predijo</a:t>
            </a:r>
            <a:r>
              <a:rPr lang="en-US" dirty="0"/>
              <a:t> la </a:t>
            </a:r>
            <a:r>
              <a:rPr lang="en-US" dirty="0" err="1"/>
              <a:t>llegada</a:t>
            </a:r>
            <a:r>
              <a:rPr lang="en-US" dirty="0"/>
              <a:t> de los </a:t>
            </a:r>
            <a:r>
              <a:rPr lang="en-US" dirty="0" err="1"/>
              <a:t>europeos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https://www.unprofesor.com/lengua-espanola/8-personajes-del-popol-vuh-principales-4425.html</a:t>
            </a:r>
            <a:r>
              <a:rPr lang="en-US" dirty="0"/>
              <a:t> </a:t>
            </a:r>
          </a:p>
          <a:p>
            <a:endParaRPr lang="en-US" b="1" i="1" dirty="0"/>
          </a:p>
          <a:p>
            <a:r>
              <a:rPr lang="en-US" b="1" i="1" dirty="0" err="1"/>
              <a:t>Libros</a:t>
            </a:r>
            <a:r>
              <a:rPr lang="en-US" b="1" i="1" dirty="0"/>
              <a:t> de </a:t>
            </a:r>
            <a:r>
              <a:rPr lang="en-US" b="1" i="1" dirty="0" err="1"/>
              <a:t>Chilam</a:t>
            </a:r>
            <a:r>
              <a:rPr lang="en-US" b="1" i="1" dirty="0"/>
              <a:t> </a:t>
            </a:r>
            <a:r>
              <a:rPr lang="en-US" b="1" i="1" dirty="0" err="1"/>
              <a:t>Balam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varios</a:t>
            </a:r>
            <a:r>
              <a:rPr lang="en-US" dirty="0"/>
              <a:t> </a:t>
            </a:r>
            <a:r>
              <a:rPr lang="en-US" dirty="0" err="1"/>
              <a:t>conocimientos</a:t>
            </a:r>
            <a:r>
              <a:rPr lang="en-US" dirty="0"/>
              <a:t>: </a:t>
            </a:r>
            <a:r>
              <a:rPr lang="en-US" dirty="0" err="1"/>
              <a:t>religiosos</a:t>
            </a:r>
            <a:r>
              <a:rPr lang="en-US" dirty="0"/>
              <a:t>, </a:t>
            </a:r>
            <a:r>
              <a:rPr lang="en-US" dirty="0" err="1"/>
              <a:t>históricos</a:t>
            </a:r>
            <a:r>
              <a:rPr lang="en-US" dirty="0"/>
              <a:t>, </a:t>
            </a:r>
            <a:r>
              <a:rPr lang="en-US" dirty="0" err="1"/>
              <a:t>literarios</a:t>
            </a:r>
            <a:r>
              <a:rPr lang="en-US" dirty="0"/>
              <a:t> y </a:t>
            </a:r>
            <a:r>
              <a:rPr lang="en-US" dirty="0" err="1"/>
              <a:t>astronómicos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635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5F39A-3003-40FB-8DC8-8B22A4BC7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61558"/>
          </a:xfrm>
        </p:spPr>
        <p:txBody>
          <a:bodyPr/>
          <a:lstStyle/>
          <a:p>
            <a:pPr algn="ctr"/>
            <a:r>
              <a:rPr lang="en-US" b="1" dirty="0" err="1"/>
              <a:t>Aztecas</a:t>
            </a:r>
            <a:r>
              <a:rPr lang="en-US" b="1" dirty="0"/>
              <a:t> - </a:t>
            </a:r>
            <a:r>
              <a:rPr lang="en-US" b="1" dirty="0" err="1"/>
              <a:t>Náhuatl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C31F7-589A-4B48-8A10-0D7D0FD65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507" y="1328468"/>
            <a:ext cx="8915400" cy="510683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184791-DBF2-4D21-B918-46FA4ED4698C}"/>
              </a:ext>
            </a:extLst>
          </p:cNvPr>
          <p:cNvSpPr txBox="1"/>
          <p:nvPr/>
        </p:nvSpPr>
        <p:spPr>
          <a:xfrm>
            <a:off x="2097507" y="1785668"/>
            <a:ext cx="8607874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Centro de México, zona </a:t>
            </a:r>
            <a:r>
              <a:rPr lang="en-US" dirty="0" err="1"/>
              <a:t>nahua</a:t>
            </a:r>
            <a:r>
              <a:rPr lang="en-US" dirty="0"/>
              <a:t>, los </a:t>
            </a:r>
            <a:r>
              <a:rPr lang="en-US" dirty="0" err="1"/>
              <a:t>nahuas</a:t>
            </a:r>
            <a:r>
              <a:rPr lang="en-US" dirty="0"/>
              <a:t> (la </a:t>
            </a:r>
            <a:r>
              <a:rPr lang="en-US" dirty="0" err="1"/>
              <a:t>gente</a:t>
            </a:r>
            <a:r>
              <a:rPr lang="en-US" dirty="0"/>
              <a:t>),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náhuatl</a:t>
            </a:r>
            <a:r>
              <a:rPr lang="en-US" dirty="0"/>
              <a:t> (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idioma</a:t>
            </a:r>
            <a:r>
              <a:rPr lang="en-US" dirty="0"/>
              <a:t>)</a:t>
            </a:r>
          </a:p>
          <a:p>
            <a:endParaRPr lang="en-US" b="1" dirty="0"/>
          </a:p>
          <a:p>
            <a:r>
              <a:rPr lang="en-US" b="1" dirty="0" err="1"/>
              <a:t>códices</a:t>
            </a:r>
            <a:r>
              <a:rPr lang="en-US" dirty="0"/>
              <a:t> </a:t>
            </a:r>
            <a:r>
              <a:rPr lang="en-US" b="1" dirty="0"/>
              <a:t>con </a:t>
            </a:r>
            <a:r>
              <a:rPr lang="en-US" b="1" dirty="0" err="1"/>
              <a:t>dibujos</a:t>
            </a:r>
            <a:r>
              <a:rPr lang="en-US" b="1" dirty="0"/>
              <a:t> </a:t>
            </a:r>
            <a:r>
              <a:rPr lang="en-US" dirty="0"/>
              <a:t>o </a:t>
            </a:r>
            <a:r>
              <a:rPr lang="en-US" b="1" dirty="0" err="1"/>
              <a:t>documentos</a:t>
            </a:r>
            <a:r>
              <a:rPr lang="en-US" b="1" dirty="0"/>
              <a:t> </a:t>
            </a:r>
            <a:r>
              <a:rPr lang="en-US" b="1" dirty="0" err="1"/>
              <a:t>pictográficos</a:t>
            </a:r>
            <a:r>
              <a:rPr lang="en-US" b="1" dirty="0"/>
              <a:t> </a:t>
            </a:r>
            <a:r>
              <a:rPr lang="en-US" dirty="0" err="1"/>
              <a:t>servían</a:t>
            </a:r>
            <a:r>
              <a:rPr lang="en-US" dirty="0"/>
              <a:t> para </a:t>
            </a:r>
            <a:r>
              <a:rPr lang="en-US" dirty="0" err="1"/>
              <a:t>recordar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contenido</a:t>
            </a:r>
            <a:r>
              <a:rPr lang="en-US" dirty="0"/>
              <a:t> de los cantos (</a:t>
            </a:r>
            <a:r>
              <a:rPr lang="en-US" dirty="0" err="1"/>
              <a:t>memoria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b="1" dirty="0" err="1"/>
              <a:t>Cantar</a:t>
            </a:r>
            <a:r>
              <a:rPr lang="en-US" b="1" dirty="0"/>
              <a:t> pinturas </a:t>
            </a:r>
            <a:r>
              <a:rPr lang="en-US" dirty="0"/>
              <a:t>= leer los </a:t>
            </a:r>
            <a:r>
              <a:rPr lang="en-US" dirty="0" err="1"/>
              <a:t>signos</a:t>
            </a:r>
            <a:r>
              <a:rPr lang="en-US" dirty="0"/>
              <a:t> </a:t>
            </a:r>
            <a:r>
              <a:rPr lang="en-US" dirty="0" err="1"/>
              <a:t>pictográficos</a:t>
            </a:r>
            <a:r>
              <a:rPr lang="en-US" dirty="0"/>
              <a:t> con los </a:t>
            </a:r>
            <a:r>
              <a:rPr lang="en-US" dirty="0" err="1"/>
              <a:t>dedos</a:t>
            </a:r>
            <a:r>
              <a:rPr lang="en-US" dirty="0"/>
              <a:t>, </a:t>
            </a:r>
            <a:r>
              <a:rPr lang="en-US" dirty="0" err="1"/>
              <a:t>pasando</a:t>
            </a:r>
            <a:r>
              <a:rPr lang="en-US" dirty="0"/>
              <a:t> los </a:t>
            </a:r>
            <a:r>
              <a:rPr lang="en-US" dirty="0" err="1"/>
              <a:t>dedos</a:t>
            </a:r>
            <a:endParaRPr lang="en-US" dirty="0"/>
          </a:p>
          <a:p>
            <a:endParaRPr lang="en-US" b="1" i="1" dirty="0"/>
          </a:p>
          <a:p>
            <a:r>
              <a:rPr lang="en-US" b="1" i="1" dirty="0" err="1"/>
              <a:t>Poesía</a:t>
            </a:r>
            <a:r>
              <a:rPr lang="en-US" b="1" i="1" dirty="0"/>
              <a:t> </a:t>
            </a:r>
            <a:r>
              <a:rPr lang="en-US" b="1" i="1" dirty="0" err="1"/>
              <a:t>náhuatl</a:t>
            </a:r>
            <a:r>
              <a:rPr lang="en-US" b="1" i="1" dirty="0"/>
              <a:t> </a:t>
            </a:r>
            <a:r>
              <a:rPr lang="en-US" i="1" dirty="0"/>
              <a:t>– </a:t>
            </a:r>
            <a:r>
              <a:rPr lang="en-US" i="1" dirty="0" err="1"/>
              <a:t>antiguas</a:t>
            </a:r>
            <a:r>
              <a:rPr lang="en-US" i="1" dirty="0"/>
              <a:t> </a:t>
            </a:r>
            <a:r>
              <a:rPr lang="en-US" i="1" dirty="0" err="1"/>
              <a:t>raíces</a:t>
            </a:r>
            <a:r>
              <a:rPr lang="en-US" i="1" dirty="0"/>
              <a:t>, </a:t>
            </a:r>
            <a:r>
              <a:rPr lang="en-US" i="1" dirty="0" err="1"/>
              <a:t>símbolos</a:t>
            </a:r>
            <a:r>
              <a:rPr lang="en-US" i="1" dirty="0"/>
              <a:t> e </a:t>
            </a:r>
            <a:r>
              <a:rPr lang="en-US" i="1" dirty="0" err="1"/>
              <a:t>imagenes</a:t>
            </a:r>
            <a:r>
              <a:rPr lang="en-US" i="1" dirty="0"/>
              <a:t>, </a:t>
            </a:r>
            <a:r>
              <a:rPr lang="en-US" i="1" dirty="0" err="1"/>
              <a:t>metáforas</a:t>
            </a:r>
            <a:r>
              <a:rPr lang="en-US" i="1" dirty="0"/>
              <a:t>, </a:t>
            </a:r>
            <a:r>
              <a:rPr lang="en-US" i="1" dirty="0" err="1"/>
              <a:t>insistencia</a:t>
            </a:r>
            <a:r>
              <a:rPr lang="en-US" i="1" dirty="0"/>
              <a:t> de </a:t>
            </a:r>
            <a:r>
              <a:rPr lang="en-US" i="1" dirty="0" err="1"/>
              <a:t>ciertas</a:t>
            </a:r>
            <a:r>
              <a:rPr lang="en-US" i="1" dirty="0"/>
              <a:t> palabras y </a:t>
            </a:r>
            <a:r>
              <a:rPr lang="en-US" i="1" dirty="0" err="1"/>
              <a:t>frases</a:t>
            </a:r>
            <a:r>
              <a:rPr lang="en-US" i="1" dirty="0"/>
              <a:t> </a:t>
            </a:r>
            <a:r>
              <a:rPr lang="en-US" i="1" dirty="0" err="1"/>
              <a:t>cortas</a:t>
            </a:r>
            <a:r>
              <a:rPr lang="en-US" i="1" dirty="0"/>
              <a:t>, </a:t>
            </a:r>
            <a:r>
              <a:rPr lang="en-US" i="1" dirty="0" err="1"/>
              <a:t>comparaciones</a:t>
            </a:r>
            <a:r>
              <a:rPr lang="en-US" i="1" dirty="0"/>
              <a:t>, </a:t>
            </a:r>
            <a:r>
              <a:rPr lang="en-US" i="1" dirty="0" err="1"/>
              <a:t>paralelismos</a:t>
            </a:r>
            <a:endParaRPr lang="en-US" i="1" dirty="0"/>
          </a:p>
          <a:p>
            <a:r>
              <a:rPr lang="en-US" i="1" dirty="0"/>
              <a:t>La </a:t>
            </a:r>
            <a:r>
              <a:rPr lang="en-US" i="1" dirty="0" err="1"/>
              <a:t>flor</a:t>
            </a:r>
            <a:r>
              <a:rPr lang="en-US" i="1" dirty="0"/>
              <a:t> del canto = </a:t>
            </a:r>
            <a:r>
              <a:rPr lang="en-US" i="1" dirty="0" err="1"/>
              <a:t>poesía</a:t>
            </a:r>
            <a:r>
              <a:rPr lang="en-US" i="1" dirty="0"/>
              <a:t>, </a:t>
            </a:r>
            <a:r>
              <a:rPr lang="en-US" i="1" dirty="0" err="1"/>
              <a:t>el</a:t>
            </a:r>
            <a:r>
              <a:rPr lang="en-US" i="1" dirty="0"/>
              <a:t> rostro y </a:t>
            </a:r>
            <a:r>
              <a:rPr lang="en-US" i="1" dirty="0" err="1"/>
              <a:t>el</a:t>
            </a:r>
            <a:r>
              <a:rPr lang="en-US" i="1" dirty="0"/>
              <a:t> </a:t>
            </a:r>
            <a:r>
              <a:rPr lang="en-US" i="1" dirty="0" err="1"/>
              <a:t>corazón</a:t>
            </a:r>
            <a:r>
              <a:rPr lang="en-US" i="1" dirty="0"/>
              <a:t> = la </a:t>
            </a:r>
            <a:r>
              <a:rPr lang="en-US" i="1" dirty="0" err="1"/>
              <a:t>personalidad</a:t>
            </a:r>
            <a:endParaRPr lang="en-US" i="1" dirty="0"/>
          </a:p>
          <a:p>
            <a:r>
              <a:rPr lang="en-US" i="1" dirty="0"/>
              <a:t>	</a:t>
            </a:r>
            <a:r>
              <a:rPr lang="en-US" dirty="0"/>
              <a:t>¿Suma de </a:t>
            </a:r>
            <a:r>
              <a:rPr lang="en-US" dirty="0" err="1"/>
              <a:t>varios</a:t>
            </a:r>
            <a:r>
              <a:rPr lang="en-US" dirty="0"/>
              <a:t> </a:t>
            </a:r>
            <a:r>
              <a:rPr lang="en-US" dirty="0" err="1"/>
              <a:t>individuos</a:t>
            </a:r>
            <a:r>
              <a:rPr lang="en-US" dirty="0"/>
              <a:t> (</a:t>
            </a:r>
            <a:r>
              <a:rPr lang="en-US" dirty="0" err="1"/>
              <a:t>obra</a:t>
            </a:r>
            <a:r>
              <a:rPr lang="en-US" dirty="0"/>
              <a:t> </a:t>
            </a:r>
            <a:r>
              <a:rPr lang="en-US" dirty="0" err="1"/>
              <a:t>colectiva</a:t>
            </a:r>
            <a:r>
              <a:rPr lang="en-US" dirty="0"/>
              <a:t>) o de los </a:t>
            </a:r>
            <a:r>
              <a:rPr lang="en-US" dirty="0" err="1"/>
              <a:t>reyes</a:t>
            </a:r>
            <a:r>
              <a:rPr lang="en-US" dirty="0"/>
              <a:t> y nobles?</a:t>
            </a:r>
          </a:p>
          <a:p>
            <a:r>
              <a:rPr lang="en-US" dirty="0">
                <a:hlinkClick r:id="rId2"/>
              </a:rPr>
              <a:t>https://www.culturagenial.com/es/poemas-en-nahuatl/</a:t>
            </a:r>
            <a:r>
              <a:rPr lang="en-US" dirty="0"/>
              <a:t> </a:t>
            </a:r>
          </a:p>
          <a:p>
            <a:endParaRPr lang="en-US" b="1" i="1" dirty="0"/>
          </a:p>
          <a:p>
            <a:r>
              <a:rPr lang="en-US" b="1" i="1" dirty="0" err="1"/>
              <a:t>Colección</a:t>
            </a:r>
            <a:r>
              <a:rPr lang="en-US" b="1" i="1" dirty="0"/>
              <a:t> de </a:t>
            </a:r>
            <a:r>
              <a:rPr lang="en-US" b="1" i="1" dirty="0" err="1"/>
              <a:t>cantares</a:t>
            </a:r>
            <a:r>
              <a:rPr lang="en-US" b="1" i="1" dirty="0"/>
              <a:t> </a:t>
            </a:r>
            <a:r>
              <a:rPr lang="en-US" b="1" i="1" dirty="0" err="1"/>
              <a:t>mexicanos</a:t>
            </a:r>
            <a:r>
              <a:rPr lang="en-US" b="1" i="1" dirty="0"/>
              <a:t> – </a:t>
            </a:r>
            <a:r>
              <a:rPr lang="en-US" dirty="0" err="1"/>
              <a:t>difundida</a:t>
            </a:r>
            <a:r>
              <a:rPr lang="en-US" dirty="0"/>
              <a:t> por </a:t>
            </a:r>
            <a:r>
              <a:rPr lang="en-US" dirty="0" err="1"/>
              <a:t>nahuatlatos</a:t>
            </a:r>
            <a:r>
              <a:rPr lang="en-US" dirty="0"/>
              <a:t> (</a:t>
            </a:r>
            <a:r>
              <a:rPr lang="en-US" dirty="0" err="1"/>
              <a:t>estudiosos</a:t>
            </a:r>
            <a:r>
              <a:rPr lang="en-US" dirty="0"/>
              <a:t> de la </a:t>
            </a:r>
            <a:r>
              <a:rPr lang="en-US" dirty="0" err="1"/>
              <a:t>lengua</a:t>
            </a:r>
            <a:r>
              <a:rPr lang="en-US" dirty="0"/>
              <a:t> y </a:t>
            </a:r>
            <a:r>
              <a:rPr lang="en-US" dirty="0" err="1"/>
              <a:t>cultura</a:t>
            </a:r>
            <a:r>
              <a:rPr lang="en-US" dirty="0"/>
              <a:t> </a:t>
            </a:r>
            <a:r>
              <a:rPr lang="en-US" dirty="0" err="1"/>
              <a:t>nahua</a:t>
            </a:r>
            <a:r>
              <a:rPr lang="en-US" dirty="0"/>
              <a:t>), </a:t>
            </a:r>
            <a:r>
              <a:rPr lang="en-US" dirty="0" err="1"/>
              <a:t>Nezahualcóyotl</a:t>
            </a:r>
            <a:r>
              <a:rPr lang="en-US" dirty="0"/>
              <a:t>, </a:t>
            </a:r>
            <a:r>
              <a:rPr lang="en-US" dirty="0" err="1"/>
              <a:t>rey</a:t>
            </a:r>
            <a:r>
              <a:rPr lang="en-US" dirty="0"/>
              <a:t> de Texcoco.</a:t>
            </a:r>
          </a:p>
          <a:p>
            <a:endParaRPr lang="en-US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87164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4747B-423A-43EB-B2B3-C5E59DA78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23535"/>
          </a:xfrm>
        </p:spPr>
        <p:txBody>
          <a:bodyPr/>
          <a:lstStyle/>
          <a:p>
            <a:pPr algn="ctr"/>
            <a:r>
              <a:rPr lang="en-US" b="1" dirty="0"/>
              <a:t>Incas – Quechua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7E59F-FA87-46AC-AF3E-608C31682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68741"/>
            <a:ext cx="8915400" cy="454683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/>
              <a:t>Tawantinsuyo</a:t>
            </a:r>
            <a:r>
              <a:rPr lang="en-US" dirty="0"/>
              <a:t> (</a:t>
            </a:r>
            <a:r>
              <a:rPr lang="en-US" dirty="0" err="1"/>
              <a:t>imperio</a:t>
            </a:r>
            <a:r>
              <a:rPr lang="en-US" dirty="0"/>
              <a:t> </a:t>
            </a:r>
            <a:r>
              <a:rPr lang="en-US" dirty="0" err="1"/>
              <a:t>incaico</a:t>
            </a:r>
            <a:r>
              <a:rPr lang="en-US" dirty="0"/>
              <a:t>, </a:t>
            </a:r>
            <a:r>
              <a:rPr lang="en-US" dirty="0" err="1"/>
              <a:t>mapa</a:t>
            </a:r>
            <a:r>
              <a:rPr lang="en-US" dirty="0"/>
              <a:t> </a:t>
            </a:r>
            <a:r>
              <a:rPr lang="en-US" dirty="0" err="1"/>
              <a:t>antiguo</a:t>
            </a:r>
            <a:r>
              <a:rPr lang="en-US" dirty="0"/>
              <a:t> del Perú)</a:t>
            </a:r>
          </a:p>
          <a:p>
            <a:r>
              <a:rPr lang="en-US" b="1" dirty="0"/>
              <a:t>Los </a:t>
            </a:r>
            <a:r>
              <a:rPr lang="en-US" b="1" dirty="0" err="1"/>
              <a:t>kipus</a:t>
            </a:r>
            <a:r>
              <a:rPr lang="en-US" b="1" dirty="0"/>
              <a:t> </a:t>
            </a:r>
            <a:r>
              <a:rPr lang="en-US" dirty="0"/>
              <a:t>– </a:t>
            </a:r>
            <a:r>
              <a:rPr lang="en-US" dirty="0" err="1"/>
              <a:t>nudos</a:t>
            </a:r>
            <a:r>
              <a:rPr lang="en-US" dirty="0"/>
              <a:t> de </a:t>
            </a:r>
            <a:r>
              <a:rPr lang="en-US" dirty="0" err="1"/>
              <a:t>distintos</a:t>
            </a:r>
            <a:r>
              <a:rPr lang="en-US" dirty="0"/>
              <a:t> </a:t>
            </a:r>
            <a:r>
              <a:rPr lang="en-US" dirty="0" err="1"/>
              <a:t>tamaños</a:t>
            </a:r>
            <a:r>
              <a:rPr lang="en-US" dirty="0"/>
              <a:t> y </a:t>
            </a:r>
            <a:r>
              <a:rPr lang="en-US" dirty="0" err="1"/>
              <a:t>colores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https://www.ngenespanol.com/el-mundo/que-es-un-quipu-escritura-inca-epoca-precolombina/</a:t>
            </a:r>
            <a:r>
              <a:rPr lang="en-US" dirty="0"/>
              <a:t> </a:t>
            </a:r>
            <a:endParaRPr lang="en-US" b="1" dirty="0"/>
          </a:p>
          <a:p>
            <a:r>
              <a:rPr lang="en-US" b="1" dirty="0"/>
              <a:t>Los </a:t>
            </a:r>
            <a:r>
              <a:rPr lang="en-US" b="1" dirty="0" err="1"/>
              <a:t>amautas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sabios</a:t>
            </a:r>
            <a:r>
              <a:rPr lang="en-US" dirty="0"/>
              <a:t>, </a:t>
            </a:r>
            <a:r>
              <a:rPr lang="en-US" dirty="0" err="1"/>
              <a:t>consejeros</a:t>
            </a:r>
            <a:r>
              <a:rPr lang="en-US" dirty="0"/>
              <a:t>, maestros)</a:t>
            </a:r>
          </a:p>
          <a:p>
            <a:r>
              <a:rPr lang="en-US" b="1" dirty="0"/>
              <a:t>Los </a:t>
            </a:r>
            <a:r>
              <a:rPr lang="en-US" b="1" dirty="0" err="1"/>
              <a:t>haravicus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inventores</a:t>
            </a:r>
            <a:r>
              <a:rPr lang="en-US" dirty="0"/>
              <a:t> de </a:t>
            </a:r>
            <a:r>
              <a:rPr lang="en-US" dirty="0" err="1"/>
              <a:t>poesía</a:t>
            </a:r>
            <a:r>
              <a:rPr lang="en-US" dirty="0"/>
              <a:t>)</a:t>
            </a:r>
          </a:p>
          <a:p>
            <a:r>
              <a:rPr lang="en-US" b="1" i="1" dirty="0"/>
              <a:t>Dioses y hombres del </a:t>
            </a:r>
            <a:r>
              <a:rPr lang="en-US" b="1" i="1" dirty="0" err="1"/>
              <a:t>Huarochirí</a:t>
            </a:r>
            <a:r>
              <a:rPr lang="en-US" b="1" i="1" dirty="0"/>
              <a:t> </a:t>
            </a:r>
            <a:r>
              <a:rPr lang="en-US" dirty="0"/>
              <a:t>(1608) </a:t>
            </a:r>
            <a:r>
              <a:rPr lang="en-US" dirty="0">
                <a:hlinkClick r:id="rId3"/>
              </a:rPr>
              <a:t>https://lineadetiempo.iep.org.pe/public/9/el-libro-dioses-y-hombres-de-huarochiri</a:t>
            </a:r>
            <a:r>
              <a:rPr lang="en-US" dirty="0"/>
              <a:t> </a:t>
            </a:r>
          </a:p>
          <a:p>
            <a:r>
              <a:rPr lang="en-US" b="1" dirty="0"/>
              <a:t>La </a:t>
            </a:r>
            <a:r>
              <a:rPr lang="en-US" b="1" dirty="0" err="1"/>
              <a:t>poesía</a:t>
            </a:r>
            <a:r>
              <a:rPr lang="en-US" b="1" dirty="0"/>
              <a:t> </a:t>
            </a:r>
            <a:r>
              <a:rPr lang="en-US" dirty="0"/>
              <a:t>/ </a:t>
            </a:r>
            <a:r>
              <a:rPr lang="en-US" dirty="0" err="1"/>
              <a:t>el</a:t>
            </a:r>
            <a:r>
              <a:rPr lang="en-US" dirty="0"/>
              <a:t> canto </a:t>
            </a:r>
            <a:r>
              <a:rPr lang="en-US" dirty="0" err="1"/>
              <a:t>en</a:t>
            </a:r>
            <a:r>
              <a:rPr lang="en-US" dirty="0"/>
              <a:t> las </a:t>
            </a:r>
            <a:r>
              <a:rPr lang="en-US" dirty="0" err="1"/>
              <a:t>faenas</a:t>
            </a:r>
            <a:r>
              <a:rPr lang="en-US" dirty="0"/>
              <a:t> </a:t>
            </a:r>
            <a:r>
              <a:rPr lang="en-US" dirty="0" err="1"/>
              <a:t>agrícolas</a:t>
            </a:r>
            <a:r>
              <a:rPr lang="en-US" dirty="0"/>
              <a:t>, </a:t>
            </a:r>
            <a:r>
              <a:rPr lang="en-US" dirty="0" err="1"/>
              <a:t>ceremonias</a:t>
            </a:r>
            <a:r>
              <a:rPr lang="en-US" dirty="0"/>
              <a:t> </a:t>
            </a:r>
            <a:r>
              <a:rPr lang="en-US" dirty="0" err="1"/>
              <a:t>fúnebres</a:t>
            </a:r>
            <a:r>
              <a:rPr lang="en-US" dirty="0"/>
              <a:t>, </a:t>
            </a:r>
            <a:r>
              <a:rPr lang="en-US" dirty="0" err="1"/>
              <a:t>celebraciones</a:t>
            </a:r>
            <a:r>
              <a:rPr lang="en-US" dirty="0"/>
              <a:t> </a:t>
            </a:r>
            <a:r>
              <a:rPr lang="en-US" dirty="0" err="1"/>
              <a:t>oficiales</a:t>
            </a:r>
            <a:r>
              <a:rPr lang="en-US" dirty="0"/>
              <a:t>; </a:t>
            </a:r>
            <a:r>
              <a:rPr lang="en-US" dirty="0" err="1"/>
              <a:t>ligada</a:t>
            </a:r>
            <a:r>
              <a:rPr lang="en-US" dirty="0"/>
              <a:t> a la </a:t>
            </a:r>
            <a:r>
              <a:rPr lang="en-US" dirty="0" err="1"/>
              <a:t>música</a:t>
            </a:r>
            <a:r>
              <a:rPr lang="en-US" dirty="0"/>
              <a:t> y la danza</a:t>
            </a:r>
          </a:p>
          <a:p>
            <a:r>
              <a:rPr lang="en-US" dirty="0"/>
              <a:t>La </a:t>
            </a:r>
            <a:r>
              <a:rPr lang="en-US" dirty="0" err="1"/>
              <a:t>poesía</a:t>
            </a:r>
            <a:r>
              <a:rPr lang="en-US" dirty="0"/>
              <a:t> </a:t>
            </a:r>
            <a:r>
              <a:rPr lang="en-US" dirty="0" err="1"/>
              <a:t>quechua</a:t>
            </a:r>
            <a:r>
              <a:rPr lang="en-US" dirty="0"/>
              <a:t> </a:t>
            </a:r>
            <a:r>
              <a:rPr lang="en-US" dirty="0" err="1"/>
              <a:t>conservada</a:t>
            </a:r>
            <a:r>
              <a:rPr lang="en-US" dirty="0"/>
              <a:t> se </a:t>
            </a:r>
            <a:r>
              <a:rPr lang="en-US" dirty="0" err="1"/>
              <a:t>orienta</a:t>
            </a:r>
            <a:r>
              <a:rPr lang="en-US" dirty="0"/>
              <a:t> a la </a:t>
            </a:r>
            <a:r>
              <a:rPr lang="en-US" b="1" dirty="0" err="1"/>
              <a:t>modalidad</a:t>
            </a:r>
            <a:r>
              <a:rPr lang="en-US" b="1" dirty="0"/>
              <a:t> religiosa</a:t>
            </a:r>
          </a:p>
          <a:p>
            <a:r>
              <a:rPr lang="en-US" dirty="0"/>
              <a:t>El </a:t>
            </a:r>
            <a:r>
              <a:rPr lang="en-US" b="1" dirty="0"/>
              <a:t>Inca </a:t>
            </a:r>
            <a:r>
              <a:rPr lang="en-US" b="1" dirty="0" err="1"/>
              <a:t>Garcilaso</a:t>
            </a:r>
            <a:r>
              <a:rPr lang="en-US" b="1" dirty="0"/>
              <a:t> de la Vega </a:t>
            </a:r>
            <a:r>
              <a:rPr lang="en-US" dirty="0"/>
              <a:t>(1539-1616), </a:t>
            </a:r>
            <a:r>
              <a:rPr lang="en-US" b="1" dirty="0"/>
              <a:t>primer gran </a:t>
            </a:r>
            <a:r>
              <a:rPr lang="en-US" b="1" dirty="0" err="1"/>
              <a:t>escritor</a:t>
            </a:r>
            <a:r>
              <a:rPr lang="en-US" b="1" dirty="0"/>
              <a:t> </a:t>
            </a:r>
            <a:r>
              <a:rPr lang="en-US" b="1" dirty="0" err="1"/>
              <a:t>hispanoamericano</a:t>
            </a:r>
            <a:r>
              <a:rPr lang="en-US" dirty="0"/>
              <a:t>) </a:t>
            </a:r>
            <a:r>
              <a:rPr lang="en-US" dirty="0" err="1"/>
              <a:t>dedicó</a:t>
            </a:r>
            <a:r>
              <a:rPr lang="en-US" dirty="0"/>
              <a:t> un </a:t>
            </a:r>
            <a:r>
              <a:rPr lang="en-US" dirty="0" err="1"/>
              <a:t>capítulo</a:t>
            </a:r>
            <a:r>
              <a:rPr lang="en-US" dirty="0"/>
              <a:t> de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obra</a:t>
            </a:r>
            <a:r>
              <a:rPr lang="en-US" dirty="0"/>
              <a:t> </a:t>
            </a:r>
            <a:r>
              <a:rPr lang="en-US" b="1" i="1" dirty="0"/>
              <a:t>Los</a:t>
            </a:r>
            <a:r>
              <a:rPr lang="en-US" b="1" dirty="0"/>
              <a:t> </a:t>
            </a:r>
            <a:r>
              <a:rPr lang="en-US" b="1" i="1" dirty="0" err="1"/>
              <a:t>Comentarios</a:t>
            </a:r>
            <a:r>
              <a:rPr lang="en-US" b="1" i="1" dirty="0"/>
              <a:t> </a:t>
            </a:r>
            <a:r>
              <a:rPr lang="en-US" b="1" i="1" dirty="0" err="1"/>
              <a:t>reales</a:t>
            </a:r>
            <a:r>
              <a:rPr lang="en-US" b="1" i="1" dirty="0"/>
              <a:t> </a:t>
            </a:r>
            <a:r>
              <a:rPr lang="en-US" dirty="0"/>
              <a:t>a la </a:t>
            </a:r>
            <a:r>
              <a:rPr lang="en-US" dirty="0" err="1"/>
              <a:t>descripción</a:t>
            </a:r>
            <a:r>
              <a:rPr lang="en-US" dirty="0"/>
              <a:t> de la </a:t>
            </a:r>
            <a:r>
              <a:rPr lang="en-US" dirty="0" err="1"/>
              <a:t>poesía</a:t>
            </a:r>
            <a:r>
              <a:rPr lang="en-US" dirty="0"/>
              <a:t> </a:t>
            </a:r>
            <a:r>
              <a:rPr lang="en-US" dirty="0" err="1"/>
              <a:t>incaica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943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F089F-AD91-4B86-A6AC-1BDD7B572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La </a:t>
            </a:r>
            <a:r>
              <a:rPr lang="en-US" b="1" dirty="0" err="1"/>
              <a:t>expresión</a:t>
            </a:r>
            <a:r>
              <a:rPr lang="en-US" b="1" dirty="0"/>
              <a:t> </a:t>
            </a:r>
            <a:r>
              <a:rPr lang="en-US" b="1" dirty="0" err="1"/>
              <a:t>literaria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lenguas</a:t>
            </a:r>
            <a:r>
              <a:rPr lang="en-US" b="1" dirty="0"/>
              <a:t> </a:t>
            </a:r>
            <a:r>
              <a:rPr lang="en-US" b="1" dirty="0" err="1"/>
              <a:t>amerindias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C3919-32DF-4C74-A92B-E837818BC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277374"/>
            <a:ext cx="8915400" cy="3633848"/>
          </a:xfrm>
        </p:spPr>
        <p:txBody>
          <a:bodyPr/>
          <a:lstStyle/>
          <a:p>
            <a:r>
              <a:rPr lang="en-US" b="1" dirty="0"/>
              <a:t>Antes</a:t>
            </a:r>
            <a:r>
              <a:rPr lang="en-US" dirty="0"/>
              <a:t> de la Conquista era </a:t>
            </a:r>
            <a:r>
              <a:rPr lang="en-US" dirty="0" err="1"/>
              <a:t>muy</a:t>
            </a:r>
            <a:r>
              <a:rPr lang="en-US" dirty="0"/>
              <a:t> VIVA (antes de la Conquista)</a:t>
            </a:r>
          </a:p>
          <a:p>
            <a:endParaRPr lang="en-US" dirty="0"/>
          </a:p>
          <a:p>
            <a:r>
              <a:rPr lang="en-US" b="1" dirty="0" err="1"/>
              <a:t>Después</a:t>
            </a:r>
            <a:r>
              <a:rPr lang="en-US" dirty="0"/>
              <a:t> de la Conquista, la </a:t>
            </a:r>
            <a:r>
              <a:rPr lang="en-US" dirty="0" err="1"/>
              <a:t>expresión</a:t>
            </a:r>
            <a:r>
              <a:rPr lang="en-US" dirty="0"/>
              <a:t> </a:t>
            </a:r>
            <a:r>
              <a:rPr lang="en-US" dirty="0" err="1"/>
              <a:t>recoge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dolor de los pueblos </a:t>
            </a:r>
            <a:r>
              <a:rPr lang="en-US" dirty="0" err="1"/>
              <a:t>indígenas</a:t>
            </a:r>
            <a:r>
              <a:rPr lang="en-US" dirty="0"/>
              <a:t>,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orgullo</a:t>
            </a:r>
            <a:r>
              <a:rPr lang="en-US" dirty="0"/>
              <a:t> de sus </a:t>
            </a:r>
            <a:r>
              <a:rPr lang="en-US" dirty="0" err="1"/>
              <a:t>tradiciones</a:t>
            </a:r>
            <a:r>
              <a:rPr lang="en-US" dirty="0"/>
              <a:t>, y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anhelo</a:t>
            </a:r>
            <a:r>
              <a:rPr lang="en-US" dirty="0"/>
              <a:t> por un </a:t>
            </a:r>
            <a:r>
              <a:rPr lang="en-US" dirty="0" err="1"/>
              <a:t>mundo</a:t>
            </a:r>
            <a:r>
              <a:rPr lang="en-US" dirty="0"/>
              <a:t> </a:t>
            </a:r>
            <a:r>
              <a:rPr lang="en-US" dirty="0" err="1"/>
              <a:t>mejor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b="1" dirty="0" err="1"/>
              <a:t>actualidad</a:t>
            </a:r>
            <a:r>
              <a:rPr lang="en-US" dirty="0"/>
              <a:t>, la </a:t>
            </a:r>
            <a:r>
              <a:rPr lang="en-US" dirty="0" err="1"/>
              <a:t>literatura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lenguas</a:t>
            </a:r>
            <a:r>
              <a:rPr lang="en-US" dirty="0"/>
              <a:t> </a:t>
            </a:r>
            <a:r>
              <a:rPr lang="en-US" dirty="0" err="1"/>
              <a:t>nativas</a:t>
            </a:r>
            <a:r>
              <a:rPr lang="en-US" dirty="0"/>
              <a:t> </a:t>
            </a:r>
            <a:r>
              <a:rPr lang="en-US" dirty="0" err="1"/>
              <a:t>reafirma</a:t>
            </a:r>
            <a:r>
              <a:rPr lang="en-US" dirty="0"/>
              <a:t> la </a:t>
            </a:r>
            <a:r>
              <a:rPr lang="en-US" dirty="0" err="1"/>
              <a:t>resistencia</a:t>
            </a:r>
            <a:r>
              <a:rPr lang="en-US" dirty="0"/>
              <a:t> de los pueblos,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orgullo</a:t>
            </a:r>
            <a:r>
              <a:rPr lang="en-US" dirty="0"/>
              <a:t> de lo </a:t>
            </a:r>
            <a:r>
              <a:rPr lang="en-US" dirty="0" err="1"/>
              <a:t>autóctono</a:t>
            </a:r>
            <a:r>
              <a:rPr lang="en-US" dirty="0"/>
              <a:t>, y la </a:t>
            </a:r>
            <a:r>
              <a:rPr lang="en-US" dirty="0" err="1"/>
              <a:t>heterogeneidad</a:t>
            </a:r>
            <a:r>
              <a:rPr lang="en-US" dirty="0"/>
              <a:t> cultural y </a:t>
            </a:r>
            <a:r>
              <a:rPr lang="en-US" dirty="0" err="1"/>
              <a:t>lingüística</a:t>
            </a:r>
            <a:r>
              <a:rPr lang="en-US" dirty="0"/>
              <a:t> de </a:t>
            </a:r>
            <a:r>
              <a:rPr lang="en-US" dirty="0" err="1"/>
              <a:t>Hispanoamérica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875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C41A-7B39-4A1E-89F5-BC6522D0C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66667"/>
          </a:xfrm>
        </p:spPr>
        <p:txBody>
          <a:bodyPr/>
          <a:lstStyle/>
          <a:p>
            <a:pPr algn="ctr"/>
            <a:r>
              <a:rPr lang="en-US" b="1" dirty="0" err="1"/>
              <a:t>Términos</a:t>
            </a:r>
            <a:r>
              <a:rPr lang="en-US" b="1" dirty="0"/>
              <a:t> / </a:t>
            </a:r>
            <a:r>
              <a:rPr lang="en-US" b="1" dirty="0" err="1"/>
              <a:t>Conceptos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3CCFE-45C1-43C5-AEE8-3A92E2577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90777"/>
            <a:ext cx="8915400" cy="4220445"/>
          </a:xfrm>
        </p:spPr>
        <p:txBody>
          <a:bodyPr>
            <a:normAutofit lnSpcReduction="10000"/>
          </a:bodyPr>
          <a:lstStyle/>
          <a:p>
            <a:r>
              <a:rPr lang="es-ES" dirty="0">
                <a:solidFill>
                  <a:srgbClr val="333333"/>
                </a:solidFill>
                <a:latin typeface="+mj-lt"/>
              </a:rPr>
              <a:t>Sincretismo cultural - </a:t>
            </a:r>
            <a:r>
              <a:rPr lang="en-US" sz="1800" b="0" dirty="0" err="1">
                <a:solidFill>
                  <a:srgbClr val="40404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proceso</a:t>
            </a:r>
            <a:r>
              <a:rPr lang="en-US" sz="1800" b="0" dirty="0">
                <a:solidFill>
                  <a:srgbClr val="40404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transculturaci</a:t>
            </a:r>
            <a:r>
              <a:rPr lang="en-US" dirty="0" err="1">
                <a:latin typeface="+mj-lt"/>
              </a:rPr>
              <a:t>ó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y mestizaje entre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distintas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culturas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pueblos,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razas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creencias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resultando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una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nueva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identidad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dirty="0" err="1">
                <a:latin typeface="+mj-lt"/>
              </a:rPr>
              <a:t>í</a:t>
            </a:r>
            <a:r>
              <a:rPr lang="en-US" dirty="0" err="1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brida</a:t>
            </a:r>
            <a:r>
              <a:rPr lang="en-US" dirty="0">
                <a:solidFill>
                  <a:srgbClr val="40404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mestiza</a:t>
            </a:r>
            <a:endParaRPr lang="en-US" dirty="0">
              <a:latin typeface="+mj-lt"/>
            </a:endParaRPr>
          </a:p>
          <a:p>
            <a:r>
              <a:rPr lang="en-US" dirty="0" err="1">
                <a:latin typeface="+mj-lt"/>
              </a:rPr>
              <a:t>Cosmogonía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- </a:t>
            </a:r>
            <a:r>
              <a:rPr lang="es-ES" b="0" i="0" dirty="0">
                <a:solidFill>
                  <a:schemeClr val="tx1"/>
                </a:solidFill>
                <a:effectLst/>
                <a:latin typeface="+mj-lt"/>
              </a:rPr>
              <a:t>es la narración mítica o un modelo, que pretende dar respuesta al origen del universo y de la propia humanidad</a:t>
            </a:r>
            <a:endParaRPr lang="en-US" dirty="0">
              <a:latin typeface="+mj-lt"/>
            </a:endParaRPr>
          </a:p>
          <a:p>
            <a:r>
              <a:rPr lang="en-US" dirty="0" err="1">
                <a:latin typeface="+mj-lt"/>
              </a:rPr>
              <a:t>Heterogeneidad</a:t>
            </a:r>
            <a:r>
              <a:rPr lang="en-US" dirty="0">
                <a:latin typeface="+mj-lt"/>
              </a:rPr>
              <a:t> cultural – una </a:t>
            </a:r>
            <a:r>
              <a:rPr lang="en-US" dirty="0" err="1">
                <a:latin typeface="+mj-lt"/>
              </a:rPr>
              <a:t>sociedad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compuesta</a:t>
            </a:r>
            <a:r>
              <a:rPr lang="en-US" dirty="0">
                <a:latin typeface="+mj-lt"/>
              </a:rPr>
              <a:t> por </a:t>
            </a:r>
            <a:r>
              <a:rPr lang="en-US" dirty="0" err="1">
                <a:latin typeface="+mj-lt"/>
              </a:rPr>
              <a:t>distintas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culturas</a:t>
            </a:r>
            <a:r>
              <a:rPr lang="en-US" dirty="0">
                <a:latin typeface="+mj-lt"/>
              </a:rPr>
              <a:t> (</a:t>
            </a:r>
            <a:r>
              <a:rPr lang="es-ES" dirty="0">
                <a:solidFill>
                  <a:srgbClr val="000000"/>
                </a:solidFill>
                <a:latin typeface="+mj-lt"/>
              </a:rPr>
              <a:t>c</a:t>
            </a:r>
            <a:r>
              <a:rPr lang="es-ES" b="0" i="0" dirty="0">
                <a:solidFill>
                  <a:srgbClr val="000000"/>
                </a:solidFill>
                <a:effectLst/>
                <a:latin typeface="+mj-lt"/>
              </a:rPr>
              <a:t>omposición de un todo con partes de distinta naturaleza)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Viracocha o </a:t>
            </a:r>
            <a:r>
              <a:rPr lang="en-US" dirty="0" err="1">
                <a:latin typeface="+mj-lt"/>
              </a:rPr>
              <a:t>Wiracocha</a:t>
            </a:r>
            <a:r>
              <a:rPr lang="en-US" dirty="0">
                <a:latin typeface="+mj-lt"/>
              </a:rPr>
              <a:t>, Dios-</a:t>
            </a:r>
            <a:r>
              <a:rPr lang="en-US" dirty="0" err="1">
                <a:latin typeface="+mj-lt"/>
              </a:rPr>
              <a:t>Creador</a:t>
            </a:r>
            <a:r>
              <a:rPr lang="en-US" dirty="0">
                <a:latin typeface="+mj-lt"/>
              </a:rPr>
              <a:t> del </a:t>
            </a:r>
            <a:r>
              <a:rPr lang="en-US" dirty="0" err="1">
                <a:latin typeface="+mj-lt"/>
              </a:rPr>
              <a:t>universo</a:t>
            </a:r>
            <a:r>
              <a:rPr lang="en-US" dirty="0">
                <a:latin typeface="+mj-lt"/>
              </a:rPr>
              <a:t>, de los Incas</a:t>
            </a:r>
          </a:p>
          <a:p>
            <a:r>
              <a:rPr lang="en-US" dirty="0" err="1">
                <a:latin typeface="+mj-lt"/>
              </a:rPr>
              <a:t>Nezahualcóyotl</a:t>
            </a:r>
            <a:r>
              <a:rPr lang="en-US" dirty="0">
                <a:latin typeface="+mj-lt"/>
              </a:rPr>
              <a:t> – </a:t>
            </a:r>
            <a:r>
              <a:rPr lang="en-US" dirty="0" err="1">
                <a:latin typeface="+mj-lt"/>
              </a:rPr>
              <a:t>rey</a:t>
            </a:r>
            <a:r>
              <a:rPr lang="en-US" dirty="0">
                <a:latin typeface="+mj-lt"/>
              </a:rPr>
              <a:t> de Texcoco (se le </a:t>
            </a:r>
            <a:r>
              <a:rPr lang="en-US" dirty="0" err="1">
                <a:latin typeface="+mj-lt"/>
              </a:rPr>
              <a:t>atribuyen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varios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poemas</a:t>
            </a:r>
            <a:r>
              <a:rPr lang="en-US" dirty="0">
                <a:latin typeface="+mj-lt"/>
              </a:rPr>
              <a:t>)</a:t>
            </a:r>
          </a:p>
          <a:p>
            <a:r>
              <a:rPr lang="en-US" dirty="0" err="1">
                <a:latin typeface="+mj-lt"/>
              </a:rPr>
              <a:t>Haravicus</a:t>
            </a:r>
            <a:r>
              <a:rPr lang="en-US" dirty="0">
                <a:latin typeface="+mj-lt"/>
              </a:rPr>
              <a:t> – los </a:t>
            </a:r>
            <a:r>
              <a:rPr lang="en-US" dirty="0" err="1">
                <a:latin typeface="+mj-lt"/>
              </a:rPr>
              <a:t>creadores</a:t>
            </a:r>
            <a:r>
              <a:rPr lang="en-US" dirty="0">
                <a:latin typeface="+mj-lt"/>
              </a:rPr>
              <a:t> de </a:t>
            </a:r>
            <a:r>
              <a:rPr lang="en-US" dirty="0" err="1">
                <a:latin typeface="+mj-lt"/>
              </a:rPr>
              <a:t>poesía</a:t>
            </a:r>
            <a:r>
              <a:rPr lang="en-US" dirty="0">
                <a:latin typeface="+mj-lt"/>
              </a:rPr>
              <a:t> (</a:t>
            </a:r>
            <a:r>
              <a:rPr lang="en-US" dirty="0" err="1">
                <a:latin typeface="+mj-lt"/>
              </a:rPr>
              <a:t>incas</a:t>
            </a:r>
            <a:r>
              <a:rPr lang="en-US" dirty="0">
                <a:latin typeface="+mj-lt"/>
              </a:rPr>
              <a:t>)</a:t>
            </a:r>
          </a:p>
          <a:p>
            <a:r>
              <a:rPr lang="en-US" dirty="0" err="1">
                <a:latin typeface="+mj-lt"/>
              </a:rPr>
              <a:t>Amautas</a:t>
            </a:r>
            <a:r>
              <a:rPr lang="en-US" dirty="0">
                <a:latin typeface="+mj-lt"/>
              </a:rPr>
              <a:t> – los maestros, </a:t>
            </a:r>
            <a:r>
              <a:rPr lang="en-US" dirty="0" err="1">
                <a:latin typeface="+mj-lt"/>
              </a:rPr>
              <a:t>profesores</a:t>
            </a:r>
            <a:r>
              <a:rPr lang="en-US" dirty="0">
                <a:latin typeface="+mj-lt"/>
              </a:rPr>
              <a:t> (</a:t>
            </a:r>
            <a:r>
              <a:rPr lang="en-US" dirty="0" err="1">
                <a:latin typeface="+mj-lt"/>
              </a:rPr>
              <a:t>incas</a:t>
            </a:r>
            <a:r>
              <a:rPr lang="en-US" dirty="0">
                <a:latin typeface="+mj-lt"/>
              </a:rPr>
              <a:t>)</a:t>
            </a:r>
          </a:p>
          <a:p>
            <a:r>
              <a:rPr lang="en-US" dirty="0" err="1">
                <a:latin typeface="+mj-lt"/>
              </a:rPr>
              <a:t>Tiempo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cíclico</a:t>
            </a:r>
            <a:r>
              <a:rPr lang="en-US" dirty="0">
                <a:latin typeface="+mj-lt"/>
              </a:rPr>
              <a:t> – </a:t>
            </a:r>
            <a:r>
              <a:rPr lang="en-US" dirty="0" err="1">
                <a:latin typeface="+mj-lt"/>
              </a:rPr>
              <a:t>tiempo</a:t>
            </a:r>
            <a:r>
              <a:rPr lang="en-US" dirty="0">
                <a:latin typeface="+mj-lt"/>
              </a:rPr>
              <a:t> circular, </a:t>
            </a:r>
            <a:r>
              <a:rPr lang="en-US" dirty="0" err="1">
                <a:latin typeface="+mj-lt"/>
              </a:rPr>
              <a:t>diferente</a:t>
            </a:r>
            <a:r>
              <a:rPr lang="en-US" dirty="0">
                <a:latin typeface="+mj-lt"/>
              </a:rPr>
              <a:t> modo de </a:t>
            </a:r>
            <a:r>
              <a:rPr lang="en-US" dirty="0" err="1">
                <a:latin typeface="+mj-lt"/>
              </a:rPr>
              <a:t>ver</a:t>
            </a:r>
            <a:r>
              <a:rPr lang="en-US" dirty="0">
                <a:latin typeface="+mj-lt"/>
              </a:rPr>
              <a:t> la </a:t>
            </a:r>
            <a:r>
              <a:rPr lang="en-US" dirty="0" err="1">
                <a:latin typeface="+mj-lt"/>
              </a:rPr>
              <a:t>vida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637959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245</TotalTime>
  <Words>678</Words>
  <Application>Microsoft Office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Wisp</vt:lpstr>
      <vt:lpstr>Voces de Hispanoamérica Cap. 1: Voces Amerindias</vt:lpstr>
      <vt:lpstr> Literatura Precolombina</vt:lpstr>
      <vt:lpstr>Maya - Quiché</vt:lpstr>
      <vt:lpstr>Aztecas - Náhuatl</vt:lpstr>
      <vt:lpstr>Incas – Quechua</vt:lpstr>
      <vt:lpstr>La expresión literaria en lenguas amerindias</vt:lpstr>
      <vt:lpstr>Términos / Conceptos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Voces de Hispanoamérica Cap. 1: Voces Amerindias</dc:title>
  <dc:creator>Jessica Ramos-Harthun</dc:creator>
  <cp:lastModifiedBy>Ramos de Harthun, Jessica</cp:lastModifiedBy>
  <cp:revision>28</cp:revision>
  <dcterms:created xsi:type="dcterms:W3CDTF">2022-02-03T02:14:29Z</dcterms:created>
  <dcterms:modified xsi:type="dcterms:W3CDTF">2022-02-03T18:31:16Z</dcterms:modified>
</cp:coreProperties>
</file>