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0.jpg" ContentType="image/gif"/>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91" r:id="rId5"/>
  </p:sldMasterIdLst>
  <p:notesMasterIdLst>
    <p:notesMasterId r:id="rId71"/>
  </p:notesMasterIdLst>
  <p:sldIdLst>
    <p:sldId id="612" r:id="rId6"/>
    <p:sldId id="557" r:id="rId7"/>
    <p:sldId id="558" r:id="rId8"/>
    <p:sldId id="559" r:id="rId9"/>
    <p:sldId id="560" r:id="rId10"/>
    <p:sldId id="561" r:id="rId11"/>
    <p:sldId id="562" r:id="rId12"/>
    <p:sldId id="563" r:id="rId13"/>
    <p:sldId id="564" r:id="rId14"/>
    <p:sldId id="616" r:id="rId15"/>
    <p:sldId id="566" r:id="rId16"/>
    <p:sldId id="567" r:id="rId17"/>
    <p:sldId id="568" r:id="rId18"/>
    <p:sldId id="569" r:id="rId19"/>
    <p:sldId id="570" r:id="rId20"/>
    <p:sldId id="571" r:id="rId21"/>
    <p:sldId id="573" r:id="rId22"/>
    <p:sldId id="576" r:id="rId23"/>
    <p:sldId id="577" r:id="rId24"/>
    <p:sldId id="578" r:id="rId25"/>
    <p:sldId id="579" r:id="rId26"/>
    <p:sldId id="580" r:id="rId27"/>
    <p:sldId id="581" r:id="rId28"/>
    <p:sldId id="583" r:id="rId29"/>
    <p:sldId id="584" r:id="rId30"/>
    <p:sldId id="585" r:id="rId31"/>
    <p:sldId id="586" r:id="rId32"/>
    <p:sldId id="587" r:id="rId33"/>
    <p:sldId id="588" r:id="rId34"/>
    <p:sldId id="589" r:id="rId35"/>
    <p:sldId id="590" r:id="rId36"/>
    <p:sldId id="440" r:id="rId37"/>
    <p:sldId id="456" r:id="rId38"/>
    <p:sldId id="618" r:id="rId39"/>
    <p:sldId id="457" r:id="rId40"/>
    <p:sldId id="459" r:id="rId41"/>
    <p:sldId id="613" r:id="rId42"/>
    <p:sldId id="614" r:id="rId43"/>
    <p:sldId id="552" r:id="rId44"/>
    <p:sldId id="553" r:id="rId45"/>
    <p:sldId id="619" r:id="rId46"/>
    <p:sldId id="498" r:id="rId47"/>
    <p:sldId id="620" r:id="rId48"/>
    <p:sldId id="621" r:id="rId49"/>
    <p:sldId id="470" r:id="rId50"/>
    <p:sldId id="471" r:id="rId51"/>
    <p:sldId id="473" r:id="rId52"/>
    <p:sldId id="474" r:id="rId53"/>
    <p:sldId id="476" r:id="rId54"/>
    <p:sldId id="477" r:id="rId55"/>
    <p:sldId id="478" r:id="rId56"/>
    <p:sldId id="479" r:id="rId57"/>
    <p:sldId id="504" r:id="rId58"/>
    <p:sldId id="617" r:id="rId59"/>
    <p:sldId id="615" r:id="rId60"/>
    <p:sldId id="602" r:id="rId61"/>
    <p:sldId id="603" r:id="rId62"/>
    <p:sldId id="604" r:id="rId63"/>
    <p:sldId id="605" r:id="rId64"/>
    <p:sldId id="606" r:id="rId65"/>
    <p:sldId id="607" r:id="rId66"/>
    <p:sldId id="608" r:id="rId67"/>
    <p:sldId id="610" r:id="rId68"/>
    <p:sldId id="611" r:id="rId69"/>
    <p:sldId id="537"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5120" userDrawn="1">
          <p15:clr>
            <a:srgbClr val="A4A3A4"/>
          </p15:clr>
        </p15:guide>
        <p15:guide id="3" pos="384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ery, Christina" initials="FC"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C7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99"/>
    <p:restoredTop sz="72032" autoAdjust="0"/>
  </p:normalViewPr>
  <p:slideViewPr>
    <p:cSldViewPr snapToGrid="0">
      <p:cViewPr varScale="1">
        <p:scale>
          <a:sx n="92" d="100"/>
          <a:sy n="92" d="100"/>
        </p:scale>
        <p:origin x="-1120" y="-112"/>
      </p:cViewPr>
      <p:guideLst>
        <p:guide orient="horz" pos="2160"/>
        <p:guide pos="512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70" Type="http://schemas.openxmlformats.org/officeDocument/2006/relationships/slide" Target="slides/slide65.xml"/><Relationship Id="rId71" Type="http://schemas.openxmlformats.org/officeDocument/2006/relationships/notesMaster" Target="notesMasters/notesMaster1.xml"/><Relationship Id="rId72" Type="http://schemas.openxmlformats.org/officeDocument/2006/relationships/printerSettings" Target="printerSettings/printerSettings1.bin"/><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73" Type="http://schemas.openxmlformats.org/officeDocument/2006/relationships/commentAuthors" Target="commentAuthors.xml"/><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15DB05-EF3E-466E-8167-80F8DB9E7644}" type="datetimeFigureOut">
              <a:rPr lang="en-US" smtClean="0"/>
              <a:t>2/9/22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BFAA90-80AE-4368-B0CF-28F163187664}" type="slidenum">
              <a:rPr lang="en-US" smtClean="0"/>
              <a:t>‹#›</a:t>
            </a:fld>
            <a:endParaRPr lang="en-US"/>
          </a:p>
        </p:txBody>
      </p:sp>
    </p:spTree>
    <p:extLst>
      <p:ext uri="{BB962C8B-B14F-4D97-AF65-F5344CB8AC3E}">
        <p14:creationId xmlns:p14="http://schemas.microsoft.com/office/powerpoint/2010/main" val="2588069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600" dirty="0"/>
          </a:p>
        </p:txBody>
      </p:sp>
      <p:sp>
        <p:nvSpPr>
          <p:cNvPr id="4" name="Slide Number Placeholder 3"/>
          <p:cNvSpPr>
            <a:spLocks noGrp="1"/>
          </p:cNvSpPr>
          <p:nvPr>
            <p:ph type="sldNum" sz="quarter" idx="10"/>
          </p:nvPr>
        </p:nvSpPr>
        <p:spPr/>
        <p:txBody>
          <a:bodyPr/>
          <a:lstStyle/>
          <a:p>
            <a:fld id="{A2529519-5D31-9D44-B0BB-FD4F1C6BC6A0}" type="slidenum">
              <a:rPr lang="en-US" smtClean="0"/>
              <a:t>2</a:t>
            </a:fld>
            <a:endParaRPr lang="en-US"/>
          </a:p>
        </p:txBody>
      </p:sp>
    </p:spTree>
    <p:extLst>
      <p:ext uri="{BB962C8B-B14F-4D97-AF65-F5344CB8AC3E}">
        <p14:creationId xmlns:p14="http://schemas.microsoft.com/office/powerpoint/2010/main" val="2160480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11</a:t>
            </a:fld>
            <a:endParaRPr lang="en-US" dirty="0"/>
          </a:p>
        </p:txBody>
      </p:sp>
    </p:spTree>
    <p:extLst>
      <p:ext uri="{BB962C8B-B14F-4D97-AF65-F5344CB8AC3E}">
        <p14:creationId xmlns:p14="http://schemas.microsoft.com/office/powerpoint/2010/main" val="844980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12</a:t>
            </a:fld>
            <a:endParaRPr lang="en-US" dirty="0"/>
          </a:p>
        </p:txBody>
      </p:sp>
    </p:spTree>
    <p:extLst>
      <p:ext uri="{BB962C8B-B14F-4D97-AF65-F5344CB8AC3E}">
        <p14:creationId xmlns:p14="http://schemas.microsoft.com/office/powerpoint/2010/main" val="4248238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13</a:t>
            </a:fld>
            <a:endParaRPr lang="en-US" dirty="0"/>
          </a:p>
        </p:txBody>
      </p:sp>
    </p:spTree>
    <p:extLst>
      <p:ext uri="{BB962C8B-B14F-4D97-AF65-F5344CB8AC3E}">
        <p14:creationId xmlns:p14="http://schemas.microsoft.com/office/powerpoint/2010/main" val="3518147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dirty="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14</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15</a:t>
            </a:fld>
            <a:endParaRPr lang="en-US" dirty="0"/>
          </a:p>
        </p:txBody>
      </p:sp>
    </p:spTree>
    <p:extLst>
      <p:ext uri="{BB962C8B-B14F-4D97-AF65-F5344CB8AC3E}">
        <p14:creationId xmlns:p14="http://schemas.microsoft.com/office/powerpoint/2010/main" val="1487321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16</a:t>
            </a:fld>
            <a:endParaRPr lang="en-US"/>
          </a:p>
        </p:txBody>
      </p:sp>
    </p:spTree>
    <p:extLst>
      <p:ext uri="{BB962C8B-B14F-4D97-AF65-F5344CB8AC3E}">
        <p14:creationId xmlns:p14="http://schemas.microsoft.com/office/powerpoint/2010/main" val="3608402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17</a:t>
            </a:fld>
            <a:endParaRPr lang="en-US" dirty="0"/>
          </a:p>
        </p:txBody>
      </p:sp>
    </p:spTree>
    <p:extLst>
      <p:ext uri="{BB962C8B-B14F-4D97-AF65-F5344CB8AC3E}">
        <p14:creationId xmlns:p14="http://schemas.microsoft.com/office/powerpoint/2010/main" val="1777951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18</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19</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5EB09CC-0B57-D947-82BF-D08E19DC22FF}" type="slidenum">
              <a:rPr lang="en-US" smtClean="0"/>
              <a:t>20</a:t>
            </a:fld>
            <a:endParaRPr lang="en-US" dirty="0"/>
          </a:p>
        </p:txBody>
      </p:sp>
    </p:spTree>
    <p:extLst>
      <p:ext uri="{BB962C8B-B14F-4D97-AF65-F5344CB8AC3E}">
        <p14:creationId xmlns:p14="http://schemas.microsoft.com/office/powerpoint/2010/main" val="944454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3</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21</a:t>
            </a:fld>
            <a:endParaRPr lang="en-US" dirty="0"/>
          </a:p>
        </p:txBody>
      </p:sp>
    </p:spTree>
    <p:extLst>
      <p:ext uri="{BB962C8B-B14F-4D97-AF65-F5344CB8AC3E}">
        <p14:creationId xmlns:p14="http://schemas.microsoft.com/office/powerpoint/2010/main" val="1835630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23</a:t>
            </a:fld>
            <a:endParaRPr lang="en-US" dirty="0"/>
          </a:p>
        </p:txBody>
      </p:sp>
    </p:spTree>
    <p:extLst>
      <p:ext uri="{BB962C8B-B14F-4D97-AF65-F5344CB8AC3E}">
        <p14:creationId xmlns:p14="http://schemas.microsoft.com/office/powerpoint/2010/main" val="3518147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b="0" dirty="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24</a:t>
            </a:fld>
            <a:endParaRPr lang="en-US"/>
          </a:p>
        </p:txBody>
      </p:sp>
    </p:spTree>
    <p:extLst>
      <p:ext uri="{BB962C8B-B14F-4D97-AF65-F5344CB8AC3E}">
        <p14:creationId xmlns:p14="http://schemas.microsoft.com/office/powerpoint/2010/main" val="1950374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endParaRPr lang="en-US" sz="1200" dirty="0" smtClean="0">
              <a:solidFill>
                <a:srgbClr val="000000"/>
              </a:solidFill>
              <a:ea typeface="+mn-ea"/>
            </a:endParaRPr>
          </a:p>
          <a:p>
            <a:pPr eaLnBrk="1" hangingPunct="1">
              <a:spcBef>
                <a:spcPct val="0"/>
              </a:spcBef>
            </a:pPr>
            <a:endParaRPr lang="en-US" altLang="en-US" dirty="0" smtClean="0"/>
          </a:p>
          <a:p>
            <a:pPr eaLnBrk="1" hangingPunct="1">
              <a:spcBef>
                <a:spcPct val="0"/>
              </a:spcBef>
            </a:pPr>
            <a:endParaRPr lang="en-US" baseline="0" dirty="0" smtClean="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25</a:t>
            </a:fld>
            <a:endParaRPr lang="en-US"/>
          </a:p>
        </p:txBody>
      </p:sp>
    </p:spTree>
    <p:extLst>
      <p:ext uri="{BB962C8B-B14F-4D97-AF65-F5344CB8AC3E}">
        <p14:creationId xmlns:p14="http://schemas.microsoft.com/office/powerpoint/2010/main" val="1322328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2"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375D209C-F721-427E-BEE0-B3A286A44CB3}" type="slidenum">
              <a:rPr lang="en-US" altLang="en-US" sz="1200">
                <a:latin typeface="Calibri" charset="0"/>
              </a:rPr>
              <a:pPr eaLnBrk="1" hangingPunct="1"/>
              <a:t>26</a:t>
            </a:fld>
            <a:endParaRPr lang="en-US" altLang="en-US" sz="1200" dirty="0">
              <a:latin typeface="Calibri" charset="0"/>
            </a:endParaRPr>
          </a:p>
        </p:txBody>
      </p:sp>
    </p:spTree>
    <p:extLst>
      <p:ext uri="{BB962C8B-B14F-4D97-AF65-F5344CB8AC3E}">
        <p14:creationId xmlns:p14="http://schemas.microsoft.com/office/powerpoint/2010/main" val="596116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E3D826-66A1-4F60-90DC-37F7EDFEFB59}" type="slidenum">
              <a:rPr lang="en-US" smtClean="0"/>
              <a:pPr/>
              <a:t>27</a:t>
            </a:fld>
            <a:endParaRPr lang="en-US" dirty="0"/>
          </a:p>
        </p:txBody>
      </p:sp>
    </p:spTree>
    <p:extLst>
      <p:ext uri="{BB962C8B-B14F-4D97-AF65-F5344CB8AC3E}">
        <p14:creationId xmlns:p14="http://schemas.microsoft.com/office/powerpoint/2010/main" val="1426446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sz="1200" b="1"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28</a:t>
            </a:fld>
            <a:endParaRPr lang="en-US" dirty="0"/>
          </a:p>
        </p:txBody>
      </p:sp>
    </p:spTree>
    <p:extLst>
      <p:ext uri="{BB962C8B-B14F-4D97-AF65-F5344CB8AC3E}">
        <p14:creationId xmlns:p14="http://schemas.microsoft.com/office/powerpoint/2010/main" val="98996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29</a:t>
            </a:fld>
            <a:endParaRPr lang="en-US" dirty="0"/>
          </a:p>
        </p:txBody>
      </p:sp>
    </p:spTree>
    <p:extLst>
      <p:ext uri="{BB962C8B-B14F-4D97-AF65-F5344CB8AC3E}">
        <p14:creationId xmlns:p14="http://schemas.microsoft.com/office/powerpoint/2010/main" val="4166298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30</a:t>
            </a:fld>
            <a:endParaRPr lang="en-US" dirty="0"/>
          </a:p>
        </p:txBody>
      </p:sp>
    </p:spTree>
    <p:extLst>
      <p:ext uri="{BB962C8B-B14F-4D97-AF65-F5344CB8AC3E}">
        <p14:creationId xmlns:p14="http://schemas.microsoft.com/office/powerpoint/2010/main" val="4552912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a:p>
        </p:txBody>
      </p:sp>
      <p:sp>
        <p:nvSpPr>
          <p:cNvPr id="2" name="Slide Number Placeholder 3"/>
          <p:cNvSpPr>
            <a:spLocks noGrp="1"/>
          </p:cNvSpPr>
          <p:nvPr>
            <p:ph type="sldNum" sz="quarter" idx="5"/>
          </p:nvPr>
        </p:nvSpPr>
        <p:spPr bwMode="auto">
          <a:ln>
            <a:miter lim="800000"/>
            <a:headEnd/>
            <a:tailEnd/>
          </a:ln>
        </p:spPr>
        <p:txBody>
          <a:bodyPr/>
          <a:lstStyle/>
          <a:p>
            <a:fld id="{038C5094-3E24-4089-B330-C3D99414C31A}" type="slidenum">
              <a:rPr lang="en-US"/>
              <a:pPr/>
              <a:t>32</a:t>
            </a:fld>
            <a:endParaRPr lang="en-US"/>
          </a:p>
        </p:txBody>
      </p:sp>
    </p:spTree>
    <p:extLst>
      <p:ext uri="{BB962C8B-B14F-4D97-AF65-F5344CB8AC3E}">
        <p14:creationId xmlns:p14="http://schemas.microsoft.com/office/powerpoint/2010/main" val="1145213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4</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2" name="Slide Number Placeholder 3"/>
          <p:cNvSpPr>
            <a:spLocks noGrp="1"/>
          </p:cNvSpPr>
          <p:nvPr>
            <p:ph type="sldNum" sz="quarter" idx="5"/>
          </p:nvPr>
        </p:nvSpPr>
        <p:spPr bwMode="auto">
          <a:ln>
            <a:miter lim="800000"/>
            <a:headEnd/>
            <a:tailEnd/>
          </a:ln>
        </p:spPr>
        <p:txBody>
          <a:bodyPr/>
          <a:lstStyle/>
          <a:p>
            <a:fld id="{2E097211-565A-4C06-9563-41256BC0C2ED}" type="slidenum">
              <a:rPr lang="en-US"/>
              <a:pPr/>
              <a:t>33</a:t>
            </a:fld>
            <a:endParaRPr lang="en-US"/>
          </a:p>
        </p:txBody>
      </p:sp>
    </p:spTree>
    <p:extLst>
      <p:ext uri="{BB962C8B-B14F-4D97-AF65-F5344CB8AC3E}">
        <p14:creationId xmlns:p14="http://schemas.microsoft.com/office/powerpoint/2010/main" val="2834448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val="345257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FBBFAA90-80AE-4368-B0CF-28F163187664}" type="slidenum">
              <a:rPr lang="en-US" smtClean="0"/>
              <a:t>35</a:t>
            </a:fld>
            <a:endParaRPr lang="en-US"/>
          </a:p>
        </p:txBody>
      </p:sp>
    </p:spTree>
    <p:extLst>
      <p:ext uri="{BB962C8B-B14F-4D97-AF65-F5344CB8AC3E}">
        <p14:creationId xmlns:p14="http://schemas.microsoft.com/office/powerpoint/2010/main" val="1178297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F542C670-3BBA-4D3F-80BF-500D96EDA03F}" type="slidenum">
              <a:rPr kumimoji="0" lang="en-US"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108547" name="Rectangle 2"/>
          <p:cNvSpPr>
            <a:spLocks noGrp="1" noRot="1" noChangeAspect="1" noChangeArrowheads="1" noTextEdit="1"/>
          </p:cNvSpPr>
          <p:nvPr>
            <p:ph type="sldImg"/>
          </p:nvPr>
        </p:nvSpPr>
        <p:spPr bwMode="auto">
          <a:xfrm>
            <a:off x="860425" y="1122363"/>
            <a:ext cx="5381625" cy="30273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0294454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A3616CB6-15E1-403C-951F-CF5404ACD66B}" type="slidenum">
              <a:rPr kumimoji="0" lang="en-US"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112643" name="Rectangle 2"/>
          <p:cNvSpPr>
            <a:spLocks noGrp="1" noRot="1" noChangeAspect="1" noChangeArrowheads="1" noTextEdit="1"/>
          </p:cNvSpPr>
          <p:nvPr>
            <p:ph type="sldImg"/>
          </p:nvPr>
        </p:nvSpPr>
        <p:spPr bwMode="auto">
          <a:xfrm>
            <a:off x="860425" y="1122363"/>
            <a:ext cx="5381625" cy="30273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732822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39</a:t>
            </a:fld>
            <a:endParaRPr lang="en-US"/>
          </a:p>
        </p:txBody>
      </p:sp>
    </p:spTree>
    <p:extLst>
      <p:ext uri="{BB962C8B-B14F-4D97-AF65-F5344CB8AC3E}">
        <p14:creationId xmlns:p14="http://schemas.microsoft.com/office/powerpoint/2010/main" val="275289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40</a:t>
            </a:fld>
            <a:endParaRPr lang="en-US"/>
          </a:p>
        </p:txBody>
      </p:sp>
    </p:spTree>
    <p:extLst>
      <p:ext uri="{BB962C8B-B14F-4D97-AF65-F5344CB8AC3E}">
        <p14:creationId xmlns:p14="http://schemas.microsoft.com/office/powerpoint/2010/main" val="2752896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41</a:t>
            </a:fld>
            <a:endParaRPr lang="en-US" dirty="0"/>
          </a:p>
        </p:txBody>
      </p:sp>
    </p:spTree>
    <p:extLst>
      <p:ext uri="{BB962C8B-B14F-4D97-AF65-F5344CB8AC3E}">
        <p14:creationId xmlns:p14="http://schemas.microsoft.com/office/powerpoint/2010/main" val="37617926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42</a:t>
            </a:fld>
            <a:endParaRPr lang="en-US"/>
          </a:p>
        </p:txBody>
      </p:sp>
    </p:spTree>
    <p:extLst>
      <p:ext uri="{BB962C8B-B14F-4D97-AF65-F5344CB8AC3E}">
        <p14:creationId xmlns:p14="http://schemas.microsoft.com/office/powerpoint/2010/main" val="2752896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FBBFAA90-80AE-4368-B0CF-28F163187664}" type="slidenum">
              <a:rPr lang="en-US" smtClean="0"/>
              <a:t>43</a:t>
            </a:fld>
            <a:endParaRPr lang="en-US"/>
          </a:p>
        </p:txBody>
      </p:sp>
    </p:spTree>
    <p:extLst>
      <p:ext uri="{BB962C8B-B14F-4D97-AF65-F5344CB8AC3E}">
        <p14:creationId xmlns:p14="http://schemas.microsoft.com/office/powerpoint/2010/main" val="3099697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5</a:t>
            </a:fld>
            <a:endParaRPr lang="en-US" dirty="0"/>
          </a:p>
        </p:txBody>
      </p:sp>
    </p:spTree>
    <p:extLst>
      <p:ext uri="{BB962C8B-B14F-4D97-AF65-F5344CB8AC3E}">
        <p14:creationId xmlns:p14="http://schemas.microsoft.com/office/powerpoint/2010/main" val="6080649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44</a:t>
            </a:fld>
            <a:endParaRPr lang="en-US"/>
          </a:p>
        </p:txBody>
      </p:sp>
    </p:spTree>
    <p:extLst>
      <p:ext uri="{BB962C8B-B14F-4D97-AF65-F5344CB8AC3E}">
        <p14:creationId xmlns:p14="http://schemas.microsoft.com/office/powerpoint/2010/main" val="30720665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45</a:t>
            </a:fld>
            <a:endParaRPr lang="en-US"/>
          </a:p>
        </p:txBody>
      </p:sp>
    </p:spTree>
    <p:extLst>
      <p:ext uri="{BB962C8B-B14F-4D97-AF65-F5344CB8AC3E}">
        <p14:creationId xmlns:p14="http://schemas.microsoft.com/office/powerpoint/2010/main" val="16457630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46</a:t>
            </a:fld>
            <a:endParaRPr lang="en-US"/>
          </a:p>
        </p:txBody>
      </p:sp>
    </p:spTree>
    <p:extLst>
      <p:ext uri="{BB962C8B-B14F-4D97-AF65-F5344CB8AC3E}">
        <p14:creationId xmlns:p14="http://schemas.microsoft.com/office/powerpoint/2010/main" val="38229258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48</a:t>
            </a:fld>
            <a:endParaRPr lang="en-US"/>
          </a:p>
        </p:txBody>
      </p:sp>
    </p:spTree>
    <p:extLst>
      <p:ext uri="{BB962C8B-B14F-4D97-AF65-F5344CB8AC3E}">
        <p14:creationId xmlns:p14="http://schemas.microsoft.com/office/powerpoint/2010/main" val="22211705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p:cNvSpPr>
          <p:nvPr>
            <p:ph type="sldImg"/>
          </p:nvPr>
        </p:nvSpPr>
        <p:spPr bwMode="auto">
          <a:noFill/>
          <a:ln>
            <a:solidFill>
              <a:srgbClr val="000000"/>
            </a:solidFill>
            <a:miter lim="800000"/>
            <a:headEnd/>
            <a:tailEnd/>
          </a:ln>
        </p:spPr>
      </p:sp>
      <p:sp>
        <p:nvSpPr>
          <p:cNvPr id="1310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2" name="Slide Number Placeholder 3"/>
          <p:cNvSpPr>
            <a:spLocks noGrp="1"/>
          </p:cNvSpPr>
          <p:nvPr>
            <p:ph type="sldNum" sz="quarter" idx="5"/>
          </p:nvPr>
        </p:nvSpPr>
        <p:spPr bwMode="auto">
          <a:ln>
            <a:miter lim="800000"/>
            <a:headEnd/>
            <a:tailEnd/>
          </a:ln>
        </p:spPr>
        <p:txBody>
          <a:bodyPr/>
          <a:lstStyle/>
          <a:p>
            <a:fld id="{897651E8-AAEA-4A8A-A6FD-12A4873B7FEF}" type="slidenum">
              <a:rPr lang="en-US"/>
              <a:pPr/>
              <a:t>49</a:t>
            </a:fld>
            <a:endParaRPr lang="en-US"/>
          </a:p>
        </p:txBody>
      </p:sp>
    </p:spTree>
    <p:extLst>
      <p:ext uri="{BB962C8B-B14F-4D97-AF65-F5344CB8AC3E}">
        <p14:creationId xmlns:p14="http://schemas.microsoft.com/office/powerpoint/2010/main" val="27884074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p:cNvSpPr>
          <p:nvPr>
            <p:ph type="sldImg"/>
          </p:nvPr>
        </p:nvSpPr>
        <p:spPr bwMode="auto">
          <a:noFill/>
          <a:ln>
            <a:solidFill>
              <a:srgbClr val="000000"/>
            </a:solidFill>
            <a:miter lim="800000"/>
            <a:headEnd/>
            <a:tailEnd/>
          </a:ln>
        </p:spPr>
      </p:sp>
      <p:sp>
        <p:nvSpPr>
          <p:cNvPr id="1310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800" dirty="0"/>
          </a:p>
          <a:p>
            <a:pPr eaLnBrk="1" hangingPunct="1">
              <a:spcBef>
                <a:spcPct val="0"/>
              </a:spcBef>
            </a:pPr>
            <a:endParaRPr lang="en-US" sz="1600" dirty="0"/>
          </a:p>
          <a:p>
            <a:pPr eaLnBrk="1" hangingPunct="1">
              <a:spcBef>
                <a:spcPct val="0"/>
              </a:spcBef>
            </a:pPr>
            <a:endParaRPr lang="en-US" sz="1600" dirty="0"/>
          </a:p>
          <a:p>
            <a:pPr eaLnBrk="1" hangingPunct="1">
              <a:spcBef>
                <a:spcPct val="0"/>
              </a:spcBef>
            </a:pPr>
            <a:endParaRPr lang="en-US" sz="1600" dirty="0"/>
          </a:p>
          <a:p>
            <a:pPr eaLnBrk="1" hangingPunct="1">
              <a:spcBef>
                <a:spcPct val="0"/>
              </a:spcBef>
            </a:pPr>
            <a:endParaRPr lang="en-US" dirty="0"/>
          </a:p>
        </p:txBody>
      </p:sp>
      <p:sp>
        <p:nvSpPr>
          <p:cNvPr id="2" name="Slide Number Placeholder 3"/>
          <p:cNvSpPr>
            <a:spLocks noGrp="1"/>
          </p:cNvSpPr>
          <p:nvPr>
            <p:ph type="sldNum" sz="quarter" idx="5"/>
          </p:nvPr>
        </p:nvSpPr>
        <p:spPr bwMode="auto">
          <a:ln>
            <a:miter lim="800000"/>
            <a:headEnd/>
            <a:tailEnd/>
          </a:ln>
        </p:spPr>
        <p:txBody>
          <a:bodyPr/>
          <a:lstStyle/>
          <a:p>
            <a:fld id="{897651E8-AAEA-4A8A-A6FD-12A4873B7FEF}" type="slidenum">
              <a:rPr lang="en-US"/>
              <a:pPr/>
              <a:t>50</a:t>
            </a:fld>
            <a:endParaRPr lang="en-US"/>
          </a:p>
        </p:txBody>
      </p:sp>
    </p:spTree>
    <p:extLst>
      <p:ext uri="{BB962C8B-B14F-4D97-AF65-F5344CB8AC3E}">
        <p14:creationId xmlns:p14="http://schemas.microsoft.com/office/powerpoint/2010/main" val="1093898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51</a:t>
            </a:fld>
            <a:endParaRPr lang="en-US"/>
          </a:p>
        </p:txBody>
      </p:sp>
    </p:spTree>
    <p:extLst>
      <p:ext uri="{BB962C8B-B14F-4D97-AF65-F5344CB8AC3E}">
        <p14:creationId xmlns:p14="http://schemas.microsoft.com/office/powerpoint/2010/main" val="22511710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52</a:t>
            </a:fld>
            <a:endParaRPr lang="en-US"/>
          </a:p>
        </p:txBody>
      </p:sp>
    </p:spTree>
    <p:extLst>
      <p:ext uri="{BB962C8B-B14F-4D97-AF65-F5344CB8AC3E}">
        <p14:creationId xmlns:p14="http://schemas.microsoft.com/office/powerpoint/2010/main" val="20402195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53</a:t>
            </a:fld>
            <a:endParaRPr lang="en-US"/>
          </a:p>
        </p:txBody>
      </p:sp>
    </p:spTree>
    <p:extLst>
      <p:ext uri="{BB962C8B-B14F-4D97-AF65-F5344CB8AC3E}">
        <p14:creationId xmlns:p14="http://schemas.microsoft.com/office/powerpoint/2010/main" val="35886201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54</a:t>
            </a:fld>
            <a:endParaRPr lang="en-US" dirty="0"/>
          </a:p>
        </p:txBody>
      </p:sp>
    </p:spTree>
    <p:extLst>
      <p:ext uri="{BB962C8B-B14F-4D97-AF65-F5344CB8AC3E}">
        <p14:creationId xmlns:p14="http://schemas.microsoft.com/office/powerpoint/2010/main" val="98580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6</a:t>
            </a:fld>
            <a:endParaRPr lang="en-US" dirty="0"/>
          </a:p>
        </p:txBody>
      </p:sp>
    </p:spTree>
    <p:extLst>
      <p:ext uri="{BB962C8B-B14F-4D97-AF65-F5344CB8AC3E}">
        <p14:creationId xmlns:p14="http://schemas.microsoft.com/office/powerpoint/2010/main" val="608064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55</a:t>
            </a:fld>
            <a:endParaRPr lang="en-US"/>
          </a:p>
        </p:txBody>
      </p:sp>
    </p:spTree>
    <p:extLst>
      <p:ext uri="{BB962C8B-B14F-4D97-AF65-F5344CB8AC3E}">
        <p14:creationId xmlns:p14="http://schemas.microsoft.com/office/powerpoint/2010/main" val="25052892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463E2A-E13A-D54F-965A-6DAAD55AA072}" type="slidenum">
              <a:rPr lang="en-US" smtClean="0"/>
              <a:t>56</a:t>
            </a:fld>
            <a:endParaRPr lang="en-US"/>
          </a:p>
        </p:txBody>
      </p:sp>
    </p:spTree>
    <p:extLst>
      <p:ext uri="{BB962C8B-B14F-4D97-AF65-F5344CB8AC3E}">
        <p14:creationId xmlns:p14="http://schemas.microsoft.com/office/powerpoint/2010/main" val="821876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463E2A-E13A-D54F-965A-6DAAD55AA072}" type="slidenum">
              <a:rPr lang="en-US" smtClean="0"/>
              <a:t>57</a:t>
            </a:fld>
            <a:endParaRPr lang="en-US"/>
          </a:p>
        </p:txBody>
      </p:sp>
    </p:spTree>
    <p:extLst>
      <p:ext uri="{BB962C8B-B14F-4D97-AF65-F5344CB8AC3E}">
        <p14:creationId xmlns:p14="http://schemas.microsoft.com/office/powerpoint/2010/main" val="16308198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5463E2A-E13A-D54F-965A-6DAAD55AA072}" type="slidenum">
              <a:rPr lang="en-US" smtClean="0"/>
              <a:t>58</a:t>
            </a:fld>
            <a:endParaRPr lang="en-US"/>
          </a:p>
        </p:txBody>
      </p:sp>
    </p:spTree>
    <p:extLst>
      <p:ext uri="{BB962C8B-B14F-4D97-AF65-F5344CB8AC3E}">
        <p14:creationId xmlns:p14="http://schemas.microsoft.com/office/powerpoint/2010/main" val="11560933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5463E2A-E13A-D54F-965A-6DAAD55AA072}" type="slidenum">
              <a:rPr lang="en-US" smtClean="0"/>
              <a:t>59</a:t>
            </a:fld>
            <a:endParaRPr lang="en-US"/>
          </a:p>
        </p:txBody>
      </p:sp>
    </p:spTree>
    <p:extLst>
      <p:ext uri="{BB962C8B-B14F-4D97-AF65-F5344CB8AC3E}">
        <p14:creationId xmlns:p14="http://schemas.microsoft.com/office/powerpoint/2010/main" val="23650882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5463E2A-E13A-D54F-965A-6DAAD55AA072}" type="slidenum">
              <a:rPr lang="en-US" smtClean="0"/>
              <a:t>60</a:t>
            </a:fld>
            <a:endParaRPr lang="en-US"/>
          </a:p>
        </p:txBody>
      </p:sp>
    </p:spTree>
    <p:extLst>
      <p:ext uri="{BB962C8B-B14F-4D97-AF65-F5344CB8AC3E}">
        <p14:creationId xmlns:p14="http://schemas.microsoft.com/office/powerpoint/2010/main" val="8574965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463E2A-E13A-D54F-965A-6DAAD55AA072}" type="slidenum">
              <a:rPr lang="en-US" smtClean="0"/>
              <a:t>61</a:t>
            </a:fld>
            <a:endParaRPr lang="en-US"/>
          </a:p>
        </p:txBody>
      </p:sp>
    </p:spTree>
    <p:extLst>
      <p:ext uri="{BB962C8B-B14F-4D97-AF65-F5344CB8AC3E}">
        <p14:creationId xmlns:p14="http://schemas.microsoft.com/office/powerpoint/2010/main" val="689970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463E2A-E13A-D54F-965A-6DAAD55AA072}" type="slidenum">
              <a:rPr lang="en-US" smtClean="0"/>
              <a:t>62</a:t>
            </a:fld>
            <a:endParaRPr lang="en-US"/>
          </a:p>
        </p:txBody>
      </p:sp>
    </p:spTree>
    <p:extLst>
      <p:ext uri="{BB962C8B-B14F-4D97-AF65-F5344CB8AC3E}">
        <p14:creationId xmlns:p14="http://schemas.microsoft.com/office/powerpoint/2010/main" val="26319400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5463E2A-E13A-D54F-965A-6DAAD55AA072}" type="slidenum">
              <a:rPr lang="en-US" smtClean="0"/>
              <a:t>63</a:t>
            </a:fld>
            <a:endParaRPr lang="en-US"/>
          </a:p>
        </p:txBody>
      </p:sp>
    </p:spTree>
    <p:extLst>
      <p:ext uri="{BB962C8B-B14F-4D97-AF65-F5344CB8AC3E}">
        <p14:creationId xmlns:p14="http://schemas.microsoft.com/office/powerpoint/2010/main" val="15171929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463E2A-E13A-D54F-965A-6DAAD55AA072}" type="slidenum">
              <a:rPr lang="en-US" smtClean="0"/>
              <a:t>64</a:t>
            </a:fld>
            <a:endParaRPr lang="en-US"/>
          </a:p>
        </p:txBody>
      </p:sp>
    </p:spTree>
    <p:extLst>
      <p:ext uri="{BB962C8B-B14F-4D97-AF65-F5344CB8AC3E}">
        <p14:creationId xmlns:p14="http://schemas.microsoft.com/office/powerpoint/2010/main" val="1829611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7</a:t>
            </a:fld>
            <a:endParaRPr lang="en-US" dirty="0"/>
          </a:p>
        </p:txBody>
      </p:sp>
    </p:spTree>
    <p:extLst>
      <p:ext uri="{BB962C8B-B14F-4D97-AF65-F5344CB8AC3E}">
        <p14:creationId xmlns:p14="http://schemas.microsoft.com/office/powerpoint/2010/main" val="17135831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65</a:t>
            </a:fld>
            <a:endParaRPr lang="en-US" dirty="0"/>
          </a:p>
        </p:txBody>
      </p:sp>
    </p:spTree>
    <p:extLst>
      <p:ext uri="{BB962C8B-B14F-4D97-AF65-F5344CB8AC3E}">
        <p14:creationId xmlns:p14="http://schemas.microsoft.com/office/powerpoint/2010/main" val="2639250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8</a:t>
            </a:fld>
            <a:endParaRPr lang="en-US"/>
          </a:p>
        </p:txBody>
      </p:sp>
    </p:spTree>
    <p:extLst>
      <p:ext uri="{BB962C8B-B14F-4D97-AF65-F5344CB8AC3E}">
        <p14:creationId xmlns:p14="http://schemas.microsoft.com/office/powerpoint/2010/main" val="1197567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9</a:t>
            </a:fld>
            <a:endParaRPr lang="en-US"/>
          </a:p>
        </p:txBody>
      </p:sp>
    </p:spTree>
    <p:extLst>
      <p:ext uri="{BB962C8B-B14F-4D97-AF65-F5344CB8AC3E}">
        <p14:creationId xmlns:p14="http://schemas.microsoft.com/office/powerpoint/2010/main" val="494031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10</a:t>
            </a:fld>
            <a:endParaRPr lang="en-US" dirty="0"/>
          </a:p>
        </p:txBody>
      </p:sp>
    </p:spTree>
    <p:extLst>
      <p:ext uri="{BB962C8B-B14F-4D97-AF65-F5344CB8AC3E}">
        <p14:creationId xmlns:p14="http://schemas.microsoft.com/office/powerpoint/2010/main" val="3684772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4.png"/><Relationship Id="rId7"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3" Type="http://schemas.openxmlformats.org/officeDocument/2006/relationships/hyperlink" Target="https://digital.wwnorton.com/researchpsych4" TargetMode="External"/><Relationship Id="rId4" Type="http://schemas.openxmlformats.org/officeDocument/2006/relationships/hyperlink" Target="https://digital.wwnorton.com/researchpsych4%20and%20everydayresearchmethods.com" TargetMode="External"/><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digital.wwnorton.com/researchpsych4%20and%20everydayresearchmethods.com" TargetMode="External"/><Relationship Id="rId3"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digital.wwnorton.com/researchpsych4%20and%20everydayresearchmethods.com" TargetMode="External"/><Relationship Id="rId4" Type="http://schemas.openxmlformats.org/officeDocument/2006/relationships/image" Target="../media/image1.jpg"/><Relationship Id="rId1" Type="http://schemas.openxmlformats.org/officeDocument/2006/relationships/slideMaster" Target="../slideMasters/slideMaster1.xml"/><Relationship Id="rId2" Type="http://schemas.openxmlformats.org/officeDocument/2006/relationships/hyperlink" Target="https://digital.wwnorton.com/researchpsych4"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HAPTER OPENER">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4862" y="1"/>
            <a:ext cx="12177140" cy="6855140"/>
          </a:xfrm>
          <a:prstGeom prst="rect">
            <a:avLst/>
          </a:prstGeom>
          <a:noFill/>
          <a:ln w="57150" cmpd="sng">
            <a:solidFill>
              <a:schemeClr val="accent1"/>
            </a:solidFill>
          </a:ln>
        </p:spPr>
        <p:style>
          <a:lnRef idx="2">
            <a:schemeClr val="dk1"/>
          </a:lnRef>
          <a:fillRef idx="1">
            <a:schemeClr val="lt1"/>
          </a:fillRef>
          <a:effectRef idx="0">
            <a:schemeClr val="dk1"/>
          </a:effectRef>
          <a:fontRef idx="none"/>
        </p:style>
        <p:txBody>
          <a:bodyPr/>
          <a:lstStyle>
            <a:lvl1pPr marL="0" indent="0">
              <a:buNone/>
              <a:defRPr sz="1400">
                <a:solidFill>
                  <a:srgbClr val="F1532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 </a:t>
            </a:r>
          </a:p>
        </p:txBody>
      </p:sp>
      <p:sp>
        <p:nvSpPr>
          <p:cNvPr id="5" name="Title 4"/>
          <p:cNvSpPr>
            <a:spLocks noGrp="1"/>
          </p:cNvSpPr>
          <p:nvPr>
            <p:ph type="title"/>
          </p:nvPr>
        </p:nvSpPr>
        <p:spPr>
          <a:xfrm>
            <a:off x="6852921" y="17234"/>
            <a:ext cx="5339080" cy="2309109"/>
          </a:xfrm>
        </p:spPr>
        <p:txBody>
          <a:bodyPr/>
          <a:lstStyle>
            <a:lvl1pPr algn="l">
              <a:defRPr>
                <a:solidFill>
                  <a:schemeClr val="accent1"/>
                </a:solidFill>
              </a:defRPr>
            </a:lvl1pPr>
          </a:lstStyle>
          <a:p>
            <a:r>
              <a:rPr lang="en-US"/>
              <a:t>Click to edit Master title style</a:t>
            </a:r>
          </a:p>
        </p:txBody>
      </p:sp>
      <p:sp>
        <p:nvSpPr>
          <p:cNvPr id="9" name="Text Placeholder 8"/>
          <p:cNvSpPr>
            <a:spLocks noGrp="1"/>
          </p:cNvSpPr>
          <p:nvPr>
            <p:ph type="body" sz="quarter" idx="11" hasCustomPrompt="1"/>
          </p:nvPr>
        </p:nvSpPr>
        <p:spPr>
          <a:xfrm>
            <a:off x="6821064" y="5876366"/>
            <a:ext cx="5370937" cy="961544"/>
          </a:xfrm>
          <a:prstGeom prst="rect">
            <a:avLst/>
          </a:prstGeom>
          <a:solidFill>
            <a:schemeClr val="accent1"/>
          </a:solidFill>
          <a:ln>
            <a:solidFill>
              <a:schemeClr val="accent1"/>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a:t>PART I</a:t>
            </a:r>
          </a:p>
        </p:txBody>
      </p:sp>
      <p:pic>
        <p:nvPicPr>
          <p:cNvPr id="6" name="Picture 5" descr="Diagram&#10;&#10;Description automatically generated">
            <a:extLst>
              <a:ext uri="{FF2B5EF4-FFF2-40B4-BE49-F238E27FC236}">
                <a16:creationId xmlns="" xmlns:a16="http://schemas.microsoft.com/office/drawing/2014/main" id="{5A2C0C9F-02B5-194D-A7CA-C36AE5522C47}"/>
              </a:ext>
            </a:extLst>
          </p:cNvPr>
          <p:cNvPicPr>
            <a:picLocks noChangeAspect="1"/>
          </p:cNvPicPr>
          <p:nvPr userDrawn="1"/>
        </p:nvPicPr>
        <p:blipFill>
          <a:blip r:embed="rId2"/>
          <a:stretch>
            <a:fillRect/>
          </a:stretch>
        </p:blipFill>
        <p:spPr>
          <a:xfrm>
            <a:off x="1072856" y="475834"/>
            <a:ext cx="4658353" cy="5400532"/>
          </a:xfrm>
          <a:prstGeom prst="rect">
            <a:avLst/>
          </a:prstGeom>
        </p:spPr>
      </p:pic>
    </p:spTree>
    <p:extLst>
      <p:ext uri="{BB962C8B-B14F-4D97-AF65-F5344CB8AC3E}">
        <p14:creationId xmlns:p14="http://schemas.microsoft.com/office/powerpoint/2010/main" val="3268307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n Class Activity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2500" b="1">
                <a:solidFill>
                  <a:srgbClr val="67B034"/>
                </a:solidFill>
                <a:latin typeface="Arial" charset="0"/>
                <a:ea typeface="Arial" charset="0"/>
                <a:cs typeface="Arial" charset="0"/>
              </a:defRPr>
            </a:lvl1pPr>
          </a:lstStyle>
          <a:p>
            <a:r>
              <a:rPr lang="en-US"/>
              <a:t>In-Class Activity</a:t>
            </a:r>
          </a:p>
        </p:txBody>
      </p:sp>
      <p:sp>
        <p:nvSpPr>
          <p:cNvPr id="7" name="Text Placeholder 2"/>
          <p:cNvSpPr>
            <a:spLocks noGrp="1"/>
          </p:cNvSpPr>
          <p:nvPr>
            <p:ph type="body" sz="quarter" idx="10"/>
          </p:nvPr>
        </p:nvSpPr>
        <p:spPr>
          <a:xfrm>
            <a:off x="583143"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 xmlns:a16="http://schemas.microsoft.com/office/drawing/2014/main" id="{A26AFE2E-A0E9-F94B-A063-F6FE259326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059" y="423473"/>
            <a:ext cx="1227740" cy="1142083"/>
          </a:xfrm>
          <a:prstGeom prst="rect">
            <a:avLst/>
          </a:prstGeom>
        </p:spPr>
      </p:pic>
    </p:spTree>
    <p:extLst>
      <p:ext uri="{BB962C8B-B14F-4D97-AF65-F5344CB8AC3E}">
        <p14:creationId xmlns:p14="http://schemas.microsoft.com/office/powerpoint/2010/main" val="686833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icker Question">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3" name="Text Placeholder 2"/>
          <p:cNvSpPr>
            <a:spLocks noGrp="1"/>
          </p:cNvSpPr>
          <p:nvPr>
            <p:ph type="body" sz="quarter" idx="10"/>
          </p:nvPr>
        </p:nvSpPr>
        <p:spPr>
          <a:xfrm>
            <a:off x="747186" y="2325691"/>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5"/>
          <p:cNvSpPr>
            <a:spLocks noGrp="1"/>
          </p:cNvSpPr>
          <p:nvPr>
            <p:ph type="title" hasCustomPrompt="1"/>
          </p:nvPr>
        </p:nvSpPr>
        <p:spPr>
          <a:xfrm>
            <a:off x="1672940" y="538390"/>
            <a:ext cx="7202121" cy="1223282"/>
          </a:xfrm>
        </p:spPr>
        <p:txBody>
          <a:bodyPr>
            <a:normAutofit/>
          </a:bodyPr>
          <a:lstStyle>
            <a:lvl1pPr algn="l">
              <a:defRPr sz="2500" b="1">
                <a:solidFill>
                  <a:srgbClr val="003354"/>
                </a:solidFill>
                <a:latin typeface="Arial" charset="0"/>
                <a:ea typeface="Arial" charset="0"/>
                <a:cs typeface="Arial" charset="0"/>
              </a:defRPr>
            </a:lvl1pPr>
          </a:lstStyle>
          <a:p>
            <a:r>
              <a:rPr lang="en-US"/>
              <a:t>Clicker Question</a:t>
            </a:r>
          </a:p>
        </p:txBody>
      </p:sp>
      <p:pic>
        <p:nvPicPr>
          <p:cNvPr id="6" name="Picture 5">
            <a:extLst>
              <a:ext uri="{FF2B5EF4-FFF2-40B4-BE49-F238E27FC236}">
                <a16:creationId xmlns="" xmlns:a16="http://schemas.microsoft.com/office/drawing/2014/main" id="{DE0B032F-931E-0E41-9BC5-1FD7DB1E5C8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17609"/>
            <a:ext cx="594360" cy="1490472"/>
          </a:xfrm>
          <a:prstGeom prst="rect">
            <a:avLst/>
          </a:prstGeom>
        </p:spPr>
      </p:pic>
    </p:spTree>
    <p:extLst>
      <p:ext uri="{BB962C8B-B14F-4D97-AF65-F5344CB8AC3E}">
        <p14:creationId xmlns:p14="http://schemas.microsoft.com/office/powerpoint/2010/main" val="1393226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licker Question Answer">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3" name="Text Placeholder 2"/>
          <p:cNvSpPr>
            <a:spLocks noGrp="1"/>
          </p:cNvSpPr>
          <p:nvPr>
            <p:ph type="body" sz="quarter" idx="10"/>
          </p:nvPr>
        </p:nvSpPr>
        <p:spPr>
          <a:xfrm>
            <a:off x="747186" y="2325691"/>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5"/>
          <p:cNvSpPr>
            <a:spLocks noGrp="1"/>
          </p:cNvSpPr>
          <p:nvPr>
            <p:ph type="title" hasCustomPrompt="1"/>
          </p:nvPr>
        </p:nvSpPr>
        <p:spPr>
          <a:xfrm>
            <a:off x="1672937" y="538390"/>
            <a:ext cx="10340819" cy="1223282"/>
          </a:xfrm>
        </p:spPr>
        <p:txBody>
          <a:bodyPr>
            <a:normAutofit/>
          </a:bodyPr>
          <a:lstStyle>
            <a:lvl1pPr algn="l">
              <a:defRPr sz="2500" b="1">
                <a:solidFill>
                  <a:srgbClr val="003354"/>
                </a:solidFill>
                <a:latin typeface="Arial" charset="0"/>
                <a:ea typeface="Arial" charset="0"/>
                <a:cs typeface="Arial" charset="0"/>
              </a:defRPr>
            </a:lvl1pPr>
          </a:lstStyle>
          <a:p>
            <a:r>
              <a:rPr lang="en-US"/>
              <a:t>Clicker Question - Answer</a:t>
            </a:r>
          </a:p>
        </p:txBody>
      </p:sp>
      <p:pic>
        <p:nvPicPr>
          <p:cNvPr id="6" name="Picture 5">
            <a:extLst>
              <a:ext uri="{FF2B5EF4-FFF2-40B4-BE49-F238E27FC236}">
                <a16:creationId xmlns="" xmlns:a16="http://schemas.microsoft.com/office/drawing/2014/main" id="{5CB488D5-4540-EE4D-8323-5F9D67A1FF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17609"/>
            <a:ext cx="594360" cy="1490472"/>
          </a:xfrm>
          <a:prstGeom prst="rect">
            <a:avLst/>
          </a:prstGeom>
        </p:spPr>
      </p:pic>
    </p:spTree>
    <p:extLst>
      <p:ext uri="{BB962C8B-B14F-4D97-AF65-F5344CB8AC3E}">
        <p14:creationId xmlns:p14="http://schemas.microsoft.com/office/powerpoint/2010/main" val="2377045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Reading Quiz">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8" name="Text Placeholder 2"/>
          <p:cNvSpPr>
            <a:spLocks noGrp="1"/>
          </p:cNvSpPr>
          <p:nvPr>
            <p:ph type="body" sz="quarter" idx="10"/>
          </p:nvPr>
        </p:nvSpPr>
        <p:spPr>
          <a:xfrm>
            <a:off x="776818"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5"/>
          <p:cNvSpPr>
            <a:spLocks noGrp="1"/>
          </p:cNvSpPr>
          <p:nvPr>
            <p:ph type="title" hasCustomPrompt="1"/>
          </p:nvPr>
        </p:nvSpPr>
        <p:spPr>
          <a:xfrm>
            <a:off x="1757148" y="353039"/>
            <a:ext cx="7202121" cy="1223282"/>
          </a:xfrm>
        </p:spPr>
        <p:txBody>
          <a:bodyPr>
            <a:normAutofit/>
          </a:bodyPr>
          <a:lstStyle>
            <a:lvl1pPr algn="l">
              <a:defRPr sz="2500" b="1">
                <a:solidFill>
                  <a:srgbClr val="003354"/>
                </a:solidFill>
                <a:latin typeface="Arial" charset="0"/>
                <a:ea typeface="Arial" charset="0"/>
                <a:cs typeface="Arial" charset="0"/>
              </a:defRPr>
            </a:lvl1pPr>
          </a:lstStyle>
          <a:p>
            <a:r>
              <a:rPr lang="en-US"/>
              <a:t>Reading Quiz</a:t>
            </a:r>
          </a:p>
        </p:txBody>
      </p:sp>
      <p:pic>
        <p:nvPicPr>
          <p:cNvPr id="6" name="Picture 5" descr="Screen Shot 2017-04-04 at 12.39.38 PM.png">
            <a:extLst>
              <a:ext uri="{FF2B5EF4-FFF2-40B4-BE49-F238E27FC236}">
                <a16:creationId xmlns="" xmlns:a16="http://schemas.microsoft.com/office/drawing/2014/main" id="{ABAD744D-403D-1143-B72F-CAAB481100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7291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Reading Quiz Answer">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8" name="Text Placeholder 2"/>
          <p:cNvSpPr>
            <a:spLocks noGrp="1"/>
          </p:cNvSpPr>
          <p:nvPr>
            <p:ph type="body" sz="quarter" idx="10"/>
          </p:nvPr>
        </p:nvSpPr>
        <p:spPr>
          <a:xfrm>
            <a:off x="776818"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5"/>
          <p:cNvSpPr>
            <a:spLocks noGrp="1"/>
          </p:cNvSpPr>
          <p:nvPr>
            <p:ph type="title" hasCustomPrompt="1"/>
          </p:nvPr>
        </p:nvSpPr>
        <p:spPr>
          <a:xfrm>
            <a:off x="1757147" y="353039"/>
            <a:ext cx="9401031" cy="1223282"/>
          </a:xfrm>
        </p:spPr>
        <p:txBody>
          <a:bodyPr>
            <a:normAutofit/>
          </a:bodyPr>
          <a:lstStyle>
            <a:lvl1pPr algn="l">
              <a:defRPr sz="2500" b="1" baseline="0">
                <a:solidFill>
                  <a:srgbClr val="003354"/>
                </a:solidFill>
                <a:latin typeface="Arial" charset="0"/>
                <a:ea typeface="Arial" charset="0"/>
                <a:cs typeface="Arial" charset="0"/>
              </a:defRPr>
            </a:lvl1pPr>
          </a:lstStyle>
          <a:p>
            <a:r>
              <a:rPr lang="en-US"/>
              <a:t>Reading Quiz-Answer</a:t>
            </a:r>
          </a:p>
        </p:txBody>
      </p:sp>
      <p:pic>
        <p:nvPicPr>
          <p:cNvPr id="6" name="Picture 5" descr="Screen Shot 2017-04-04 at 12.39.38 PM.png">
            <a:extLst>
              <a:ext uri="{FF2B5EF4-FFF2-40B4-BE49-F238E27FC236}">
                <a16:creationId xmlns="" xmlns:a16="http://schemas.microsoft.com/office/drawing/2014/main" id="{7AA8E902-4F37-5C4F-8617-9080D536AE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57969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Active Learning Opener">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BEC727"/>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3" name="Content Placeholder 2"/>
          <p:cNvSpPr>
            <a:spLocks noGrp="1"/>
          </p:cNvSpPr>
          <p:nvPr>
            <p:ph sz="quarter" idx="10" hasCustomPrompt="1"/>
          </p:nvPr>
        </p:nvSpPr>
        <p:spPr>
          <a:xfrm>
            <a:off x="5505777" y="2850779"/>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a:t>Multivariate Correlational Research</a:t>
            </a:r>
          </a:p>
        </p:txBody>
      </p:sp>
      <p:sp>
        <p:nvSpPr>
          <p:cNvPr id="4" name="TextBox 3"/>
          <p:cNvSpPr txBox="1"/>
          <p:nvPr/>
        </p:nvSpPr>
        <p:spPr>
          <a:xfrm>
            <a:off x="5505778" y="274638"/>
            <a:ext cx="6167967" cy="1077218"/>
          </a:xfrm>
          <a:prstGeom prst="rect">
            <a:avLst/>
          </a:prstGeom>
          <a:solidFill>
            <a:srgbClr val="BEC727"/>
          </a:solidFill>
        </p:spPr>
        <p:txBody>
          <a:bodyPr wrap="square" rtlCol="0">
            <a:spAutoFit/>
          </a:bodyPr>
          <a:lstStyle/>
          <a:p>
            <a:pPr algn="ctr"/>
            <a:r>
              <a:rPr lang="en-US" sz="3200" b="1">
                <a:solidFill>
                  <a:schemeClr val="bg1"/>
                </a:solidFill>
                <a:latin typeface="Arial" charset="0"/>
                <a:ea typeface="Arial" charset="0"/>
                <a:cs typeface="Arial" charset="0"/>
              </a:rPr>
              <a:t>Active Learning</a:t>
            </a:r>
            <a:r>
              <a:rPr lang="en-US" sz="3200" b="1" baseline="0">
                <a:solidFill>
                  <a:schemeClr val="bg1"/>
                </a:solidFill>
                <a:latin typeface="Arial" charset="0"/>
                <a:ea typeface="Arial" charset="0"/>
                <a:cs typeface="Arial" charset="0"/>
              </a:rPr>
              <a:t> </a:t>
            </a:r>
          </a:p>
          <a:p>
            <a:pPr algn="ctr"/>
            <a:r>
              <a:rPr lang="en-US" sz="3200" b="1" baseline="0">
                <a:solidFill>
                  <a:schemeClr val="bg1"/>
                </a:solidFill>
                <a:latin typeface="Arial" charset="0"/>
                <a:ea typeface="Arial" charset="0"/>
                <a:cs typeface="Arial" charset="0"/>
              </a:rPr>
              <a:t>PART IV</a:t>
            </a:r>
            <a:endParaRPr lang="en-US" sz="3200" b="1">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7" y="1542579"/>
            <a:ext cx="6167967" cy="1143000"/>
          </a:xfrm>
        </p:spPr>
        <p:txBody>
          <a:bodyPr/>
          <a:lstStyle>
            <a:lvl1pPr algn="ctr">
              <a:defRPr b="1" baseline="0">
                <a:solidFill>
                  <a:srgbClr val="BEC727"/>
                </a:solidFill>
                <a:latin typeface="Arial" charset="0"/>
                <a:ea typeface="Arial" charset="0"/>
                <a:cs typeface="Arial" charset="0"/>
              </a:defRPr>
            </a:lvl1pPr>
          </a:lstStyle>
          <a:p>
            <a:r>
              <a:rPr lang="en-US"/>
              <a:t>CHAPTER 9</a:t>
            </a:r>
          </a:p>
        </p:txBody>
      </p:sp>
      <p:pic>
        <p:nvPicPr>
          <p:cNvPr id="13" name="Picture 12" descr="Diagram&#10;&#10;Description automatically generated">
            <a:extLst>
              <a:ext uri="{FF2B5EF4-FFF2-40B4-BE49-F238E27FC236}">
                <a16:creationId xmlns="" xmlns:a16="http://schemas.microsoft.com/office/drawing/2014/main" id="{877F6D02-C7E6-3B4E-9245-8628866D9E72}"/>
              </a:ext>
            </a:extLst>
          </p:cNvPr>
          <p:cNvPicPr>
            <a:picLocks noChangeAspect="1"/>
          </p:cNvPicPr>
          <p:nvPr userDrawn="1"/>
        </p:nvPicPr>
        <p:blipFill>
          <a:blip r:embed="rId2"/>
          <a:stretch>
            <a:fillRect/>
          </a:stretch>
        </p:blipFill>
        <p:spPr>
          <a:xfrm>
            <a:off x="741567" y="214540"/>
            <a:ext cx="4224776" cy="4897876"/>
          </a:xfrm>
          <a:prstGeom prst="rect">
            <a:avLst/>
          </a:prstGeom>
        </p:spPr>
      </p:pic>
      <p:pic>
        <p:nvPicPr>
          <p:cNvPr id="15" name="Picture 14" descr="Screen Shot 2017-04-04 at 12.05.24 PM.png">
            <a:extLst>
              <a:ext uri="{FF2B5EF4-FFF2-40B4-BE49-F238E27FC236}">
                <a16:creationId xmlns="" xmlns:a16="http://schemas.microsoft.com/office/drawing/2014/main" id="{04E12B83-48C7-7B4F-9794-69C0E94D102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 xmlns:a16="http://schemas.microsoft.com/office/drawing/2014/main" id="{EEEAAFA6-BADC-0D42-A8BC-B6D0D0D02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 xmlns:a16="http://schemas.microsoft.com/office/drawing/2014/main" id="{AA9FBCDC-241E-1545-9F47-0A58D3ECB9B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 xmlns:a16="http://schemas.microsoft.com/office/drawing/2014/main" id="{0D994AAD-BD7A-CD40-AA6E-12992337350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20" name="Picture 19">
            <a:extLst>
              <a:ext uri="{FF2B5EF4-FFF2-40B4-BE49-F238E27FC236}">
                <a16:creationId xmlns="" xmlns:a16="http://schemas.microsoft.com/office/drawing/2014/main" id="{CF63FC9A-CEC8-4647-9E61-FA3D1B16F14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54074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ctive Learning Intro">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3" name="Content Placeholder 2"/>
          <p:cNvSpPr>
            <a:spLocks noGrp="1"/>
          </p:cNvSpPr>
          <p:nvPr>
            <p:ph sz="quarter" idx="10"/>
          </p:nvPr>
        </p:nvSpPr>
        <p:spPr>
          <a:xfrm>
            <a:off x="573744" y="1856688"/>
            <a:ext cx="11044515" cy="3107530"/>
          </a:xfrm>
          <a:prstGeom prst="rect">
            <a:avLst/>
          </a:prstGeom>
        </p:spPr>
        <p:txBody>
          <a:bodyPr/>
          <a:lstStyle>
            <a:lvl1pPr marL="0" indent="0">
              <a:buNone/>
              <a:defRPr sz="3000">
                <a:latin typeface="Arial" charset="0"/>
                <a:ea typeface="Arial" charset="0"/>
                <a:cs typeface="Arial" charset="0"/>
              </a:defRPr>
            </a:lvl1pPr>
          </a:lstStyle>
          <a:p>
            <a:pPr lvl="0"/>
            <a:r>
              <a:rPr lang="en-US"/>
              <a:t>Click to edit Master text styles</a:t>
            </a:r>
          </a:p>
        </p:txBody>
      </p:sp>
      <p:sp>
        <p:nvSpPr>
          <p:cNvPr id="11" name="Title 15"/>
          <p:cNvSpPr>
            <a:spLocks noGrp="1"/>
          </p:cNvSpPr>
          <p:nvPr>
            <p:ph type="title" hasCustomPrompt="1"/>
          </p:nvPr>
        </p:nvSpPr>
        <p:spPr>
          <a:xfrm>
            <a:off x="573743" y="316703"/>
            <a:ext cx="11044516" cy="1223282"/>
          </a:xfrm>
        </p:spPr>
        <p:txBody>
          <a:bodyPr>
            <a:noAutofit/>
          </a:bodyPr>
          <a:lstStyle>
            <a:lvl1pPr algn="ctr">
              <a:defRPr sz="3800" b="1" baseline="0">
                <a:solidFill>
                  <a:srgbClr val="003354"/>
                </a:solidFill>
                <a:latin typeface="Arial" charset="0"/>
                <a:ea typeface="Arial" charset="0"/>
                <a:cs typeface="Arial" charset="0"/>
              </a:defRPr>
            </a:lvl1pPr>
          </a:lstStyle>
          <a:p>
            <a:r>
              <a:rPr lang="en-US"/>
              <a:t>Teaching Notes</a:t>
            </a:r>
          </a:p>
        </p:txBody>
      </p:sp>
      <p:pic>
        <p:nvPicPr>
          <p:cNvPr id="13" name="Picture 12" descr="Screen Shot 2017-04-04 at 12.05.24 PM.png">
            <a:extLst>
              <a:ext uri="{FF2B5EF4-FFF2-40B4-BE49-F238E27FC236}">
                <a16:creationId xmlns="" xmlns:a16="http://schemas.microsoft.com/office/drawing/2014/main" id="{1DD32BAB-32DE-1446-B84A-255D3F8CA02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 xmlns:a16="http://schemas.microsoft.com/office/drawing/2014/main" id="{81ED4C97-AB64-A342-A0F2-4168A43292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 xmlns:a16="http://schemas.microsoft.com/office/drawing/2014/main" id="{158A1BEB-654A-3B48-B10E-246CEE547C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 xmlns:a16="http://schemas.microsoft.com/office/drawing/2014/main" id="{AB34AC8A-48ED-8644-8D78-491A5E758BA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 xmlns:a16="http://schemas.microsoft.com/office/drawing/2014/main" id="{9840CB4E-E79E-7546-BF96-7A8EC9EB73C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5699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heck Your Understanding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11"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2"/>
                </a:solidFill>
                <a:latin typeface="Arial" charset="0"/>
                <a:ea typeface="Arial" charset="0"/>
                <a:cs typeface="Arial" charset="0"/>
              </a:defRPr>
            </a:lvl1pPr>
          </a:lstStyle>
          <a:p>
            <a:r>
              <a:rPr lang="en-US"/>
              <a:t>Check Your Understanding</a:t>
            </a:r>
          </a:p>
        </p:txBody>
      </p:sp>
      <p:pic>
        <p:nvPicPr>
          <p:cNvPr id="15" name="Picture 14" descr="Screen Shot 2017-04-04 at 12.39.38 PM.png">
            <a:extLst>
              <a:ext uri="{FF2B5EF4-FFF2-40B4-BE49-F238E27FC236}">
                <a16:creationId xmlns="" xmlns:a16="http://schemas.microsoft.com/office/drawing/2014/main" id="{2063C43F-40B8-4040-A443-DD401AE8527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 xmlns:a16="http://schemas.microsoft.com/office/drawing/2014/main" id="{37F07256-454E-464C-966C-3163596608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 xmlns:a16="http://schemas.microsoft.com/office/drawing/2014/main" id="{49EEF7DA-7324-F140-AC00-F8634F7221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 xmlns:a16="http://schemas.microsoft.com/office/drawing/2014/main" id="{27E6825A-A163-824E-80C1-25E30275580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20" name="Picture 19" descr="Screen Shot 2017-04-04 at 12.05.24 PM.png">
            <a:extLst>
              <a:ext uri="{FF2B5EF4-FFF2-40B4-BE49-F238E27FC236}">
                <a16:creationId xmlns="" xmlns:a16="http://schemas.microsoft.com/office/drawing/2014/main" id="{11DDD11B-96C3-2B45-BC58-551EDC6C9645}"/>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8503" r="87225" b="34735"/>
          <a:stretch/>
        </p:blipFill>
        <p:spPr>
          <a:xfrm>
            <a:off x="5112346" y="995799"/>
            <a:ext cx="1967305" cy="1392072"/>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Reading Quiz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FDC20C"/>
                </a:solidFill>
                <a:latin typeface="Arial" charset="0"/>
                <a:ea typeface="Arial" charset="0"/>
                <a:cs typeface="Arial" charset="0"/>
              </a:defRPr>
            </a:lvl1pPr>
          </a:lstStyle>
          <a:p>
            <a:r>
              <a:rPr lang="en-US"/>
              <a:t>Reading Quizzes</a:t>
            </a:r>
          </a:p>
        </p:txBody>
      </p:sp>
      <p:pic>
        <p:nvPicPr>
          <p:cNvPr id="11" name="Picture 10" descr="Screen Shot 2017-04-04 at 12.39.38 PM.png">
            <a:extLst>
              <a:ext uri="{FF2B5EF4-FFF2-40B4-BE49-F238E27FC236}">
                <a16:creationId xmlns="" xmlns:a16="http://schemas.microsoft.com/office/drawing/2014/main" id="{D3BBABF7-71DE-E941-AEBB-A50B0B6E62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731864"/>
            <a:ext cx="1547223" cy="1589613"/>
          </a:xfrm>
          <a:prstGeom prst="rect">
            <a:avLst/>
          </a:prstGeom>
        </p:spPr>
      </p:pic>
      <p:pic>
        <p:nvPicPr>
          <p:cNvPr id="12" name="Picture 11" descr="Screen Shot 2017-04-04 at 12.05.24 PM.png">
            <a:extLst>
              <a:ext uri="{FF2B5EF4-FFF2-40B4-BE49-F238E27FC236}">
                <a16:creationId xmlns="" xmlns:a16="http://schemas.microsoft.com/office/drawing/2014/main" id="{C1B9A11A-C8AC-FB42-869B-CF93ED80E73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1.59.34 AM.png">
            <a:extLst>
              <a:ext uri="{FF2B5EF4-FFF2-40B4-BE49-F238E27FC236}">
                <a16:creationId xmlns="" xmlns:a16="http://schemas.microsoft.com/office/drawing/2014/main" id="{5803433E-C3E6-9F48-82D9-832D1CE5D26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 xmlns:a16="http://schemas.microsoft.com/office/drawing/2014/main" id="{D23F9DD6-D2DC-4141-B1B1-D15AC958154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 xmlns:a16="http://schemas.microsoft.com/office/drawing/2014/main" id="{584F0C09-6222-774B-AB82-1833F25B33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Clicker Question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2C2D2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2C2D2F"/>
                </a:solidFill>
                <a:latin typeface="Arial" charset="0"/>
                <a:ea typeface="Arial" charset="0"/>
                <a:cs typeface="Arial" charset="0"/>
              </a:defRPr>
            </a:lvl1pPr>
          </a:lstStyle>
          <a:p>
            <a:r>
              <a:rPr lang="en-US"/>
              <a:t>Clicker Questions</a:t>
            </a:r>
          </a:p>
        </p:txBody>
      </p:sp>
      <p:pic>
        <p:nvPicPr>
          <p:cNvPr id="11" name="Picture 10">
            <a:extLst>
              <a:ext uri="{FF2B5EF4-FFF2-40B4-BE49-F238E27FC236}">
                <a16:creationId xmlns="" xmlns:a16="http://schemas.microsoft.com/office/drawing/2014/main" id="{84DC612D-7AF0-AE4F-842D-A7FE0B0679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98819" y="762245"/>
            <a:ext cx="594360" cy="1490472"/>
          </a:xfrm>
          <a:prstGeom prst="rect">
            <a:avLst/>
          </a:prstGeom>
        </p:spPr>
      </p:pic>
      <p:pic>
        <p:nvPicPr>
          <p:cNvPr id="15" name="Picture 14" descr="Screen Shot 2017-04-04 at 12.05.24 PM.png">
            <a:extLst>
              <a:ext uri="{FF2B5EF4-FFF2-40B4-BE49-F238E27FC236}">
                <a16:creationId xmlns="" xmlns:a16="http://schemas.microsoft.com/office/drawing/2014/main" id="{14BC7A3F-D8CD-BE48-AC01-193B2908BE1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 xmlns:a16="http://schemas.microsoft.com/office/drawing/2014/main" id="{5C4DC501-3E51-E646-8EF5-94DBAC3C2F1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 xmlns:a16="http://schemas.microsoft.com/office/drawing/2014/main" id="{540D6BE1-7723-494E-B985-CAEB4C29283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 xmlns:a16="http://schemas.microsoft.com/office/drawing/2014/main" id="{C79243F3-5B46-774B-B000-36F1043AEDE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spTree>
    <p:extLst>
      <p:ext uri="{BB962C8B-B14F-4D97-AF65-F5344CB8AC3E}">
        <p14:creationId xmlns:p14="http://schemas.microsoft.com/office/powerpoint/2010/main" val="365918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bjectives Slide_FINAL">
    <p:spTree>
      <p:nvGrpSpPr>
        <p:cNvPr id="1" name=""/>
        <p:cNvGrpSpPr/>
        <p:nvPr/>
      </p:nvGrpSpPr>
      <p:grpSpPr>
        <a:xfrm>
          <a:off x="0" y="0"/>
          <a:ext cx="0" cy="0"/>
          <a:chOff x="0" y="0"/>
          <a:chExt cx="0" cy="0"/>
        </a:xfrm>
      </p:grpSpPr>
      <p:sp>
        <p:nvSpPr>
          <p:cNvPr id="7" name="TextBox 6"/>
          <p:cNvSpPr txBox="1"/>
          <p:nvPr/>
        </p:nvSpPr>
        <p:spPr>
          <a:xfrm>
            <a:off x="116775" y="87588"/>
            <a:ext cx="11891031" cy="1754326"/>
          </a:xfrm>
          <a:prstGeom prst="rect">
            <a:avLst/>
          </a:prstGeom>
          <a:solidFill>
            <a:srgbClr val="E7E6E5"/>
          </a:solidFill>
          <a:ln w="76200" cmpd="sng">
            <a:solidFill>
              <a:schemeClr val="bg1"/>
            </a:solidFill>
          </a:ln>
        </p:spPr>
        <p:txBody>
          <a:bodyPr wrap="square" rtlCol="0">
            <a:spAutoFit/>
          </a:bodyPr>
          <a:lstStyle/>
          <a:p>
            <a:endParaRPr lang="en-US" sz="3600" b="1" baseline="0">
              <a:solidFill>
                <a:srgbClr val="D0D329"/>
              </a:solidFill>
              <a:latin typeface="Arial"/>
              <a:cs typeface="Arial"/>
            </a:endParaRPr>
          </a:p>
          <a:p>
            <a:endParaRPr lang="en-US" sz="3600" b="1" baseline="0">
              <a:solidFill>
                <a:srgbClr val="D0D329"/>
              </a:solidFill>
              <a:latin typeface="Arial"/>
              <a:cs typeface="Arial"/>
            </a:endParaRPr>
          </a:p>
          <a:p>
            <a:endParaRPr lang="en-US" sz="3600" b="1" baseline="0">
              <a:solidFill>
                <a:srgbClr val="D0D329"/>
              </a:solidFill>
              <a:latin typeface="Arial"/>
              <a:cs typeface="Arial"/>
            </a:endParaRPr>
          </a:p>
        </p:txBody>
      </p:sp>
      <p:sp>
        <p:nvSpPr>
          <p:cNvPr id="2" name="Title 1"/>
          <p:cNvSpPr>
            <a:spLocks noGrp="1"/>
          </p:cNvSpPr>
          <p:nvPr>
            <p:ph type="title" hasCustomPrompt="1"/>
          </p:nvPr>
        </p:nvSpPr>
        <p:spPr>
          <a:ln>
            <a:noFill/>
          </a:ln>
        </p:spPr>
        <p:txBody>
          <a:bodyPr>
            <a:noAutofit/>
          </a:bodyPr>
          <a:lstStyle>
            <a:lvl1pPr marL="0" indent="0" algn="l">
              <a:buFont typeface="Arial" charset="0"/>
              <a:buNone/>
              <a:defRPr sz="4000" b="1" baseline="0">
                <a:solidFill>
                  <a:schemeClr val="accent1"/>
                </a:solidFill>
                <a:latin typeface="Arial" charset="0"/>
                <a:ea typeface="Arial" charset="0"/>
                <a:cs typeface="Arial" charset="0"/>
              </a:defRPr>
            </a:lvl1pPr>
          </a:lstStyle>
          <a:p>
            <a:r>
              <a:rPr lang="en-US"/>
              <a:t>Learning Objectives</a:t>
            </a:r>
          </a:p>
        </p:txBody>
      </p:sp>
      <p:sp>
        <p:nvSpPr>
          <p:cNvPr id="3" name="Text Placeholder 12"/>
          <p:cNvSpPr>
            <a:spLocks noGrp="1"/>
          </p:cNvSpPr>
          <p:nvPr>
            <p:ph type="body" sz="quarter" idx="10"/>
          </p:nvPr>
        </p:nvSpPr>
        <p:spPr>
          <a:xfrm>
            <a:off x="449948" y="1841914"/>
            <a:ext cx="11224683" cy="4033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p:nvCxnSpPr>
        <p:spPr>
          <a:xfrm>
            <a:off x="820783" y="153008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pic>
        <p:nvPicPr>
          <p:cNvPr id="10" name="Picture 9" descr="Screen Shot 2017-04-04 at 12.39.38 PM.png">
            <a:extLst>
              <a:ext uri="{FF2B5EF4-FFF2-40B4-BE49-F238E27FC236}">
                <a16:creationId xmlns="" xmlns:a16="http://schemas.microsoft.com/office/drawing/2014/main" id="{52FB07E5-9686-0B4C-99AC-5904D068E6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38796" y="668302"/>
            <a:ext cx="935834" cy="961474"/>
          </a:xfrm>
          <a:prstGeom prst="rect">
            <a:avLst/>
          </a:prstGeom>
        </p:spPr>
      </p:pic>
    </p:spTree>
    <p:extLst>
      <p:ext uri="{BB962C8B-B14F-4D97-AF65-F5344CB8AC3E}">
        <p14:creationId xmlns:p14="http://schemas.microsoft.com/office/powerpoint/2010/main" val="785914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Blog Post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1"/>
                </a:solidFill>
                <a:latin typeface="Arial" charset="0"/>
                <a:ea typeface="Arial" charset="0"/>
                <a:cs typeface="Arial" charset="0"/>
              </a:defRPr>
            </a:lvl1pPr>
          </a:lstStyle>
          <a:p>
            <a:r>
              <a:rPr lang="en-US"/>
              <a:t>Blog Posts</a:t>
            </a:r>
          </a:p>
        </p:txBody>
      </p:sp>
      <p:pic>
        <p:nvPicPr>
          <p:cNvPr id="11" name="Picture 10" descr="Screen Shot 2017-04-04 at 11.59.34 AM.png">
            <a:extLst>
              <a:ext uri="{FF2B5EF4-FFF2-40B4-BE49-F238E27FC236}">
                <a16:creationId xmlns="" xmlns:a16="http://schemas.microsoft.com/office/drawing/2014/main" id="{E1DE47C0-A82A-A54D-A7C1-589A475AD0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922527"/>
            <a:ext cx="1543110" cy="1277888"/>
          </a:xfrm>
          <a:prstGeom prst="rect">
            <a:avLst/>
          </a:prstGeom>
        </p:spPr>
      </p:pic>
      <p:pic>
        <p:nvPicPr>
          <p:cNvPr id="15" name="Picture 14" descr="Screen Shot 2017-04-04 at 12.05.24 PM.png">
            <a:extLst>
              <a:ext uri="{FF2B5EF4-FFF2-40B4-BE49-F238E27FC236}">
                <a16:creationId xmlns="" xmlns:a16="http://schemas.microsoft.com/office/drawing/2014/main" id="{3E3B7DD6-7D97-4C4C-B813-07BEAA88B6D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 xmlns:a16="http://schemas.microsoft.com/office/drawing/2014/main" id="{9DEDB48C-8748-1648-AB35-CFDEF5F72C3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a:extLst>
              <a:ext uri="{FF2B5EF4-FFF2-40B4-BE49-F238E27FC236}">
                <a16:creationId xmlns="" xmlns:a16="http://schemas.microsoft.com/office/drawing/2014/main" id="{7003D373-83D5-4940-A9D2-463953F90A8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 xmlns:a16="http://schemas.microsoft.com/office/drawing/2014/main" id="{5F89F38D-CECC-944C-BB30-CFC71404101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53954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Working it Through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a:t>Working It Through</a:t>
            </a:r>
          </a:p>
        </p:txBody>
      </p:sp>
      <p:pic>
        <p:nvPicPr>
          <p:cNvPr id="11" name="Picture 10">
            <a:extLst>
              <a:ext uri="{FF2B5EF4-FFF2-40B4-BE49-F238E27FC236}">
                <a16:creationId xmlns="" xmlns:a16="http://schemas.microsoft.com/office/drawing/2014/main" id="{11A1A655-DDCF-904D-87E4-330159E5B3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pic>
        <p:nvPicPr>
          <p:cNvPr id="15" name="Picture 14" descr="Screen Shot 2017-04-04 at 12.05.24 PM.png">
            <a:extLst>
              <a:ext uri="{FF2B5EF4-FFF2-40B4-BE49-F238E27FC236}">
                <a16:creationId xmlns="" xmlns:a16="http://schemas.microsoft.com/office/drawing/2014/main" id="{44A864AC-1F54-9749-8F75-CBDA9E15365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 xmlns:a16="http://schemas.microsoft.com/office/drawing/2014/main" id="{6A396E9B-129F-054E-9F34-38EB9C3D1BB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 xmlns:a16="http://schemas.microsoft.com/office/drawing/2014/main" id="{E8529348-0F0C-BB49-8BCF-97F506FD0BB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 xmlns:a16="http://schemas.microsoft.com/office/drawing/2014/main" id="{8E1C9A0E-D7BB-1C49-937B-2168DB57AFE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4825422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In-Class Activity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a:t>In-Class Activities</a:t>
            </a:r>
          </a:p>
        </p:txBody>
      </p:sp>
      <p:pic>
        <p:nvPicPr>
          <p:cNvPr id="11" name="Picture 10">
            <a:extLst>
              <a:ext uri="{FF2B5EF4-FFF2-40B4-BE49-F238E27FC236}">
                <a16:creationId xmlns="" xmlns:a16="http://schemas.microsoft.com/office/drawing/2014/main" id="{C144B6D1-0AE7-F044-A215-ED2B37CF6B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pic>
        <p:nvPicPr>
          <p:cNvPr id="15" name="Picture 14" descr="Screen Shot 2017-04-04 at 12.05.24 PM.png">
            <a:extLst>
              <a:ext uri="{FF2B5EF4-FFF2-40B4-BE49-F238E27FC236}">
                <a16:creationId xmlns="" xmlns:a16="http://schemas.microsoft.com/office/drawing/2014/main" id="{B6701454-8E36-C944-9177-D17BC56F458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 xmlns:a16="http://schemas.microsoft.com/office/drawing/2014/main" id="{B700614D-79EC-7346-A997-F53860D407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 xmlns:a16="http://schemas.microsoft.com/office/drawing/2014/main" id="{F225324E-FE85-804C-9B2A-818B6E04EF7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 xmlns:a16="http://schemas.microsoft.com/office/drawing/2014/main" id="{0638D6D3-A12D-7D4A-906E-E83A94E1DF6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2622172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Blog Post">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E1E0DF"/>
          </a:solidFill>
          <a:ln w="76200" cmpd="sng">
            <a:solidFill>
              <a:srgbClr val="D3382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3" name="Text Placeholder 2"/>
          <p:cNvSpPr>
            <a:spLocks noGrp="1"/>
          </p:cNvSpPr>
          <p:nvPr>
            <p:ph type="body" sz="quarter" idx="10"/>
          </p:nvPr>
        </p:nvSpPr>
        <p:spPr>
          <a:xfrm>
            <a:off x="520702" y="484191"/>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2371009" y="5453062"/>
            <a:ext cx="9587911" cy="1143000"/>
          </a:xfrm>
        </p:spPr>
        <p:txBody>
          <a:bodyPr>
            <a:noAutofit/>
          </a:bodyPr>
          <a:lstStyle>
            <a:lvl1pPr algn="l">
              <a:defRPr sz="2500" b="1">
                <a:solidFill>
                  <a:srgbClr val="DF4E33"/>
                </a:solidFill>
                <a:latin typeface="Arial" charset="0"/>
                <a:ea typeface="Arial" charset="0"/>
                <a:cs typeface="Arial" charset="0"/>
              </a:defRPr>
            </a:lvl1pPr>
          </a:lstStyle>
          <a:p>
            <a:r>
              <a:rPr lang="en-US" err="1"/>
              <a:t>everydayresearchmethods.com</a:t>
            </a:r>
            <a:endParaRPr lang="en-US"/>
          </a:p>
        </p:txBody>
      </p:sp>
      <p:pic>
        <p:nvPicPr>
          <p:cNvPr id="6" name="Picture 5" descr="Screen Shot 2017-04-04 at 11.59.34 AM.png">
            <a:extLst>
              <a:ext uri="{FF2B5EF4-FFF2-40B4-BE49-F238E27FC236}">
                <a16:creationId xmlns="" xmlns:a16="http://schemas.microsoft.com/office/drawing/2014/main" id="{F4301778-A90F-D344-8133-8D4DA89E42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949" y="5332110"/>
            <a:ext cx="1543110" cy="1277888"/>
          </a:xfrm>
          <a:prstGeom prst="rect">
            <a:avLst/>
          </a:prstGeom>
        </p:spPr>
      </p:pic>
    </p:spTree>
    <p:extLst>
      <p:ext uri="{BB962C8B-B14F-4D97-AF65-F5344CB8AC3E}">
        <p14:creationId xmlns:p14="http://schemas.microsoft.com/office/powerpoint/2010/main" val="5662679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Work it through">
    <p:spTree>
      <p:nvGrpSpPr>
        <p:cNvPr id="1" name=""/>
        <p:cNvGrpSpPr/>
        <p:nvPr/>
      </p:nvGrpSpPr>
      <p:grpSpPr>
        <a:xfrm>
          <a:off x="0" y="0"/>
          <a:ext cx="0" cy="0"/>
          <a:chOff x="0" y="0"/>
          <a:chExt cx="0" cy="0"/>
        </a:xfrm>
      </p:grpSpPr>
      <p:pic>
        <p:nvPicPr>
          <p:cNvPr id="3" name="Picture 2" descr="Screen Shot 2017-04-04 at 11.54.2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3445791" cy="1905000"/>
          </a:xfrm>
          <a:prstGeom prst="rect">
            <a:avLst/>
          </a:prstGeom>
        </p:spPr>
      </p:pic>
      <p:pic>
        <p:nvPicPr>
          <p:cNvPr id="4" name="Picture 3" descr="Screen Shot 2017-04-04 at 11.52.4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0"/>
            <a:ext cx="12192000" cy="4953000"/>
          </a:xfrm>
          <a:prstGeom prst="rect">
            <a:avLst/>
          </a:prstGeom>
        </p:spPr>
      </p:pic>
      <p:pic>
        <p:nvPicPr>
          <p:cNvPr id="5" name="Picture 4" descr="Screen Shot 2017-04-04 at 11.55.45 AM.png"/>
          <p:cNvPicPr>
            <a:picLocks noChangeAspect="1"/>
          </p:cNvPicPr>
          <p:nvPr/>
        </p:nvPicPr>
        <p:blipFill rotWithShape="1">
          <a:blip r:embed="rId4">
            <a:extLst>
              <a:ext uri="{28A0092B-C50C-407E-A947-70E740481C1C}">
                <a14:useLocalDpi xmlns:a14="http://schemas.microsoft.com/office/drawing/2010/main" val="0"/>
              </a:ext>
            </a:extLst>
          </a:blip>
          <a:srcRect t="4257" r="11542"/>
          <a:stretch/>
        </p:blipFill>
        <p:spPr>
          <a:xfrm>
            <a:off x="3445790" y="0"/>
            <a:ext cx="8746211" cy="1905000"/>
          </a:xfrm>
          <a:prstGeom prst="rect">
            <a:avLst/>
          </a:prstGeom>
        </p:spPr>
      </p:pic>
    </p:spTree>
    <p:extLst>
      <p:ext uri="{BB962C8B-B14F-4D97-AF65-F5344CB8AC3E}">
        <p14:creationId xmlns:p14="http://schemas.microsoft.com/office/powerpoint/2010/main" val="15976626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732CC997-F513-4161-8FDA-068B0171C0C2}" type="datetime1">
              <a:rPr lang="en-US" smtClean="0"/>
              <a:t>2/9/22</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D077DD1F-020D-4A19-9611-41863FA23D0B}" type="slidenum">
              <a:rPr lang="en-US" smtClean="0"/>
              <a:t>‹#›</a:t>
            </a:fld>
            <a:endParaRPr lang="en-US"/>
          </a:p>
        </p:txBody>
      </p:sp>
    </p:spTree>
    <p:extLst>
      <p:ext uri="{BB962C8B-B14F-4D97-AF65-F5344CB8AC3E}">
        <p14:creationId xmlns:p14="http://schemas.microsoft.com/office/powerpoint/2010/main" val="6489515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vert="horz" wrap="square" lIns="91440" tIns="45720" rIns="91440" bIns="45720" numCol="1" anchor="t" anchorCtr="0" compatLnSpc="1">
            <a:prstTxWarp prst="textNoShape">
              <a:avLst/>
            </a:prstTxWarp>
          </a:bodyPr>
          <a:lstStyle>
            <a:lvl1pPr>
              <a:defRPr sz="1800">
                <a:latin typeface="Calibri" charset="0"/>
              </a:defRPr>
            </a:lvl1pPr>
          </a:lstStyle>
          <a:p>
            <a:fld id="{C7865165-26D9-4DBA-9EE2-74691043CF25}" type="datetime1">
              <a:rPr lang="en-US" altLang="en-US" smtClean="0"/>
              <a:t>2/9/22</a:t>
            </a:fld>
            <a:endParaRPr lang="en-US" alt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fontAlgn="auto">
              <a:spcBef>
                <a:spcPts val="0"/>
              </a:spcBef>
              <a:spcAft>
                <a:spcPts val="0"/>
              </a:spcAft>
              <a:defRPr sz="1800">
                <a:latin typeface="+mn-lt"/>
                <a:ea typeface="+mn-ea"/>
              </a:defRPr>
            </a:lvl1pPr>
          </a:lstStyle>
          <a:p>
            <a:pPr>
              <a:defRPr/>
            </a:pPr>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vert="horz" wrap="square" lIns="91440" tIns="45720" rIns="91440" bIns="45720" numCol="1" anchor="t" anchorCtr="0" compatLnSpc="1">
            <a:prstTxWarp prst="textNoShape">
              <a:avLst/>
            </a:prstTxWarp>
          </a:bodyPr>
          <a:lstStyle>
            <a:lvl1pPr>
              <a:defRPr sz="1800">
                <a:latin typeface="Calibri" charset="0"/>
              </a:defRPr>
            </a:lvl1pPr>
          </a:lstStyle>
          <a:p>
            <a:fld id="{05B30B5B-0CDA-49E8-B4DD-B8E0FA0456D9}" type="slidenum">
              <a:rPr lang="en-US" altLang="en-US"/>
              <a:pPr/>
              <a:t>‹#›</a:t>
            </a:fld>
            <a:endParaRPr lang="en-US" altLang="en-US"/>
          </a:p>
        </p:txBody>
      </p:sp>
    </p:spTree>
    <p:extLst>
      <p:ext uri="{BB962C8B-B14F-4D97-AF65-F5344CB8AC3E}">
        <p14:creationId xmlns:p14="http://schemas.microsoft.com/office/powerpoint/2010/main" val="2782953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685800" y="2194560"/>
            <a:ext cx="10820400" cy="402412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595360" y="6356350"/>
            <a:ext cx="2910840" cy="365125"/>
          </a:xfrm>
          <a:prstGeom prst="rect">
            <a:avLst/>
          </a:prstGeom>
        </p:spPr>
        <p:txBody>
          <a:bodyPr/>
          <a:lstStyle/>
          <a:p>
            <a:fld id="{45504C5E-5E19-4D8B-87BA-78CEAB80C5E7}" type="datetimeFigureOut">
              <a:rPr lang="en-US" smtClean="0"/>
              <a:t>2/9/22</a:t>
            </a:fld>
            <a:endParaRPr lang="en-US"/>
          </a:p>
        </p:txBody>
      </p:sp>
      <p:sp>
        <p:nvSpPr>
          <p:cNvPr id="5" name="Footer Placeholder 4"/>
          <p:cNvSpPr>
            <a:spLocks noGrp="1"/>
          </p:cNvSpPr>
          <p:nvPr>
            <p:ph type="ftr" sz="quarter" idx="11"/>
          </p:nvPr>
        </p:nvSpPr>
        <p:spPr>
          <a:xfrm>
            <a:off x="685800" y="6355845"/>
            <a:ext cx="77724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63000" y="381000"/>
            <a:ext cx="2743200" cy="365125"/>
          </a:xfrm>
          <a:prstGeom prst="rect">
            <a:avLst/>
          </a:prstGeom>
        </p:spPr>
        <p:txBody>
          <a:bodyPr/>
          <a:lstStyle/>
          <a:p>
            <a:fld id="{A037F645-5362-4DF4-8DAB-0C1E719066D7}" type="slidenum">
              <a:rPr lang="en-US" smtClean="0"/>
              <a:t>‹#›</a:t>
            </a:fld>
            <a:endParaRPr lang="en-US"/>
          </a:p>
        </p:txBody>
      </p:sp>
    </p:spTree>
    <p:extLst>
      <p:ext uri="{BB962C8B-B14F-4D97-AF65-F5344CB8AC3E}">
        <p14:creationId xmlns:p14="http://schemas.microsoft.com/office/powerpoint/2010/main" val="30625288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_Active Learning Opener">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noFill/>
          <a:ln w="76200" cmpd="sng">
            <a:solidFill>
              <a:schemeClr val="accent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EE3D8A"/>
              </a:solidFill>
            </a:endParaRPr>
          </a:p>
        </p:txBody>
      </p:sp>
      <p:sp>
        <p:nvSpPr>
          <p:cNvPr id="3" name="Content Placeholder 2"/>
          <p:cNvSpPr>
            <a:spLocks noGrp="1"/>
          </p:cNvSpPr>
          <p:nvPr>
            <p:ph sz="quarter" idx="10" hasCustomPrompt="1"/>
          </p:nvPr>
        </p:nvSpPr>
        <p:spPr>
          <a:xfrm>
            <a:off x="5505775" y="3965094"/>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Multivariate Correlational </a:t>
            </a:r>
          </a:p>
          <a:p>
            <a:pPr lvl="0"/>
            <a:r>
              <a:rPr lang="en-US" dirty="0"/>
              <a:t>Research</a:t>
            </a:r>
          </a:p>
        </p:txBody>
      </p:sp>
      <p:sp>
        <p:nvSpPr>
          <p:cNvPr id="4" name="TextBox 3"/>
          <p:cNvSpPr txBox="1"/>
          <p:nvPr userDrawn="1"/>
        </p:nvSpPr>
        <p:spPr>
          <a:xfrm>
            <a:off x="5505775" y="734225"/>
            <a:ext cx="6167967" cy="1077218"/>
          </a:xfrm>
          <a:prstGeom prst="rect">
            <a:avLst/>
          </a:prstGeom>
          <a:solidFill>
            <a:schemeClr val="accent4"/>
          </a:solidFill>
        </p:spPr>
        <p:txBody>
          <a:bodyPr wrap="square" rtlCol="0">
            <a:spAutoFit/>
          </a:bodyPr>
          <a:lstStyle/>
          <a:p>
            <a:pPr algn="ctr"/>
            <a:r>
              <a:rPr lang="en-US" sz="3200" b="1" dirty="0">
                <a:solidFill>
                  <a:schemeClr val="bg1"/>
                </a:solidFill>
                <a:latin typeface="Arial" charset="0"/>
                <a:ea typeface="Arial" charset="0"/>
                <a:cs typeface="Arial" charset="0"/>
              </a:rPr>
              <a:t>Interactive Lecture</a:t>
            </a:r>
            <a:endParaRPr lang="en-US" sz="3200" b="1" baseline="0" dirty="0">
              <a:solidFill>
                <a:schemeClr val="bg1"/>
              </a:solidFill>
              <a:latin typeface="Arial" charset="0"/>
              <a:ea typeface="Arial" charset="0"/>
              <a:cs typeface="Arial" charset="0"/>
            </a:endParaRPr>
          </a:p>
          <a:p>
            <a:pPr algn="ctr"/>
            <a:r>
              <a:rPr lang="en-US" sz="3200" b="1" baseline="0" dirty="0">
                <a:solidFill>
                  <a:schemeClr val="bg1"/>
                </a:solidFill>
                <a:latin typeface="Arial" charset="0"/>
                <a:ea typeface="Arial" charset="0"/>
                <a:cs typeface="Arial" charset="0"/>
              </a:rPr>
              <a:t>PART IV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5" y="2279731"/>
            <a:ext cx="6167967" cy="1143000"/>
          </a:xfrm>
        </p:spPr>
        <p:txBody>
          <a:bodyPr/>
          <a:lstStyle>
            <a:lvl1pPr algn="ctr">
              <a:defRPr b="1" baseline="0">
                <a:solidFill>
                  <a:schemeClr val="accent4"/>
                </a:solidFill>
                <a:latin typeface="Arial" charset="0"/>
                <a:ea typeface="Arial" charset="0"/>
                <a:cs typeface="Arial" charset="0"/>
              </a:defRPr>
            </a:lvl1pPr>
          </a:lstStyle>
          <a:p>
            <a:r>
              <a:rPr lang="en-US" dirty="0"/>
              <a:t>CHAPTER 9</a:t>
            </a:r>
          </a:p>
        </p:txBody>
      </p:sp>
      <p:pic>
        <p:nvPicPr>
          <p:cNvPr id="13" name="Picture 12">
            <a:extLst>
              <a:ext uri="{FF2B5EF4-FFF2-40B4-BE49-F238E27FC236}">
                <a16:creationId xmlns="" xmlns:a16="http://schemas.microsoft.com/office/drawing/2014/main" id="{050061AE-4601-4944-9F09-87B092C2B11B}"/>
              </a:ext>
              <a:ext uri="{C183D7F6-B498-43B3-948B-1728B52AA6E4}">
                <adec:decorative xmlns="" xmlns:adec="http://schemas.microsoft.com/office/drawing/2017/decorative" val="1"/>
              </a:ext>
            </a:extLst>
          </p:cNvPr>
          <p:cNvPicPr>
            <a:picLocks noChangeAspect="1"/>
          </p:cNvPicPr>
          <p:nvPr userDrawn="1"/>
        </p:nvPicPr>
        <p:blipFill>
          <a:blip r:embed="rId2"/>
          <a:stretch>
            <a:fillRect/>
          </a:stretch>
        </p:blipFill>
        <p:spPr>
          <a:xfrm>
            <a:off x="388085" y="429425"/>
            <a:ext cx="4729605" cy="5389550"/>
          </a:xfrm>
          <a:prstGeom prst="rect">
            <a:avLst/>
          </a:prstGeom>
        </p:spPr>
      </p:pic>
    </p:spTree>
    <p:extLst>
      <p:ext uri="{BB962C8B-B14F-4D97-AF65-F5344CB8AC3E}">
        <p14:creationId xmlns:p14="http://schemas.microsoft.com/office/powerpoint/2010/main" val="36433847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Active Learning Conclusion">
    <p:spTree>
      <p:nvGrpSpPr>
        <p:cNvPr id="1" name=""/>
        <p:cNvGrpSpPr/>
        <p:nvPr/>
      </p:nvGrpSpPr>
      <p:grpSpPr>
        <a:xfrm>
          <a:off x="0" y="0"/>
          <a:ext cx="0" cy="0"/>
          <a:chOff x="0" y="0"/>
          <a:chExt cx="0" cy="0"/>
        </a:xfrm>
      </p:grpSpPr>
      <p:sp>
        <p:nvSpPr>
          <p:cNvPr id="14" name="TextBox 13"/>
          <p:cNvSpPr txBox="1"/>
          <p:nvPr userDrawn="1"/>
        </p:nvSpPr>
        <p:spPr>
          <a:xfrm>
            <a:off x="585969" y="766740"/>
            <a:ext cx="11891031" cy="923330"/>
          </a:xfrm>
          <a:prstGeom prst="rect">
            <a:avLst/>
          </a:prstGeom>
          <a:noFill/>
          <a:ln w="76200" cmpd="sng">
            <a:noFill/>
          </a:ln>
        </p:spPr>
        <p:txBody>
          <a:bodyPr wrap="square" rtlCol="0">
            <a:spAutoFit/>
          </a:bodyPr>
          <a:lstStyle/>
          <a:p>
            <a:r>
              <a:rPr lang="en-US" sz="5400" b="1" u="none" dirty="0">
                <a:solidFill>
                  <a:schemeClr val="accent4"/>
                </a:solidFill>
                <a:latin typeface="Arial"/>
                <a:cs typeface="Arial"/>
              </a:rPr>
              <a:t>Conclusion</a:t>
            </a:r>
            <a:endParaRPr lang="en-US" sz="5400" b="1" baseline="0" dirty="0">
              <a:solidFill>
                <a:schemeClr val="accent4"/>
              </a:solidFill>
              <a:latin typeface="Arial"/>
              <a:cs typeface="Arial"/>
            </a:endParaRPr>
          </a:p>
        </p:txBody>
      </p:sp>
      <p:cxnSp>
        <p:nvCxnSpPr>
          <p:cNvPr id="15" name="Straight Connector 14"/>
          <p:cNvCxnSpPr/>
          <p:nvPr userDrawn="1"/>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4"/>
            </a:solidFill>
          </a:ln>
          <a:effectLst/>
        </p:spPr>
        <p:style>
          <a:lnRef idx="3">
            <a:schemeClr val="dk1"/>
          </a:lnRef>
          <a:fillRef idx="0">
            <a:schemeClr val="dk1"/>
          </a:fillRef>
          <a:effectRef idx="2">
            <a:schemeClr val="dk1"/>
          </a:effectRef>
          <a:fontRef idx="minor">
            <a:schemeClr val="tx1"/>
          </a:fontRef>
        </p:style>
      </p:cxnSp>
      <p:pic>
        <p:nvPicPr>
          <p:cNvPr id="8" name="Picture 7" descr="Diagram&#10;&#10;Description automatically generated">
            <a:extLst>
              <a:ext uri="{FF2B5EF4-FFF2-40B4-BE49-F238E27FC236}">
                <a16:creationId xmlns="" xmlns:a16="http://schemas.microsoft.com/office/drawing/2014/main" id="{9D41FD53-4C65-2047-895B-FFBC84E8818D}"/>
              </a:ext>
            </a:extLst>
          </p:cNvPr>
          <p:cNvPicPr>
            <a:picLocks noChangeAspect="1"/>
          </p:cNvPicPr>
          <p:nvPr userDrawn="1"/>
        </p:nvPicPr>
        <p:blipFill>
          <a:blip r:embed="rId2"/>
          <a:stretch>
            <a:fillRect/>
          </a:stretch>
        </p:blipFill>
        <p:spPr>
          <a:xfrm>
            <a:off x="6759389" y="407256"/>
            <a:ext cx="4658353" cy="5400532"/>
          </a:xfrm>
          <a:prstGeom prst="rect">
            <a:avLst/>
          </a:prstGeom>
        </p:spPr>
      </p:pic>
      <p:sp>
        <p:nvSpPr>
          <p:cNvPr id="12" name="Footer Placeholder 5">
            <a:extLst>
              <a:ext uri="{FF2B5EF4-FFF2-40B4-BE49-F238E27FC236}">
                <a16:creationId xmlns="" xmlns:a16="http://schemas.microsoft.com/office/drawing/2014/main" id="{305D716F-8DBB-0D41-91FD-685775A27EE1}"/>
              </a:ext>
            </a:extLst>
          </p:cNvPr>
          <p:cNvSpPr txBox="1">
            <a:spLocks/>
          </p:cNvSpPr>
          <p:nvPr userDrawn="1"/>
        </p:nvSpPr>
        <p:spPr bwMode="auto">
          <a:xfrm>
            <a:off x="585968" y="6287336"/>
            <a:ext cx="5838865" cy="31709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
        <p:nvSpPr>
          <p:cNvPr id="10" name="TextBox 9">
            <a:extLst>
              <a:ext uri="{FF2B5EF4-FFF2-40B4-BE49-F238E27FC236}">
                <a16:creationId xmlns="" xmlns:a16="http://schemas.microsoft.com/office/drawing/2014/main" id="{FB495EA5-780B-BC47-966B-8F9CF90240DF}"/>
              </a:ext>
            </a:extLst>
          </p:cNvPr>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Interactive Lecture Slides for </a:t>
            </a:r>
          </a:p>
          <a:p>
            <a:pPr algn="ctr"/>
            <a:r>
              <a:rPr lang="en-US" sz="2000" b="1" baseline="0" dirty="0">
                <a:solidFill>
                  <a:schemeClr val="accent4"/>
                </a:solidFill>
                <a:latin typeface="Arial" charset="0"/>
                <a:ea typeface="Arial" charset="0"/>
                <a:cs typeface="Arial" charset="0"/>
              </a:rPr>
              <a:t>Chapter 9</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3"/>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4"/>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Tree>
    <p:extLst>
      <p:ext uri="{BB962C8B-B14F-4D97-AF65-F5344CB8AC3E}">
        <p14:creationId xmlns:p14="http://schemas.microsoft.com/office/powerpoint/2010/main" val="56226371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1"/>
                </a:solidFill>
                <a:latin typeface="Arial" charset="0"/>
                <a:ea typeface="Arial" charset="0"/>
                <a:cs typeface="Arial" charset="0"/>
              </a:defRPr>
            </a:lvl1pPr>
          </a:lstStyle>
          <a:p>
            <a:r>
              <a:rPr lang="en-US"/>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92050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4"/>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4"/>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a:ln>
            <a:noFill/>
          </a:ln>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36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Overview_Text and Photo">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6639984" y="1355725"/>
            <a:ext cx="5283200" cy="4682004"/>
          </a:xfrm>
          <a:prstGeom prst="rect">
            <a:avLst/>
          </a:prstGeom>
        </p:spPr>
        <p:txBody>
          <a:bodyPr/>
          <a:lstStyle/>
          <a:p>
            <a:r>
              <a:rPr lang="en-US"/>
              <a:t>Drag picture to placeholder or click icon to add</a:t>
            </a:r>
          </a:p>
        </p:txBody>
      </p:sp>
      <p:sp>
        <p:nvSpPr>
          <p:cNvPr id="7" name="Text Placeholder 6"/>
          <p:cNvSpPr>
            <a:spLocks noGrp="1"/>
          </p:cNvSpPr>
          <p:nvPr>
            <p:ph type="body" sz="quarter" idx="11"/>
          </p:nvPr>
        </p:nvSpPr>
        <p:spPr>
          <a:xfrm>
            <a:off x="585970" y="1750001"/>
            <a:ext cx="5941484" cy="3603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a:solidFill>
                  <a:schemeClr val="accent1"/>
                </a:solidFill>
                <a:latin typeface="Arial" charset="0"/>
                <a:ea typeface="Arial" charset="0"/>
                <a:cs typeface="Arial" charset="0"/>
              </a:defRPr>
            </a:lvl1pPr>
          </a:lstStyle>
          <a:p>
            <a:r>
              <a:rPr lang="en-US"/>
              <a:t>Section Slide with text + photo</a:t>
            </a:r>
          </a:p>
        </p:txBody>
      </p:sp>
    </p:spTree>
    <p:extLst>
      <p:ext uri="{BB962C8B-B14F-4D97-AF65-F5344CB8AC3E}">
        <p14:creationId xmlns:p14="http://schemas.microsoft.com/office/powerpoint/2010/main" val="2765850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ection Overview_2 Content">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7" name="Text Placeholder 6"/>
          <p:cNvSpPr>
            <a:spLocks noGrp="1"/>
          </p:cNvSpPr>
          <p:nvPr>
            <p:ph type="body" sz="quarter" idx="11"/>
          </p:nvPr>
        </p:nvSpPr>
        <p:spPr>
          <a:xfrm>
            <a:off x="585970" y="1560677"/>
            <a:ext cx="5941484" cy="37929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baseline="0">
                <a:solidFill>
                  <a:schemeClr val="accent1"/>
                </a:solidFill>
                <a:latin typeface="Arial" charset="0"/>
                <a:ea typeface="Arial" charset="0"/>
                <a:cs typeface="Arial" charset="0"/>
              </a:defRPr>
            </a:lvl1pPr>
          </a:lstStyle>
          <a:p>
            <a:r>
              <a:rPr lang="en-US"/>
              <a:t>Section Slide with 2 Content</a:t>
            </a:r>
          </a:p>
        </p:txBody>
      </p:sp>
      <p:sp>
        <p:nvSpPr>
          <p:cNvPr id="3" name="Content Placeholder 2"/>
          <p:cNvSpPr>
            <a:spLocks noGrp="1"/>
          </p:cNvSpPr>
          <p:nvPr>
            <p:ph sz="quarter" idx="12"/>
          </p:nvPr>
        </p:nvSpPr>
        <p:spPr>
          <a:xfrm>
            <a:off x="6813553" y="1423991"/>
            <a:ext cx="5109633" cy="4613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Photo Slide">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585968" y="142969"/>
            <a:ext cx="11337216" cy="1143000"/>
          </a:xfrm>
        </p:spPr>
        <p:txBody>
          <a:bodyPr>
            <a:normAutofit/>
          </a:bodyPr>
          <a:lstStyle>
            <a:lvl1pPr algn="l">
              <a:defRPr sz="4800" b="1">
                <a:solidFill>
                  <a:schemeClr val="accent1"/>
                </a:solidFill>
                <a:latin typeface="Arial" charset="0"/>
                <a:ea typeface="Arial" charset="0"/>
                <a:cs typeface="Arial" charset="0"/>
              </a:defRPr>
            </a:lvl1pPr>
          </a:lstStyle>
          <a:p>
            <a:r>
              <a:rPr lang="en-US"/>
              <a:t>Photo Only Slide</a:t>
            </a:r>
          </a:p>
        </p:txBody>
      </p:sp>
      <p:sp>
        <p:nvSpPr>
          <p:cNvPr id="3" name="Picture Placeholder 2"/>
          <p:cNvSpPr>
            <a:spLocks noGrp="1"/>
          </p:cNvSpPr>
          <p:nvPr>
            <p:ph type="pic" sz="quarter" idx="10"/>
          </p:nvPr>
        </p:nvSpPr>
        <p:spPr>
          <a:xfrm>
            <a:off x="585970" y="1664273"/>
            <a:ext cx="11205633" cy="3689350"/>
          </a:xfrm>
          <a:prstGeom prst="rect">
            <a:avLst/>
          </a:prstGeom>
        </p:spPr>
        <p:txBody>
          <a:bodyPr/>
          <a:lstStyle/>
          <a:p>
            <a:r>
              <a:rPr lang="en-US"/>
              <a:t>Drag picture to placeholder or click icon to add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Lecture Conclusion">
    <p:spTree>
      <p:nvGrpSpPr>
        <p:cNvPr id="1" name=""/>
        <p:cNvGrpSpPr/>
        <p:nvPr/>
      </p:nvGrpSpPr>
      <p:grpSpPr>
        <a:xfrm>
          <a:off x="0" y="0"/>
          <a:ext cx="0" cy="0"/>
          <a:chOff x="0" y="0"/>
          <a:chExt cx="0" cy="0"/>
        </a:xfrm>
      </p:grpSpPr>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585970" y="766740"/>
            <a:ext cx="11891031" cy="923330"/>
          </a:xfrm>
          <a:prstGeom prst="rect">
            <a:avLst/>
          </a:prstGeom>
          <a:noFill/>
          <a:ln w="76200" cmpd="sng">
            <a:noFill/>
          </a:ln>
        </p:spPr>
        <p:txBody>
          <a:bodyPr wrap="square" rtlCol="0">
            <a:spAutoFit/>
          </a:bodyPr>
          <a:lstStyle/>
          <a:p>
            <a:r>
              <a:rPr lang="en-US" sz="5400" b="1" u="none">
                <a:solidFill>
                  <a:schemeClr val="accent1"/>
                </a:solidFill>
                <a:latin typeface="Arial"/>
                <a:cs typeface="Arial"/>
              </a:rPr>
              <a:t>Conclusion</a:t>
            </a:r>
            <a:endParaRPr lang="en-US" sz="5400" b="1" baseline="0">
              <a:solidFill>
                <a:schemeClr val="accent1"/>
              </a:solidFill>
              <a:latin typeface="Arial"/>
              <a:cs typeface="Arial"/>
            </a:endParaRPr>
          </a:p>
        </p:txBody>
      </p:sp>
      <p:sp>
        <p:nvSpPr>
          <p:cNvPr id="11" name="TextBox 10">
            <a:extLst>
              <a:ext uri="{FF2B5EF4-FFF2-40B4-BE49-F238E27FC236}">
                <a16:creationId xmlns="" xmlns:a16="http://schemas.microsoft.com/office/drawing/2014/main" id="{FAB48309-AB9A-AE44-9229-18645D3214B6}"/>
              </a:ext>
            </a:extLst>
          </p:cNvPr>
          <p:cNvSpPr txBox="1"/>
          <p:nvPr userDrawn="1"/>
        </p:nvSpPr>
        <p:spPr>
          <a:xfrm>
            <a:off x="585969" y="2259106"/>
            <a:ext cx="6173420" cy="3754874"/>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Lecture Slides for </a:t>
            </a:r>
          </a:p>
          <a:p>
            <a:pPr algn="ctr"/>
            <a:r>
              <a:rPr lang="en-US" sz="2000" b="1" baseline="0" dirty="0">
                <a:solidFill>
                  <a:schemeClr val="accent1"/>
                </a:solidFill>
                <a:latin typeface="Arial" charset="0"/>
                <a:ea typeface="Arial" charset="0"/>
                <a:cs typeface="Arial" charset="0"/>
              </a:rPr>
              <a:t>Chapter 9</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a:t>
            </a:r>
            <a:r>
              <a:rPr lang="en-US" sz="1800" baseline="0" dirty="0" err="1">
                <a:latin typeface="Arial" charset="0"/>
                <a:ea typeface="Arial" charset="0"/>
                <a:cs typeface="Arial" charset="0"/>
              </a:rPr>
              <a:t>Morling</a:t>
            </a: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2"/>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pic>
        <p:nvPicPr>
          <p:cNvPr id="12" name="Picture 11" descr="Diagram&#10;&#10;Description automatically generated">
            <a:extLst>
              <a:ext uri="{FF2B5EF4-FFF2-40B4-BE49-F238E27FC236}">
                <a16:creationId xmlns="" xmlns:a16="http://schemas.microsoft.com/office/drawing/2014/main" id="{2ABD048D-054D-EA41-9B20-67184BEF9A3C}"/>
              </a:ext>
            </a:extLst>
          </p:cNvPr>
          <p:cNvPicPr>
            <a:picLocks noChangeAspect="1"/>
          </p:cNvPicPr>
          <p:nvPr userDrawn="1"/>
        </p:nvPicPr>
        <p:blipFill>
          <a:blip r:embed="rId3"/>
          <a:stretch>
            <a:fillRect/>
          </a:stretch>
        </p:blipFill>
        <p:spPr>
          <a:xfrm>
            <a:off x="6759389" y="407256"/>
            <a:ext cx="4658353" cy="5400532"/>
          </a:xfrm>
          <a:prstGeom prst="rect">
            <a:avLst/>
          </a:prstGeom>
        </p:spPr>
      </p:pic>
      <p:sp>
        <p:nvSpPr>
          <p:cNvPr id="13" name="Footer Placeholder 5">
            <a:extLst>
              <a:ext uri="{FF2B5EF4-FFF2-40B4-BE49-F238E27FC236}">
                <a16:creationId xmlns="" xmlns:a16="http://schemas.microsoft.com/office/drawing/2014/main" id="{2B60C7D7-D9B6-C64A-B22C-40E67D3B5572}"/>
              </a:ext>
            </a:extLst>
          </p:cNvPr>
          <p:cNvSpPr txBox="1">
            <a:spLocks/>
          </p:cNvSpPr>
          <p:nvPr userDrawn="1"/>
        </p:nvSpPr>
        <p:spPr bwMode="auto">
          <a:xfrm>
            <a:off x="692619" y="6287336"/>
            <a:ext cx="5838865" cy="31709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Tree>
    <p:extLst>
      <p:ext uri="{BB962C8B-B14F-4D97-AF65-F5344CB8AC3E}">
        <p14:creationId xmlns:p14="http://schemas.microsoft.com/office/powerpoint/2010/main" val="1785039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Active Learning Conclusion">
    <p:spTree>
      <p:nvGrpSpPr>
        <p:cNvPr id="1" name=""/>
        <p:cNvGrpSpPr/>
        <p:nvPr/>
      </p:nvGrpSpPr>
      <p:grpSpPr>
        <a:xfrm>
          <a:off x="0" y="0"/>
          <a:ext cx="0" cy="0"/>
          <a:chOff x="0" y="0"/>
          <a:chExt cx="0" cy="0"/>
        </a:xfrm>
      </p:grpSpPr>
      <p:sp>
        <p:nvSpPr>
          <p:cNvPr id="14" name="TextBox 13"/>
          <p:cNvSpPr txBox="1"/>
          <p:nvPr/>
        </p:nvSpPr>
        <p:spPr>
          <a:xfrm>
            <a:off x="585970" y="766740"/>
            <a:ext cx="11891031" cy="923330"/>
          </a:xfrm>
          <a:prstGeom prst="rect">
            <a:avLst/>
          </a:prstGeom>
          <a:noFill/>
          <a:ln w="76200" cmpd="sng">
            <a:noFill/>
          </a:ln>
        </p:spPr>
        <p:txBody>
          <a:bodyPr wrap="square" rtlCol="0">
            <a:spAutoFit/>
          </a:bodyPr>
          <a:lstStyle/>
          <a:p>
            <a:r>
              <a:rPr lang="en-US" sz="5400" b="1" u="none">
                <a:solidFill>
                  <a:schemeClr val="accent1"/>
                </a:solidFill>
                <a:latin typeface="Arial"/>
                <a:cs typeface="Arial"/>
              </a:rPr>
              <a:t>Conclusion</a:t>
            </a:r>
            <a:endParaRPr lang="en-US" sz="5400" b="1" baseline="0">
              <a:solidFill>
                <a:schemeClr val="accent1"/>
              </a:solidFill>
              <a:latin typeface="Arial"/>
              <a:cs typeface="Arial"/>
            </a:endParaRPr>
          </a:p>
        </p:txBody>
      </p:sp>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8" name="TextBox 7">
            <a:extLst>
              <a:ext uri="{FF2B5EF4-FFF2-40B4-BE49-F238E27FC236}">
                <a16:creationId xmlns="" xmlns:a16="http://schemas.microsoft.com/office/drawing/2014/main" id="{E4C1894E-8DB2-4749-ADFF-9ECEC5F60F47}"/>
              </a:ext>
            </a:extLst>
          </p:cNvPr>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Active Learning Slides for </a:t>
            </a:r>
          </a:p>
          <a:p>
            <a:pPr algn="ctr"/>
            <a:r>
              <a:rPr lang="en-US" sz="2000" b="1" baseline="0" dirty="0">
                <a:solidFill>
                  <a:schemeClr val="accent1"/>
                </a:solidFill>
                <a:latin typeface="Arial" charset="0"/>
                <a:ea typeface="Arial" charset="0"/>
                <a:cs typeface="Arial" charset="0"/>
              </a:rPr>
              <a:t>Chapter 9</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3"/>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1" name="Footer Placeholder 5">
            <a:extLst>
              <a:ext uri="{FF2B5EF4-FFF2-40B4-BE49-F238E27FC236}">
                <a16:creationId xmlns="" xmlns:a16="http://schemas.microsoft.com/office/drawing/2014/main" id="{BA521C9C-7D16-054B-BFF8-19E290F8E1BF}"/>
              </a:ext>
            </a:extLst>
          </p:cNvPr>
          <p:cNvSpPr txBox="1">
            <a:spLocks/>
          </p:cNvSpPr>
          <p:nvPr userDrawn="1"/>
        </p:nvSpPr>
        <p:spPr bwMode="auto">
          <a:xfrm>
            <a:off x="585968" y="6306017"/>
            <a:ext cx="5838865" cy="23545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pic>
        <p:nvPicPr>
          <p:cNvPr id="12" name="Picture 11" descr="Diagram&#10;&#10;Description automatically generated">
            <a:extLst>
              <a:ext uri="{FF2B5EF4-FFF2-40B4-BE49-F238E27FC236}">
                <a16:creationId xmlns="" xmlns:a16="http://schemas.microsoft.com/office/drawing/2014/main" id="{10B14672-B24C-6443-9942-50B0DB6707F2}"/>
              </a:ext>
            </a:extLst>
          </p:cNvPr>
          <p:cNvPicPr>
            <a:picLocks noChangeAspect="1"/>
          </p:cNvPicPr>
          <p:nvPr userDrawn="1"/>
        </p:nvPicPr>
        <p:blipFill>
          <a:blip r:embed="rId4"/>
          <a:stretch>
            <a:fillRect/>
          </a:stretch>
        </p:blipFill>
        <p:spPr>
          <a:xfrm>
            <a:off x="7022791" y="581491"/>
            <a:ext cx="4202672" cy="487225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heck Your Understandin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3" name="Text Placeholder 2"/>
          <p:cNvSpPr>
            <a:spLocks noGrp="1"/>
          </p:cNvSpPr>
          <p:nvPr>
            <p:ph type="body" sz="quarter" idx="10"/>
          </p:nvPr>
        </p:nvSpPr>
        <p:spPr>
          <a:xfrm>
            <a:off x="626535" y="1627188"/>
            <a:ext cx="10919884" cy="4733925"/>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5"/>
          <p:cNvSpPr>
            <a:spLocks noGrp="1"/>
          </p:cNvSpPr>
          <p:nvPr>
            <p:ph type="title" hasCustomPrompt="1"/>
          </p:nvPr>
        </p:nvSpPr>
        <p:spPr>
          <a:xfrm>
            <a:off x="1700748" y="257162"/>
            <a:ext cx="9845669" cy="1236296"/>
          </a:xfrm>
        </p:spPr>
        <p:txBody>
          <a:bodyPr>
            <a:noAutofit/>
          </a:bodyPr>
          <a:lstStyle>
            <a:lvl1pPr algn="l">
              <a:defRPr sz="2500" b="1">
                <a:solidFill>
                  <a:srgbClr val="003354"/>
                </a:solidFill>
                <a:latin typeface="Arial" charset="0"/>
                <a:ea typeface="Arial" charset="0"/>
                <a:cs typeface="Arial" charset="0"/>
              </a:defRPr>
            </a:lvl1pPr>
          </a:lstStyle>
          <a:p>
            <a:r>
              <a:rPr lang="en-US"/>
              <a:t>Check Your Understanding</a:t>
            </a:r>
          </a:p>
        </p:txBody>
      </p:sp>
      <p:pic>
        <p:nvPicPr>
          <p:cNvPr id="6" name="Picture 5" descr="Screen Shot 2017-04-04 at 12.05.24 PM.png">
            <a:extLst>
              <a:ext uri="{FF2B5EF4-FFF2-40B4-BE49-F238E27FC236}">
                <a16:creationId xmlns="" xmlns:a16="http://schemas.microsoft.com/office/drawing/2014/main" id="{8A558578-C69A-7C4B-A4E5-2AC52F0D63E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9321" b="39199"/>
          <a:stretch/>
        </p:blipFill>
        <p:spPr>
          <a:xfrm>
            <a:off x="130254" y="269775"/>
            <a:ext cx="1440241" cy="985588"/>
          </a:xfrm>
          <a:prstGeom prst="rect">
            <a:avLst/>
          </a:prstGeom>
        </p:spPr>
      </p:pic>
    </p:spTree>
    <p:extLst>
      <p:ext uri="{BB962C8B-B14F-4D97-AF65-F5344CB8AC3E}">
        <p14:creationId xmlns:p14="http://schemas.microsoft.com/office/powerpoint/2010/main" val="116276385"/>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theme" Target="../theme/theme2.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Master</a:t>
            </a:r>
          </a:p>
        </p:txBody>
      </p:sp>
      <p:sp>
        <p:nvSpPr>
          <p:cNvPr id="7" name="TextBox 6"/>
          <p:cNvSpPr txBox="1"/>
          <p:nvPr/>
        </p:nvSpPr>
        <p:spPr>
          <a:xfrm>
            <a:off x="116775" y="6137310"/>
            <a:ext cx="11891031" cy="646331"/>
          </a:xfrm>
          <a:prstGeom prst="rect">
            <a:avLst/>
          </a:prstGeom>
          <a:solidFill>
            <a:schemeClr val="accent1"/>
          </a:solidFill>
          <a:ln w="76200" cmpd="sng">
            <a:solidFill>
              <a:schemeClr val="bg1"/>
            </a:solidFill>
          </a:ln>
        </p:spPr>
        <p:txBody>
          <a:bodyPr wrap="square" rtlCol="0">
            <a:spAutoFit/>
          </a:bodyPr>
          <a:lstStyle/>
          <a:p>
            <a:r>
              <a:rPr lang="en-US" sz="3600" b="1" u="none" baseline="0">
                <a:solidFill>
                  <a:srgbClr val="F1532D"/>
                </a:solidFill>
                <a:latin typeface="Arial"/>
                <a:cs typeface="Arial"/>
              </a:rPr>
              <a:t>							</a:t>
            </a:r>
          </a:p>
        </p:txBody>
      </p:sp>
    </p:spTree>
    <p:extLst>
      <p:ext uri="{BB962C8B-B14F-4D97-AF65-F5344CB8AC3E}">
        <p14:creationId xmlns:p14="http://schemas.microsoft.com/office/powerpoint/2010/main" val="1018564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6" r:id="rId25"/>
    <p:sldLayoutId id="2147483688" r:id="rId26"/>
    <p:sldLayoutId id="2147483697" r:id="rId27"/>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Master</a:t>
            </a:r>
          </a:p>
        </p:txBody>
      </p:sp>
      <p:sp>
        <p:nvSpPr>
          <p:cNvPr id="7" name="TextBox 6"/>
          <p:cNvSpPr txBox="1"/>
          <p:nvPr userDrawn="1"/>
        </p:nvSpPr>
        <p:spPr>
          <a:xfrm>
            <a:off x="116774" y="6137308"/>
            <a:ext cx="11891031" cy="646331"/>
          </a:xfrm>
          <a:prstGeom prst="rect">
            <a:avLst/>
          </a:prstGeom>
          <a:solidFill>
            <a:schemeClr val="accent4"/>
          </a:solidFill>
          <a:ln w="76200" cmpd="sng">
            <a:solidFill>
              <a:schemeClr val="bg1"/>
            </a:solidFill>
          </a:ln>
        </p:spPr>
        <p:txBody>
          <a:bodyPr wrap="square" rtlCol="0">
            <a:spAutoFit/>
          </a:bodyPr>
          <a:lstStyle/>
          <a:p>
            <a:r>
              <a:rPr lang="en-US" sz="3600" b="1" u="none" baseline="0" dirty="0">
                <a:solidFill>
                  <a:srgbClr val="F1532D"/>
                </a:solidFill>
                <a:latin typeface="Arial"/>
                <a:cs typeface="Arial"/>
              </a:rPr>
              <a:t>							</a:t>
            </a:r>
          </a:p>
        </p:txBody>
      </p:sp>
    </p:spTree>
    <p:extLst>
      <p:ext uri="{BB962C8B-B14F-4D97-AF65-F5344CB8AC3E}">
        <p14:creationId xmlns:p14="http://schemas.microsoft.com/office/powerpoint/2010/main" val="2051301303"/>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www.everydayresearchmethods.com/2017/05/americans-who-can-locate-north-korea-prefer-diplomacy.html" TargetMode="External"/><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1" Type="http://schemas.openxmlformats.org/officeDocument/2006/relationships/slideLayout" Target="../slideLayouts/slideLayout27.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5.xml"/><Relationship Id="rId3" Type="http://schemas.openxmlformats.org/officeDocument/2006/relationships/image" Target="../media/image3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7.jp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4" Type="http://schemas.microsoft.com/office/2007/relationships/hdphoto" Target="../media/hdphoto1.wdp"/><Relationship Id="rId1" Type="http://schemas.openxmlformats.org/officeDocument/2006/relationships/slideLayout" Target="../slideLayouts/slideLayout27.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4" Type="http://schemas.microsoft.com/office/2007/relationships/hdphoto" Target="../media/hdphoto1.wdp"/><Relationship Id="rId1" Type="http://schemas.openxmlformats.org/officeDocument/2006/relationships/slideLayout" Target="../slideLayouts/slideLayout27.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39.jpg"/></Relationships>
</file>

<file path=ppt/slides/_rels/slide21.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5" Type="http://schemas.openxmlformats.org/officeDocument/2006/relationships/hyperlink" Target="http://digitalfirst.bfwpub.com/stats_applet/stats_applet_5_correg.html" TargetMode="External"/><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44.png"/><Relationship Id="rId1" Type="http://schemas.openxmlformats.org/officeDocument/2006/relationships/slideLayout" Target="../slideLayouts/slideLayout27.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4" Type="http://schemas.openxmlformats.org/officeDocument/2006/relationships/image" Target="../media/image46.jpg"/><Relationship Id="rId1" Type="http://schemas.openxmlformats.org/officeDocument/2006/relationships/slideLayout" Target="../slideLayouts/slideLayout27.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5.xml"/><Relationship Id="rId3" Type="http://schemas.openxmlformats.org/officeDocument/2006/relationships/image" Target="../media/image4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8.jp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gif"/><Relationship Id="rId5" Type="http://schemas.openxmlformats.org/officeDocument/2006/relationships/image" Target="../media/image14.gif"/><Relationship Id="rId6" Type="http://schemas.openxmlformats.org/officeDocument/2006/relationships/image" Target="../media/image15.gif"/><Relationship Id="rId7" Type="http://schemas.openxmlformats.org/officeDocument/2006/relationships/image" Target="../media/image16.gif"/><Relationship Id="rId8" Type="http://schemas.openxmlformats.org/officeDocument/2006/relationships/image" Target="../media/image17.gif"/><Relationship Id="rId9" Type="http://schemas.openxmlformats.org/officeDocument/2006/relationships/image" Target="../media/image18.gif"/><Relationship Id="rId1" Type="http://schemas.openxmlformats.org/officeDocument/2006/relationships/slideLayout" Target="../slideLayouts/slideLayout27.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g"/><Relationship Id="rId4" Type="http://schemas.openxmlformats.org/officeDocument/2006/relationships/image" Target="../media/image50.jpg"/><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5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1" Type="http://schemas.openxmlformats.org/officeDocument/2006/relationships/slideLayout" Target="../slideLayouts/slideLayout26.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12.jpeg"/><Relationship Id="rId5" Type="http://schemas.openxmlformats.org/officeDocument/2006/relationships/image" Target="../media/image20.jpg"/><Relationship Id="rId6" Type="http://schemas.openxmlformats.org/officeDocument/2006/relationships/image" Target="../media/image21.gif"/><Relationship Id="rId7" Type="http://schemas.openxmlformats.org/officeDocument/2006/relationships/image" Target="../media/image22.gif"/><Relationship Id="rId1" Type="http://schemas.openxmlformats.org/officeDocument/2006/relationships/slideLayout" Target="../slideLayouts/slideLayout27.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8.xml"/><Relationship Id="rId3" Type="http://schemas.openxmlformats.org/officeDocument/2006/relationships/image" Target="../media/image5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3.xml"/><Relationship Id="rId3" Type="http://schemas.openxmlformats.org/officeDocument/2006/relationships/image" Target="../media/image3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3.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5.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4" Type="http://schemas.microsoft.com/office/2007/relationships/hdphoto" Target="../media/hdphoto2.wdp"/><Relationship Id="rId1" Type="http://schemas.openxmlformats.org/officeDocument/2006/relationships/slideLayout" Target="../slideLayouts/slideLayout27.xml"/><Relationship Id="rId2" Type="http://schemas.openxmlformats.org/officeDocument/2006/relationships/notesSlide" Target="../notesSlides/notesSlide56.xml"/></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4" Type="http://schemas.microsoft.com/office/2007/relationships/hdphoto" Target="../media/hdphoto2.wdp"/><Relationship Id="rId1" Type="http://schemas.openxmlformats.org/officeDocument/2006/relationships/slideLayout" Target="../slideLayouts/slideLayout27.xml"/><Relationship Id="rId2" Type="http://schemas.openxmlformats.org/officeDocument/2006/relationships/notesSlide" Target="../notesSlides/notesSlide57.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4" Type="http://schemas.microsoft.com/office/2007/relationships/hdphoto" Target="../media/hdphoto2.wdp"/><Relationship Id="rId1" Type="http://schemas.openxmlformats.org/officeDocument/2006/relationships/slideLayout" Target="../slideLayouts/slideLayout27.xml"/><Relationship Id="rId2" Type="http://schemas.openxmlformats.org/officeDocument/2006/relationships/notesSlide" Target="../notesSlides/notesSlide58.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4" Type="http://schemas.microsoft.com/office/2007/relationships/hdphoto" Target="../media/hdphoto2.wdp"/><Relationship Id="rId1" Type="http://schemas.openxmlformats.org/officeDocument/2006/relationships/slideLayout" Target="../slideLayouts/slideLayout27.xml"/><Relationship Id="rId2" Type="http://schemas.openxmlformats.org/officeDocument/2006/relationships/notesSlide" Target="../notesSlides/notesSlide5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58.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png"/><Relationship Id="rId5" Type="http://schemas.openxmlformats.org/officeDocument/2006/relationships/image" Target="../media/image28.jpeg"/><Relationship Id="rId6" Type="http://schemas.openxmlformats.org/officeDocument/2006/relationships/image" Target="../media/image29.png"/><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174999" y="0"/>
            <a:ext cx="5065889" cy="914400"/>
          </a:xfrm>
        </p:spPr>
        <p:txBody>
          <a:bodyPr>
            <a:normAutofit fontScale="90000"/>
          </a:bodyPr>
          <a:lstStyle/>
          <a:p>
            <a:r>
              <a:rPr lang="en-US" dirty="0" smtClean="0"/>
              <a:t>Correlational Research</a:t>
            </a:r>
            <a:endParaRPr lang="en-US" dirty="0"/>
          </a:p>
        </p:txBody>
      </p:sp>
      <p:sp>
        <p:nvSpPr>
          <p:cNvPr id="3" name="Content Placeholder 2"/>
          <p:cNvSpPr>
            <a:spLocks noGrp="1"/>
          </p:cNvSpPr>
          <p:nvPr>
            <p:ph idx="1"/>
          </p:nvPr>
        </p:nvSpPr>
        <p:spPr>
          <a:xfrm>
            <a:off x="313896" y="915862"/>
            <a:ext cx="11117823" cy="5535544"/>
          </a:xfrm>
        </p:spPr>
        <p:txBody>
          <a:bodyPr>
            <a:normAutofit fontScale="70000" lnSpcReduction="20000"/>
          </a:bodyPr>
          <a:lstStyle/>
          <a:p>
            <a:pPr marL="0" indent="0">
              <a:spcBef>
                <a:spcPts val="0"/>
              </a:spcBef>
              <a:buNone/>
            </a:pPr>
            <a:r>
              <a:rPr lang="en-US" dirty="0" smtClean="0"/>
              <a:t>I. Describing and Graphing Bivariate Correlations</a:t>
            </a:r>
          </a:p>
          <a:p>
            <a:pPr lvl="1">
              <a:spcBef>
                <a:spcPts val="0"/>
              </a:spcBef>
            </a:pPr>
            <a:r>
              <a:rPr lang="en-US" dirty="0" smtClean="0"/>
              <a:t>Scatterplots, Bar graphs</a:t>
            </a:r>
          </a:p>
          <a:p>
            <a:pPr>
              <a:spcBef>
                <a:spcPts val="0"/>
              </a:spcBef>
            </a:pPr>
            <a:endParaRPr lang="en-US" dirty="0" smtClean="0"/>
          </a:p>
          <a:p>
            <a:pPr marL="0" indent="0">
              <a:spcBef>
                <a:spcPts val="0"/>
              </a:spcBef>
              <a:buNone/>
            </a:pPr>
            <a:r>
              <a:rPr lang="en-US" dirty="0" smtClean="0"/>
              <a:t>II. Interrogating Association Claims (Correlation Designs)</a:t>
            </a:r>
          </a:p>
          <a:p>
            <a:pPr>
              <a:spcBef>
                <a:spcPts val="0"/>
              </a:spcBef>
            </a:pPr>
            <a:r>
              <a:rPr lang="en-US" dirty="0" smtClean="0"/>
              <a:t>A. Construct Validity (BOTH </a:t>
            </a:r>
            <a:r>
              <a:rPr lang="en-US" dirty="0" err="1" smtClean="0"/>
              <a:t>vars</a:t>
            </a:r>
            <a:r>
              <a:rPr lang="en-US" dirty="0" smtClean="0"/>
              <a:t>)</a:t>
            </a:r>
          </a:p>
          <a:p>
            <a:pPr>
              <a:spcBef>
                <a:spcPts val="0"/>
              </a:spcBef>
            </a:pPr>
            <a:r>
              <a:rPr lang="en-US" dirty="0" smtClean="0"/>
              <a:t>B. Statistical Validity</a:t>
            </a:r>
          </a:p>
          <a:p>
            <a:pPr lvl="1">
              <a:spcBef>
                <a:spcPts val="0"/>
              </a:spcBef>
            </a:pPr>
            <a:r>
              <a:rPr lang="en-US" dirty="0"/>
              <a:t>How strong is the relationship? = Effect Size</a:t>
            </a:r>
          </a:p>
          <a:p>
            <a:pPr lvl="1">
              <a:spcBef>
                <a:spcPts val="0"/>
              </a:spcBef>
            </a:pPr>
            <a:r>
              <a:rPr lang="en-US" dirty="0"/>
              <a:t>How precise is the estimate? = CIs</a:t>
            </a:r>
          </a:p>
          <a:p>
            <a:pPr lvl="1">
              <a:spcBef>
                <a:spcPts val="0"/>
              </a:spcBef>
            </a:pPr>
            <a:r>
              <a:rPr lang="en-US" dirty="0"/>
              <a:t>Has it been replicated? </a:t>
            </a:r>
          </a:p>
          <a:p>
            <a:pPr lvl="1">
              <a:spcBef>
                <a:spcPts val="0"/>
              </a:spcBef>
            </a:pPr>
            <a:r>
              <a:rPr lang="en-US" dirty="0"/>
              <a:t>Could outliers be affecting the association?</a:t>
            </a:r>
          </a:p>
          <a:p>
            <a:pPr lvl="1">
              <a:spcBef>
                <a:spcPts val="0"/>
              </a:spcBef>
            </a:pPr>
            <a:r>
              <a:rPr lang="en-US" dirty="0"/>
              <a:t>Is there restriction of range? Is there evidence of selection bias? </a:t>
            </a:r>
          </a:p>
          <a:p>
            <a:pPr lvl="1">
              <a:spcBef>
                <a:spcPts val="0"/>
              </a:spcBef>
            </a:pPr>
            <a:r>
              <a:rPr lang="en-US" dirty="0"/>
              <a:t>Is the association curvilinear?</a:t>
            </a:r>
          </a:p>
          <a:p>
            <a:r>
              <a:rPr lang="en-US" dirty="0" smtClean="0"/>
              <a:t>C. Internal Validity (three criteria for causation, review); Spurious correlations</a:t>
            </a:r>
          </a:p>
          <a:p>
            <a:r>
              <a:rPr lang="en-US" dirty="0" smtClean="0"/>
              <a:t>D. External Validity</a:t>
            </a:r>
          </a:p>
          <a:p>
            <a:pPr lvl="1"/>
            <a:r>
              <a:rPr lang="en-US" dirty="0" smtClean="0"/>
              <a:t>Moderators</a:t>
            </a:r>
          </a:p>
          <a:p>
            <a:pPr marL="0" indent="0">
              <a:buNone/>
            </a:pPr>
            <a:r>
              <a:rPr lang="en-US" dirty="0" smtClean="0"/>
              <a:t>III. Multivariate Designs</a:t>
            </a:r>
          </a:p>
          <a:p>
            <a:pPr marL="514350" indent="-514350">
              <a:buAutoNum type="alphaUcPeriod"/>
            </a:pPr>
            <a:r>
              <a:rPr lang="en-US" dirty="0" smtClean="0"/>
              <a:t>Multiple Regression</a:t>
            </a:r>
          </a:p>
          <a:p>
            <a:pPr marL="514350" indent="-514350">
              <a:buAutoNum type="alphaUcPeriod"/>
            </a:pPr>
            <a:r>
              <a:rPr lang="en-US" dirty="0" smtClean="0"/>
              <a:t>Longitudinal (Cross-Sectional)</a:t>
            </a:r>
            <a:endParaRPr lang="en-US" dirty="0"/>
          </a:p>
        </p:txBody>
      </p:sp>
      <p:pic>
        <p:nvPicPr>
          <p:cNvPr id="4" name="Picture 3"/>
          <p:cNvPicPr>
            <a:picLocks noChangeAspect="1"/>
          </p:cNvPicPr>
          <p:nvPr/>
        </p:nvPicPr>
        <p:blipFill>
          <a:blip r:embed="rId2"/>
          <a:stretch>
            <a:fillRect/>
          </a:stretch>
        </p:blipFill>
        <p:spPr>
          <a:xfrm>
            <a:off x="4515555" y="4485616"/>
            <a:ext cx="7201283" cy="2176858"/>
          </a:xfrm>
          <a:prstGeom prst="rect">
            <a:avLst/>
          </a:prstGeom>
        </p:spPr>
      </p:pic>
    </p:spTree>
    <p:extLst>
      <p:ext uri="{BB962C8B-B14F-4D97-AF65-F5344CB8AC3E}">
        <p14:creationId xmlns:p14="http://schemas.microsoft.com/office/powerpoint/2010/main" val="2420188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20702" y="216080"/>
            <a:ext cx="11097684" cy="743476"/>
          </a:xfrm>
        </p:spPr>
        <p:txBody>
          <a:bodyPr>
            <a:noAutofit/>
          </a:bodyPr>
          <a:lstStyle/>
          <a:p>
            <a:pPr marL="0" indent="0">
              <a:spcBef>
                <a:spcPts val="0"/>
              </a:spcBef>
              <a:buNone/>
            </a:pPr>
            <a:r>
              <a:rPr lang="en-US" sz="2400" b="1" dirty="0" smtClean="0">
                <a:solidFill>
                  <a:srgbClr val="0000FF"/>
                </a:solidFill>
              </a:rPr>
              <a:t>Review: How would you graph this? </a:t>
            </a:r>
          </a:p>
          <a:p>
            <a:pPr marL="0" indent="0">
              <a:spcBef>
                <a:spcPts val="0"/>
              </a:spcBef>
              <a:buNone/>
            </a:pPr>
            <a:r>
              <a:rPr lang="en-US" sz="2400" dirty="0" smtClean="0"/>
              <a:t>Americans Who Can Locate North Korea on a Map Prefer Diplomacy </a:t>
            </a:r>
            <a:endParaRPr lang="en-US" sz="2400" dirty="0"/>
          </a:p>
        </p:txBody>
      </p:sp>
      <p:pic>
        <p:nvPicPr>
          <p:cNvPr id="2050" name="Picture 2" descr="RegionsofAsia_-_Far_East (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334" y="1636888"/>
            <a:ext cx="7459023" cy="484010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creen Shot 2021-10-04 at 11.29.38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9304" y="2031999"/>
            <a:ext cx="4492697" cy="3429001"/>
          </a:xfrm>
          <a:prstGeom prst="rect">
            <a:avLst/>
          </a:prstGeom>
        </p:spPr>
      </p:pic>
    </p:spTree>
    <p:extLst>
      <p:ext uri="{BB962C8B-B14F-4D97-AF65-F5344CB8AC3E}">
        <p14:creationId xmlns:p14="http://schemas.microsoft.com/office/powerpoint/2010/main" val="3886390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000000"/>
                </a:solidFill>
              </a:rPr>
              <a:t>Interrogating Association Claims</a:t>
            </a:r>
          </a:p>
        </p:txBody>
      </p:sp>
      <p:sp>
        <p:nvSpPr>
          <p:cNvPr id="3" name="Text Placeholder 2"/>
          <p:cNvSpPr>
            <a:spLocks noGrp="1"/>
          </p:cNvSpPr>
          <p:nvPr>
            <p:ph type="body" sz="quarter" idx="10"/>
          </p:nvPr>
        </p:nvSpPr>
        <p:spPr>
          <a:xfrm>
            <a:off x="411155" y="1460274"/>
            <a:ext cx="11353888" cy="4725053"/>
          </a:xfrm>
        </p:spPr>
        <p:txBody>
          <a:bodyPr>
            <a:noAutofit/>
          </a:bodyPr>
          <a:lstStyle/>
          <a:p>
            <a:r>
              <a:rPr lang="en-US" sz="3600" dirty="0"/>
              <a:t>Construct validity: How well was </a:t>
            </a:r>
            <a:r>
              <a:rPr lang="en-US" sz="3600" b="1" dirty="0"/>
              <a:t>each</a:t>
            </a:r>
            <a:r>
              <a:rPr lang="en-US" sz="3600" dirty="0"/>
              <a:t> variable measured?</a:t>
            </a:r>
          </a:p>
          <a:p>
            <a:r>
              <a:rPr lang="en-US" sz="3600" dirty="0" smtClean="0">
                <a:solidFill>
                  <a:schemeClr val="tx1"/>
                </a:solidFill>
              </a:rPr>
              <a:t>Statistical </a:t>
            </a:r>
            <a:r>
              <a:rPr lang="en-US" sz="3600" dirty="0">
                <a:solidFill>
                  <a:schemeClr val="tx1"/>
                </a:solidFill>
              </a:rPr>
              <a:t>validity: How </a:t>
            </a:r>
            <a:r>
              <a:rPr lang="en-US" sz="3600" dirty="0"/>
              <a:t>well do the data support the conclusion?</a:t>
            </a:r>
          </a:p>
          <a:p>
            <a:r>
              <a:rPr lang="en-US" sz="3600" dirty="0" smtClean="0"/>
              <a:t>External </a:t>
            </a:r>
            <a:r>
              <a:rPr lang="en-US" sz="3600" dirty="0"/>
              <a:t>validity: To whom can the association be generalized</a:t>
            </a:r>
            <a:r>
              <a:rPr lang="en-US" sz="3600" dirty="0" smtClean="0"/>
              <a:t>?</a:t>
            </a:r>
          </a:p>
          <a:p>
            <a:r>
              <a:rPr lang="en-US" sz="3600" dirty="0" smtClean="0"/>
              <a:t>Internal </a:t>
            </a:r>
            <a:r>
              <a:rPr lang="en-US" sz="3600" dirty="0"/>
              <a:t>validity: Can we make a causal inference from an association</a:t>
            </a:r>
            <a:r>
              <a:rPr lang="en-US" sz="3600" dirty="0" smtClean="0"/>
              <a:t>? </a:t>
            </a:r>
            <a:r>
              <a:rPr lang="en-US" sz="3600" i="1" dirty="0" smtClean="0"/>
              <a:t>(NOT relevant BUT it’s a good idea to remind ourselves of why).</a:t>
            </a:r>
            <a:endParaRPr lang="en-US" sz="3600" i="1" dirty="0"/>
          </a:p>
        </p:txBody>
      </p:sp>
    </p:spTree>
    <p:extLst>
      <p:ext uri="{BB962C8B-B14F-4D97-AF65-F5344CB8AC3E}">
        <p14:creationId xmlns:p14="http://schemas.microsoft.com/office/powerpoint/2010/main" val="2642432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000000"/>
                </a:solidFill>
              </a:rPr>
              <a:t>Construct Validity</a:t>
            </a:r>
          </a:p>
        </p:txBody>
      </p:sp>
      <p:sp>
        <p:nvSpPr>
          <p:cNvPr id="5" name="Text Placeholder 2"/>
          <p:cNvSpPr>
            <a:spLocks noGrp="1"/>
          </p:cNvSpPr>
          <p:nvPr>
            <p:ph type="body" sz="quarter" idx="10"/>
          </p:nvPr>
        </p:nvSpPr>
        <p:spPr>
          <a:xfrm>
            <a:off x="586317" y="1693863"/>
            <a:ext cx="10972800" cy="4510820"/>
          </a:xfrm>
        </p:spPr>
        <p:txBody>
          <a:bodyPr>
            <a:normAutofit/>
          </a:bodyPr>
          <a:lstStyle/>
          <a:p>
            <a:r>
              <a:rPr lang="en-US" sz="3000" dirty="0"/>
              <a:t>Ask about the construct validity of </a:t>
            </a:r>
            <a:r>
              <a:rPr lang="en-US" sz="3000" i="1" dirty="0"/>
              <a:t>each</a:t>
            </a:r>
            <a:r>
              <a:rPr lang="en-US" sz="3000" dirty="0"/>
              <a:t> variable.</a:t>
            </a:r>
          </a:p>
          <a:p>
            <a:pPr lvl="1"/>
            <a:r>
              <a:rPr lang="en-US" sz="2500" dirty="0"/>
              <a:t>How well was </a:t>
            </a:r>
            <a:r>
              <a:rPr lang="en-US" sz="2500" b="1" i="1" dirty="0"/>
              <a:t>each</a:t>
            </a:r>
            <a:r>
              <a:rPr lang="en-US" sz="2500" dirty="0"/>
              <a:t> of the variables measured?</a:t>
            </a:r>
          </a:p>
          <a:p>
            <a:pPr lvl="1"/>
            <a:r>
              <a:rPr lang="en-US" sz="2500" dirty="0"/>
              <a:t>Does the measure have good reliability? </a:t>
            </a:r>
          </a:p>
          <a:p>
            <a:pPr lvl="1"/>
            <a:r>
              <a:rPr lang="en-US" sz="2500" dirty="0"/>
              <a:t>Is it measuring what it’s intended to </a:t>
            </a:r>
            <a:r>
              <a:rPr lang="en-US" sz="2500" dirty="0" smtClean="0"/>
              <a:t>measure (validity)? </a:t>
            </a:r>
            <a:endParaRPr lang="en-US" sz="2500" dirty="0"/>
          </a:p>
          <a:p>
            <a:pPr lvl="2"/>
            <a:r>
              <a:rPr lang="en-US" sz="2500" dirty="0" smtClean="0"/>
              <a:t>(</a:t>
            </a:r>
            <a:r>
              <a:rPr lang="en-US" sz="2500" dirty="0" smtClean="0">
                <a:solidFill>
                  <a:srgbClr val="FF0000"/>
                </a:solidFill>
              </a:rPr>
              <a:t>Later in the course</a:t>
            </a:r>
            <a:r>
              <a:rPr lang="en-US" sz="2500" dirty="0" smtClean="0"/>
              <a:t>):What </a:t>
            </a:r>
            <a:r>
              <a:rPr lang="en-US" sz="2500" dirty="0"/>
              <a:t>is the evidence for its face validity, for its concurrent validity, and for its discriminant and convergent validity?</a:t>
            </a:r>
            <a:endParaRPr lang="en-US" sz="2700" dirty="0"/>
          </a:p>
        </p:txBody>
      </p:sp>
    </p:spTree>
    <p:extLst>
      <p:ext uri="{BB962C8B-B14F-4D97-AF65-F5344CB8AC3E}">
        <p14:creationId xmlns:p14="http://schemas.microsoft.com/office/powerpoint/2010/main" val="35574901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000000"/>
                </a:solidFill>
              </a:rPr>
              <a:t>Statistical </a:t>
            </a:r>
            <a:r>
              <a:rPr lang="en-US" sz="3200" dirty="0" smtClean="0">
                <a:solidFill>
                  <a:srgbClr val="000000"/>
                </a:solidFill>
              </a:rPr>
              <a:t>Validity: Questions to Pose</a:t>
            </a:r>
            <a:endParaRPr lang="en-US" sz="3200" dirty="0">
              <a:solidFill>
                <a:srgbClr val="000000"/>
              </a:solidFill>
            </a:endParaRPr>
          </a:p>
        </p:txBody>
      </p:sp>
      <p:sp>
        <p:nvSpPr>
          <p:cNvPr id="5" name="Text Placeholder 2"/>
          <p:cNvSpPr>
            <a:spLocks noGrp="1"/>
          </p:cNvSpPr>
          <p:nvPr>
            <p:ph type="body" sz="quarter" idx="10"/>
          </p:nvPr>
        </p:nvSpPr>
        <p:spPr>
          <a:xfrm>
            <a:off x="586317" y="1693863"/>
            <a:ext cx="10972800" cy="4667845"/>
          </a:xfrm>
        </p:spPr>
        <p:txBody>
          <a:bodyPr>
            <a:normAutofit/>
          </a:bodyPr>
          <a:lstStyle/>
          <a:p>
            <a:r>
              <a:rPr lang="en-US" sz="2800" dirty="0"/>
              <a:t>How strong is the relationship</a:t>
            </a:r>
            <a:r>
              <a:rPr lang="en-US" sz="2800" dirty="0" smtClean="0"/>
              <a:t>? = Effect Size</a:t>
            </a:r>
            <a:endParaRPr lang="en-US" sz="2800" dirty="0"/>
          </a:p>
          <a:p>
            <a:r>
              <a:rPr lang="en-US" sz="2800" dirty="0"/>
              <a:t>How precise is the estimate</a:t>
            </a:r>
            <a:r>
              <a:rPr lang="en-US" sz="2800" dirty="0" smtClean="0"/>
              <a:t>? = CIs</a:t>
            </a:r>
            <a:endParaRPr lang="en-US" sz="2800" dirty="0"/>
          </a:p>
          <a:p>
            <a:r>
              <a:rPr lang="en-US" sz="2800" dirty="0"/>
              <a:t>Has it been replicated? </a:t>
            </a:r>
          </a:p>
          <a:p>
            <a:r>
              <a:rPr lang="en-US" sz="2800" dirty="0"/>
              <a:t>Could outliers be affecting the association?</a:t>
            </a:r>
          </a:p>
          <a:p>
            <a:r>
              <a:rPr lang="en-US" sz="2800" dirty="0" smtClean="0"/>
              <a:t>*Is </a:t>
            </a:r>
            <a:r>
              <a:rPr lang="en-US" sz="2800" dirty="0"/>
              <a:t>there restriction of range? </a:t>
            </a:r>
            <a:endParaRPr lang="en-US" sz="2800" dirty="0" smtClean="0"/>
          </a:p>
          <a:p>
            <a:pPr lvl="1"/>
            <a:r>
              <a:rPr lang="en-US" sz="2600" dirty="0" smtClean="0"/>
              <a:t>Is </a:t>
            </a:r>
            <a:r>
              <a:rPr lang="en-US" sz="2600" dirty="0"/>
              <a:t>there evidence of selection bias? </a:t>
            </a:r>
          </a:p>
          <a:p>
            <a:r>
              <a:rPr lang="en-US" sz="2800" dirty="0" smtClean="0"/>
              <a:t>*Is </a:t>
            </a:r>
            <a:r>
              <a:rPr lang="en-US" sz="2800" dirty="0"/>
              <a:t>the association curvilinear</a:t>
            </a:r>
            <a:r>
              <a:rPr lang="en-US" sz="2800" dirty="0" smtClean="0"/>
              <a:t>? </a:t>
            </a:r>
          </a:p>
          <a:p>
            <a:pPr marL="0" indent="0">
              <a:buNone/>
            </a:pPr>
            <a:endParaRPr lang="en-US" sz="2100" dirty="0" smtClean="0">
              <a:solidFill>
                <a:schemeClr val="accent5"/>
              </a:solidFill>
            </a:endParaRPr>
          </a:p>
          <a:p>
            <a:pPr marL="0" indent="0">
              <a:buNone/>
            </a:pPr>
            <a:r>
              <a:rPr lang="en-US" sz="2100" dirty="0" smtClean="0">
                <a:solidFill>
                  <a:schemeClr val="accent5"/>
                </a:solidFill>
              </a:rPr>
              <a:t>*</a:t>
            </a:r>
            <a:r>
              <a:rPr lang="en-US" sz="2100" dirty="0">
                <a:solidFill>
                  <a:schemeClr val="accent5"/>
                </a:solidFill>
              </a:rPr>
              <a:t>(You read about </a:t>
            </a:r>
            <a:r>
              <a:rPr lang="en-US" sz="2100" dirty="0" smtClean="0">
                <a:solidFill>
                  <a:schemeClr val="accent5"/>
                </a:solidFill>
              </a:rPr>
              <a:t>and concepts seems reasonably easy, so </a:t>
            </a:r>
            <a:r>
              <a:rPr lang="en-US" sz="2100" dirty="0">
                <a:solidFill>
                  <a:schemeClr val="accent5"/>
                </a:solidFill>
              </a:rPr>
              <a:t>not covered in lecture, unless there are </a:t>
            </a:r>
            <a:r>
              <a:rPr lang="en-US" sz="2100" dirty="0" smtClean="0">
                <a:solidFill>
                  <a:schemeClr val="accent5"/>
                </a:solidFill>
              </a:rPr>
              <a:t>questions)</a:t>
            </a:r>
            <a:endParaRPr lang="en-US" sz="2100" dirty="0">
              <a:solidFill>
                <a:schemeClr val="accent5"/>
              </a:solidFill>
            </a:endParaRPr>
          </a:p>
          <a:p>
            <a:endParaRPr lang="en-US" sz="2800" dirty="0" smtClean="0"/>
          </a:p>
        </p:txBody>
      </p:sp>
    </p:spTree>
    <p:extLst>
      <p:ext uri="{BB962C8B-B14F-4D97-AF65-F5344CB8AC3E}">
        <p14:creationId xmlns:p14="http://schemas.microsoft.com/office/powerpoint/2010/main" val="133637641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Interrogating association claims</a:t>
            </a:r>
            <a:endParaRPr lang="en-US" sz="2600" dirty="0"/>
          </a:p>
        </p:txBody>
      </p:sp>
      <p:sp>
        <p:nvSpPr>
          <p:cNvPr id="5" name="Content Placeholder 2"/>
          <p:cNvSpPr>
            <a:spLocks noGrp="1"/>
          </p:cNvSpPr>
          <p:nvPr>
            <p:ph sz="quarter" idx="1"/>
          </p:nvPr>
        </p:nvSpPr>
        <p:spPr>
          <a:xfrm>
            <a:off x="402336" y="1330675"/>
            <a:ext cx="11338560" cy="5155931"/>
          </a:xfrm>
        </p:spPr>
        <p:txBody>
          <a:bodyPr>
            <a:noAutofit/>
          </a:bodyPr>
          <a:lstStyle/>
          <a:p>
            <a:pPr>
              <a:lnSpc>
                <a:spcPct val="120000"/>
              </a:lnSpc>
              <a:spcAft>
                <a:spcPts val="1200"/>
              </a:spcAft>
            </a:pPr>
            <a:r>
              <a:rPr lang="en-US" sz="2400" dirty="0" smtClean="0">
                <a:solidFill>
                  <a:srgbClr val="000000"/>
                </a:solidFill>
                <a:latin typeface="Century Gothic"/>
                <a:cs typeface="Century Gothic"/>
              </a:rPr>
              <a:t>Statistical validity: </a:t>
            </a:r>
            <a:r>
              <a:rPr lang="en-US" sz="2400" dirty="0" smtClean="0">
                <a:latin typeface="Century Gothic"/>
                <a:cs typeface="Century Gothic"/>
              </a:rPr>
              <a:t>How well do the data support the conclusion?</a:t>
            </a:r>
          </a:p>
          <a:p>
            <a:pPr lvl="1">
              <a:lnSpc>
                <a:spcPct val="120000"/>
              </a:lnSpc>
              <a:spcAft>
                <a:spcPts val="1200"/>
              </a:spcAft>
            </a:pPr>
            <a:r>
              <a:rPr lang="en-US" sz="2200" b="1" dirty="0" smtClean="0">
                <a:latin typeface="Century Gothic"/>
                <a:cs typeface="Century Gothic"/>
              </a:rPr>
              <a:t>What is the effect size?                                                         1. </a:t>
            </a:r>
            <a:r>
              <a:rPr lang="en-US" sz="2200" dirty="0" smtClean="0">
                <a:latin typeface="Century Gothic"/>
                <a:cs typeface="Century Gothic"/>
              </a:rPr>
              <a:t>(i.e., how strong is the correlation?)</a:t>
            </a:r>
          </a:p>
        </p:txBody>
      </p:sp>
      <p:sp>
        <p:nvSpPr>
          <p:cNvPr id="18" name="TextBox 17"/>
          <p:cNvSpPr txBox="1"/>
          <p:nvPr/>
        </p:nvSpPr>
        <p:spPr>
          <a:xfrm>
            <a:off x="4315148" y="3251383"/>
            <a:ext cx="3337795" cy="769441"/>
          </a:xfrm>
          <a:prstGeom prst="rect">
            <a:avLst/>
          </a:prstGeom>
          <a:noFill/>
        </p:spPr>
        <p:txBody>
          <a:bodyPr wrap="square" rtlCol="0">
            <a:spAutoFit/>
          </a:bodyPr>
          <a:lstStyle/>
          <a:p>
            <a:pPr algn="ctr"/>
            <a:r>
              <a:rPr lang="en-US" sz="2200" dirty="0" smtClean="0">
                <a:solidFill>
                  <a:srgbClr val="CD2529"/>
                </a:solidFill>
                <a:latin typeface="Chalkboard"/>
                <a:cs typeface="Chalkboard"/>
              </a:rPr>
              <a:t>more accurate predictions</a:t>
            </a:r>
          </a:p>
        </p:txBody>
      </p:sp>
      <p:pic>
        <p:nvPicPr>
          <p:cNvPr id="19" name="Picture 18"/>
          <p:cNvPicPr>
            <a:picLocks noChangeAspect="1"/>
          </p:cNvPicPr>
          <p:nvPr/>
        </p:nvPicPr>
        <p:blipFill rotWithShape="1">
          <a:blip r:embed="rId3"/>
          <a:srcRect l="44571" t="-8257" r="-758" b="-1"/>
          <a:stretch/>
        </p:blipFill>
        <p:spPr>
          <a:xfrm rot="10800000" flipV="1">
            <a:off x="4026544" y="3737643"/>
            <a:ext cx="646605" cy="709002"/>
          </a:xfrm>
          <a:prstGeom prst="rect">
            <a:avLst/>
          </a:prstGeom>
        </p:spPr>
      </p:pic>
      <p:sp>
        <p:nvSpPr>
          <p:cNvPr id="35" name="TextBox 34"/>
          <p:cNvSpPr txBox="1"/>
          <p:nvPr/>
        </p:nvSpPr>
        <p:spPr>
          <a:xfrm>
            <a:off x="1238339" y="6100398"/>
            <a:ext cx="1015685" cy="369332"/>
          </a:xfrm>
          <a:prstGeom prst="rect">
            <a:avLst/>
          </a:prstGeom>
          <a:noFill/>
        </p:spPr>
        <p:txBody>
          <a:bodyPr wrap="none" rtlCol="0">
            <a:spAutoFit/>
          </a:bodyPr>
          <a:lstStyle/>
          <a:p>
            <a:r>
              <a:rPr lang="en-US" dirty="0" smtClean="0">
                <a:solidFill>
                  <a:schemeClr val="tx2"/>
                </a:solidFill>
              </a:rPr>
              <a:t>Drug use</a:t>
            </a:r>
            <a:endParaRPr lang="en-US" dirty="0">
              <a:solidFill>
                <a:schemeClr val="tx2"/>
              </a:solidFill>
            </a:endParaRPr>
          </a:p>
        </p:txBody>
      </p:sp>
      <p:sp>
        <p:nvSpPr>
          <p:cNvPr id="36" name="TextBox 35"/>
          <p:cNvSpPr txBox="1"/>
          <p:nvPr/>
        </p:nvSpPr>
        <p:spPr>
          <a:xfrm rot="16200000">
            <a:off x="-33949" y="5076997"/>
            <a:ext cx="1280444" cy="369332"/>
          </a:xfrm>
          <a:prstGeom prst="rect">
            <a:avLst/>
          </a:prstGeom>
          <a:noFill/>
        </p:spPr>
        <p:txBody>
          <a:bodyPr wrap="none" rtlCol="0">
            <a:spAutoFit/>
          </a:bodyPr>
          <a:lstStyle/>
          <a:p>
            <a:r>
              <a:rPr lang="en-US" dirty="0" smtClean="0">
                <a:solidFill>
                  <a:schemeClr val="tx2"/>
                </a:solidFill>
              </a:rPr>
              <a:t>self-esteem</a:t>
            </a:r>
            <a:endParaRPr lang="en-US" dirty="0">
              <a:solidFill>
                <a:schemeClr val="tx2"/>
              </a:solidFill>
            </a:endParaRPr>
          </a:p>
        </p:txBody>
      </p:sp>
      <p:sp>
        <p:nvSpPr>
          <p:cNvPr id="37" name="TextBox 36"/>
          <p:cNvSpPr txBox="1"/>
          <p:nvPr/>
        </p:nvSpPr>
        <p:spPr>
          <a:xfrm>
            <a:off x="5152627" y="6100818"/>
            <a:ext cx="1015685" cy="369332"/>
          </a:xfrm>
          <a:prstGeom prst="rect">
            <a:avLst/>
          </a:prstGeom>
          <a:noFill/>
        </p:spPr>
        <p:txBody>
          <a:bodyPr wrap="none" rtlCol="0">
            <a:spAutoFit/>
          </a:bodyPr>
          <a:lstStyle/>
          <a:p>
            <a:r>
              <a:rPr lang="en-US" dirty="0" smtClean="0">
                <a:solidFill>
                  <a:schemeClr val="tx2"/>
                </a:solidFill>
              </a:rPr>
              <a:t>Drug use</a:t>
            </a:r>
            <a:endParaRPr lang="en-US" dirty="0">
              <a:solidFill>
                <a:schemeClr val="tx2"/>
              </a:solidFill>
            </a:endParaRPr>
          </a:p>
        </p:txBody>
      </p:sp>
      <p:sp>
        <p:nvSpPr>
          <p:cNvPr id="38" name="TextBox 37"/>
          <p:cNvSpPr txBox="1"/>
          <p:nvPr/>
        </p:nvSpPr>
        <p:spPr>
          <a:xfrm rot="16200000">
            <a:off x="3880339" y="5077417"/>
            <a:ext cx="1280444" cy="369332"/>
          </a:xfrm>
          <a:prstGeom prst="rect">
            <a:avLst/>
          </a:prstGeom>
          <a:noFill/>
        </p:spPr>
        <p:txBody>
          <a:bodyPr wrap="none" rtlCol="0">
            <a:spAutoFit/>
          </a:bodyPr>
          <a:lstStyle/>
          <a:p>
            <a:r>
              <a:rPr lang="en-US" dirty="0" smtClean="0">
                <a:solidFill>
                  <a:schemeClr val="tx2"/>
                </a:solidFill>
              </a:rPr>
              <a:t>self-esteem</a:t>
            </a:r>
            <a:endParaRPr lang="en-US" dirty="0">
              <a:solidFill>
                <a:schemeClr val="tx2"/>
              </a:solidFill>
            </a:endParaRPr>
          </a:p>
        </p:txBody>
      </p:sp>
      <p:sp>
        <p:nvSpPr>
          <p:cNvPr id="39" name="TextBox 38"/>
          <p:cNvSpPr txBox="1"/>
          <p:nvPr/>
        </p:nvSpPr>
        <p:spPr>
          <a:xfrm>
            <a:off x="9246940" y="6100398"/>
            <a:ext cx="1015685" cy="369332"/>
          </a:xfrm>
          <a:prstGeom prst="rect">
            <a:avLst/>
          </a:prstGeom>
          <a:noFill/>
        </p:spPr>
        <p:txBody>
          <a:bodyPr wrap="none" rtlCol="0">
            <a:spAutoFit/>
          </a:bodyPr>
          <a:lstStyle/>
          <a:p>
            <a:r>
              <a:rPr lang="en-US" dirty="0" smtClean="0">
                <a:solidFill>
                  <a:schemeClr val="tx2"/>
                </a:solidFill>
              </a:rPr>
              <a:t>Drug use</a:t>
            </a:r>
            <a:endParaRPr lang="en-US" dirty="0">
              <a:solidFill>
                <a:schemeClr val="tx2"/>
              </a:solidFill>
            </a:endParaRPr>
          </a:p>
        </p:txBody>
      </p:sp>
      <p:sp>
        <p:nvSpPr>
          <p:cNvPr id="40" name="TextBox 39"/>
          <p:cNvSpPr txBox="1"/>
          <p:nvPr/>
        </p:nvSpPr>
        <p:spPr>
          <a:xfrm rot="16200000">
            <a:off x="7779712" y="5076997"/>
            <a:ext cx="1280444" cy="369332"/>
          </a:xfrm>
          <a:prstGeom prst="rect">
            <a:avLst/>
          </a:prstGeom>
          <a:noFill/>
        </p:spPr>
        <p:txBody>
          <a:bodyPr wrap="none" rtlCol="0">
            <a:spAutoFit/>
          </a:bodyPr>
          <a:lstStyle/>
          <a:p>
            <a:r>
              <a:rPr lang="en-US" dirty="0" smtClean="0">
                <a:solidFill>
                  <a:schemeClr val="tx2"/>
                </a:solidFill>
              </a:rPr>
              <a:t>self-esteem</a:t>
            </a:r>
            <a:endParaRPr lang="en-US" dirty="0">
              <a:solidFill>
                <a:schemeClr val="tx2"/>
              </a:solidFill>
            </a:endParaRPr>
          </a:p>
        </p:txBody>
      </p:sp>
      <p:sp>
        <p:nvSpPr>
          <p:cNvPr id="41" name="Rounded Rectangle 40"/>
          <p:cNvSpPr/>
          <p:nvPr/>
        </p:nvSpPr>
        <p:spPr>
          <a:xfrm>
            <a:off x="1238339" y="4121961"/>
            <a:ext cx="1446133" cy="412692"/>
          </a:xfrm>
          <a:prstGeom prst="roundRect">
            <a:avLst/>
          </a:prstGeom>
          <a:solidFill>
            <a:schemeClr val="accent1">
              <a:alpha val="99000"/>
            </a:schemeClr>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333333"/>
                </a:solidFill>
              </a:rPr>
              <a:t>r</a:t>
            </a:r>
            <a:r>
              <a:rPr lang="en-US" dirty="0" smtClean="0">
                <a:solidFill>
                  <a:srgbClr val="333333"/>
                </a:solidFill>
              </a:rPr>
              <a:t> = .35</a:t>
            </a:r>
            <a:endParaRPr lang="en-US" dirty="0">
              <a:solidFill>
                <a:srgbClr val="333333"/>
              </a:solidFill>
            </a:endParaRPr>
          </a:p>
        </p:txBody>
      </p:sp>
      <p:sp>
        <p:nvSpPr>
          <p:cNvPr id="42" name="Rounded Rectangle 41"/>
          <p:cNvSpPr/>
          <p:nvPr/>
        </p:nvSpPr>
        <p:spPr>
          <a:xfrm>
            <a:off x="5122985" y="4037557"/>
            <a:ext cx="1481015" cy="336492"/>
          </a:xfrm>
          <a:prstGeom prst="roundRect">
            <a:avLst/>
          </a:prstGeom>
          <a:solidFill>
            <a:schemeClr val="accent1">
              <a:alpha val="99000"/>
            </a:schemeClr>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333333"/>
                </a:solidFill>
              </a:rPr>
              <a:t>r</a:t>
            </a:r>
            <a:r>
              <a:rPr lang="en-US" dirty="0" smtClean="0">
                <a:solidFill>
                  <a:srgbClr val="333333"/>
                </a:solidFill>
              </a:rPr>
              <a:t> = .83</a:t>
            </a:r>
            <a:endParaRPr lang="en-US" dirty="0">
              <a:solidFill>
                <a:srgbClr val="333333"/>
              </a:solidFill>
            </a:endParaRPr>
          </a:p>
        </p:txBody>
      </p:sp>
      <p:sp>
        <p:nvSpPr>
          <p:cNvPr id="43" name="Rounded Rectangle 42"/>
          <p:cNvSpPr/>
          <p:nvPr/>
        </p:nvSpPr>
        <p:spPr>
          <a:xfrm>
            <a:off x="9067309" y="4020437"/>
            <a:ext cx="1702291" cy="412692"/>
          </a:xfrm>
          <a:prstGeom prst="roundRect">
            <a:avLst/>
          </a:prstGeom>
          <a:solidFill>
            <a:schemeClr val="accent1">
              <a:alpha val="99000"/>
            </a:schemeClr>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333333"/>
                </a:solidFill>
              </a:rPr>
              <a:t>r</a:t>
            </a:r>
            <a:r>
              <a:rPr lang="en-US" dirty="0" smtClean="0">
                <a:solidFill>
                  <a:srgbClr val="333333"/>
                </a:solidFill>
              </a:rPr>
              <a:t> = 1.00</a:t>
            </a:r>
            <a:endParaRPr lang="en-US" dirty="0">
              <a:solidFill>
                <a:srgbClr val="333333"/>
              </a:solidFill>
            </a:endParaRPr>
          </a:p>
        </p:txBody>
      </p:sp>
      <p:sp>
        <p:nvSpPr>
          <p:cNvPr id="44" name="TextBox 43"/>
          <p:cNvSpPr txBox="1"/>
          <p:nvPr/>
        </p:nvSpPr>
        <p:spPr>
          <a:xfrm>
            <a:off x="8284861" y="3250997"/>
            <a:ext cx="3750273" cy="769441"/>
          </a:xfrm>
          <a:prstGeom prst="rect">
            <a:avLst/>
          </a:prstGeom>
          <a:noFill/>
        </p:spPr>
        <p:txBody>
          <a:bodyPr wrap="square" rtlCol="0">
            <a:spAutoFit/>
          </a:bodyPr>
          <a:lstStyle/>
          <a:p>
            <a:pPr algn="ctr"/>
            <a:r>
              <a:rPr lang="en-US" sz="2200" u="sng" dirty="0" smtClean="0">
                <a:solidFill>
                  <a:srgbClr val="CD2529"/>
                </a:solidFill>
                <a:latin typeface="Chalkboard"/>
                <a:cs typeface="Chalkboard"/>
              </a:rPr>
              <a:t>perfectly</a:t>
            </a:r>
            <a:r>
              <a:rPr lang="en-US" sz="2200" dirty="0" smtClean="0">
                <a:solidFill>
                  <a:srgbClr val="CD2529"/>
                </a:solidFill>
                <a:latin typeface="Chalkboard"/>
                <a:cs typeface="Chalkboard"/>
              </a:rPr>
              <a:t> accurate predictions</a:t>
            </a:r>
          </a:p>
        </p:txBody>
      </p:sp>
      <p:pic>
        <p:nvPicPr>
          <p:cNvPr id="45" name="Picture 44"/>
          <p:cNvPicPr>
            <a:picLocks noChangeAspect="1"/>
          </p:cNvPicPr>
          <p:nvPr/>
        </p:nvPicPr>
        <p:blipFill rotWithShape="1">
          <a:blip r:embed="rId3"/>
          <a:srcRect l="44571" t="-8257" r="-758" b="-1"/>
          <a:stretch/>
        </p:blipFill>
        <p:spPr>
          <a:xfrm rot="10800000" flipV="1">
            <a:off x="7846206" y="3737643"/>
            <a:ext cx="646605" cy="709002"/>
          </a:xfrm>
          <a:prstGeom prst="rect">
            <a:avLst/>
          </a:prstGeom>
        </p:spPr>
      </p:pic>
      <p:pic>
        <p:nvPicPr>
          <p:cNvPr id="6" name="Picture 5" descr="Screen Shot 2021-10-03 at 5.03.2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495" y="4573928"/>
            <a:ext cx="2796135" cy="1575542"/>
          </a:xfrm>
          <a:prstGeom prst="rect">
            <a:avLst/>
          </a:prstGeom>
        </p:spPr>
      </p:pic>
      <p:pic>
        <p:nvPicPr>
          <p:cNvPr id="7" name="Picture 6" descr="Screen Shot 2021-10-03 at 5.04.01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6783" y="4535073"/>
            <a:ext cx="2890356" cy="1575542"/>
          </a:xfrm>
          <a:prstGeom prst="rect">
            <a:avLst/>
          </a:prstGeom>
        </p:spPr>
      </p:pic>
      <p:pic>
        <p:nvPicPr>
          <p:cNvPr id="8" name="Picture 7" descr="Screen Shot 2021-10-03 at 5.05.20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1685" y="4534653"/>
            <a:ext cx="2371904" cy="1542448"/>
          </a:xfrm>
          <a:prstGeom prst="rect">
            <a:avLst/>
          </a:prstGeom>
        </p:spPr>
      </p:pic>
    </p:spTree>
    <p:extLst>
      <p:ext uri="{BB962C8B-B14F-4D97-AF65-F5344CB8AC3E}">
        <p14:creationId xmlns:p14="http://schemas.microsoft.com/office/powerpoint/2010/main" val="3787544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9" grpId="0"/>
      <p:bldP spid="40" grpId="0"/>
      <p:bldP spid="41" grpId="0" animBg="1"/>
      <p:bldP spid="42" grpId="0" animBg="1"/>
      <p:bldP spid="43" grpId="0" animBg="1"/>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000000"/>
                </a:solidFill>
              </a:rPr>
              <a:t>Evaluating Effect Size</a:t>
            </a:r>
          </a:p>
        </p:txBody>
      </p:sp>
      <p:sp>
        <p:nvSpPr>
          <p:cNvPr id="5" name="Text Placeholder 2"/>
          <p:cNvSpPr>
            <a:spLocks noGrp="1"/>
          </p:cNvSpPr>
          <p:nvPr>
            <p:ph type="body" sz="quarter" idx="10"/>
          </p:nvPr>
        </p:nvSpPr>
        <p:spPr>
          <a:xfrm>
            <a:off x="585968" y="1928644"/>
            <a:ext cx="10513840" cy="3644900"/>
          </a:xfrm>
        </p:spPr>
        <p:txBody>
          <a:bodyPr>
            <a:normAutofit/>
          </a:bodyPr>
          <a:lstStyle/>
          <a:p>
            <a:r>
              <a:rPr lang="en-US" sz="2800" dirty="0"/>
              <a:t>All else being equal, larger effect sizes are more important</a:t>
            </a:r>
          </a:p>
          <a:p>
            <a:r>
              <a:rPr lang="en-US" sz="2800" dirty="0" smtClean="0"/>
              <a:t>Benchmarks</a:t>
            </a:r>
            <a:r>
              <a:rPr lang="en-US" sz="2800" dirty="0"/>
              <a:t>: “compared to what</a:t>
            </a:r>
            <a:r>
              <a:rPr lang="en-US" sz="2800" dirty="0" smtClean="0"/>
              <a:t>?</a:t>
            </a:r>
          </a:p>
          <a:p>
            <a:r>
              <a:rPr lang="en-US" sz="2800" dirty="0"/>
              <a:t>“Small” effect sizes can compound over many observations (tiny effects can “add up”)</a:t>
            </a:r>
          </a:p>
          <a:p>
            <a:r>
              <a:rPr lang="en-US" sz="2800" dirty="0"/>
              <a:t>Examples: </a:t>
            </a:r>
          </a:p>
          <a:p>
            <a:pPr lvl="1"/>
            <a:r>
              <a:rPr lang="en-US" sz="2600" dirty="0"/>
              <a:t>star baseball hitters (r = +.05) </a:t>
            </a:r>
          </a:p>
          <a:p>
            <a:pPr lvl="1"/>
            <a:r>
              <a:rPr lang="en-US" sz="2600" dirty="0"/>
              <a:t>Agreeableness r = .07</a:t>
            </a:r>
          </a:p>
          <a:p>
            <a:endParaRPr lang="en-US" sz="2800" dirty="0"/>
          </a:p>
        </p:txBody>
      </p:sp>
    </p:spTree>
    <p:extLst>
      <p:ext uri="{BB962C8B-B14F-4D97-AF65-F5344CB8AC3E}">
        <p14:creationId xmlns:p14="http://schemas.microsoft.com/office/powerpoint/2010/main" val="225116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1885084" cy="914400"/>
          </a:xfrm>
        </p:spPr>
        <p:txBody>
          <a:bodyPr/>
          <a:lstStyle/>
          <a:p>
            <a:r>
              <a:rPr lang="en-US" dirty="0">
                <a:solidFill>
                  <a:srgbClr val="000000"/>
                </a:solidFill>
                <a:cs typeface="Century Gothic"/>
              </a:rPr>
              <a:t>Statistical validity: </a:t>
            </a:r>
            <a:endParaRPr lang="en-US" dirty="0">
              <a:solidFill>
                <a:srgbClr val="000000"/>
              </a:solidFill>
            </a:endParaRPr>
          </a:p>
        </p:txBody>
      </p:sp>
      <p:sp>
        <p:nvSpPr>
          <p:cNvPr id="3" name="Content Placeholder 2"/>
          <p:cNvSpPr>
            <a:spLocks noGrp="1"/>
          </p:cNvSpPr>
          <p:nvPr>
            <p:ph idx="1"/>
          </p:nvPr>
        </p:nvSpPr>
        <p:spPr>
          <a:xfrm>
            <a:off x="680360" y="1214716"/>
            <a:ext cx="10495640" cy="3670767"/>
          </a:xfrm>
        </p:spPr>
        <p:txBody>
          <a:bodyPr/>
          <a:lstStyle/>
          <a:p>
            <a:r>
              <a:rPr lang="en-US" dirty="0" smtClean="0">
                <a:cs typeface="Century Gothic"/>
              </a:rPr>
              <a:t>How </a:t>
            </a:r>
            <a:r>
              <a:rPr lang="en-US" dirty="0">
                <a:cs typeface="Century Gothic"/>
              </a:rPr>
              <a:t>well do the data support the conclusion</a:t>
            </a:r>
            <a:r>
              <a:rPr lang="en-US" dirty="0" smtClean="0">
                <a:cs typeface="Century Gothic"/>
              </a:rPr>
              <a:t>?</a:t>
            </a:r>
          </a:p>
          <a:p>
            <a:r>
              <a:rPr lang="en-US" dirty="0" err="1" smtClean="0">
                <a:cs typeface="Century Gothic"/>
              </a:rPr>
              <a:t>Mehl</a:t>
            </a:r>
            <a:r>
              <a:rPr lang="en-US" dirty="0" smtClean="0">
                <a:cs typeface="Century Gothic"/>
              </a:rPr>
              <a:t> et al., (2010) study (deep-talk &amp; wellbeing) </a:t>
            </a:r>
            <a:r>
              <a:rPr lang="en-US" dirty="0" smtClean="0">
                <a:cs typeface="Century Gothic"/>
                <a:sym typeface="Wingdings"/>
              </a:rPr>
              <a:t> </a:t>
            </a:r>
            <a:r>
              <a:rPr lang="en-US" dirty="0">
                <a:cs typeface="Century Gothic"/>
              </a:rPr>
              <a:t>r = .26 </a:t>
            </a:r>
          </a:p>
        </p:txBody>
      </p:sp>
      <p:pic>
        <p:nvPicPr>
          <p:cNvPr id="4" name="Picture 3" descr="EffectSize_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476" y="2608348"/>
            <a:ext cx="11468608" cy="3913632"/>
          </a:xfrm>
          <a:prstGeom prst="rect">
            <a:avLst/>
          </a:prstGeom>
        </p:spPr>
      </p:pic>
    </p:spTree>
    <p:extLst>
      <p:ext uri="{BB962C8B-B14F-4D97-AF65-F5344CB8AC3E}">
        <p14:creationId xmlns:p14="http://schemas.microsoft.com/office/powerpoint/2010/main" val="228820306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6317" y="0"/>
            <a:ext cx="10834275" cy="1290938"/>
          </a:xfrm>
        </p:spPr>
        <p:txBody>
          <a:bodyPr/>
          <a:lstStyle/>
          <a:p>
            <a:r>
              <a:rPr lang="en-US" sz="3600" dirty="0">
                <a:solidFill>
                  <a:srgbClr val="000000"/>
                </a:solidFill>
              </a:rPr>
              <a:t>How Precise is the Estimate?</a:t>
            </a:r>
          </a:p>
        </p:txBody>
      </p:sp>
      <p:sp>
        <p:nvSpPr>
          <p:cNvPr id="3" name="Text Placeholder 2"/>
          <p:cNvSpPr>
            <a:spLocks noGrp="1"/>
          </p:cNvSpPr>
          <p:nvPr>
            <p:ph type="body" sz="quarter" idx="10"/>
          </p:nvPr>
        </p:nvSpPr>
        <p:spPr>
          <a:xfrm>
            <a:off x="338170" y="1066095"/>
            <a:ext cx="11210572" cy="4802806"/>
          </a:xfrm>
        </p:spPr>
        <p:txBody>
          <a:bodyPr>
            <a:normAutofit fontScale="92500" lnSpcReduction="10000"/>
          </a:bodyPr>
          <a:lstStyle/>
          <a:p>
            <a:r>
              <a:rPr lang="en-US" dirty="0"/>
              <a:t>A study’s r is the point estimate of the true correlation in the population, but how accurate is that estimate? </a:t>
            </a:r>
          </a:p>
          <a:p>
            <a:pPr lvl="1"/>
            <a:r>
              <a:rPr lang="en-US" dirty="0" smtClean="0"/>
              <a:t>Researchers </a:t>
            </a:r>
            <a:r>
              <a:rPr lang="en-US" dirty="0"/>
              <a:t>convey the precision with a 95% confidence interval (95% CI), which ensure that 95% of the </a:t>
            </a:r>
            <a:r>
              <a:rPr lang="en-US" dirty="0" err="1"/>
              <a:t>Cls</a:t>
            </a:r>
            <a:r>
              <a:rPr lang="en-US" dirty="0"/>
              <a:t> will contain the true population correlation. </a:t>
            </a:r>
            <a:endParaRPr lang="en-US" dirty="0" smtClean="0"/>
          </a:p>
          <a:p>
            <a:pPr lvl="1"/>
            <a:r>
              <a:rPr lang="en-US" dirty="0" smtClean="0"/>
              <a:t>Example: Analogy with car or house repair</a:t>
            </a:r>
          </a:p>
          <a:p>
            <a:r>
              <a:rPr lang="en-US" dirty="0" err="1">
                <a:cs typeface="Calibri"/>
              </a:rPr>
              <a:t>Mehl</a:t>
            </a:r>
            <a:r>
              <a:rPr lang="en-US" dirty="0">
                <a:cs typeface="Calibri"/>
              </a:rPr>
              <a:t> et al., (2010), r(78) = .26, 95% CI [.04, .45] </a:t>
            </a:r>
            <a:r>
              <a:rPr lang="mr-IN" dirty="0">
                <a:latin typeface="Calibri"/>
                <a:cs typeface="Calibri"/>
              </a:rPr>
              <a:t>–</a:t>
            </a:r>
            <a:r>
              <a:rPr lang="en-US" dirty="0">
                <a:cs typeface="Calibri"/>
              </a:rPr>
              <a:t> what does this mean?</a:t>
            </a:r>
          </a:p>
          <a:p>
            <a:r>
              <a:rPr lang="en-US" dirty="0">
                <a:cs typeface="Calibri"/>
              </a:rPr>
              <a:t>Sample size and </a:t>
            </a:r>
            <a:r>
              <a:rPr lang="en-US" dirty="0" smtClean="0">
                <a:cs typeface="Calibri"/>
              </a:rPr>
              <a:t>precision</a:t>
            </a:r>
          </a:p>
          <a:p>
            <a:r>
              <a:rPr lang="en-US" sz="2800" dirty="0"/>
              <a:t>CIs that do not contain zero</a:t>
            </a:r>
          </a:p>
          <a:p>
            <a:r>
              <a:rPr lang="en-US" sz="2800" dirty="0" smtClean="0"/>
              <a:t>CIs </a:t>
            </a:r>
            <a:r>
              <a:rPr lang="en-US" sz="2800" dirty="0"/>
              <a:t>that do contain zero</a:t>
            </a:r>
          </a:p>
          <a:p>
            <a:endParaRPr lang="en-US" dirty="0">
              <a:cs typeface="Calibri"/>
            </a:endParaRPr>
          </a:p>
        </p:txBody>
      </p:sp>
      <p:pic>
        <p:nvPicPr>
          <p:cNvPr id="4" name="Picture 3" descr="Figure 8.7 titled 95% C I for the association between meeting one's spouse online and marital satisfaction depicting a plot of a 95% C I of [.05, .07]. The range of r values is r equals negative .20 to r equals .20 and it is depicted on a horizontal line with arrows on either end. The C I of [.05, .07] is depicted above this line. A black square indicates the correlation and wings on either side of the black square indicate the width of the C I, which is very narrow. ">
            <a:extLst>
              <a:ext uri="{FF2B5EF4-FFF2-40B4-BE49-F238E27FC236}">
                <a16:creationId xmlns="" xmlns:a16="http://schemas.microsoft.com/office/drawing/2014/main" id="{00832C37-C31D-C746-9C04-346CC8AFC70E}"/>
              </a:ext>
            </a:extLst>
          </p:cNvPr>
          <p:cNvPicPr>
            <a:picLocks noChangeAspect="1"/>
          </p:cNvPicPr>
          <p:nvPr/>
        </p:nvPicPr>
        <p:blipFill rotWithShape="1">
          <a:blip r:embed="rId3"/>
          <a:srcRect b="19895"/>
          <a:stretch/>
        </p:blipFill>
        <p:spPr>
          <a:xfrm>
            <a:off x="4163099" y="5333012"/>
            <a:ext cx="7923074" cy="1524988"/>
          </a:xfrm>
          <a:prstGeom prst="rect">
            <a:avLst/>
          </a:prstGeom>
        </p:spPr>
      </p:pic>
    </p:spTree>
    <p:extLst>
      <p:ext uri="{BB962C8B-B14F-4D97-AF65-F5344CB8AC3E}">
        <p14:creationId xmlns:p14="http://schemas.microsoft.com/office/powerpoint/2010/main" val="10384675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ounded Rectangle 14"/>
          <p:cNvSpPr/>
          <p:nvPr/>
        </p:nvSpPr>
        <p:spPr>
          <a:xfrm>
            <a:off x="626332" y="3423977"/>
            <a:ext cx="4925717" cy="2256200"/>
          </a:xfrm>
          <a:prstGeom prst="roundRect">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 name="Title 1"/>
          <p:cNvSpPr>
            <a:spLocks noGrp="1"/>
          </p:cNvSpPr>
          <p:nvPr>
            <p:ph type="title"/>
          </p:nvPr>
        </p:nvSpPr>
        <p:spPr>
          <a:xfrm>
            <a:off x="1" y="464781"/>
            <a:ext cx="11885084" cy="612244"/>
          </a:xfrm>
        </p:spPr>
        <p:txBody>
          <a:bodyPr>
            <a:normAutofit/>
          </a:bodyPr>
          <a:lstStyle/>
          <a:p>
            <a:r>
              <a:rPr lang="en-US" sz="2600" dirty="0" smtClean="0"/>
              <a:t>Interrogating association claims</a:t>
            </a:r>
            <a:endParaRPr lang="en-US" sz="2600" dirty="0"/>
          </a:p>
        </p:txBody>
      </p:sp>
      <p:sp>
        <p:nvSpPr>
          <p:cNvPr id="5" name="Content Placeholder 2"/>
          <p:cNvSpPr>
            <a:spLocks noGrp="1"/>
          </p:cNvSpPr>
          <p:nvPr>
            <p:ph sz="quarter" idx="1"/>
          </p:nvPr>
        </p:nvSpPr>
        <p:spPr>
          <a:xfrm>
            <a:off x="402336" y="1330675"/>
            <a:ext cx="11338560" cy="5155931"/>
          </a:xfrm>
        </p:spPr>
        <p:txBody>
          <a:bodyPr>
            <a:noAutofit/>
          </a:bodyPr>
          <a:lstStyle/>
          <a:p>
            <a:pPr>
              <a:lnSpc>
                <a:spcPct val="120000"/>
              </a:lnSpc>
              <a:spcAft>
                <a:spcPts val="1200"/>
              </a:spcAft>
            </a:pPr>
            <a:r>
              <a:rPr lang="en-US" sz="2400" dirty="0" smtClean="0">
                <a:solidFill>
                  <a:srgbClr val="E07602"/>
                </a:solidFill>
                <a:latin typeface="Century Gothic"/>
                <a:cs typeface="Century Gothic"/>
              </a:rPr>
              <a:t>Statistical validity:                                                            </a:t>
            </a:r>
            <a:r>
              <a:rPr lang="en-US" sz="2400" dirty="0" smtClean="0">
                <a:latin typeface="Century Gothic"/>
                <a:cs typeface="Century Gothic"/>
              </a:rPr>
              <a:t>How well do the data support the conclusion?</a:t>
            </a:r>
          </a:p>
          <a:p>
            <a:pPr lvl="1">
              <a:lnSpc>
                <a:spcPct val="120000"/>
              </a:lnSpc>
              <a:spcAft>
                <a:spcPts val="1200"/>
              </a:spcAft>
            </a:pPr>
            <a:r>
              <a:rPr lang="en-US" sz="2200" b="1" dirty="0" smtClean="0">
                <a:latin typeface="Century Gothic"/>
                <a:cs typeface="Century Gothic"/>
              </a:rPr>
              <a:t>2. Is the correlation statistically significant?                                                         </a:t>
            </a:r>
            <a:endParaRPr lang="en-US" sz="2200" dirty="0" smtClean="0">
              <a:latin typeface="Century Gothic"/>
              <a:cs typeface="Century Gothic"/>
            </a:endParaRPr>
          </a:p>
        </p:txBody>
      </p:sp>
      <p:pic>
        <p:nvPicPr>
          <p:cNvPr id="24" name="Picture 23" descr="Screen Shot 2012-08-18 at 9.19.29 PM.jpg"/>
          <p:cNvPicPr>
            <a:picLocks noChangeAspect="1"/>
          </p:cNvPicPr>
          <p:nvPr/>
        </p:nvPicPr>
        <p:blipFill>
          <a:blip r:embed="rId3">
            <a:extLst>
              <a:ext uri="{BEBA8EAE-BF5A-486C-A8C5-ECC9F3942E4B}">
                <a14:imgProps xmlns:a14="http://schemas.microsoft.com/office/drawing/2010/main">
                  <a14:imgLayer r:embed="rId4">
                    <a14:imgEffect>
                      <a14:backgroundRemoval t="319" b="98403" l="0" r="100000"/>
                    </a14:imgEffect>
                  </a14:imgLayer>
                </a14:imgProps>
              </a:ext>
              <a:ext uri="{28A0092B-C50C-407E-A947-70E740481C1C}">
                <a14:useLocalDpi xmlns:a14="http://schemas.microsoft.com/office/drawing/2010/main" val="0"/>
              </a:ext>
            </a:extLst>
          </a:blip>
          <a:stretch>
            <a:fillRect/>
          </a:stretch>
        </p:blipFill>
        <p:spPr>
          <a:xfrm>
            <a:off x="3522157" y="3224786"/>
            <a:ext cx="8286680" cy="3002003"/>
          </a:xfrm>
          <a:prstGeom prst="rect">
            <a:avLst/>
          </a:prstGeom>
        </p:spPr>
      </p:pic>
      <p:cxnSp>
        <p:nvCxnSpPr>
          <p:cNvPr id="31" name="Straight Connector 30"/>
          <p:cNvCxnSpPr/>
          <p:nvPr/>
        </p:nvCxnSpPr>
        <p:spPr>
          <a:xfrm flipV="1">
            <a:off x="3975762" y="6132345"/>
            <a:ext cx="7480788" cy="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711030" y="6148420"/>
            <a:ext cx="301660" cy="369332"/>
          </a:xfrm>
          <a:prstGeom prst="rect">
            <a:avLst/>
          </a:prstGeom>
          <a:noFill/>
        </p:spPr>
        <p:txBody>
          <a:bodyPr wrap="none" rtlCol="0">
            <a:spAutoFit/>
          </a:bodyPr>
          <a:lstStyle/>
          <a:p>
            <a:r>
              <a:rPr lang="en-US" dirty="0" smtClean="0"/>
              <a:t>0</a:t>
            </a:r>
            <a:endParaRPr lang="en-US" dirty="0"/>
          </a:p>
        </p:txBody>
      </p:sp>
      <p:sp>
        <p:nvSpPr>
          <p:cNvPr id="46" name="TextBox 45"/>
          <p:cNvSpPr txBox="1"/>
          <p:nvPr/>
        </p:nvSpPr>
        <p:spPr>
          <a:xfrm>
            <a:off x="8372226" y="6155794"/>
            <a:ext cx="476926" cy="369332"/>
          </a:xfrm>
          <a:prstGeom prst="rect">
            <a:avLst/>
          </a:prstGeom>
          <a:noFill/>
        </p:spPr>
        <p:txBody>
          <a:bodyPr wrap="none" rtlCol="0">
            <a:spAutoFit/>
          </a:bodyPr>
          <a:lstStyle/>
          <a:p>
            <a:r>
              <a:rPr lang="en-US" dirty="0" smtClean="0"/>
              <a:t>.10</a:t>
            </a:r>
            <a:endParaRPr lang="en-US" dirty="0"/>
          </a:p>
        </p:txBody>
      </p:sp>
      <p:sp>
        <p:nvSpPr>
          <p:cNvPr id="47" name="TextBox 46"/>
          <p:cNvSpPr txBox="1"/>
          <p:nvPr/>
        </p:nvSpPr>
        <p:spPr>
          <a:xfrm>
            <a:off x="9209824" y="6155794"/>
            <a:ext cx="476926" cy="369332"/>
          </a:xfrm>
          <a:prstGeom prst="rect">
            <a:avLst/>
          </a:prstGeom>
          <a:noFill/>
        </p:spPr>
        <p:txBody>
          <a:bodyPr wrap="none" rtlCol="0">
            <a:spAutoFit/>
          </a:bodyPr>
          <a:lstStyle/>
          <a:p>
            <a:r>
              <a:rPr lang="en-US" dirty="0" smtClean="0"/>
              <a:t>.25</a:t>
            </a:r>
            <a:endParaRPr lang="en-US" dirty="0"/>
          </a:p>
        </p:txBody>
      </p:sp>
      <p:sp>
        <p:nvSpPr>
          <p:cNvPr id="48" name="TextBox 47"/>
          <p:cNvSpPr txBox="1"/>
          <p:nvPr/>
        </p:nvSpPr>
        <p:spPr>
          <a:xfrm>
            <a:off x="10013252" y="6155796"/>
            <a:ext cx="476926" cy="369332"/>
          </a:xfrm>
          <a:prstGeom prst="rect">
            <a:avLst/>
          </a:prstGeom>
          <a:noFill/>
        </p:spPr>
        <p:txBody>
          <a:bodyPr wrap="none" rtlCol="0">
            <a:spAutoFit/>
          </a:bodyPr>
          <a:lstStyle/>
          <a:p>
            <a:r>
              <a:rPr lang="en-US" dirty="0" smtClean="0"/>
              <a:t>.50</a:t>
            </a:r>
            <a:endParaRPr lang="en-US" dirty="0"/>
          </a:p>
        </p:txBody>
      </p:sp>
      <p:sp>
        <p:nvSpPr>
          <p:cNvPr id="49" name="TextBox 48"/>
          <p:cNvSpPr txBox="1"/>
          <p:nvPr/>
        </p:nvSpPr>
        <p:spPr>
          <a:xfrm>
            <a:off x="10783981" y="6147095"/>
            <a:ext cx="476926" cy="369332"/>
          </a:xfrm>
          <a:prstGeom prst="rect">
            <a:avLst/>
          </a:prstGeom>
          <a:noFill/>
        </p:spPr>
        <p:txBody>
          <a:bodyPr wrap="none" rtlCol="0">
            <a:spAutoFit/>
          </a:bodyPr>
          <a:lstStyle/>
          <a:p>
            <a:r>
              <a:rPr lang="en-US" dirty="0" smtClean="0"/>
              <a:t>.75</a:t>
            </a:r>
            <a:endParaRPr lang="en-US" dirty="0"/>
          </a:p>
        </p:txBody>
      </p:sp>
      <p:sp>
        <p:nvSpPr>
          <p:cNvPr id="50" name="TextBox 49"/>
          <p:cNvSpPr txBox="1"/>
          <p:nvPr/>
        </p:nvSpPr>
        <p:spPr>
          <a:xfrm>
            <a:off x="6603272" y="6147095"/>
            <a:ext cx="547596" cy="369332"/>
          </a:xfrm>
          <a:prstGeom prst="rect">
            <a:avLst/>
          </a:prstGeom>
          <a:noFill/>
        </p:spPr>
        <p:txBody>
          <a:bodyPr wrap="none" rtlCol="0">
            <a:spAutoFit/>
          </a:bodyPr>
          <a:lstStyle/>
          <a:p>
            <a:r>
              <a:rPr lang="en-US" dirty="0" smtClean="0"/>
              <a:t>-.10</a:t>
            </a:r>
            <a:endParaRPr lang="en-US" dirty="0"/>
          </a:p>
        </p:txBody>
      </p:sp>
      <p:sp>
        <p:nvSpPr>
          <p:cNvPr id="51" name="TextBox 50"/>
          <p:cNvSpPr txBox="1"/>
          <p:nvPr/>
        </p:nvSpPr>
        <p:spPr>
          <a:xfrm>
            <a:off x="5765490" y="6147095"/>
            <a:ext cx="547596" cy="369332"/>
          </a:xfrm>
          <a:prstGeom prst="rect">
            <a:avLst/>
          </a:prstGeom>
          <a:noFill/>
        </p:spPr>
        <p:txBody>
          <a:bodyPr wrap="none" rtlCol="0">
            <a:spAutoFit/>
          </a:bodyPr>
          <a:lstStyle/>
          <a:p>
            <a:r>
              <a:rPr lang="en-US" dirty="0" smtClean="0"/>
              <a:t>-.25</a:t>
            </a:r>
            <a:endParaRPr lang="en-US" dirty="0"/>
          </a:p>
        </p:txBody>
      </p:sp>
      <p:sp>
        <p:nvSpPr>
          <p:cNvPr id="52" name="TextBox 51"/>
          <p:cNvSpPr txBox="1"/>
          <p:nvPr/>
        </p:nvSpPr>
        <p:spPr>
          <a:xfrm>
            <a:off x="4964305" y="6148420"/>
            <a:ext cx="547596" cy="369332"/>
          </a:xfrm>
          <a:prstGeom prst="rect">
            <a:avLst/>
          </a:prstGeom>
          <a:noFill/>
        </p:spPr>
        <p:txBody>
          <a:bodyPr wrap="none" rtlCol="0">
            <a:spAutoFit/>
          </a:bodyPr>
          <a:lstStyle/>
          <a:p>
            <a:r>
              <a:rPr lang="en-US" dirty="0" smtClean="0"/>
              <a:t>-.50</a:t>
            </a:r>
            <a:endParaRPr lang="en-US" dirty="0"/>
          </a:p>
        </p:txBody>
      </p:sp>
      <p:sp>
        <p:nvSpPr>
          <p:cNvPr id="53" name="TextBox 52"/>
          <p:cNvSpPr txBox="1"/>
          <p:nvPr/>
        </p:nvSpPr>
        <p:spPr>
          <a:xfrm>
            <a:off x="4157256" y="6139719"/>
            <a:ext cx="547596" cy="369332"/>
          </a:xfrm>
          <a:prstGeom prst="rect">
            <a:avLst/>
          </a:prstGeom>
          <a:noFill/>
        </p:spPr>
        <p:txBody>
          <a:bodyPr wrap="none" rtlCol="0">
            <a:spAutoFit/>
          </a:bodyPr>
          <a:lstStyle/>
          <a:p>
            <a:r>
              <a:rPr lang="en-US" dirty="0" smtClean="0"/>
              <a:t>-.75</a:t>
            </a:r>
            <a:endParaRPr lang="en-US" dirty="0"/>
          </a:p>
        </p:txBody>
      </p:sp>
      <p:sp>
        <p:nvSpPr>
          <p:cNvPr id="14" name="TextBox 13"/>
          <p:cNvSpPr txBox="1"/>
          <p:nvPr/>
        </p:nvSpPr>
        <p:spPr>
          <a:xfrm>
            <a:off x="609426" y="3423978"/>
            <a:ext cx="4925717" cy="2146228"/>
          </a:xfrm>
          <a:prstGeom prst="rect">
            <a:avLst/>
          </a:prstGeom>
          <a:noFill/>
        </p:spPr>
        <p:txBody>
          <a:bodyPr wrap="square" rtlCol="0">
            <a:spAutoFit/>
          </a:bodyPr>
          <a:lstStyle/>
          <a:p>
            <a:pPr algn="ctr">
              <a:lnSpc>
                <a:spcPct val="120000"/>
              </a:lnSpc>
            </a:pPr>
            <a:r>
              <a:rPr lang="en-US" sz="2800" dirty="0" smtClean="0">
                <a:solidFill>
                  <a:schemeClr val="tx2"/>
                </a:solidFill>
              </a:rPr>
              <a:t>Larger effect sizes and more narrow CIs (i.e., stronger correlations) are more likely to be statistically significant</a:t>
            </a:r>
            <a:endParaRPr lang="en-US" sz="2800" dirty="0">
              <a:solidFill>
                <a:schemeClr val="tx2"/>
              </a:solidFill>
            </a:endParaRPr>
          </a:p>
        </p:txBody>
      </p:sp>
      <p:cxnSp>
        <p:nvCxnSpPr>
          <p:cNvPr id="17" name="Straight Connector 16"/>
          <p:cNvCxnSpPr/>
          <p:nvPr/>
        </p:nvCxnSpPr>
        <p:spPr>
          <a:xfrm flipH="1" flipV="1">
            <a:off x="10783980" y="5865131"/>
            <a:ext cx="0" cy="260424"/>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54" name="Frame 53"/>
          <p:cNvSpPr/>
          <p:nvPr/>
        </p:nvSpPr>
        <p:spPr>
          <a:xfrm>
            <a:off x="10783980" y="5706628"/>
            <a:ext cx="956915" cy="417018"/>
          </a:xfrm>
          <a:prstGeom prst="frame">
            <a:avLst>
              <a:gd name="adj1" fmla="val 7238"/>
            </a:avLst>
          </a:prstGeom>
          <a:solidFill>
            <a:srgbClr val="A2C816"/>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5" name="TextBox 54"/>
          <p:cNvSpPr txBox="1"/>
          <p:nvPr/>
        </p:nvSpPr>
        <p:spPr>
          <a:xfrm>
            <a:off x="10875187" y="5310845"/>
            <a:ext cx="1012375" cy="369332"/>
          </a:xfrm>
          <a:prstGeom prst="rect">
            <a:avLst/>
          </a:prstGeom>
          <a:noFill/>
        </p:spPr>
        <p:txBody>
          <a:bodyPr wrap="square" rtlCol="0">
            <a:spAutoFit/>
          </a:bodyPr>
          <a:lstStyle/>
          <a:p>
            <a:r>
              <a:rPr lang="en-US" b="1" dirty="0" smtClean="0">
                <a:solidFill>
                  <a:srgbClr val="7A9610"/>
                </a:solidFill>
              </a:rPr>
              <a:t>2.5%</a:t>
            </a:r>
            <a:endParaRPr lang="en-US" b="1" dirty="0">
              <a:solidFill>
                <a:srgbClr val="7A9610"/>
              </a:solidFill>
            </a:endParaRPr>
          </a:p>
        </p:txBody>
      </p:sp>
    </p:spTree>
    <p:extLst>
      <p:ext uri="{BB962C8B-B14F-4D97-AF65-F5344CB8AC3E}">
        <p14:creationId xmlns:p14="http://schemas.microsoft.com/office/powerpoint/2010/main" val="2814618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1000"/>
                                        <p:tgtEl>
                                          <p:spTgt spid="54"/>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Interrogating association claims</a:t>
            </a:r>
            <a:endParaRPr lang="en-US" sz="2600" dirty="0"/>
          </a:p>
        </p:txBody>
      </p:sp>
      <p:sp>
        <p:nvSpPr>
          <p:cNvPr id="5" name="Content Placeholder 2"/>
          <p:cNvSpPr>
            <a:spLocks noGrp="1"/>
          </p:cNvSpPr>
          <p:nvPr>
            <p:ph sz="quarter" idx="1"/>
          </p:nvPr>
        </p:nvSpPr>
        <p:spPr>
          <a:xfrm>
            <a:off x="402336" y="1330675"/>
            <a:ext cx="11338560" cy="5155931"/>
          </a:xfrm>
        </p:spPr>
        <p:txBody>
          <a:bodyPr>
            <a:noAutofit/>
          </a:bodyPr>
          <a:lstStyle/>
          <a:p>
            <a:pPr>
              <a:lnSpc>
                <a:spcPct val="120000"/>
              </a:lnSpc>
              <a:spcAft>
                <a:spcPts val="1200"/>
              </a:spcAft>
            </a:pPr>
            <a:r>
              <a:rPr lang="en-US" sz="2400" dirty="0" smtClean="0">
                <a:solidFill>
                  <a:srgbClr val="E07602"/>
                </a:solidFill>
                <a:latin typeface="Century Gothic"/>
                <a:cs typeface="Century Gothic"/>
              </a:rPr>
              <a:t>Statistical validity:                                                            </a:t>
            </a:r>
            <a:r>
              <a:rPr lang="en-US" sz="2400" dirty="0" smtClean="0">
                <a:latin typeface="Century Gothic"/>
                <a:cs typeface="Century Gothic"/>
              </a:rPr>
              <a:t>How well do the data support the conclusion?</a:t>
            </a:r>
          </a:p>
          <a:p>
            <a:pPr lvl="1">
              <a:lnSpc>
                <a:spcPct val="120000"/>
              </a:lnSpc>
              <a:spcAft>
                <a:spcPts val="1200"/>
              </a:spcAft>
            </a:pPr>
            <a:r>
              <a:rPr lang="en-US" sz="2200" b="1" dirty="0" smtClean="0">
                <a:latin typeface="Century Gothic"/>
                <a:cs typeface="Century Gothic"/>
              </a:rPr>
              <a:t>2. Is the correlation statistically significant?                                                         </a:t>
            </a:r>
            <a:endParaRPr lang="en-US" sz="2200" dirty="0" smtClean="0">
              <a:latin typeface="Century Gothic"/>
              <a:cs typeface="Century Gothic"/>
            </a:endParaRPr>
          </a:p>
        </p:txBody>
      </p:sp>
      <p:pic>
        <p:nvPicPr>
          <p:cNvPr id="24" name="Picture 23" descr="Screen Shot 2012-08-18 at 9.19.29 PM.jpg"/>
          <p:cNvPicPr>
            <a:picLocks noChangeAspect="1"/>
          </p:cNvPicPr>
          <p:nvPr/>
        </p:nvPicPr>
        <p:blipFill>
          <a:blip r:embed="rId3">
            <a:extLst>
              <a:ext uri="{BEBA8EAE-BF5A-486C-A8C5-ECC9F3942E4B}">
                <a14:imgProps xmlns:a14="http://schemas.microsoft.com/office/drawing/2010/main">
                  <a14:imgLayer r:embed="rId4">
                    <a14:imgEffect>
                      <a14:backgroundRemoval t="319" b="98403" l="0" r="100000"/>
                    </a14:imgEffect>
                  </a14:imgLayer>
                </a14:imgProps>
              </a:ext>
              <a:ext uri="{28A0092B-C50C-407E-A947-70E740481C1C}">
                <a14:useLocalDpi xmlns:a14="http://schemas.microsoft.com/office/drawing/2010/main" val="0"/>
              </a:ext>
            </a:extLst>
          </a:blip>
          <a:stretch>
            <a:fillRect/>
          </a:stretch>
        </p:blipFill>
        <p:spPr>
          <a:xfrm>
            <a:off x="3522157" y="3224786"/>
            <a:ext cx="8286680" cy="3002003"/>
          </a:xfrm>
          <a:prstGeom prst="rect">
            <a:avLst/>
          </a:prstGeom>
        </p:spPr>
      </p:pic>
      <p:cxnSp>
        <p:nvCxnSpPr>
          <p:cNvPr id="31" name="Straight Connector 30"/>
          <p:cNvCxnSpPr/>
          <p:nvPr/>
        </p:nvCxnSpPr>
        <p:spPr>
          <a:xfrm flipV="1">
            <a:off x="3975762" y="6132345"/>
            <a:ext cx="7480788" cy="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711030" y="6148420"/>
            <a:ext cx="301660" cy="369332"/>
          </a:xfrm>
          <a:prstGeom prst="rect">
            <a:avLst/>
          </a:prstGeom>
          <a:noFill/>
        </p:spPr>
        <p:txBody>
          <a:bodyPr wrap="none" rtlCol="0">
            <a:spAutoFit/>
          </a:bodyPr>
          <a:lstStyle/>
          <a:p>
            <a:r>
              <a:rPr lang="en-US" dirty="0" smtClean="0"/>
              <a:t>0</a:t>
            </a:r>
            <a:endParaRPr lang="en-US" dirty="0"/>
          </a:p>
        </p:txBody>
      </p:sp>
      <p:sp>
        <p:nvSpPr>
          <p:cNvPr id="46" name="TextBox 45"/>
          <p:cNvSpPr txBox="1"/>
          <p:nvPr/>
        </p:nvSpPr>
        <p:spPr>
          <a:xfrm>
            <a:off x="8372226" y="6155794"/>
            <a:ext cx="476926" cy="369332"/>
          </a:xfrm>
          <a:prstGeom prst="rect">
            <a:avLst/>
          </a:prstGeom>
          <a:noFill/>
        </p:spPr>
        <p:txBody>
          <a:bodyPr wrap="none" rtlCol="0">
            <a:spAutoFit/>
          </a:bodyPr>
          <a:lstStyle/>
          <a:p>
            <a:r>
              <a:rPr lang="en-US" dirty="0" smtClean="0"/>
              <a:t>.10</a:t>
            </a:r>
            <a:endParaRPr lang="en-US" dirty="0"/>
          </a:p>
        </p:txBody>
      </p:sp>
      <p:sp>
        <p:nvSpPr>
          <p:cNvPr id="47" name="TextBox 46"/>
          <p:cNvSpPr txBox="1"/>
          <p:nvPr/>
        </p:nvSpPr>
        <p:spPr>
          <a:xfrm>
            <a:off x="9209824" y="6155794"/>
            <a:ext cx="476926" cy="369332"/>
          </a:xfrm>
          <a:prstGeom prst="rect">
            <a:avLst/>
          </a:prstGeom>
          <a:noFill/>
        </p:spPr>
        <p:txBody>
          <a:bodyPr wrap="none" rtlCol="0">
            <a:spAutoFit/>
          </a:bodyPr>
          <a:lstStyle/>
          <a:p>
            <a:r>
              <a:rPr lang="en-US" dirty="0" smtClean="0"/>
              <a:t>.25</a:t>
            </a:r>
            <a:endParaRPr lang="en-US" dirty="0"/>
          </a:p>
        </p:txBody>
      </p:sp>
      <p:sp>
        <p:nvSpPr>
          <p:cNvPr id="48" name="TextBox 47"/>
          <p:cNvSpPr txBox="1"/>
          <p:nvPr/>
        </p:nvSpPr>
        <p:spPr>
          <a:xfrm>
            <a:off x="10013252" y="6155796"/>
            <a:ext cx="476926" cy="369332"/>
          </a:xfrm>
          <a:prstGeom prst="rect">
            <a:avLst/>
          </a:prstGeom>
          <a:noFill/>
        </p:spPr>
        <p:txBody>
          <a:bodyPr wrap="none" rtlCol="0">
            <a:spAutoFit/>
          </a:bodyPr>
          <a:lstStyle/>
          <a:p>
            <a:r>
              <a:rPr lang="en-US" dirty="0" smtClean="0"/>
              <a:t>.50</a:t>
            </a:r>
            <a:endParaRPr lang="en-US" dirty="0"/>
          </a:p>
        </p:txBody>
      </p:sp>
      <p:sp>
        <p:nvSpPr>
          <p:cNvPr id="49" name="TextBox 48"/>
          <p:cNvSpPr txBox="1"/>
          <p:nvPr/>
        </p:nvSpPr>
        <p:spPr>
          <a:xfrm>
            <a:off x="10783981" y="6147095"/>
            <a:ext cx="476926" cy="369332"/>
          </a:xfrm>
          <a:prstGeom prst="rect">
            <a:avLst/>
          </a:prstGeom>
          <a:noFill/>
        </p:spPr>
        <p:txBody>
          <a:bodyPr wrap="none" rtlCol="0">
            <a:spAutoFit/>
          </a:bodyPr>
          <a:lstStyle/>
          <a:p>
            <a:r>
              <a:rPr lang="en-US" dirty="0" smtClean="0"/>
              <a:t>.75</a:t>
            </a:r>
            <a:endParaRPr lang="en-US" dirty="0"/>
          </a:p>
        </p:txBody>
      </p:sp>
      <p:sp>
        <p:nvSpPr>
          <p:cNvPr id="50" name="TextBox 49"/>
          <p:cNvSpPr txBox="1"/>
          <p:nvPr/>
        </p:nvSpPr>
        <p:spPr>
          <a:xfrm>
            <a:off x="6603272" y="6147095"/>
            <a:ext cx="547596" cy="369332"/>
          </a:xfrm>
          <a:prstGeom prst="rect">
            <a:avLst/>
          </a:prstGeom>
          <a:noFill/>
        </p:spPr>
        <p:txBody>
          <a:bodyPr wrap="none" rtlCol="0">
            <a:spAutoFit/>
          </a:bodyPr>
          <a:lstStyle/>
          <a:p>
            <a:r>
              <a:rPr lang="en-US" dirty="0" smtClean="0"/>
              <a:t>-.10</a:t>
            </a:r>
            <a:endParaRPr lang="en-US" dirty="0"/>
          </a:p>
        </p:txBody>
      </p:sp>
      <p:sp>
        <p:nvSpPr>
          <p:cNvPr id="51" name="TextBox 50"/>
          <p:cNvSpPr txBox="1"/>
          <p:nvPr/>
        </p:nvSpPr>
        <p:spPr>
          <a:xfrm>
            <a:off x="5765490" y="6147095"/>
            <a:ext cx="547596" cy="369332"/>
          </a:xfrm>
          <a:prstGeom prst="rect">
            <a:avLst/>
          </a:prstGeom>
          <a:noFill/>
        </p:spPr>
        <p:txBody>
          <a:bodyPr wrap="none" rtlCol="0">
            <a:spAutoFit/>
          </a:bodyPr>
          <a:lstStyle/>
          <a:p>
            <a:r>
              <a:rPr lang="en-US" dirty="0" smtClean="0"/>
              <a:t>-.25</a:t>
            </a:r>
            <a:endParaRPr lang="en-US" dirty="0"/>
          </a:p>
        </p:txBody>
      </p:sp>
      <p:sp>
        <p:nvSpPr>
          <p:cNvPr id="52" name="TextBox 51"/>
          <p:cNvSpPr txBox="1"/>
          <p:nvPr/>
        </p:nvSpPr>
        <p:spPr>
          <a:xfrm>
            <a:off x="4964305" y="6148420"/>
            <a:ext cx="547596" cy="369332"/>
          </a:xfrm>
          <a:prstGeom prst="rect">
            <a:avLst/>
          </a:prstGeom>
          <a:noFill/>
        </p:spPr>
        <p:txBody>
          <a:bodyPr wrap="none" rtlCol="0">
            <a:spAutoFit/>
          </a:bodyPr>
          <a:lstStyle/>
          <a:p>
            <a:r>
              <a:rPr lang="en-US" dirty="0" smtClean="0"/>
              <a:t>-.50</a:t>
            </a:r>
            <a:endParaRPr lang="en-US" dirty="0"/>
          </a:p>
        </p:txBody>
      </p:sp>
      <p:sp>
        <p:nvSpPr>
          <p:cNvPr id="53" name="TextBox 52"/>
          <p:cNvSpPr txBox="1"/>
          <p:nvPr/>
        </p:nvSpPr>
        <p:spPr>
          <a:xfrm>
            <a:off x="4157256" y="6139719"/>
            <a:ext cx="547596" cy="369332"/>
          </a:xfrm>
          <a:prstGeom prst="rect">
            <a:avLst/>
          </a:prstGeom>
          <a:noFill/>
        </p:spPr>
        <p:txBody>
          <a:bodyPr wrap="none" rtlCol="0">
            <a:spAutoFit/>
          </a:bodyPr>
          <a:lstStyle/>
          <a:p>
            <a:r>
              <a:rPr lang="en-US" dirty="0" smtClean="0"/>
              <a:t>-.75</a:t>
            </a:r>
            <a:endParaRPr lang="en-US" dirty="0"/>
          </a:p>
        </p:txBody>
      </p:sp>
      <p:cxnSp>
        <p:nvCxnSpPr>
          <p:cNvPr id="17" name="Straight Connector 16"/>
          <p:cNvCxnSpPr/>
          <p:nvPr/>
        </p:nvCxnSpPr>
        <p:spPr>
          <a:xfrm flipV="1">
            <a:off x="8591171" y="3874078"/>
            <a:ext cx="0" cy="2255765"/>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15" name="Rounded Rectangle 14"/>
          <p:cNvSpPr/>
          <p:nvPr/>
        </p:nvSpPr>
        <p:spPr>
          <a:xfrm>
            <a:off x="626333" y="3295377"/>
            <a:ext cx="4539860" cy="2096298"/>
          </a:xfrm>
          <a:prstGeom prst="roundRect">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518234" y="3526015"/>
            <a:ext cx="4689916" cy="1706108"/>
          </a:xfrm>
          <a:prstGeom prst="rect">
            <a:avLst/>
          </a:prstGeom>
          <a:noFill/>
        </p:spPr>
        <p:txBody>
          <a:bodyPr wrap="square" rtlCol="0">
            <a:spAutoFit/>
          </a:bodyPr>
          <a:lstStyle/>
          <a:p>
            <a:pPr algn="ctr">
              <a:lnSpc>
                <a:spcPct val="120000"/>
              </a:lnSpc>
            </a:pPr>
            <a:r>
              <a:rPr lang="en-US" sz="2200" dirty="0" smtClean="0">
                <a:solidFill>
                  <a:schemeClr val="tx2"/>
                </a:solidFill>
              </a:rPr>
              <a:t>Increasing sample size increases the likelihood that a small effect                will be identified as statistically significant</a:t>
            </a:r>
            <a:endParaRPr lang="en-US" sz="2200" i="1" dirty="0">
              <a:solidFill>
                <a:schemeClr val="tx2"/>
              </a:solidFill>
            </a:endParaRPr>
          </a:p>
        </p:txBody>
      </p:sp>
      <p:sp>
        <p:nvSpPr>
          <p:cNvPr id="4" name="Rounded Rectangle 3"/>
          <p:cNvSpPr/>
          <p:nvPr/>
        </p:nvSpPr>
        <p:spPr>
          <a:xfrm>
            <a:off x="6409509" y="4758202"/>
            <a:ext cx="1984153" cy="626925"/>
          </a:xfrm>
          <a:prstGeom prst="roundRect">
            <a:avLst/>
          </a:prstGeom>
          <a:solidFill>
            <a:schemeClr val="accent3"/>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000000"/>
                </a:solidFill>
              </a:rPr>
              <a:t>N</a:t>
            </a:r>
            <a:r>
              <a:rPr lang="en-US" dirty="0" smtClean="0">
                <a:solidFill>
                  <a:srgbClr val="000000"/>
                </a:solidFill>
              </a:rPr>
              <a:t> = 30 (N.S.)</a:t>
            </a:r>
            <a:endParaRPr lang="en-US" dirty="0">
              <a:solidFill>
                <a:srgbClr val="000000"/>
              </a:solidFill>
            </a:endParaRPr>
          </a:p>
        </p:txBody>
      </p:sp>
      <p:sp>
        <p:nvSpPr>
          <p:cNvPr id="22" name="Rounded Rectangle 21"/>
          <p:cNvSpPr/>
          <p:nvPr/>
        </p:nvSpPr>
        <p:spPr>
          <a:xfrm>
            <a:off x="8836597" y="4758202"/>
            <a:ext cx="1984153" cy="626924"/>
          </a:xfrm>
          <a:prstGeom prst="roundRect">
            <a:avLst/>
          </a:prstGeom>
          <a:solidFill>
            <a:schemeClr val="accent3"/>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a:solidFill>
                  <a:srgbClr val="000000"/>
                </a:solidFill>
              </a:rPr>
              <a:t>N</a:t>
            </a:r>
            <a:r>
              <a:rPr lang="en-US" dirty="0">
                <a:solidFill>
                  <a:srgbClr val="000000"/>
                </a:solidFill>
              </a:rPr>
              <a:t> = </a:t>
            </a:r>
            <a:r>
              <a:rPr lang="en-US" dirty="0" smtClean="0">
                <a:solidFill>
                  <a:srgbClr val="000000"/>
                </a:solidFill>
              </a:rPr>
              <a:t>1,000 *</a:t>
            </a:r>
            <a:endParaRPr lang="en-US" dirty="0">
              <a:solidFill>
                <a:srgbClr val="000000"/>
              </a:solidFill>
            </a:endParaRPr>
          </a:p>
        </p:txBody>
      </p:sp>
    </p:spTree>
    <p:extLst>
      <p:ext uri="{BB962C8B-B14F-4D97-AF65-F5344CB8AC3E}">
        <p14:creationId xmlns:p14="http://schemas.microsoft.com/office/powerpoint/2010/main" val="2886458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Bivariate Correlational Research</a:t>
            </a:r>
          </a:p>
        </p:txBody>
      </p:sp>
      <p:sp>
        <p:nvSpPr>
          <p:cNvPr id="3" name="Content Placeholder 2"/>
          <p:cNvSpPr>
            <a:spLocks noGrp="1"/>
          </p:cNvSpPr>
          <p:nvPr>
            <p:ph idx="1"/>
          </p:nvPr>
        </p:nvSpPr>
        <p:spPr>
          <a:xfrm>
            <a:off x="1048827" y="2457541"/>
            <a:ext cx="10147301" cy="3670767"/>
          </a:xfrm>
        </p:spPr>
        <p:txBody>
          <a:bodyPr>
            <a:normAutofit/>
          </a:bodyPr>
          <a:lstStyle/>
          <a:p>
            <a:pPr lvl="0"/>
            <a:r>
              <a:rPr lang="en-US" sz="3200" i="1" dirty="0"/>
              <a:t>How does correlational research differ from experimental research</a:t>
            </a:r>
            <a:r>
              <a:rPr lang="en-US" sz="3200" i="1" dirty="0" smtClean="0"/>
              <a:t>?</a:t>
            </a:r>
          </a:p>
          <a:p>
            <a:r>
              <a:rPr lang="en-US" sz="3200" dirty="0">
                <a:cs typeface="Century Gothic"/>
              </a:rPr>
              <a:t>When would a researcher conduct a correlation instead of an experiment</a:t>
            </a:r>
            <a:r>
              <a:rPr lang="en-US" sz="3200" dirty="0" smtClean="0">
                <a:cs typeface="Century Gothic"/>
              </a:rPr>
              <a:t>?</a:t>
            </a:r>
            <a:endParaRPr lang="en-US" sz="3200" dirty="0">
              <a:cs typeface="Century Gothic"/>
            </a:endParaRPr>
          </a:p>
        </p:txBody>
      </p:sp>
    </p:spTree>
    <p:extLst>
      <p:ext uri="{BB962C8B-B14F-4D97-AF65-F5344CB8AC3E}">
        <p14:creationId xmlns:p14="http://schemas.microsoft.com/office/powerpoint/2010/main" val="141281297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50B6CF8-EA6F-8A49-9C6A-014AFAF195D6}"/>
              </a:ext>
            </a:extLst>
          </p:cNvPr>
          <p:cNvSpPr>
            <a:spLocks noGrp="1"/>
          </p:cNvSpPr>
          <p:nvPr>
            <p:ph type="title"/>
          </p:nvPr>
        </p:nvSpPr>
        <p:spPr/>
        <p:txBody>
          <a:bodyPr>
            <a:normAutofit/>
          </a:bodyPr>
          <a:lstStyle/>
          <a:p>
            <a:r>
              <a:rPr lang="en-US" sz="4400" dirty="0">
                <a:solidFill>
                  <a:srgbClr val="000000"/>
                </a:solidFill>
              </a:rPr>
              <a:t>Has It Been Replicated? </a:t>
            </a:r>
          </a:p>
        </p:txBody>
      </p:sp>
      <p:pic>
        <p:nvPicPr>
          <p:cNvPr id="5" name="Picture 4" descr="Figure 8.8 titled multiple estimates of the association between substantive conversations and well-being shows a plot with five estimates. The x axis ranges from negative .40 to .60, and the y axis is labeled with the five estimates from Milek et al.'s 2018 studies. Each estimate is depicted with a square representing the r value, and a horizontal line running through the square with wings on either side indicating the width of the confidence interval. Study 1 (N equals 79) shows an estimate of approximately r equals .26, 95% C I [.04, .45]. Study 2a (N equals 50) shows an estimate of approximately r equals .19, 95% C I [negative .05, .45]. Study 2b (N equals 51) shows an estimate of approximately r equals negative .03, 95% C I [negative .35, .22]. Study 3 (N equals 184) shows an estimate of approximately r equals .21, 95% C I [.08, .37]. Study 4 (N equals 122) shows an estimate of approximately r equals .27, 95% C I [.12, .43].">
            <a:extLst>
              <a:ext uri="{FF2B5EF4-FFF2-40B4-BE49-F238E27FC236}">
                <a16:creationId xmlns="" xmlns:a16="http://schemas.microsoft.com/office/drawing/2014/main" id="{0EE8AF45-3887-B54B-AE63-FE871DF596C2}"/>
              </a:ext>
            </a:extLst>
          </p:cNvPr>
          <p:cNvPicPr>
            <a:picLocks noChangeAspect="1"/>
          </p:cNvPicPr>
          <p:nvPr/>
        </p:nvPicPr>
        <p:blipFill rotWithShape="1">
          <a:blip r:embed="rId3"/>
          <a:srcRect b="16140"/>
          <a:stretch/>
        </p:blipFill>
        <p:spPr>
          <a:xfrm>
            <a:off x="1646832" y="1744383"/>
            <a:ext cx="9166333" cy="4836305"/>
          </a:xfrm>
          <a:prstGeom prst="rect">
            <a:avLst/>
          </a:prstGeom>
        </p:spPr>
      </p:pic>
    </p:spTree>
    <p:extLst>
      <p:ext uri="{BB962C8B-B14F-4D97-AF65-F5344CB8AC3E}">
        <p14:creationId xmlns:p14="http://schemas.microsoft.com/office/powerpoint/2010/main" val="2014357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4469" y="3"/>
            <a:ext cx="10928196" cy="1323509"/>
          </a:xfrm>
        </p:spPr>
        <p:txBody>
          <a:bodyPr/>
          <a:lstStyle/>
          <a:p>
            <a:r>
              <a:rPr lang="en-US" sz="4000" dirty="0">
                <a:solidFill>
                  <a:srgbClr val="000000"/>
                </a:solidFill>
              </a:rPr>
              <a:t>Could Outliers Be Affecting the Association?</a:t>
            </a:r>
          </a:p>
        </p:txBody>
      </p:sp>
      <p:pic>
        <p:nvPicPr>
          <p:cNvPr id="6" name="Picture 5" descr="Figure 8.9 shows two scatterplots. Both scatterplots have the same x and y values. The x values are 0 to 5 and the y values are 0 to 16. The points on scatterplot A are close together with the exception of an outlier plotted at coordinates 4,15. Scatterplot B has the same points as scatterplot A but without the outlier.">
            <a:extLst>
              <a:ext uri="{FF2B5EF4-FFF2-40B4-BE49-F238E27FC236}">
                <a16:creationId xmlns="" xmlns:a16="http://schemas.microsoft.com/office/drawing/2014/main" id="{E82678E6-D965-C442-ACB0-BD484E647F5F}"/>
              </a:ext>
            </a:extLst>
          </p:cNvPr>
          <p:cNvPicPr>
            <a:picLocks noChangeAspect="1"/>
          </p:cNvPicPr>
          <p:nvPr/>
        </p:nvPicPr>
        <p:blipFill rotWithShape="1">
          <a:blip r:embed="rId3"/>
          <a:srcRect l="2351" t="5108" b="10878"/>
          <a:stretch/>
        </p:blipFill>
        <p:spPr>
          <a:xfrm>
            <a:off x="127311" y="1596542"/>
            <a:ext cx="7534596" cy="2241853"/>
          </a:xfrm>
          <a:prstGeom prst="rect">
            <a:avLst/>
          </a:prstGeom>
        </p:spPr>
      </p:pic>
      <p:pic>
        <p:nvPicPr>
          <p:cNvPr id="8" name="Picture 7" descr="Figure 8.10 shows two scatterplots. Both scatterplots have the same x and y values. The x values are 0 to 5 and the y values are 0 to 16.  The points on scatterplot A and B are similar, except that scatterplot A has an outlier at coordinates 4,15.">
            <a:extLst>
              <a:ext uri="{FF2B5EF4-FFF2-40B4-BE49-F238E27FC236}">
                <a16:creationId xmlns="" xmlns:a16="http://schemas.microsoft.com/office/drawing/2014/main" id="{9EA2374B-EB67-5C4D-8634-C9040E5D3C7B}"/>
              </a:ext>
            </a:extLst>
          </p:cNvPr>
          <p:cNvPicPr>
            <a:picLocks noChangeAspect="1"/>
          </p:cNvPicPr>
          <p:nvPr/>
        </p:nvPicPr>
        <p:blipFill rotWithShape="1">
          <a:blip r:embed="rId4"/>
          <a:srcRect l="1639" t="3390" b="11043"/>
          <a:stretch/>
        </p:blipFill>
        <p:spPr>
          <a:xfrm>
            <a:off x="0" y="4396976"/>
            <a:ext cx="8156483" cy="2306034"/>
          </a:xfrm>
          <a:prstGeom prst="rect">
            <a:avLst/>
          </a:prstGeom>
        </p:spPr>
      </p:pic>
      <p:sp>
        <p:nvSpPr>
          <p:cNvPr id="9" name="Rectangle 8"/>
          <p:cNvSpPr/>
          <p:nvPr/>
        </p:nvSpPr>
        <p:spPr>
          <a:xfrm>
            <a:off x="8292501" y="3053564"/>
            <a:ext cx="3406227" cy="10772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1600" dirty="0">
                <a:hlinkClick r:id="rId5"/>
              </a:rPr>
              <a:t>http://digitalfirst.bfwpub.com/stats_applet/</a:t>
            </a:r>
            <a:r>
              <a:rPr lang="en-US" sz="1600" dirty="0" smtClean="0">
                <a:hlinkClick r:id="rId5"/>
              </a:rPr>
              <a:t>stats_applet_5_correg.html</a:t>
            </a:r>
            <a:endParaRPr lang="en-US" sz="1600" dirty="0" smtClean="0"/>
          </a:p>
          <a:p>
            <a:endParaRPr lang="en-US" sz="1600" dirty="0"/>
          </a:p>
        </p:txBody>
      </p:sp>
      <p:sp>
        <p:nvSpPr>
          <p:cNvPr id="5" name="TextBox 4"/>
          <p:cNvSpPr txBox="1"/>
          <p:nvPr/>
        </p:nvSpPr>
        <p:spPr>
          <a:xfrm>
            <a:off x="846667" y="1596541"/>
            <a:ext cx="1354667" cy="369332"/>
          </a:xfrm>
          <a:prstGeom prst="rect">
            <a:avLst/>
          </a:prstGeom>
          <a:noFill/>
        </p:spPr>
        <p:txBody>
          <a:bodyPr wrap="square" rtlCol="0">
            <a:spAutoFit/>
          </a:bodyPr>
          <a:lstStyle/>
          <a:p>
            <a:r>
              <a:rPr lang="en-US" dirty="0" smtClean="0"/>
              <a:t>r = .37</a:t>
            </a:r>
            <a:endParaRPr lang="en-US" dirty="0"/>
          </a:p>
        </p:txBody>
      </p:sp>
      <p:sp>
        <p:nvSpPr>
          <p:cNvPr id="10" name="TextBox 9"/>
          <p:cNvSpPr txBox="1"/>
          <p:nvPr/>
        </p:nvSpPr>
        <p:spPr>
          <a:xfrm>
            <a:off x="5283200" y="1626370"/>
            <a:ext cx="1354667" cy="369332"/>
          </a:xfrm>
          <a:prstGeom prst="rect">
            <a:avLst/>
          </a:prstGeom>
          <a:noFill/>
        </p:spPr>
        <p:txBody>
          <a:bodyPr wrap="square" rtlCol="0">
            <a:spAutoFit/>
          </a:bodyPr>
          <a:lstStyle/>
          <a:p>
            <a:r>
              <a:rPr lang="en-US" dirty="0" smtClean="0"/>
              <a:t>r = .26</a:t>
            </a:r>
            <a:endParaRPr lang="en-US" dirty="0"/>
          </a:p>
        </p:txBody>
      </p:sp>
      <p:sp>
        <p:nvSpPr>
          <p:cNvPr id="11" name="TextBox 10"/>
          <p:cNvSpPr txBox="1"/>
          <p:nvPr/>
        </p:nvSpPr>
        <p:spPr>
          <a:xfrm>
            <a:off x="899348" y="4396976"/>
            <a:ext cx="1354667" cy="369332"/>
          </a:xfrm>
          <a:prstGeom prst="rect">
            <a:avLst/>
          </a:prstGeom>
          <a:noFill/>
        </p:spPr>
        <p:txBody>
          <a:bodyPr wrap="square" rtlCol="0">
            <a:spAutoFit/>
          </a:bodyPr>
          <a:lstStyle/>
          <a:p>
            <a:r>
              <a:rPr lang="en-US" dirty="0" smtClean="0"/>
              <a:t>r = .49</a:t>
            </a:r>
            <a:endParaRPr lang="en-US" dirty="0"/>
          </a:p>
        </p:txBody>
      </p:sp>
      <p:sp>
        <p:nvSpPr>
          <p:cNvPr id="12" name="TextBox 11"/>
          <p:cNvSpPr txBox="1"/>
          <p:nvPr/>
        </p:nvSpPr>
        <p:spPr>
          <a:xfrm>
            <a:off x="5396089" y="4438558"/>
            <a:ext cx="1354667" cy="369332"/>
          </a:xfrm>
          <a:prstGeom prst="rect">
            <a:avLst/>
          </a:prstGeom>
          <a:noFill/>
        </p:spPr>
        <p:txBody>
          <a:bodyPr wrap="square" rtlCol="0">
            <a:spAutoFit/>
          </a:bodyPr>
          <a:lstStyle/>
          <a:p>
            <a:r>
              <a:rPr lang="en-US" dirty="0" smtClean="0"/>
              <a:t>r = .15</a:t>
            </a:r>
            <a:endParaRPr lang="en-US" dirty="0"/>
          </a:p>
        </p:txBody>
      </p:sp>
    </p:spTree>
    <p:extLst>
      <p:ext uri="{BB962C8B-B14F-4D97-AF65-F5344CB8AC3E}">
        <p14:creationId xmlns:p14="http://schemas.microsoft.com/office/powerpoint/2010/main" val="188471134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184103"/>
            <a:ext cx="11885084" cy="1236102"/>
          </a:xfrm>
        </p:spPr>
        <p:txBody>
          <a:bodyPr>
            <a:normAutofit/>
          </a:bodyPr>
          <a:lstStyle/>
          <a:p>
            <a:r>
              <a:rPr lang="en-US" dirty="0" smtClean="0"/>
              <a:t>Selection Bias </a:t>
            </a:r>
            <a:r>
              <a:rPr lang="mr-IN" dirty="0" smtClean="0"/>
              <a:t>–</a:t>
            </a:r>
            <a:r>
              <a:rPr lang="en-US" dirty="0" smtClean="0"/>
              <a:t> a type of range restriction</a:t>
            </a:r>
            <a:endParaRPr lang="en-US" dirty="0"/>
          </a:p>
        </p:txBody>
      </p:sp>
      <p:sp>
        <p:nvSpPr>
          <p:cNvPr id="3" name="Content Placeholder 2"/>
          <p:cNvSpPr>
            <a:spLocks noGrp="1"/>
          </p:cNvSpPr>
          <p:nvPr>
            <p:ph idx="1"/>
          </p:nvPr>
        </p:nvSpPr>
        <p:spPr>
          <a:xfrm>
            <a:off x="1" y="1637731"/>
            <a:ext cx="5550183" cy="4796215"/>
          </a:xfrm>
        </p:spPr>
        <p:txBody>
          <a:bodyPr>
            <a:normAutofit fontScale="92500" lnSpcReduction="10000"/>
          </a:bodyPr>
          <a:lstStyle/>
          <a:p>
            <a:r>
              <a:rPr lang="en-US" dirty="0" smtClean="0"/>
              <a:t>Teacher salaries in MS: $50,295</a:t>
            </a:r>
          </a:p>
          <a:p>
            <a:pPr lvl="1"/>
            <a:r>
              <a:rPr lang="en-US" dirty="0" smtClean="0"/>
              <a:t>Average SAT score: 1237</a:t>
            </a:r>
          </a:p>
          <a:p>
            <a:r>
              <a:rPr lang="en-US" dirty="0" smtClean="0"/>
              <a:t>Teacher salaries in CA: $80,680</a:t>
            </a:r>
          </a:p>
          <a:p>
            <a:pPr lvl="1"/>
            <a:r>
              <a:rPr lang="en-US" dirty="0" smtClean="0"/>
              <a:t>Average SAT score: 1065</a:t>
            </a:r>
          </a:p>
          <a:p>
            <a:r>
              <a:rPr lang="en-US" dirty="0" smtClean="0"/>
              <a:t>Implication: Don</a:t>
            </a:r>
            <a:r>
              <a:rPr lang="mr-IN" dirty="0" smtClean="0"/>
              <a:t>’</a:t>
            </a:r>
            <a:r>
              <a:rPr lang="en-US" dirty="0" smtClean="0"/>
              <a:t>t spend more money on teacher salaries. There is no correlation b/t salaries and SAT scores!, Right?.. Umm. No</a:t>
            </a:r>
          </a:p>
          <a:p>
            <a:r>
              <a:rPr lang="en-US" dirty="0" smtClean="0"/>
              <a:t>Selection bias</a:t>
            </a:r>
            <a:endParaRPr lang="en-US" dirty="0"/>
          </a:p>
        </p:txBody>
      </p:sp>
      <p:pic>
        <p:nvPicPr>
          <p:cNvPr id="4" name="Picture 3" descr="Screen Shot 2020-03-23 at 11.17.0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0183" y="1637730"/>
            <a:ext cx="6423271" cy="4952883"/>
          </a:xfrm>
          <a:prstGeom prst="rect">
            <a:avLst/>
          </a:prstGeom>
        </p:spPr>
      </p:pic>
    </p:spTree>
    <p:extLst>
      <p:ext uri="{BB962C8B-B14F-4D97-AF65-F5344CB8AC3E}">
        <p14:creationId xmlns:p14="http://schemas.microsoft.com/office/powerpoint/2010/main" val="26429852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rgbClr val="000000"/>
                </a:solidFill>
              </a:rPr>
              <a:t>In Review: Statistical Validity: Questions to Pose</a:t>
            </a:r>
            <a:endParaRPr lang="en-US" sz="3200" dirty="0">
              <a:solidFill>
                <a:srgbClr val="000000"/>
              </a:solidFill>
            </a:endParaRPr>
          </a:p>
        </p:txBody>
      </p:sp>
      <p:sp>
        <p:nvSpPr>
          <p:cNvPr id="5" name="Text Placeholder 2"/>
          <p:cNvSpPr>
            <a:spLocks noGrp="1"/>
          </p:cNvSpPr>
          <p:nvPr>
            <p:ph type="body" sz="quarter" idx="10"/>
          </p:nvPr>
        </p:nvSpPr>
        <p:spPr>
          <a:xfrm>
            <a:off x="586317" y="1693863"/>
            <a:ext cx="11397678" cy="4667845"/>
          </a:xfrm>
        </p:spPr>
        <p:txBody>
          <a:bodyPr>
            <a:normAutofit/>
          </a:bodyPr>
          <a:lstStyle/>
          <a:p>
            <a:r>
              <a:rPr lang="en-US" sz="3600" dirty="0"/>
              <a:t>How strong is the relationship</a:t>
            </a:r>
            <a:r>
              <a:rPr lang="en-US" sz="3600" dirty="0" smtClean="0"/>
              <a:t>? = Effect Size</a:t>
            </a:r>
            <a:endParaRPr lang="en-US" sz="3600" dirty="0"/>
          </a:p>
          <a:p>
            <a:r>
              <a:rPr lang="en-US" sz="3600" dirty="0"/>
              <a:t>How precise is the estimate</a:t>
            </a:r>
            <a:r>
              <a:rPr lang="en-US" sz="3600" dirty="0" smtClean="0"/>
              <a:t>? = CIs</a:t>
            </a:r>
            <a:endParaRPr lang="en-US" sz="3600" dirty="0"/>
          </a:p>
          <a:p>
            <a:r>
              <a:rPr lang="en-US" sz="3600" dirty="0"/>
              <a:t>Has it been replicated? </a:t>
            </a:r>
          </a:p>
          <a:p>
            <a:r>
              <a:rPr lang="en-US" sz="3600" dirty="0"/>
              <a:t>Could outliers be affecting the association?</a:t>
            </a:r>
          </a:p>
          <a:p>
            <a:r>
              <a:rPr lang="en-US" sz="3600" dirty="0"/>
              <a:t>Is there restriction of range? Is there evidence of selection bias? </a:t>
            </a:r>
          </a:p>
          <a:p>
            <a:r>
              <a:rPr lang="en-US" sz="3600" dirty="0"/>
              <a:t>Is the association curvilinear</a:t>
            </a:r>
            <a:r>
              <a:rPr lang="en-US" sz="3600" dirty="0" smtClean="0"/>
              <a:t>?</a:t>
            </a:r>
          </a:p>
        </p:txBody>
      </p:sp>
    </p:spTree>
    <p:extLst>
      <p:ext uri="{BB962C8B-B14F-4D97-AF65-F5344CB8AC3E}">
        <p14:creationId xmlns:p14="http://schemas.microsoft.com/office/powerpoint/2010/main" val="145073739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Autofit/>
          </a:bodyPr>
          <a:lstStyle/>
          <a:p>
            <a:r>
              <a:rPr lang="en-US" sz="3600" dirty="0" smtClean="0"/>
              <a:t>Interrogating association claims</a:t>
            </a:r>
            <a:endParaRPr lang="en-US" sz="3600" dirty="0"/>
          </a:p>
        </p:txBody>
      </p:sp>
      <p:sp>
        <p:nvSpPr>
          <p:cNvPr id="5" name="Content Placeholder 2"/>
          <p:cNvSpPr>
            <a:spLocks noGrp="1"/>
          </p:cNvSpPr>
          <p:nvPr>
            <p:ph sz="quarter" idx="1"/>
          </p:nvPr>
        </p:nvSpPr>
        <p:spPr>
          <a:xfrm>
            <a:off x="402336" y="1330675"/>
            <a:ext cx="11338560" cy="5155931"/>
          </a:xfrm>
        </p:spPr>
        <p:txBody>
          <a:bodyPr>
            <a:noAutofit/>
          </a:bodyPr>
          <a:lstStyle/>
          <a:p>
            <a:pPr>
              <a:lnSpc>
                <a:spcPct val="120000"/>
              </a:lnSpc>
              <a:spcAft>
                <a:spcPts val="1200"/>
              </a:spcAft>
            </a:pPr>
            <a:r>
              <a:rPr lang="en-US" sz="2400" dirty="0" smtClean="0">
                <a:solidFill>
                  <a:srgbClr val="E07602"/>
                </a:solidFill>
                <a:latin typeface="Century Gothic"/>
                <a:cs typeface="Century Gothic"/>
              </a:rPr>
              <a:t>Internal validity: </a:t>
            </a:r>
            <a:r>
              <a:rPr lang="en-US" sz="2400" dirty="0" smtClean="0">
                <a:latin typeface="Century Gothic"/>
                <a:cs typeface="Century Gothic"/>
              </a:rPr>
              <a:t>Can we make a </a:t>
            </a:r>
            <a:r>
              <a:rPr lang="en-US" sz="2400" u="sng" dirty="0" smtClean="0">
                <a:latin typeface="Century Gothic"/>
                <a:cs typeface="Century Gothic"/>
              </a:rPr>
              <a:t>causal</a:t>
            </a:r>
            <a:r>
              <a:rPr lang="en-US" sz="2400" dirty="0" smtClean="0">
                <a:latin typeface="Century Gothic"/>
                <a:cs typeface="Century Gothic"/>
              </a:rPr>
              <a:t> inference from the association?</a:t>
            </a:r>
          </a:p>
        </p:txBody>
      </p:sp>
      <p:pic>
        <p:nvPicPr>
          <p:cNvPr id="3" name="Picture 2" descr="c07f01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2964" y="2893501"/>
            <a:ext cx="5842121" cy="3593104"/>
          </a:xfrm>
          <a:prstGeom prst="rect">
            <a:avLst/>
          </a:prstGeom>
        </p:spPr>
      </p:pic>
      <p:sp>
        <p:nvSpPr>
          <p:cNvPr id="19" name="TextBox 18"/>
          <p:cNvSpPr txBox="1"/>
          <p:nvPr/>
        </p:nvSpPr>
        <p:spPr>
          <a:xfrm>
            <a:off x="2106190" y="6301939"/>
            <a:ext cx="994946" cy="369332"/>
          </a:xfrm>
          <a:prstGeom prst="rect">
            <a:avLst/>
          </a:prstGeom>
          <a:noFill/>
        </p:spPr>
        <p:txBody>
          <a:bodyPr wrap="none" rtlCol="0">
            <a:spAutoFit/>
          </a:bodyPr>
          <a:lstStyle/>
          <a:p>
            <a:r>
              <a:rPr lang="en-US" dirty="0">
                <a:solidFill>
                  <a:schemeClr val="tx2"/>
                </a:solidFill>
              </a:rPr>
              <a:t>d</a:t>
            </a:r>
            <a:r>
              <a:rPr lang="en-US" dirty="0" smtClean="0">
                <a:solidFill>
                  <a:schemeClr val="tx2"/>
                </a:solidFill>
              </a:rPr>
              <a:t>rug use</a:t>
            </a:r>
            <a:endParaRPr lang="en-US" dirty="0">
              <a:solidFill>
                <a:schemeClr val="tx2"/>
              </a:solidFill>
            </a:endParaRPr>
          </a:p>
        </p:txBody>
      </p:sp>
      <p:sp>
        <p:nvSpPr>
          <p:cNvPr id="20" name="TextBox 19"/>
          <p:cNvSpPr txBox="1"/>
          <p:nvPr/>
        </p:nvSpPr>
        <p:spPr>
          <a:xfrm rot="16200000">
            <a:off x="223287" y="4814569"/>
            <a:ext cx="1280444" cy="369332"/>
          </a:xfrm>
          <a:prstGeom prst="rect">
            <a:avLst/>
          </a:prstGeom>
          <a:noFill/>
        </p:spPr>
        <p:txBody>
          <a:bodyPr wrap="none" rtlCol="0">
            <a:spAutoFit/>
          </a:bodyPr>
          <a:lstStyle/>
          <a:p>
            <a:r>
              <a:rPr lang="en-US" dirty="0" smtClean="0">
                <a:solidFill>
                  <a:schemeClr val="tx2"/>
                </a:solidFill>
              </a:rPr>
              <a:t>self-esteem</a:t>
            </a:r>
            <a:endParaRPr lang="en-US" dirty="0">
              <a:solidFill>
                <a:schemeClr val="tx2"/>
              </a:solidFill>
            </a:endParaRPr>
          </a:p>
        </p:txBody>
      </p:sp>
      <p:sp>
        <p:nvSpPr>
          <p:cNvPr id="21" name="Rounded Rectangle 20"/>
          <p:cNvSpPr/>
          <p:nvPr/>
        </p:nvSpPr>
        <p:spPr>
          <a:xfrm>
            <a:off x="2235337" y="3462592"/>
            <a:ext cx="1286200" cy="401875"/>
          </a:xfrm>
          <a:prstGeom prst="roundRect">
            <a:avLst/>
          </a:prstGeom>
          <a:solidFill>
            <a:schemeClr val="accent1">
              <a:alpha val="99000"/>
            </a:schemeClr>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smtClean="0">
                <a:solidFill>
                  <a:srgbClr val="333333"/>
                </a:solidFill>
              </a:rPr>
              <a:t>r</a:t>
            </a:r>
            <a:r>
              <a:rPr lang="en-US" dirty="0" smtClean="0">
                <a:solidFill>
                  <a:srgbClr val="333333"/>
                </a:solidFill>
              </a:rPr>
              <a:t> = -.52</a:t>
            </a:r>
            <a:endParaRPr lang="en-US" dirty="0">
              <a:solidFill>
                <a:srgbClr val="333333"/>
              </a:solidFill>
            </a:endParaRPr>
          </a:p>
        </p:txBody>
      </p:sp>
      <p:pic>
        <p:nvPicPr>
          <p:cNvPr id="11" name="Picture 10"/>
          <p:cNvPicPr>
            <a:picLocks noChangeAspect="1"/>
          </p:cNvPicPr>
          <p:nvPr/>
        </p:nvPicPr>
        <p:blipFill>
          <a:blip r:embed="rId4"/>
          <a:stretch>
            <a:fillRect/>
          </a:stretch>
        </p:blipFill>
        <p:spPr>
          <a:xfrm>
            <a:off x="1297752" y="3934913"/>
            <a:ext cx="3423353" cy="2395070"/>
          </a:xfrm>
          <a:prstGeom prst="rect">
            <a:avLst/>
          </a:prstGeom>
        </p:spPr>
      </p:pic>
    </p:spTree>
    <p:extLst>
      <p:ext uri="{BB962C8B-B14F-4D97-AF65-F5344CB8AC3E}">
        <p14:creationId xmlns:p14="http://schemas.microsoft.com/office/powerpoint/2010/main" val="14754388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Interrogating association claims</a:t>
            </a:r>
            <a:endParaRPr lang="en-US" sz="2600" dirty="0"/>
          </a:p>
        </p:txBody>
      </p:sp>
      <p:sp>
        <p:nvSpPr>
          <p:cNvPr id="5" name="Content Placeholder 2"/>
          <p:cNvSpPr>
            <a:spLocks noGrp="1"/>
          </p:cNvSpPr>
          <p:nvPr>
            <p:ph sz="quarter" idx="1"/>
          </p:nvPr>
        </p:nvSpPr>
        <p:spPr>
          <a:xfrm>
            <a:off x="402336" y="1330675"/>
            <a:ext cx="11338560" cy="5155931"/>
          </a:xfrm>
        </p:spPr>
        <p:txBody>
          <a:bodyPr>
            <a:noAutofit/>
          </a:bodyPr>
          <a:lstStyle/>
          <a:p>
            <a:pPr>
              <a:spcBef>
                <a:spcPct val="0"/>
              </a:spcBef>
            </a:pPr>
            <a:r>
              <a:rPr lang="en-US" sz="2400" dirty="0"/>
              <a:t>When we come up with a third-variable explanation for an association, how do we know if it poses a problem for internal validity?</a:t>
            </a:r>
            <a:endParaRPr lang="en-US" sz="2400" dirty="0">
              <a:latin typeface="Calibri" charset="0"/>
            </a:endParaRPr>
          </a:p>
          <a:p>
            <a:pPr marL="0" indent="0">
              <a:lnSpc>
                <a:spcPct val="120000"/>
              </a:lnSpc>
              <a:spcAft>
                <a:spcPts val="1200"/>
              </a:spcAft>
              <a:buNone/>
            </a:pPr>
            <a:endParaRPr lang="en-US" sz="2200" dirty="0" smtClean="0">
              <a:latin typeface="Century Gothic"/>
              <a:cs typeface="Century Gothic"/>
            </a:endParaRPr>
          </a:p>
        </p:txBody>
      </p:sp>
      <p:pic>
        <p:nvPicPr>
          <p:cNvPr id="4" name="Picture 3" descr="c07f0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24241"/>
            <a:ext cx="6098065" cy="3563804"/>
          </a:xfrm>
          <a:prstGeom prst="rect">
            <a:avLst/>
          </a:prstGeom>
        </p:spPr>
      </p:pic>
      <p:pic>
        <p:nvPicPr>
          <p:cNvPr id="7" name="Picture 6" descr="c07f01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2194" y="3343229"/>
            <a:ext cx="5750909" cy="3174051"/>
          </a:xfrm>
          <a:prstGeom prst="rect">
            <a:avLst/>
          </a:prstGeom>
        </p:spPr>
      </p:pic>
      <p:sp>
        <p:nvSpPr>
          <p:cNvPr id="9" name="TextBox 8"/>
          <p:cNvSpPr txBox="1"/>
          <p:nvPr/>
        </p:nvSpPr>
        <p:spPr>
          <a:xfrm>
            <a:off x="636056" y="2271181"/>
            <a:ext cx="8276625" cy="400110"/>
          </a:xfrm>
          <a:prstGeom prst="rect">
            <a:avLst/>
          </a:prstGeom>
          <a:noFill/>
        </p:spPr>
        <p:txBody>
          <a:bodyPr wrap="none" rtlCol="0">
            <a:spAutoFit/>
          </a:bodyPr>
          <a:lstStyle/>
          <a:p>
            <a:r>
              <a:rPr lang="en-US" sz="2000" dirty="0" smtClean="0">
                <a:solidFill>
                  <a:srgbClr val="FF0000"/>
                </a:solidFill>
                <a:latin typeface="Chalkboard"/>
                <a:cs typeface="Chalkboard"/>
              </a:rPr>
              <a:t>Are extraversion and a preference for pop music actually correlated?</a:t>
            </a:r>
            <a:endParaRPr lang="en-US" sz="2000" dirty="0">
              <a:solidFill>
                <a:srgbClr val="FF0000"/>
              </a:solidFill>
              <a:latin typeface="Chalkboard"/>
              <a:cs typeface="Chalkboard"/>
            </a:endParaRPr>
          </a:p>
        </p:txBody>
      </p:sp>
    </p:spTree>
    <p:extLst>
      <p:ext uri="{BB962C8B-B14F-4D97-AF65-F5344CB8AC3E}">
        <p14:creationId xmlns:p14="http://schemas.microsoft.com/office/powerpoint/2010/main" val="2575227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Validity</a:t>
            </a:r>
            <a:endParaRPr lang="en-US" dirty="0"/>
          </a:p>
        </p:txBody>
      </p:sp>
      <p:sp>
        <p:nvSpPr>
          <p:cNvPr id="5" name="Content Placeholder 4"/>
          <p:cNvSpPr>
            <a:spLocks noGrp="1"/>
          </p:cNvSpPr>
          <p:nvPr>
            <p:ph idx="1"/>
          </p:nvPr>
        </p:nvSpPr>
        <p:spPr/>
        <p:txBody>
          <a:bodyPr>
            <a:normAutofit/>
          </a:bodyPr>
          <a:lstStyle/>
          <a:p>
            <a:pPr marL="287338" indent="-287338" algn="l" eaLnBrk="1" hangingPunct="1">
              <a:buFont typeface="Arial" pitchFamily="34" charset="0"/>
              <a:buChar char="•"/>
            </a:pPr>
            <a:r>
              <a:rPr lang="en-US" altLang="en-US" sz="3600" dirty="0" smtClean="0">
                <a:solidFill>
                  <a:srgbClr val="403152"/>
                </a:solidFill>
              </a:rPr>
              <a:t>How did they get their sample?</a:t>
            </a:r>
          </a:p>
          <a:p>
            <a:pPr marL="287338" indent="-287338" algn="l" eaLnBrk="1" hangingPunct="1">
              <a:buFont typeface="Arial" pitchFamily="34" charset="0"/>
              <a:buChar char="•"/>
            </a:pPr>
            <a:r>
              <a:rPr lang="en-US" altLang="en-US" sz="3600" dirty="0" smtClean="0">
                <a:solidFill>
                  <a:srgbClr val="403152"/>
                </a:solidFill>
              </a:rPr>
              <a:t>Does external validity really matter in an association claim?</a:t>
            </a:r>
          </a:p>
          <a:p>
            <a:pPr marL="287338" indent="-287338" algn="l" eaLnBrk="1" hangingPunct="1">
              <a:buFont typeface="Arial" pitchFamily="34" charset="0"/>
              <a:buChar char="•"/>
            </a:pPr>
            <a:r>
              <a:rPr lang="en-US" altLang="en-US" sz="3600" b="1" dirty="0" smtClean="0">
                <a:solidFill>
                  <a:srgbClr val="403152"/>
                </a:solidFill>
              </a:rPr>
              <a:t>Moderators</a:t>
            </a:r>
            <a:r>
              <a:rPr lang="en-US" altLang="en-US" sz="3600" dirty="0" smtClean="0">
                <a:solidFill>
                  <a:srgbClr val="403152"/>
                </a:solidFill>
              </a:rPr>
              <a:t> address external validity.</a:t>
            </a:r>
          </a:p>
        </p:txBody>
      </p:sp>
    </p:spTree>
    <p:extLst>
      <p:ext uri="{BB962C8B-B14F-4D97-AF65-F5344CB8AC3E}">
        <p14:creationId xmlns:p14="http://schemas.microsoft.com/office/powerpoint/2010/main" val="16226822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209456"/>
            <a:ext cx="11885084" cy="914400"/>
          </a:xfrm>
        </p:spPr>
        <p:txBody>
          <a:bodyPr>
            <a:normAutofit/>
          </a:bodyPr>
          <a:lstStyle/>
          <a:p>
            <a:pPr algn="l"/>
            <a:r>
              <a:rPr lang="en-US" b="1" dirty="0" smtClean="0"/>
              <a:t>How Important Is External Validity?</a:t>
            </a:r>
            <a:endParaRPr lang="en-US" b="1" dirty="0"/>
          </a:p>
        </p:txBody>
      </p:sp>
      <p:pic>
        <p:nvPicPr>
          <p:cNvPr id="5" name="Picture 4" descr="A scatterplot shows three variables plotted, multitasking test score, percentage time spent multitasking, and age.&#10;&#10;The y-axis goes from ten to one hundred in increments of ten and is labeled multitasking test score (OSPAN). The x-axis goes from zero to ninety in increments of ten and is labeled percentage time spent multitasking. An oval containing a scattering of the letter O is centered at (45, 45). The upper left of the oval is at (25, 70) and the lower right is at (70,15). A second oval containing a scattering of the letter Y is centered at (70,70). The upper left of the oval is at (50,95) and the lower right is at (90,35). The two ovals overlap."/>
          <p:cNvPicPr>
            <a:picLocks noChangeAspect="1"/>
          </p:cNvPicPr>
          <p:nvPr/>
        </p:nvPicPr>
        <p:blipFill rotWithShape="1">
          <a:blip r:embed="rId3">
            <a:extLst>
              <a:ext uri="{28A0092B-C50C-407E-A947-70E740481C1C}">
                <a14:useLocalDpi xmlns:a14="http://schemas.microsoft.com/office/drawing/2010/main" val="0"/>
              </a:ext>
            </a:extLst>
          </a:blip>
          <a:srcRect t="4083" b="5852"/>
          <a:stretch/>
        </p:blipFill>
        <p:spPr>
          <a:xfrm>
            <a:off x="1732652" y="1278904"/>
            <a:ext cx="8116053" cy="5440362"/>
          </a:xfrm>
          <a:prstGeom prst="rect">
            <a:avLst/>
          </a:prstGeom>
        </p:spPr>
      </p:pic>
    </p:spTree>
    <p:extLst>
      <p:ext uri="{BB962C8B-B14F-4D97-AF65-F5344CB8AC3E}">
        <p14:creationId xmlns:p14="http://schemas.microsoft.com/office/powerpoint/2010/main" val="1310610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2165" y="28109"/>
            <a:ext cx="10370635" cy="1318482"/>
          </a:xfrm>
        </p:spPr>
        <p:txBody>
          <a:bodyPr/>
          <a:lstStyle/>
          <a:p>
            <a:r>
              <a:rPr lang="en-US" sz="4400" dirty="0">
                <a:solidFill>
                  <a:srgbClr val="000000"/>
                </a:solidFill>
              </a:rPr>
              <a:t>Moderating Variables</a:t>
            </a:r>
            <a:endParaRPr lang="en-US" sz="4400" dirty="0">
              <a:solidFill>
                <a:srgbClr val="000000"/>
              </a:solidFill>
              <a:highlight>
                <a:srgbClr val="FFFF00"/>
              </a:highlight>
            </a:endParaRPr>
          </a:p>
        </p:txBody>
      </p:sp>
      <p:sp>
        <p:nvSpPr>
          <p:cNvPr id="3" name="Text Placeholder 2"/>
          <p:cNvSpPr>
            <a:spLocks noGrp="1"/>
          </p:cNvSpPr>
          <p:nvPr>
            <p:ph type="body" sz="quarter" idx="10"/>
          </p:nvPr>
        </p:nvSpPr>
        <p:spPr>
          <a:xfrm>
            <a:off x="1052715" y="1600857"/>
            <a:ext cx="10179927" cy="1043893"/>
          </a:xfrm>
        </p:spPr>
        <p:txBody>
          <a:bodyPr>
            <a:noAutofit/>
          </a:bodyPr>
          <a:lstStyle/>
          <a:p>
            <a:r>
              <a:rPr lang="en-US" sz="2800" dirty="0">
                <a:solidFill>
                  <a:schemeClr val="tx1"/>
                </a:solidFill>
              </a:rPr>
              <a:t>When the relationship between two variables changes depending on the level of another variable, that other variable is called a </a:t>
            </a:r>
            <a:r>
              <a:rPr lang="en-US" sz="2800" b="1" dirty="0">
                <a:solidFill>
                  <a:schemeClr val="tx1"/>
                </a:solidFill>
              </a:rPr>
              <a:t>moderator.</a:t>
            </a:r>
            <a:endParaRPr lang="en-US" sz="2800" dirty="0">
              <a:solidFill>
                <a:schemeClr val="tx1"/>
              </a:solidFill>
            </a:endParaRPr>
          </a:p>
          <a:p>
            <a:endParaRPr lang="en-US" sz="2800" dirty="0">
              <a:solidFill>
                <a:schemeClr val="tx1"/>
              </a:solidFill>
            </a:endParaRPr>
          </a:p>
        </p:txBody>
      </p:sp>
      <p:graphicFrame>
        <p:nvGraphicFramePr>
          <p:cNvPr id="5" name="Table 4">
            <a:extLst>
              <a:ext uri="{FF2B5EF4-FFF2-40B4-BE49-F238E27FC236}">
                <a16:creationId xmlns="" xmlns:a16="http://schemas.microsoft.com/office/drawing/2014/main" id="{037BEA7E-3F93-8C4C-9802-69D0755FFE93}"/>
              </a:ext>
            </a:extLst>
          </p:cNvPr>
          <p:cNvGraphicFramePr>
            <a:graphicFrameLocks noGrp="1"/>
          </p:cNvGraphicFramePr>
          <p:nvPr>
            <p:extLst>
              <p:ext uri="{D42A27DB-BD31-4B8C-83A1-F6EECF244321}">
                <p14:modId xmlns:p14="http://schemas.microsoft.com/office/powerpoint/2010/main" val="934269106"/>
              </p:ext>
            </p:extLst>
          </p:nvPr>
        </p:nvGraphicFramePr>
        <p:xfrm>
          <a:off x="1445472" y="3417241"/>
          <a:ext cx="8883794" cy="2834640"/>
        </p:xfrm>
        <a:graphic>
          <a:graphicData uri="http://schemas.openxmlformats.org/drawingml/2006/table">
            <a:tbl>
              <a:tblPr/>
              <a:tblGrid>
                <a:gridCol w="4441897">
                  <a:extLst>
                    <a:ext uri="{9D8B030D-6E8A-4147-A177-3AD203B41FA5}">
                      <a16:colId xmlns="" xmlns:a16="http://schemas.microsoft.com/office/drawing/2014/main" val="280324187"/>
                    </a:ext>
                  </a:extLst>
                </a:gridCol>
                <a:gridCol w="4441897">
                  <a:extLst>
                    <a:ext uri="{9D8B030D-6E8A-4147-A177-3AD203B41FA5}">
                      <a16:colId xmlns="" xmlns:a16="http://schemas.microsoft.com/office/drawing/2014/main" val="4120496201"/>
                    </a:ext>
                  </a:extLst>
                </a:gridCol>
              </a:tblGrid>
              <a:tr h="1031428">
                <a:tc>
                  <a:txBody>
                    <a:bodyPr/>
                    <a:lstStyle/>
                    <a:p>
                      <a:pPr algn="l" fontAlgn="base"/>
                      <a:r>
                        <a:rPr lang="en-US" sz="2400" b="1" i="0" dirty="0">
                          <a:solidFill>
                            <a:srgbClr val="FFFFFF"/>
                          </a:solidFill>
                          <a:effectLst/>
                          <a:latin typeface="Calibri"/>
                          <a:cs typeface="Calibri"/>
                        </a:rPr>
                        <a:t>City​</a:t>
                      </a:r>
                      <a:r>
                        <a:rPr lang="en-US" sz="2400" b="1" i="0" dirty="0" smtClean="0">
                          <a:solidFill>
                            <a:srgbClr val="FFFFFF"/>
                          </a:solidFill>
                          <a:effectLst/>
                          <a:latin typeface="Calibri"/>
                          <a:cs typeface="Calibri"/>
                        </a:rPr>
                        <a:t>’s Residential Mobility </a:t>
                      </a:r>
                      <a:endParaRPr lang="en-US" sz="2400" b="1" i="0" dirty="0">
                        <a:solidFill>
                          <a:srgbClr val="FFFFFF"/>
                        </a:solidFill>
                        <a:effectLst/>
                        <a:latin typeface="Calibri"/>
                        <a:cs typeface="Calibri"/>
                      </a:endParaRP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FF"/>
                    </a:solidFill>
                  </a:tcPr>
                </a:tc>
                <a:tc>
                  <a:txBody>
                    <a:bodyPr/>
                    <a:lstStyle/>
                    <a:p>
                      <a:pPr algn="l" fontAlgn="base"/>
                      <a:r>
                        <a:rPr lang="en-US" sz="2400" b="1" i="0" dirty="0">
                          <a:solidFill>
                            <a:srgbClr val="FFFFFF"/>
                          </a:solidFill>
                          <a:effectLst/>
                          <a:latin typeface="Calibri"/>
                          <a:cs typeface="Calibri"/>
                        </a:rPr>
                        <a:t>Association (r) between team success and game attendance​</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FF"/>
                    </a:solidFill>
                  </a:tcPr>
                </a:tc>
                <a:extLst>
                  <a:ext uri="{0D108BD9-81ED-4DB2-BD59-A6C34878D82A}">
                    <a16:rowId xmlns="" xmlns:a16="http://schemas.microsoft.com/office/drawing/2014/main" val="1528395259"/>
                  </a:ext>
                </a:extLst>
              </a:tr>
              <a:tr h="722000">
                <a:tc>
                  <a:txBody>
                    <a:bodyPr/>
                    <a:lstStyle/>
                    <a:p>
                      <a:pPr algn="l" fontAlgn="base"/>
                      <a:r>
                        <a:rPr lang="en-US" sz="2400" b="0" i="0" dirty="0">
                          <a:solidFill>
                            <a:srgbClr val="000000"/>
                          </a:solidFill>
                          <a:effectLst/>
                          <a:latin typeface="Calibri"/>
                          <a:cs typeface="Calibri"/>
                        </a:rPr>
                        <a:t>Phoenix, AZ (high residential mobility)​</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.29; 95% CI [.06, .49]​</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694348572"/>
                  </a:ext>
                </a:extLst>
              </a:tr>
              <a:tr h="722000">
                <a:tc>
                  <a:txBody>
                    <a:bodyPr/>
                    <a:lstStyle/>
                    <a:p>
                      <a:pPr algn="l" fontAlgn="base"/>
                      <a:r>
                        <a:rPr lang="en-US" sz="2400" b="0" i="0" dirty="0">
                          <a:solidFill>
                            <a:srgbClr val="000000"/>
                          </a:solidFill>
                          <a:effectLst/>
                          <a:latin typeface="Calibri"/>
                          <a:cs typeface="Calibri"/>
                        </a:rPr>
                        <a:t>Pittsburg, PA (low residential mobility)​</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smtClean="0">
                          <a:solidFill>
                            <a:srgbClr val="000000"/>
                          </a:solidFill>
                          <a:effectLst/>
                          <a:latin typeface="Calibri"/>
                          <a:cs typeface="Calibri"/>
                        </a:rPr>
                        <a:t>-.</a:t>
                      </a:r>
                      <a:r>
                        <a:rPr lang="en-US" sz="2400" b="0" i="0" dirty="0">
                          <a:solidFill>
                            <a:srgbClr val="000000"/>
                          </a:solidFill>
                          <a:effectLst/>
                          <a:latin typeface="Calibri"/>
                          <a:cs typeface="Calibri"/>
                        </a:rPr>
                        <a:t>16; 95% CI </a:t>
                      </a:r>
                      <a:r>
                        <a:rPr lang="en-US" sz="2400" b="0" i="0" dirty="0" smtClean="0">
                          <a:solidFill>
                            <a:srgbClr val="000000"/>
                          </a:solidFill>
                          <a:effectLst/>
                          <a:latin typeface="Calibri"/>
                          <a:cs typeface="Calibri"/>
                        </a:rPr>
                        <a:t>[-.</a:t>
                      </a:r>
                      <a:r>
                        <a:rPr lang="en-US" sz="2400" b="0" i="0" dirty="0">
                          <a:solidFill>
                            <a:srgbClr val="000000"/>
                          </a:solidFill>
                          <a:effectLst/>
                          <a:latin typeface="Calibri"/>
                          <a:cs typeface="Calibri"/>
                        </a:rPr>
                        <a:t>39, .09]​</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808122015"/>
                  </a:ext>
                </a:extLst>
              </a:tr>
            </a:tbl>
          </a:graphicData>
        </a:graphic>
      </p:graphicFrame>
      <p:sp>
        <p:nvSpPr>
          <p:cNvPr id="6" name="Rectangle 1">
            <a:extLst>
              <a:ext uri="{FF2B5EF4-FFF2-40B4-BE49-F238E27FC236}">
                <a16:creationId xmlns="" xmlns:a16="http://schemas.microsoft.com/office/drawing/2014/main" id="{D64D9D92-7293-6B43-8A61-CCE0CC19A007}"/>
              </a:ext>
            </a:extLst>
          </p:cNvPr>
          <p:cNvSpPr>
            <a:spLocks noChangeArrowheads="1"/>
          </p:cNvSpPr>
          <p:nvPr/>
        </p:nvSpPr>
        <p:spPr bwMode="auto">
          <a:xfrm>
            <a:off x="2038351" y="2993124"/>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pitchFamily="2"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76378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5331" y="2"/>
            <a:ext cx="10079083" cy="1324441"/>
          </a:xfrm>
        </p:spPr>
        <p:txBody>
          <a:bodyPr/>
          <a:lstStyle/>
          <a:p>
            <a:r>
              <a:rPr lang="en-US" sz="4400" dirty="0">
                <a:solidFill>
                  <a:srgbClr val="000000"/>
                </a:solidFill>
              </a:rPr>
              <a:t>Moderating </a:t>
            </a:r>
            <a:r>
              <a:rPr lang="en-US" sz="4400" dirty="0" smtClean="0">
                <a:solidFill>
                  <a:srgbClr val="000000"/>
                </a:solidFill>
              </a:rPr>
              <a:t>Variables</a:t>
            </a:r>
            <a:endParaRPr lang="en-US" sz="4400" dirty="0">
              <a:solidFill>
                <a:srgbClr val="000000"/>
              </a:solidFill>
            </a:endParaRPr>
          </a:p>
        </p:txBody>
      </p:sp>
      <p:pic>
        <p:nvPicPr>
          <p:cNvPr id="5" name="Picture 4" descr="Figure 8.18 displays two scatterplots that show the correlation between the percentage of wins and attendance. The first scatter plot is for Arizona. The x axis is labeled Percentage of wins and ranges from 35 to 60. The y axis is labeled Attendance and ranges from 20,000 to 50,000. Arizona has a positive correlation between percentage of wins and attendance. The line of best fit begins at about 40 percent of wins and an attendance of about 30,000 and ends at about 56 percent of wins and an attendance of about 36,000. The second scatterplot is for Pittsburgh. The x axis is labeled Percentage of wins and ranges from 37 to 53. The y axis is labeled Attendance and ranges from 5,000 to 45,000. Pittsburgh has a negative correlation between percentage of wins and attendance. The line of best fit begins at about 38 percent of wins and an attendance of 25,000, and ends at about 53 percent of wins and an attendance of 16,000.">
            <a:extLst>
              <a:ext uri="{FF2B5EF4-FFF2-40B4-BE49-F238E27FC236}">
                <a16:creationId xmlns="" xmlns:a16="http://schemas.microsoft.com/office/drawing/2014/main" id="{94986FB6-80AB-9E40-B37D-CD2E4C46A87A}"/>
              </a:ext>
            </a:extLst>
          </p:cNvPr>
          <p:cNvPicPr>
            <a:picLocks noChangeAspect="1"/>
          </p:cNvPicPr>
          <p:nvPr/>
        </p:nvPicPr>
        <p:blipFill rotWithShape="1">
          <a:blip r:embed="rId3"/>
          <a:srcRect b="20550"/>
          <a:stretch/>
        </p:blipFill>
        <p:spPr>
          <a:xfrm>
            <a:off x="159247" y="2205297"/>
            <a:ext cx="11686061" cy="3829860"/>
          </a:xfrm>
          <a:prstGeom prst="rect">
            <a:avLst/>
          </a:prstGeom>
        </p:spPr>
      </p:pic>
    </p:spTree>
    <p:extLst>
      <p:ext uri="{BB962C8B-B14F-4D97-AF65-F5344CB8AC3E}">
        <p14:creationId xmlns:p14="http://schemas.microsoft.com/office/powerpoint/2010/main" val="1327996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For example…</a:t>
            </a:r>
            <a:endParaRPr lang="en-US" sz="2600" dirty="0"/>
          </a:p>
        </p:txBody>
      </p:sp>
      <p:sp>
        <p:nvSpPr>
          <p:cNvPr id="5" name="Content Placeholder 2"/>
          <p:cNvSpPr>
            <a:spLocks noGrp="1"/>
          </p:cNvSpPr>
          <p:nvPr>
            <p:ph sz="quarter" idx="1"/>
          </p:nvPr>
        </p:nvSpPr>
        <p:spPr>
          <a:xfrm>
            <a:off x="402336" y="1330675"/>
            <a:ext cx="11338560" cy="5155931"/>
          </a:xfrm>
        </p:spPr>
        <p:txBody>
          <a:bodyPr>
            <a:noAutofit/>
          </a:bodyPr>
          <a:lstStyle/>
          <a:p>
            <a:pPr>
              <a:lnSpc>
                <a:spcPct val="120000"/>
              </a:lnSpc>
              <a:spcAft>
                <a:spcPts val="1200"/>
              </a:spcAft>
            </a:pPr>
            <a:r>
              <a:rPr lang="en-US" sz="2400" b="1" dirty="0" smtClean="0">
                <a:latin typeface="Century Gothic"/>
                <a:cs typeface="Century Gothic"/>
              </a:rPr>
              <a:t>Research question: </a:t>
            </a:r>
            <a:r>
              <a:rPr lang="en-US" sz="2400" dirty="0">
                <a:cs typeface="Century Gothic"/>
              </a:rPr>
              <a:t>Is a person’s self-esteem affected by his or her amount of drug use?</a:t>
            </a:r>
          </a:p>
          <a:p>
            <a:pPr lvl="1">
              <a:lnSpc>
                <a:spcPct val="120000"/>
              </a:lnSpc>
              <a:spcAft>
                <a:spcPts val="1200"/>
              </a:spcAft>
            </a:pPr>
            <a:r>
              <a:rPr lang="en-US" sz="2200" dirty="0" smtClean="0">
                <a:latin typeface="Century Gothic"/>
                <a:cs typeface="Century Gothic"/>
              </a:rPr>
              <a:t>Experimental design?</a:t>
            </a:r>
          </a:p>
          <a:p>
            <a:pPr lvl="1">
              <a:lnSpc>
                <a:spcPct val="120000"/>
              </a:lnSpc>
            </a:pPr>
            <a:endParaRPr lang="en-US" dirty="0">
              <a:latin typeface="Times New Roman"/>
              <a:cs typeface="Times New Roman"/>
            </a:endParaRPr>
          </a:p>
        </p:txBody>
      </p:sp>
      <p:sp>
        <p:nvSpPr>
          <p:cNvPr id="7" name="Rounded Rectangle 6"/>
          <p:cNvSpPr/>
          <p:nvPr/>
        </p:nvSpPr>
        <p:spPr>
          <a:xfrm>
            <a:off x="1047569" y="3254694"/>
            <a:ext cx="7250488" cy="1628579"/>
          </a:xfrm>
          <a:prstGeom prst="roundRect">
            <a:avLst/>
          </a:prstGeom>
          <a:no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0" descr="c09f012.jpg"/>
          <p:cNvPicPr>
            <a:picLocks noChangeAspect="1"/>
          </p:cNvPicPr>
          <p:nvPr/>
        </p:nvPicPr>
        <p:blipFill rotWithShape="1">
          <a:blip r:embed="rId3">
            <a:extLst>
              <a:ext uri="{28A0092B-C50C-407E-A947-70E740481C1C}">
                <a14:useLocalDpi xmlns:a14="http://schemas.microsoft.com/office/drawing/2010/main" val="0"/>
              </a:ext>
            </a:extLst>
          </a:blip>
          <a:srcRect r="75782"/>
          <a:stretch/>
        </p:blipFill>
        <p:spPr bwMode="auto">
          <a:xfrm>
            <a:off x="1243265" y="3437413"/>
            <a:ext cx="2263688"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c09f012.jpg"/>
          <p:cNvPicPr>
            <a:picLocks noChangeAspect="1"/>
          </p:cNvPicPr>
          <p:nvPr/>
        </p:nvPicPr>
        <p:blipFill rotWithShape="1">
          <a:blip r:embed="rId3">
            <a:extLst>
              <a:ext uri="{28A0092B-C50C-407E-A947-70E740481C1C}">
                <a14:useLocalDpi xmlns:a14="http://schemas.microsoft.com/office/drawing/2010/main" val="0"/>
              </a:ext>
            </a:extLst>
          </a:blip>
          <a:srcRect l="51835"/>
          <a:stretch/>
        </p:blipFill>
        <p:spPr bwMode="auto">
          <a:xfrm>
            <a:off x="3493090" y="3437413"/>
            <a:ext cx="4502101"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p:cNvSpPr/>
          <p:nvPr/>
        </p:nvSpPr>
        <p:spPr>
          <a:xfrm>
            <a:off x="3640386" y="4286198"/>
            <a:ext cx="1667753" cy="384727"/>
          </a:xfrm>
          <a:prstGeom prst="rect">
            <a:avLst/>
          </a:prstGeom>
          <a:solidFill>
            <a:srgbClr val="9FA04A"/>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3579312" y="4208711"/>
            <a:ext cx="1728827" cy="461665"/>
          </a:xfrm>
          <a:prstGeom prst="rect">
            <a:avLst/>
          </a:prstGeom>
          <a:noFill/>
        </p:spPr>
        <p:txBody>
          <a:bodyPr wrap="square" rtlCol="0">
            <a:spAutoFit/>
          </a:bodyPr>
          <a:lstStyle/>
          <a:p>
            <a:pPr algn="ctr"/>
            <a:r>
              <a:rPr lang="en-US" sz="1200" dirty="0" smtClean="0">
                <a:latin typeface="Arial"/>
                <a:cs typeface="Arial"/>
              </a:rPr>
              <a:t>Take copious amount of drugs </a:t>
            </a:r>
            <a:endParaRPr lang="en-US" sz="1200" dirty="0">
              <a:latin typeface="Arial"/>
              <a:cs typeface="Arial"/>
            </a:endParaRPr>
          </a:p>
        </p:txBody>
      </p:sp>
      <p:sp>
        <p:nvSpPr>
          <p:cNvPr id="24" name="Rectangle 23"/>
          <p:cNvSpPr/>
          <p:nvPr/>
        </p:nvSpPr>
        <p:spPr>
          <a:xfrm>
            <a:off x="3625677" y="3494463"/>
            <a:ext cx="1667753" cy="384727"/>
          </a:xfrm>
          <a:prstGeom prst="rect">
            <a:avLst/>
          </a:prstGeom>
          <a:solidFill>
            <a:srgbClr val="9FA04A"/>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3665519" y="3530353"/>
            <a:ext cx="1589739" cy="276999"/>
          </a:xfrm>
          <a:prstGeom prst="rect">
            <a:avLst/>
          </a:prstGeom>
          <a:noFill/>
        </p:spPr>
        <p:txBody>
          <a:bodyPr wrap="square" rtlCol="0">
            <a:spAutoFit/>
          </a:bodyPr>
          <a:lstStyle/>
          <a:p>
            <a:pPr algn="ctr"/>
            <a:r>
              <a:rPr lang="en-US" sz="1200" dirty="0" smtClean="0">
                <a:latin typeface="Arial"/>
                <a:cs typeface="Arial"/>
              </a:rPr>
              <a:t>Take no drugs</a:t>
            </a:r>
            <a:endParaRPr lang="en-US" sz="1200" dirty="0">
              <a:latin typeface="Arial"/>
              <a:cs typeface="Arial"/>
            </a:endParaRPr>
          </a:p>
        </p:txBody>
      </p:sp>
      <p:sp>
        <p:nvSpPr>
          <p:cNvPr id="26" name="Rectangle 25"/>
          <p:cNvSpPr/>
          <p:nvPr/>
        </p:nvSpPr>
        <p:spPr>
          <a:xfrm>
            <a:off x="6066954" y="4313553"/>
            <a:ext cx="1753097" cy="320719"/>
          </a:xfrm>
          <a:prstGeom prst="rect">
            <a:avLst/>
          </a:prstGeom>
          <a:solidFill>
            <a:srgbClr val="9BB4C4"/>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6086876" y="3514863"/>
            <a:ext cx="1753097" cy="357295"/>
          </a:xfrm>
          <a:prstGeom prst="rect">
            <a:avLst/>
          </a:prstGeom>
          <a:solidFill>
            <a:srgbClr val="9BB4C4"/>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5881857" y="3530353"/>
            <a:ext cx="2175287" cy="276999"/>
          </a:xfrm>
          <a:prstGeom prst="rect">
            <a:avLst/>
          </a:prstGeom>
          <a:noFill/>
        </p:spPr>
        <p:txBody>
          <a:bodyPr wrap="square" rtlCol="0">
            <a:spAutoFit/>
          </a:bodyPr>
          <a:lstStyle/>
          <a:p>
            <a:pPr algn="ctr"/>
            <a:r>
              <a:rPr lang="en-US" sz="1200" dirty="0" smtClean="0">
                <a:latin typeface="Arial"/>
                <a:cs typeface="Arial"/>
              </a:rPr>
              <a:t>assess self-esteem</a:t>
            </a:r>
            <a:endParaRPr lang="en-US" sz="1200" dirty="0">
              <a:latin typeface="Arial"/>
              <a:cs typeface="Arial"/>
            </a:endParaRPr>
          </a:p>
        </p:txBody>
      </p:sp>
      <p:sp>
        <p:nvSpPr>
          <p:cNvPr id="30" name="TextBox 29"/>
          <p:cNvSpPr txBox="1"/>
          <p:nvPr/>
        </p:nvSpPr>
        <p:spPr>
          <a:xfrm>
            <a:off x="5899201" y="4302353"/>
            <a:ext cx="2175287" cy="276999"/>
          </a:xfrm>
          <a:prstGeom prst="rect">
            <a:avLst/>
          </a:prstGeom>
          <a:noFill/>
        </p:spPr>
        <p:txBody>
          <a:bodyPr wrap="square" rtlCol="0">
            <a:spAutoFit/>
          </a:bodyPr>
          <a:lstStyle/>
          <a:p>
            <a:pPr algn="ctr"/>
            <a:r>
              <a:rPr lang="en-US" sz="1200" dirty="0" smtClean="0">
                <a:latin typeface="Arial"/>
                <a:cs typeface="Arial"/>
              </a:rPr>
              <a:t>assess self-esteem</a:t>
            </a:r>
            <a:endParaRPr lang="en-US" sz="1200" dirty="0">
              <a:latin typeface="Arial"/>
              <a:cs typeface="Arial"/>
            </a:endParaRPr>
          </a:p>
        </p:txBody>
      </p:sp>
      <p:pic>
        <p:nvPicPr>
          <p:cNvPr id="4" name="Picture 3" descr="dawson_says_no_gif.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337" y="5142483"/>
            <a:ext cx="3641031" cy="1535301"/>
          </a:xfrm>
          <a:prstGeom prst="rect">
            <a:avLst/>
          </a:prstGeom>
        </p:spPr>
      </p:pic>
      <p:pic>
        <p:nvPicPr>
          <p:cNvPr id="31" name="Picture 30" descr="Michael-scott-no-god-no.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3607" y="5142483"/>
            <a:ext cx="2506615" cy="1535301"/>
          </a:xfrm>
          <a:prstGeom prst="rect">
            <a:avLst/>
          </a:prstGeom>
        </p:spPr>
      </p:pic>
      <p:pic>
        <p:nvPicPr>
          <p:cNvPr id="32" name="Picture 31" descr="b281a68ecf4a0746b08d24137393ef6f.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8531" y="5142483"/>
            <a:ext cx="3137223" cy="1535301"/>
          </a:xfrm>
          <a:prstGeom prst="rect">
            <a:avLst/>
          </a:prstGeom>
        </p:spPr>
      </p:pic>
      <p:pic>
        <p:nvPicPr>
          <p:cNvPr id="33" name="Picture 32" descr="bb544e6a9d3d1061044498ef127803cc.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35834" y="5142482"/>
            <a:ext cx="1970268" cy="1551586"/>
          </a:xfrm>
          <a:prstGeom prst="rect">
            <a:avLst/>
          </a:prstGeom>
        </p:spPr>
      </p:pic>
      <p:pic>
        <p:nvPicPr>
          <p:cNvPr id="34" name="Picture 33" descr="21.no.gi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14817" y="3740566"/>
            <a:ext cx="1970268" cy="1145972"/>
          </a:xfrm>
          <a:prstGeom prst="rect">
            <a:avLst/>
          </a:prstGeom>
        </p:spPr>
      </p:pic>
      <p:pic>
        <p:nvPicPr>
          <p:cNvPr id="35" name="Picture 34" descr="2ec520676c53b91a11177e6f49cf3cd3.gi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14817" y="2386592"/>
            <a:ext cx="1970268" cy="1206477"/>
          </a:xfrm>
          <a:prstGeom prst="rect">
            <a:avLst/>
          </a:prstGeom>
        </p:spPr>
      </p:pic>
      <p:sp>
        <p:nvSpPr>
          <p:cNvPr id="36" name="TextBox 35"/>
          <p:cNvSpPr txBox="1"/>
          <p:nvPr/>
        </p:nvSpPr>
        <p:spPr>
          <a:xfrm>
            <a:off x="8563365" y="4005551"/>
            <a:ext cx="688663" cy="461665"/>
          </a:xfrm>
          <a:prstGeom prst="rect">
            <a:avLst/>
          </a:prstGeom>
          <a:noFill/>
        </p:spPr>
        <p:txBody>
          <a:bodyPr wrap="none" rtlCol="0">
            <a:spAutoFit/>
          </a:bodyPr>
          <a:lstStyle/>
          <a:p>
            <a:r>
              <a:rPr lang="en-US" sz="2400" dirty="0" smtClean="0">
                <a:solidFill>
                  <a:srgbClr val="FF0000"/>
                </a:solidFill>
                <a:latin typeface="Chalkboard"/>
                <a:cs typeface="Chalkboard"/>
              </a:rPr>
              <a:t>IRB</a:t>
            </a:r>
            <a:endParaRPr lang="en-US" sz="2400" dirty="0">
              <a:solidFill>
                <a:srgbClr val="FF0000"/>
              </a:solidFill>
              <a:latin typeface="Chalkboard"/>
              <a:cs typeface="Chalkboard"/>
            </a:endParaRPr>
          </a:p>
        </p:txBody>
      </p:sp>
      <p:cxnSp>
        <p:nvCxnSpPr>
          <p:cNvPr id="38" name="Straight Arrow Connector 37"/>
          <p:cNvCxnSpPr/>
          <p:nvPr/>
        </p:nvCxnSpPr>
        <p:spPr>
          <a:xfrm flipV="1">
            <a:off x="9304349" y="3593069"/>
            <a:ext cx="505428" cy="44779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9423928" y="4272834"/>
            <a:ext cx="511904"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a:off x="9225629" y="4467218"/>
            <a:ext cx="689187" cy="67526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a:off x="9045492" y="4467216"/>
            <a:ext cx="0" cy="67526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H="1">
            <a:off x="7995192" y="4467218"/>
            <a:ext cx="846209" cy="67526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23837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animBg="1"/>
      <p:bldP spid="23" grpId="0"/>
      <p:bldP spid="24" grpId="0" animBg="1"/>
      <p:bldP spid="25" grpId="0"/>
      <p:bldP spid="26" grpId="0" animBg="1"/>
      <p:bldP spid="27" grpId="0" animBg="1"/>
      <p:bldP spid="28" grpId="0"/>
      <p:bldP spid="30"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3337" y="347716"/>
            <a:ext cx="11885084" cy="914400"/>
          </a:xfrm>
        </p:spPr>
        <p:txBody>
          <a:bodyPr/>
          <a:lstStyle/>
          <a:p>
            <a:r>
              <a:rPr lang="en-US" sz="4400" dirty="0">
                <a:solidFill>
                  <a:srgbClr val="000000"/>
                </a:solidFill>
              </a:rPr>
              <a:t>Moderating Variables</a:t>
            </a:r>
            <a:endParaRPr lang="en-US" sz="4400" dirty="0">
              <a:solidFill>
                <a:srgbClr val="000000"/>
              </a:solidFill>
              <a:highlight>
                <a:srgbClr val="FFFF00"/>
              </a:highlight>
            </a:endParaRPr>
          </a:p>
        </p:txBody>
      </p:sp>
      <p:sp>
        <p:nvSpPr>
          <p:cNvPr id="3" name="Text Placeholder 2"/>
          <p:cNvSpPr>
            <a:spLocks noGrp="1"/>
          </p:cNvSpPr>
          <p:nvPr>
            <p:ph idx="1"/>
          </p:nvPr>
        </p:nvSpPr>
        <p:spPr>
          <a:xfrm>
            <a:off x="693032" y="1577509"/>
            <a:ext cx="10147301" cy="3670767"/>
          </a:xfrm>
        </p:spPr>
        <p:txBody>
          <a:bodyPr/>
          <a:lstStyle/>
          <a:p>
            <a:r>
              <a:rPr lang="en-US" dirty="0" smtClean="0"/>
              <a:t>Example: Perhaps </a:t>
            </a:r>
            <a:r>
              <a:rPr lang="en-US" i="1" dirty="0" smtClean="0"/>
              <a:t>type of drugs </a:t>
            </a:r>
            <a:r>
              <a:rPr lang="en-US" dirty="0" smtClean="0"/>
              <a:t>used moderates the relationship b/t drug use and self-esteem</a:t>
            </a:r>
            <a:endParaRPr lang="en-US" dirty="0"/>
          </a:p>
        </p:txBody>
      </p:sp>
      <p:sp>
        <p:nvSpPr>
          <p:cNvPr id="6" name="Rectangle 1">
            <a:extLst>
              <a:ext uri="{FF2B5EF4-FFF2-40B4-BE49-F238E27FC236}">
                <a16:creationId xmlns:a16="http://schemas.microsoft.com/office/drawing/2014/main" xmlns="" id="{D64D9D92-7293-6B43-8A61-CCE0CC19A007}"/>
              </a:ext>
            </a:extLst>
          </p:cNvPr>
          <p:cNvSpPr>
            <a:spLocks noChangeArrowheads="1"/>
          </p:cNvSpPr>
          <p:nvPr/>
        </p:nvSpPr>
        <p:spPr bwMode="auto">
          <a:xfrm>
            <a:off x="2038351" y="2993124"/>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pitchFamily="2"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9" name="Content Placeholder 3"/>
          <p:cNvGraphicFramePr>
            <a:graphicFrameLocks/>
          </p:cNvGraphicFramePr>
          <p:nvPr>
            <p:extLst>
              <p:ext uri="{D42A27DB-BD31-4B8C-83A1-F6EECF244321}">
                <p14:modId xmlns:p14="http://schemas.microsoft.com/office/powerpoint/2010/main" val="3660228389"/>
              </p:ext>
            </p:extLst>
          </p:nvPr>
        </p:nvGraphicFramePr>
        <p:xfrm>
          <a:off x="693032" y="2729644"/>
          <a:ext cx="10477466" cy="2379932"/>
        </p:xfrm>
        <a:graphic>
          <a:graphicData uri="http://schemas.openxmlformats.org/drawingml/2006/table">
            <a:tbl>
              <a:tblPr firstRow="1" bandRow="1">
                <a:tableStyleId>{FABFCF23-3B69-468F-B69F-88F6DE6A72F2}</a:tableStyleId>
              </a:tblPr>
              <a:tblGrid>
                <a:gridCol w="4739447"/>
                <a:gridCol w="5738019"/>
              </a:tblGrid>
              <a:tr h="893780">
                <a:tc>
                  <a:txBody>
                    <a:bodyPr/>
                    <a:lstStyle/>
                    <a:p>
                      <a:r>
                        <a:rPr lang="en-US" sz="2400" dirty="0" smtClean="0"/>
                        <a:t>Drug Class/Type</a:t>
                      </a:r>
                      <a:endParaRPr lang="en-US" sz="2400"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Association</a:t>
                      </a:r>
                      <a:r>
                        <a:rPr lang="en-US" sz="2400" baseline="0" dirty="0" smtClean="0"/>
                        <a:t> b/t self-esteem and drug-use</a:t>
                      </a:r>
                      <a:endParaRPr lang="en-US" sz="2400" dirty="0" smtClean="0"/>
                    </a:p>
                  </a:txBody>
                  <a:tcPr marL="121920" marR="121920"/>
                </a:tc>
              </a:tr>
              <a:tr h="743076">
                <a:tc>
                  <a:txBody>
                    <a:bodyPr/>
                    <a:lstStyle/>
                    <a:p>
                      <a:r>
                        <a:rPr lang="en-US" sz="2400" dirty="0" smtClean="0"/>
                        <a:t>“Hard” drugs</a:t>
                      </a:r>
                      <a:endParaRPr lang="en-US" sz="2400" dirty="0"/>
                    </a:p>
                  </a:txBody>
                  <a:tcPr marL="121920" marR="121920"/>
                </a:tc>
                <a:tc>
                  <a:txBody>
                    <a:bodyPr/>
                    <a:lstStyle/>
                    <a:p>
                      <a:r>
                        <a:rPr lang="en-US" sz="2400" dirty="0" smtClean="0"/>
                        <a:t> -.63;</a:t>
                      </a:r>
                      <a:r>
                        <a:rPr lang="en-US" sz="2400" baseline="0" dirty="0" smtClean="0"/>
                        <a:t> 95% CI[-.77, -.55]</a:t>
                      </a:r>
                      <a:endParaRPr lang="en-US" sz="2400" dirty="0"/>
                    </a:p>
                  </a:txBody>
                  <a:tcPr marL="121920" marR="121920"/>
                </a:tc>
              </a:tr>
              <a:tr h="743076">
                <a:tc>
                  <a:txBody>
                    <a:bodyPr/>
                    <a:lstStyle/>
                    <a:p>
                      <a:r>
                        <a:rPr lang="en-US" sz="2400" dirty="0" smtClean="0"/>
                        <a:t>“Recreational” drugs</a:t>
                      </a:r>
                      <a:endParaRPr lang="en-US" sz="2400" dirty="0"/>
                    </a:p>
                  </a:txBody>
                  <a:tcPr marL="121920" marR="121920"/>
                </a:tc>
                <a:tc>
                  <a:txBody>
                    <a:bodyPr/>
                    <a:lstStyle/>
                    <a:p>
                      <a:r>
                        <a:rPr lang="en-US" sz="2400" dirty="0" smtClean="0"/>
                        <a:t>-.06; 95% CI[-.11,</a:t>
                      </a:r>
                      <a:r>
                        <a:rPr lang="en-US" sz="2400" baseline="0" dirty="0" smtClean="0"/>
                        <a:t> .05], </a:t>
                      </a:r>
                      <a:r>
                        <a:rPr lang="en-US" sz="2400" baseline="0" dirty="0" err="1" smtClean="0"/>
                        <a:t>n.s</a:t>
                      </a:r>
                      <a:r>
                        <a:rPr lang="en-US" sz="2400" baseline="0" dirty="0" smtClean="0"/>
                        <a:t>.</a:t>
                      </a:r>
                      <a:endParaRPr lang="en-US" sz="2400" dirty="0"/>
                    </a:p>
                  </a:txBody>
                  <a:tcPr marL="121920" marR="121920"/>
                </a:tc>
              </a:tr>
            </a:tbl>
          </a:graphicData>
        </a:graphic>
      </p:graphicFrame>
    </p:spTree>
    <p:extLst>
      <p:ext uri="{BB962C8B-B14F-4D97-AF65-F5344CB8AC3E}">
        <p14:creationId xmlns:p14="http://schemas.microsoft.com/office/powerpoint/2010/main" val="1498533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5968" y="180509"/>
            <a:ext cx="10972800" cy="815824"/>
          </a:xfrm>
        </p:spPr>
        <p:txBody>
          <a:bodyPr/>
          <a:lstStyle/>
          <a:p>
            <a:r>
              <a:rPr lang="en-US" sz="2800" dirty="0" smtClean="0">
                <a:solidFill>
                  <a:srgbClr val="000000"/>
                </a:solidFill>
              </a:rPr>
              <a:t>From PG-2</a:t>
            </a:r>
            <a:endParaRPr lang="en-US" sz="2800" dirty="0">
              <a:solidFill>
                <a:srgbClr val="000000"/>
              </a:solidFill>
            </a:endParaRPr>
          </a:p>
        </p:txBody>
      </p:sp>
      <p:sp>
        <p:nvSpPr>
          <p:cNvPr id="3" name="Text Placeholder 2"/>
          <p:cNvSpPr>
            <a:spLocks noGrp="1"/>
          </p:cNvSpPr>
          <p:nvPr>
            <p:ph type="body" sz="quarter" idx="10"/>
          </p:nvPr>
        </p:nvSpPr>
        <p:spPr>
          <a:xfrm>
            <a:off x="498736" y="1643521"/>
            <a:ext cx="10972800" cy="5214479"/>
          </a:xfrm>
        </p:spPr>
        <p:txBody>
          <a:bodyPr>
            <a:normAutofit fontScale="70000" lnSpcReduction="20000"/>
          </a:bodyPr>
          <a:lstStyle/>
          <a:p>
            <a:pPr marL="0" indent="0">
              <a:buNone/>
            </a:pPr>
            <a:r>
              <a:rPr lang="en-US" dirty="0" smtClean="0"/>
              <a:t>A researcher conducted a study of 34 scientists (Grim, 2008). He reported a correlation between the amount of beer each scientist drank per year and the likelihood of that scientists publishing scientific papers. The correlation was reported as, r = -.55, 95% CI [-.74, -.27]</a:t>
            </a:r>
          </a:p>
          <a:p>
            <a:r>
              <a:rPr lang="en-US" dirty="0"/>
              <a:t>a</a:t>
            </a:r>
            <a:r>
              <a:rPr lang="en-US" dirty="0" smtClean="0"/>
              <a:t>. What does a negative correlation mean in this example? Is </a:t>
            </a:r>
            <a:r>
              <a:rPr lang="en-US" dirty="0"/>
              <a:t>this relationship strong or weak?</a:t>
            </a:r>
          </a:p>
          <a:p>
            <a:r>
              <a:rPr lang="en-US" dirty="0"/>
              <a:t>b. What does </a:t>
            </a:r>
            <a:r>
              <a:rPr lang="en-US" dirty="0" smtClean="0"/>
              <a:t>95% </a:t>
            </a:r>
            <a:r>
              <a:rPr lang="en-US" dirty="0"/>
              <a:t>CI [-.74, -.27</a:t>
            </a:r>
            <a:r>
              <a:rPr lang="en-US" dirty="0" smtClean="0"/>
              <a:t>] mean </a:t>
            </a:r>
            <a:r>
              <a:rPr lang="en-US" dirty="0"/>
              <a:t>in this result? </a:t>
            </a:r>
            <a:endParaRPr lang="en-US" dirty="0" smtClean="0"/>
          </a:p>
          <a:p>
            <a:r>
              <a:rPr lang="en-US" dirty="0" smtClean="0">
                <a:solidFill>
                  <a:srgbClr val="FF0000"/>
                </a:solidFill>
              </a:rPr>
              <a:t>NEW </a:t>
            </a:r>
            <a:r>
              <a:rPr lang="en-US" dirty="0" smtClean="0">
                <a:solidFill>
                  <a:srgbClr val="FF0000"/>
                </a:solidFill>
                <a:sym typeface="Wingdings"/>
              </a:rPr>
              <a:t></a:t>
            </a:r>
            <a:r>
              <a:rPr lang="en-US" dirty="0" smtClean="0">
                <a:sym typeface="Wingdings"/>
              </a:rPr>
              <a:t> </a:t>
            </a:r>
            <a:r>
              <a:rPr lang="en-US" dirty="0" smtClean="0"/>
              <a:t>c. Draw </a:t>
            </a:r>
            <a:r>
              <a:rPr lang="en-US" dirty="0"/>
              <a:t>a scatterplot of this association. </a:t>
            </a:r>
            <a:r>
              <a:rPr lang="en-US" dirty="0" smtClean="0"/>
              <a:t>What might </a:t>
            </a:r>
            <a:r>
              <a:rPr lang="en-US" dirty="0"/>
              <a:t>happen to this correlation if you added one person in the sample who drank much more beer than other scientists and also published far fewer papers than other scientists?</a:t>
            </a:r>
          </a:p>
          <a:p>
            <a:r>
              <a:rPr lang="en-US" dirty="0"/>
              <a:t> </a:t>
            </a:r>
            <a:r>
              <a:rPr lang="en-US" dirty="0" smtClean="0"/>
              <a:t>d. A </a:t>
            </a:r>
            <a:r>
              <a:rPr lang="en-US" dirty="0"/>
              <a:t>popular press report about this article was headlined, “Suds seem to skew </a:t>
            </a:r>
            <a:r>
              <a:rPr lang="en-US" dirty="0" smtClean="0"/>
              <a:t>scientific </a:t>
            </a:r>
            <a:r>
              <a:rPr lang="en-US" dirty="0"/>
              <a:t>success” (San Diego Union-Tribune, 2008). Is such a causal claim justified?</a:t>
            </a:r>
          </a:p>
          <a:p>
            <a:r>
              <a:rPr lang="en-US" dirty="0" smtClean="0">
                <a:solidFill>
                  <a:srgbClr val="FF0000"/>
                </a:solidFill>
              </a:rPr>
              <a:t>NEW </a:t>
            </a:r>
            <a:r>
              <a:rPr lang="en-US" dirty="0" smtClean="0">
                <a:solidFill>
                  <a:srgbClr val="FF0000"/>
                </a:solidFill>
                <a:sym typeface="Wingdings"/>
              </a:rPr>
              <a:t> </a:t>
            </a:r>
            <a:r>
              <a:rPr lang="en-US" dirty="0" smtClean="0"/>
              <a:t>e. Perhaps </a:t>
            </a:r>
            <a:r>
              <a:rPr lang="en-US" dirty="0"/>
              <a:t>scientific discipline is a </a:t>
            </a:r>
            <a:r>
              <a:rPr lang="en-US" dirty="0" smtClean="0"/>
              <a:t>moderator </a:t>
            </a:r>
            <a:r>
              <a:rPr lang="en-US" dirty="0"/>
              <a:t>of this relationship. Create a </a:t>
            </a:r>
            <a:r>
              <a:rPr lang="en-US" dirty="0" smtClean="0"/>
              <a:t>moderator table, </a:t>
            </a:r>
            <a:r>
              <a:rPr lang="en-US" dirty="0"/>
              <a:t>showing that the association between beer drinking and publications is </a:t>
            </a:r>
            <a:r>
              <a:rPr lang="en-US" dirty="0" smtClean="0"/>
              <a:t>stronger for the science faculty than it is for the humanities faculty. </a:t>
            </a:r>
            <a:endParaRPr lang="en-US" dirty="0"/>
          </a:p>
          <a:p>
            <a:endParaRPr lang="en-US" dirty="0"/>
          </a:p>
        </p:txBody>
      </p:sp>
    </p:spTree>
    <p:extLst>
      <p:ext uri="{BB962C8B-B14F-4D97-AF65-F5344CB8AC3E}">
        <p14:creationId xmlns:p14="http://schemas.microsoft.com/office/powerpoint/2010/main" val="49994053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Title 3"/>
          <p:cNvSpPr>
            <a:spLocks noGrp="1"/>
          </p:cNvSpPr>
          <p:nvPr>
            <p:ph type="title" idx="4294967295"/>
          </p:nvPr>
        </p:nvSpPr>
        <p:spPr bwMode="auto">
          <a:xfrm rot="16200000">
            <a:off x="-2176240" y="3054870"/>
            <a:ext cx="6858000" cy="990600"/>
          </a:xfrm>
          <a:prstGeom prst="rect">
            <a:avLst/>
          </a:prstGeom>
          <a:noFill/>
          <a:ln>
            <a:miter lim="800000"/>
            <a:headEnd/>
            <a:tailEnd/>
          </a:ln>
        </p:spPr>
        <p:txBody>
          <a:bodyPr/>
          <a:lstStyle/>
          <a:p>
            <a:pPr algn="ctr" eaLnBrk="1" hangingPunct="1"/>
            <a:r>
              <a:rPr lang="en-US" dirty="0">
                <a:solidFill>
                  <a:srgbClr val="FF0000"/>
                </a:solidFill>
              </a:rPr>
              <a:t>Review and overview</a:t>
            </a:r>
          </a:p>
        </p:txBody>
      </p:sp>
      <p:sp>
        <p:nvSpPr>
          <p:cNvPr id="5" name="Content Placeholder 4"/>
          <p:cNvSpPr>
            <a:spLocks noGrp="1"/>
          </p:cNvSpPr>
          <p:nvPr>
            <p:ph sz="quarter" idx="4294967295"/>
          </p:nvPr>
        </p:nvSpPr>
        <p:spPr>
          <a:xfrm>
            <a:off x="2485959" y="1528512"/>
            <a:ext cx="8153400" cy="4495800"/>
          </a:xfrm>
          <a:prstGeom prst="rect">
            <a:avLst/>
          </a:prstGeom>
        </p:spPr>
        <p:txBody>
          <a:bodyPr>
            <a:normAutofit/>
          </a:bodyPr>
          <a:lstStyle/>
          <a:p>
            <a:pPr marL="0" indent="0"/>
            <a:r>
              <a:rPr lang="en-US" sz="2400" dirty="0" err="1">
                <a:latin typeface="+mj-lt"/>
              </a:rPr>
              <a:t>Bivariate</a:t>
            </a:r>
            <a:r>
              <a:rPr lang="en-US" sz="2400" dirty="0">
                <a:solidFill>
                  <a:srgbClr val="403152"/>
                </a:solidFill>
                <a:latin typeface="+mj-lt"/>
              </a:rPr>
              <a:t> Correlations Show Covariance</a:t>
            </a:r>
          </a:p>
          <a:p>
            <a:pPr marL="0" indent="0"/>
            <a:endParaRPr lang="en-US" sz="2400" dirty="0">
              <a:latin typeface="+mj-lt"/>
            </a:endParaRPr>
          </a:p>
          <a:p>
            <a:pPr marL="0" indent="0"/>
            <a:r>
              <a:rPr lang="en-US" sz="2400" dirty="0">
                <a:solidFill>
                  <a:srgbClr val="403152"/>
                </a:solidFill>
                <a:latin typeface="+mj-lt"/>
              </a:rPr>
              <a:t>But not always temporal precedence—not sure which variable came first</a:t>
            </a:r>
          </a:p>
          <a:p>
            <a:pPr marL="319088" lvl="1" indent="0">
              <a:buNone/>
            </a:pPr>
            <a:r>
              <a:rPr lang="en-US" dirty="0">
                <a:solidFill>
                  <a:srgbClr val="FF0000"/>
                </a:solidFill>
                <a:latin typeface="+mj-lt"/>
              </a:rPr>
              <a:t>Solution: Cross-lag panel designs (longitudinal designs)</a:t>
            </a:r>
          </a:p>
          <a:p>
            <a:pPr marL="319088" lvl="1" indent="0">
              <a:buNone/>
            </a:pPr>
            <a:endParaRPr lang="en-US" dirty="0">
              <a:solidFill>
                <a:srgbClr val="604A7B"/>
              </a:solidFill>
              <a:latin typeface="+mj-lt"/>
            </a:endParaRPr>
          </a:p>
          <a:p>
            <a:pPr marL="0" indent="0"/>
            <a:r>
              <a:rPr lang="en-US" sz="2400" dirty="0">
                <a:solidFill>
                  <a:srgbClr val="403152"/>
                </a:solidFill>
                <a:latin typeface="+mj-lt"/>
              </a:rPr>
              <a:t>And not internal validity—no control for third variables</a:t>
            </a:r>
          </a:p>
          <a:p>
            <a:pPr marL="319088" lvl="1" indent="0">
              <a:buNone/>
            </a:pPr>
            <a:r>
              <a:rPr lang="en-US" dirty="0">
                <a:solidFill>
                  <a:srgbClr val="FF0000"/>
                </a:solidFill>
                <a:latin typeface="+mj-lt"/>
              </a:rPr>
              <a:t>Solution (partially) – Multiple regression</a:t>
            </a:r>
          </a:p>
        </p:txBody>
      </p:sp>
      <p:sp>
        <p:nvSpPr>
          <p:cNvPr id="2" name="Rectangle 1"/>
          <p:cNvSpPr/>
          <p:nvPr/>
        </p:nvSpPr>
        <p:spPr>
          <a:xfrm>
            <a:off x="2574695" y="281001"/>
            <a:ext cx="6844993" cy="646331"/>
          </a:xfrm>
          <a:prstGeom prst="rect">
            <a:avLst/>
          </a:prstGeom>
        </p:spPr>
        <p:txBody>
          <a:bodyPr wrap="none">
            <a:spAutoFit/>
          </a:bodyPr>
          <a:lstStyle/>
          <a:p>
            <a:r>
              <a:rPr lang="en-US" sz="3600" dirty="0"/>
              <a:t>Multivariate Correlational Research</a:t>
            </a:r>
          </a:p>
        </p:txBody>
      </p:sp>
    </p:spTree>
    <p:extLst>
      <p:ext uri="{BB962C8B-B14F-4D97-AF65-F5344CB8AC3E}">
        <p14:creationId xmlns:p14="http://schemas.microsoft.com/office/powerpoint/2010/main" val="3092021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6" name="Title 1"/>
          <p:cNvSpPr>
            <a:spLocks noGrp="1"/>
          </p:cNvSpPr>
          <p:nvPr>
            <p:ph type="title" idx="4294967295"/>
          </p:nvPr>
        </p:nvSpPr>
        <p:spPr bwMode="auto">
          <a:xfrm>
            <a:off x="1873024" y="304069"/>
            <a:ext cx="8077200" cy="869950"/>
          </a:xfrm>
          <a:prstGeom prst="rect">
            <a:avLst/>
          </a:prstGeom>
          <a:noFill/>
          <a:ln>
            <a:miter lim="800000"/>
            <a:headEnd/>
            <a:tailEnd/>
          </a:ln>
        </p:spPr>
        <p:txBody>
          <a:bodyPr>
            <a:normAutofit/>
          </a:bodyPr>
          <a:lstStyle/>
          <a:p>
            <a:pPr eaLnBrk="1" hangingPunct="1"/>
            <a:r>
              <a:rPr lang="en-US" dirty="0"/>
              <a:t>Multiple Regression</a:t>
            </a:r>
          </a:p>
        </p:txBody>
      </p:sp>
      <p:sp>
        <p:nvSpPr>
          <p:cNvPr id="103428" name="Content Placeholder 3"/>
          <p:cNvSpPr>
            <a:spLocks noGrp="1"/>
          </p:cNvSpPr>
          <p:nvPr>
            <p:ph sz="quarter" idx="4294967295"/>
          </p:nvPr>
        </p:nvSpPr>
        <p:spPr>
          <a:xfrm>
            <a:off x="905506" y="1382889"/>
            <a:ext cx="10713201" cy="4140820"/>
          </a:xfrm>
          <a:prstGeom prst="rect">
            <a:avLst/>
          </a:prstGeom>
        </p:spPr>
        <p:txBody>
          <a:bodyPr/>
          <a:lstStyle/>
          <a:p>
            <a:pPr marL="0" indent="0"/>
            <a:r>
              <a:rPr lang="en-US" dirty="0"/>
              <a:t>How are data collected for multiple regression (MR) designs?</a:t>
            </a:r>
          </a:p>
          <a:p>
            <a:pPr marL="0" indent="0"/>
            <a:endParaRPr lang="en-US" dirty="0"/>
          </a:p>
          <a:p>
            <a:pPr marL="0" indent="0"/>
            <a:r>
              <a:rPr lang="en-US" dirty="0"/>
              <a:t>What does multiple regression tell us?</a:t>
            </a:r>
          </a:p>
          <a:p>
            <a:pPr marL="0" indent="0"/>
            <a:endParaRPr lang="en-US" dirty="0"/>
          </a:p>
          <a:p>
            <a:pPr marL="0" indent="0"/>
            <a:r>
              <a:rPr lang="en-US" dirty="0"/>
              <a:t>How do you interpret a regression coefficient?  </a:t>
            </a:r>
          </a:p>
          <a:p>
            <a:pPr marL="0" indent="0"/>
            <a:endParaRPr lang="en-US" dirty="0"/>
          </a:p>
          <a:p>
            <a:pPr marL="0" indent="0"/>
            <a:r>
              <a:rPr lang="en-US" dirty="0"/>
              <a:t>Recall, MR is a statistical technique that tests whether some key relationship b/t 2 variables holds </a:t>
            </a:r>
            <a:r>
              <a:rPr lang="en-US" i="1" dirty="0"/>
              <a:t>even when a suspected “3</a:t>
            </a:r>
            <a:r>
              <a:rPr lang="en-US" i="1" baseline="30000" dirty="0"/>
              <a:t>rd</a:t>
            </a:r>
            <a:r>
              <a:rPr lang="en-US" i="1" dirty="0"/>
              <a:t> variable” is statistically controlled for</a:t>
            </a:r>
            <a:r>
              <a:rPr lang="en-US" dirty="0"/>
              <a:t>.  </a:t>
            </a:r>
          </a:p>
        </p:txBody>
      </p:sp>
    </p:spTree>
    <p:extLst>
      <p:ext uri="{BB962C8B-B14F-4D97-AF65-F5344CB8AC3E}">
        <p14:creationId xmlns:p14="http://schemas.microsoft.com/office/powerpoint/2010/main" val="2736625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700" dirty="0"/>
              <a:t>Using Statistics to Control for Third Variables</a:t>
            </a:r>
          </a:p>
        </p:txBody>
      </p:sp>
      <p:sp>
        <p:nvSpPr>
          <p:cNvPr id="4" name="Text Placeholder 3"/>
          <p:cNvSpPr>
            <a:spLocks noGrp="1"/>
          </p:cNvSpPr>
          <p:nvPr>
            <p:ph type="body" sz="quarter" idx="10"/>
          </p:nvPr>
        </p:nvSpPr>
        <p:spPr/>
        <p:txBody>
          <a:bodyPr/>
          <a:lstStyle/>
          <a:p>
            <a:pPr marL="0" indent="0">
              <a:buNone/>
            </a:pPr>
            <a:r>
              <a:rPr lang="en-US" sz="2500" b="1" dirty="0"/>
              <a:t>Two possible outcomes when controlling for age:</a:t>
            </a:r>
          </a:p>
        </p:txBody>
      </p:sp>
      <p:pic>
        <p:nvPicPr>
          <p:cNvPr id="6" name="Picture 5" descr="Figure 9.5 is a scatterplot with exposure to sexual T V content on the X axis, from low to high, and pregnancy risk on the Y axis, from low to high. There is a very weak positive linear correlation.">
            <a:extLst>
              <a:ext uri="{FF2B5EF4-FFF2-40B4-BE49-F238E27FC236}">
                <a16:creationId xmlns:a16="http://schemas.microsoft.com/office/drawing/2014/main" xmlns="" id="{368F3652-F3ED-EB46-A30C-DE08FE1A2913}"/>
              </a:ext>
            </a:extLst>
          </p:cNvPr>
          <p:cNvPicPr>
            <a:picLocks noChangeAspect="1"/>
          </p:cNvPicPr>
          <p:nvPr/>
        </p:nvPicPr>
        <p:blipFill>
          <a:blip r:embed="rId3"/>
          <a:stretch>
            <a:fillRect/>
          </a:stretch>
        </p:blipFill>
        <p:spPr>
          <a:xfrm>
            <a:off x="986253" y="2447369"/>
            <a:ext cx="4319307" cy="3579644"/>
          </a:xfrm>
          <a:prstGeom prst="rect">
            <a:avLst/>
          </a:prstGeom>
        </p:spPr>
      </p:pic>
      <p:pic>
        <p:nvPicPr>
          <p:cNvPr id="9" name="Picture 8" descr="Figure 9.6 is a scatterplot with exposure to sexual T V content on the X axis, from low to high, and pregnancy risk on the Y axis, from low to high. There is a very weak positive linear correlation. There are 3 subgroups within these points, women of ages 16, 18, and 20. 16 year olds are mostly on the left side of the plot, 18 year olds are distributed evenly throughout the plot, and 20 year olds are mostly on the right side of the plot.">
            <a:extLst>
              <a:ext uri="{FF2B5EF4-FFF2-40B4-BE49-F238E27FC236}">
                <a16:creationId xmlns:a16="http://schemas.microsoft.com/office/drawing/2014/main" xmlns="" id="{D93C6CD4-A1C6-EF44-9084-177A89D475D7}"/>
              </a:ext>
            </a:extLst>
          </p:cNvPr>
          <p:cNvPicPr>
            <a:picLocks noChangeAspect="1"/>
          </p:cNvPicPr>
          <p:nvPr/>
        </p:nvPicPr>
        <p:blipFill>
          <a:blip r:embed="rId4"/>
          <a:stretch>
            <a:fillRect/>
          </a:stretch>
        </p:blipFill>
        <p:spPr>
          <a:xfrm>
            <a:off x="6614762" y="2230247"/>
            <a:ext cx="4319306" cy="3796766"/>
          </a:xfrm>
          <a:prstGeom prst="rect">
            <a:avLst/>
          </a:prstGeom>
        </p:spPr>
      </p:pic>
    </p:spTree>
    <p:extLst>
      <p:ext uri="{BB962C8B-B14F-4D97-AF65-F5344CB8AC3E}">
        <p14:creationId xmlns:p14="http://schemas.microsoft.com/office/powerpoint/2010/main" val="36008195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267305B-EEFC-AB4D-80C6-8A81B8F95846}"/>
              </a:ext>
            </a:extLst>
          </p:cNvPr>
          <p:cNvSpPr>
            <a:spLocks noGrp="1"/>
          </p:cNvSpPr>
          <p:nvPr>
            <p:ph type="title"/>
          </p:nvPr>
        </p:nvSpPr>
        <p:spPr/>
        <p:txBody>
          <a:bodyPr/>
          <a:lstStyle/>
          <a:p>
            <a:r>
              <a:rPr lang="en-US"/>
              <a:t>Example 1</a:t>
            </a:r>
          </a:p>
        </p:txBody>
      </p:sp>
      <p:sp>
        <p:nvSpPr>
          <p:cNvPr id="3" name="Text Placeholder 2">
            <a:extLst>
              <a:ext uri="{FF2B5EF4-FFF2-40B4-BE49-F238E27FC236}">
                <a16:creationId xmlns="" xmlns:a16="http://schemas.microsoft.com/office/drawing/2014/main" id="{9D17D790-B7DC-FF42-9949-3A49F8D17CE3}"/>
              </a:ext>
            </a:extLst>
          </p:cNvPr>
          <p:cNvSpPr>
            <a:spLocks noGrp="1"/>
          </p:cNvSpPr>
          <p:nvPr>
            <p:ph type="body" sz="quarter" idx="10"/>
          </p:nvPr>
        </p:nvSpPr>
        <p:spPr>
          <a:xfrm>
            <a:off x="369828" y="1708293"/>
            <a:ext cx="5013560" cy="3644900"/>
          </a:xfrm>
        </p:spPr>
        <p:txBody>
          <a:bodyPr/>
          <a:lstStyle/>
          <a:p>
            <a:pPr marL="0" indent="0">
              <a:buNone/>
            </a:pPr>
            <a:r>
              <a:rPr lang="en-US" dirty="0"/>
              <a:t>Marshmallow test at age 54 months.</a:t>
            </a:r>
          </a:p>
          <a:p>
            <a:pPr marL="400050" lvl="1" indent="0">
              <a:buNone/>
            </a:pPr>
            <a:r>
              <a:rPr lang="en-US" dirty="0"/>
              <a:t>Kids who can wait for the second marshmallow have higher achievement scores at age 15 (with </a:t>
            </a:r>
            <a:r>
              <a:rPr lang="en-US" i="1" dirty="0"/>
              <a:t>r</a:t>
            </a:r>
            <a:r>
              <a:rPr lang="en-US" dirty="0"/>
              <a:t> of about .30).</a:t>
            </a:r>
          </a:p>
        </p:txBody>
      </p:sp>
      <p:pic>
        <p:nvPicPr>
          <p:cNvPr id="4" name="Picture 3" descr="maxresdefaul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3233" y="923539"/>
            <a:ext cx="6214651" cy="3495741"/>
          </a:xfrm>
          <a:prstGeom prst="rect">
            <a:avLst/>
          </a:prstGeom>
        </p:spPr>
      </p:pic>
    </p:spTree>
    <p:extLst>
      <p:ext uri="{BB962C8B-B14F-4D97-AF65-F5344CB8AC3E}">
        <p14:creationId xmlns:p14="http://schemas.microsoft.com/office/powerpoint/2010/main" val="7122487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11F1E8E-FD72-734F-B2EA-CA3D3D133BC2}"/>
              </a:ext>
            </a:extLst>
          </p:cNvPr>
          <p:cNvSpPr>
            <a:spLocks noGrp="1"/>
          </p:cNvSpPr>
          <p:nvPr>
            <p:ph type="title"/>
          </p:nvPr>
        </p:nvSpPr>
        <p:spPr/>
        <p:txBody>
          <a:bodyPr/>
          <a:lstStyle/>
          <a:p>
            <a:r>
              <a:rPr lang="en-US" dirty="0"/>
              <a:t>Causality?</a:t>
            </a:r>
          </a:p>
        </p:txBody>
      </p:sp>
      <p:sp>
        <p:nvSpPr>
          <p:cNvPr id="2" name="Text Placeholder 1">
            <a:extLst>
              <a:ext uri="{FF2B5EF4-FFF2-40B4-BE49-F238E27FC236}">
                <a16:creationId xmlns="" xmlns:a16="http://schemas.microsoft.com/office/drawing/2014/main" id="{0EA54FAE-ABAD-6940-8A02-25F4FA52D362}"/>
              </a:ext>
            </a:extLst>
          </p:cNvPr>
          <p:cNvSpPr>
            <a:spLocks noGrp="1"/>
          </p:cNvSpPr>
          <p:nvPr>
            <p:ph type="body" sz="quarter" idx="10"/>
          </p:nvPr>
        </p:nvSpPr>
        <p:spPr>
          <a:xfrm>
            <a:off x="361465" y="1693863"/>
            <a:ext cx="7118627" cy="3644900"/>
          </a:xfrm>
        </p:spPr>
        <p:txBody>
          <a:bodyPr/>
          <a:lstStyle/>
          <a:p>
            <a:pPr marL="0" indent="0">
              <a:buNone/>
            </a:pPr>
            <a:r>
              <a:rPr lang="en-US" i="1" dirty="0">
                <a:latin typeface="Arial" panose="020B0604020202020204" pitchFamily="34" charset="0"/>
                <a:cs typeface="Arial" panose="020B0604020202020204" pitchFamily="34" charset="0"/>
              </a:rPr>
              <a:t>Does marshmallow waiting time cause better achievement later on? </a:t>
            </a:r>
          </a:p>
          <a:p>
            <a:pPr marL="0" indent="0">
              <a:buNone/>
            </a:pPr>
            <a:r>
              <a:rPr lang="en-US" dirty="0">
                <a:latin typeface="Arial" panose="020B0604020202020204" pitchFamily="34" charset="0"/>
                <a:cs typeface="Arial" panose="020B0604020202020204" pitchFamily="34" charset="0"/>
              </a:rPr>
              <a:t>Covariance?</a:t>
            </a:r>
          </a:p>
          <a:p>
            <a:pPr marL="0" indent="0">
              <a:buNone/>
            </a:pPr>
            <a:r>
              <a:rPr lang="en-US" dirty="0">
                <a:latin typeface="Arial" panose="020B0604020202020204" pitchFamily="34" charset="0"/>
                <a:cs typeface="Arial" panose="020B0604020202020204" pitchFamily="34" charset="0"/>
              </a:rPr>
              <a:t>Temporal precedence?</a:t>
            </a:r>
          </a:p>
          <a:p>
            <a:pPr marL="0" indent="0">
              <a:buNone/>
            </a:pPr>
            <a:r>
              <a:rPr lang="en-US" dirty="0">
                <a:latin typeface="Arial" panose="020B0604020202020204" pitchFamily="34" charset="0"/>
                <a:cs typeface="Arial" panose="020B0604020202020204" pitchFamily="34" charset="0"/>
              </a:rPr>
              <a:t>Internal validity? </a:t>
            </a:r>
          </a:p>
          <a:p>
            <a:pPr marL="0" indent="0">
              <a:buNone/>
            </a:pPr>
            <a:r>
              <a:rPr lang="en-US" dirty="0">
                <a:latin typeface="Arial" panose="020B0604020202020204" pitchFamily="34" charset="0"/>
                <a:cs typeface="Arial" panose="020B0604020202020204" pitchFamily="34" charset="0"/>
              </a:rPr>
              <a:t>Possible third-variable problem: </a:t>
            </a:r>
            <a:r>
              <a:rPr lang="en-US" dirty="0" smtClean="0">
                <a:latin typeface="Arial" panose="020B0604020202020204" pitchFamily="34" charset="0"/>
                <a:cs typeface="Arial" panose="020B0604020202020204" pitchFamily="34" charset="0"/>
              </a:rPr>
              <a:t>SES of parents?</a:t>
            </a:r>
            <a:endParaRPr lang="en-US" dirty="0">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6" name="Picture 5" descr="Figure 8.14 shows simple flowcharts to illustrate covariance, temporal precendence and internal validity. For covariance, the chart has an arrow with two heads pointing between A and B. For temporal precendence, the first chart shows an arrow going from A to B then the second chart shows an arrow going from B to A. For internal validity, the chart shows two arrows coming out of C, one going towards A on top and B on the bottom. ">
            <a:extLst>
              <a:ext uri="{FF2B5EF4-FFF2-40B4-BE49-F238E27FC236}">
                <a16:creationId xmlns="" xmlns:a16="http://schemas.microsoft.com/office/drawing/2014/main" id="{23841AF9-4302-474E-867E-4B5A9C1D1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0347" y="1127761"/>
            <a:ext cx="3944582" cy="4678178"/>
          </a:xfrm>
          <a:prstGeom prst="rect">
            <a:avLst/>
          </a:prstGeom>
        </p:spPr>
      </p:pic>
    </p:spTree>
    <p:extLst>
      <p:ext uri="{BB962C8B-B14F-4D97-AF65-F5344CB8AC3E}">
        <p14:creationId xmlns:p14="http://schemas.microsoft.com/office/powerpoint/2010/main" val="35459460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8"/>
          <p:cNvSpPr>
            <a:spLocks noGrp="1" noChangeArrowheads="1"/>
          </p:cNvSpPr>
          <p:nvPr>
            <p:ph type="body" sz="half" idx="4294967295"/>
          </p:nvPr>
        </p:nvSpPr>
        <p:spPr>
          <a:xfrm>
            <a:off x="948794" y="623464"/>
            <a:ext cx="9494312" cy="5745163"/>
          </a:xfrm>
        </p:spPr>
        <p:txBody>
          <a:bodyPr/>
          <a:lstStyle/>
          <a:p>
            <a:pPr marL="0" indent="0">
              <a:lnSpc>
                <a:spcPct val="70000"/>
              </a:lnSpc>
              <a:buNone/>
            </a:pPr>
            <a:r>
              <a:rPr lang="en-US" altLang="en-US" dirty="0"/>
              <a:t>Pick the variable you really want to predict. It’s called the </a:t>
            </a:r>
            <a:r>
              <a:rPr lang="en-US" altLang="en-US" dirty="0" smtClean="0"/>
              <a:t>criterion variable (DV).</a:t>
            </a:r>
            <a:endParaRPr lang="en-US" altLang="en-US" dirty="0"/>
          </a:p>
          <a:p>
            <a:pPr marL="0" indent="0">
              <a:lnSpc>
                <a:spcPct val="70000"/>
              </a:lnSpc>
              <a:buNone/>
            </a:pPr>
            <a:endParaRPr lang="en-US" altLang="en-US" dirty="0"/>
          </a:p>
          <a:p>
            <a:pPr marL="0" indent="0">
              <a:lnSpc>
                <a:spcPct val="70000"/>
              </a:lnSpc>
              <a:buNone/>
            </a:pPr>
            <a:r>
              <a:rPr lang="en-US" altLang="en-US" dirty="0"/>
              <a:t>The other two variables are called </a:t>
            </a:r>
            <a:r>
              <a:rPr lang="en-US" altLang="en-US" dirty="0" smtClean="0"/>
              <a:t>the predictors (can think of like IVs, but not exactly)</a:t>
            </a:r>
            <a:endParaRPr lang="en-US" altLang="en-US" dirty="0"/>
          </a:p>
          <a:p>
            <a:pPr marL="0" indent="0">
              <a:lnSpc>
                <a:spcPct val="70000"/>
              </a:lnSpc>
              <a:buNone/>
            </a:pPr>
            <a:endParaRPr lang="en-US" altLang="en-US" dirty="0"/>
          </a:p>
          <a:p>
            <a:pPr marL="0" indent="0">
              <a:lnSpc>
                <a:spcPct val="70000"/>
              </a:lnSpc>
              <a:buNone/>
            </a:pPr>
            <a:r>
              <a:rPr lang="en-US" altLang="en-US" dirty="0"/>
              <a:t>Usually, all three variables are intercorrelated.</a:t>
            </a:r>
            <a:br>
              <a:rPr lang="en-US" altLang="en-US" dirty="0"/>
            </a:br>
            <a:endParaRPr lang="en-US" altLang="en-US" dirty="0"/>
          </a:p>
          <a:p>
            <a:pPr marL="0" indent="0">
              <a:lnSpc>
                <a:spcPct val="70000"/>
              </a:lnSpc>
              <a:buNone/>
            </a:pPr>
            <a:endParaRPr lang="en-US" altLang="en-US" dirty="0" smtClean="0"/>
          </a:p>
          <a:p>
            <a:pPr marL="0" indent="0">
              <a:lnSpc>
                <a:spcPct val="70000"/>
              </a:lnSpc>
              <a:buNone/>
            </a:pPr>
            <a:r>
              <a:rPr lang="en-US" altLang="en-US" dirty="0" smtClean="0"/>
              <a:t>Multiple </a:t>
            </a:r>
            <a:r>
              <a:rPr lang="en-US" altLang="en-US" dirty="0"/>
              <a:t>regression can allow you to see if one variable can predict the DV by “controlling for” the others.</a:t>
            </a:r>
          </a:p>
        </p:txBody>
      </p:sp>
    </p:spTree>
    <p:extLst>
      <p:ext uri="{BB962C8B-B14F-4D97-AF65-F5344CB8AC3E}">
        <p14:creationId xmlns:p14="http://schemas.microsoft.com/office/powerpoint/2010/main" val="4169230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4"/>
          <p:cNvSpPr>
            <a:spLocks noChangeArrowheads="1"/>
          </p:cNvSpPr>
          <p:nvPr/>
        </p:nvSpPr>
        <p:spPr bwMode="auto">
          <a:xfrm>
            <a:off x="7391400" y="381001"/>
            <a:ext cx="2819400" cy="574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marL="342900" marR="0" lvl="0" indent="-342900" algn="l" defTabSz="457200" rtl="0" eaLnBrk="1" fontAlgn="auto" latinLnBrk="0" hangingPunct="1">
              <a:lnSpc>
                <a:spcPct val="80000"/>
              </a:lnSpc>
              <a:spcBef>
                <a:spcPct val="20000"/>
              </a:spcBef>
              <a:spcAft>
                <a:spcPts val="0"/>
              </a:spcAft>
              <a:buClrTx/>
              <a:buSzTx/>
              <a:buFontTx/>
              <a:buChar char="•"/>
              <a:tabLst/>
              <a:defRPr/>
            </a:pPr>
            <a:endParaRPr kumimoji="0" lang="en-US" altLang="en-US" sz="2400" b="0" i="0" u="none" strike="noStrike" kern="1200" cap="none" spc="0" normalizeH="0" baseline="0" noProof="0">
              <a:ln>
                <a:noFill/>
              </a:ln>
              <a:solidFill>
                <a:srgbClr val="000000"/>
              </a:solidFill>
              <a:effectLst/>
              <a:uLnTx/>
              <a:uFillTx/>
              <a:latin typeface="Calibri" charset="0"/>
              <a:ea typeface="ＭＳ Ｐゴシック" charset="-128"/>
              <a:cs typeface="+mn-cs"/>
            </a:endParaRPr>
          </a:p>
        </p:txBody>
      </p:sp>
      <p:sp>
        <p:nvSpPr>
          <p:cNvPr id="97293" name="Rectangle 13"/>
          <p:cNvSpPr>
            <a:spLocks noChangeArrowheads="1"/>
          </p:cNvSpPr>
          <p:nvPr/>
        </p:nvSpPr>
        <p:spPr bwMode="auto">
          <a:xfrm>
            <a:off x="5999469" y="731338"/>
            <a:ext cx="57839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2800" b="1" i="1" u="none" strike="noStrike" kern="1200" cap="none" spc="0" normalizeH="0" baseline="0" noProof="0" dirty="0" smtClean="0">
                <a:ln>
                  <a:noFill/>
                </a:ln>
                <a:solidFill>
                  <a:srgbClr val="000000"/>
                </a:solidFill>
                <a:effectLst/>
                <a:uLnTx/>
                <a:uFillTx/>
                <a:latin typeface="Calibri" charset="0"/>
                <a:ea typeface="ＭＳ Ｐゴシック" charset="-128"/>
                <a:cs typeface="+mn-cs"/>
              </a:rPr>
              <a:t>IF </a:t>
            </a:r>
            <a:r>
              <a:rPr kumimoji="0" lang="en-US" altLang="en-US" sz="2800" b="1" i="0" u="none" strike="noStrike" kern="1200" cap="none" spc="0" normalizeH="0" baseline="0" noProof="0" dirty="0" smtClean="0">
                <a:ln>
                  <a:noFill/>
                </a:ln>
                <a:solidFill>
                  <a:srgbClr val="000000"/>
                </a:solidFill>
                <a:effectLst/>
                <a:uLnTx/>
                <a:uFillTx/>
                <a:latin typeface="Calibri" charset="0"/>
                <a:ea typeface="ＭＳ Ｐゴシック" charset="-128"/>
                <a:cs typeface="+mn-cs"/>
              </a:rPr>
              <a:t>it helps, think of how multiple regression works conceptually with Venn diagrams</a:t>
            </a:r>
            <a:endParaRPr kumimoji="0" lang="en-US" altLang="en-US" sz="2800" b="0" i="0" u="none" strike="noStrike" kern="1200" cap="none" spc="0" normalizeH="0" baseline="0" noProof="0" dirty="0">
              <a:ln>
                <a:noFill/>
              </a:ln>
              <a:solidFill>
                <a:srgbClr val="000000"/>
              </a:solidFill>
              <a:effectLst/>
              <a:uLnTx/>
              <a:uFillTx/>
              <a:latin typeface="Calibri" charset="0"/>
              <a:ea typeface="ＭＳ Ｐゴシック" charset="-128"/>
              <a:cs typeface="+mn-cs"/>
            </a:endParaRPr>
          </a:p>
        </p:txBody>
      </p:sp>
      <p:pic>
        <p:nvPicPr>
          <p:cNvPr id="2" name="Picture 1" descr="Screen Shot 2022-02-06 at 11.27.5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4654" y="2949194"/>
            <a:ext cx="3251410" cy="3660847"/>
          </a:xfrm>
          <a:prstGeom prst="rect">
            <a:avLst/>
          </a:prstGeom>
        </p:spPr>
      </p:pic>
      <p:pic>
        <p:nvPicPr>
          <p:cNvPr id="5" name="Picture 4" descr="Screen Shot 2022-02-06 at 11.29.2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8538" y="2956618"/>
            <a:ext cx="4238332" cy="3571629"/>
          </a:xfrm>
          <a:prstGeom prst="rect">
            <a:avLst/>
          </a:prstGeom>
        </p:spPr>
      </p:pic>
      <p:pic>
        <p:nvPicPr>
          <p:cNvPr id="6" name="Picture 5" descr="Screen Shot 2022-02-06 at 11.28.31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495" y="-1"/>
            <a:ext cx="4433093" cy="4114547"/>
          </a:xfrm>
          <a:prstGeom prst="rect">
            <a:avLst/>
          </a:prstGeom>
        </p:spPr>
      </p:pic>
    </p:spTree>
    <p:extLst>
      <p:ext uri="{BB962C8B-B14F-4D97-AF65-F5344CB8AC3E}">
        <p14:creationId xmlns:p14="http://schemas.microsoft.com/office/powerpoint/2010/main" val="3127073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E9EF59FD-0C8C-4BC7-9B0A-CB9E8565837A}"/>
              </a:ext>
            </a:extLst>
          </p:cNvPr>
          <p:cNvSpPr>
            <a:spLocks noGrp="1"/>
          </p:cNvSpPr>
          <p:nvPr>
            <p:ph type="sldNum" sz="quarter" idx="12"/>
          </p:nvPr>
        </p:nvSpPr>
        <p:spPr/>
        <p:txBody>
          <a:bodyPr/>
          <a:lstStyle/>
          <a:p>
            <a:fld id="{05B30B5B-0CDA-49E8-B4DD-B8E0FA0456D9}" type="slidenum">
              <a:rPr lang="en-US" altLang="en-US" smtClean="0"/>
              <a:pPr/>
              <a:t>39</a:t>
            </a:fld>
            <a:endParaRPr lang="en-US" altLang="en-US"/>
          </a:p>
        </p:txBody>
      </p:sp>
      <p:graphicFrame>
        <p:nvGraphicFramePr>
          <p:cNvPr id="3" name="Table 2">
            <a:extLst>
              <a:ext uri="{FF2B5EF4-FFF2-40B4-BE49-F238E27FC236}">
                <a16:creationId xmlns="" xmlns:a16="http://schemas.microsoft.com/office/drawing/2014/main" id="{853794A3-D4CB-47A1-9E43-978C8080A550}"/>
              </a:ext>
            </a:extLst>
          </p:cNvPr>
          <p:cNvGraphicFramePr>
            <a:graphicFrameLocks noGrp="1"/>
          </p:cNvGraphicFramePr>
          <p:nvPr>
            <p:extLst>
              <p:ext uri="{D42A27DB-BD31-4B8C-83A1-F6EECF244321}">
                <p14:modId xmlns:p14="http://schemas.microsoft.com/office/powerpoint/2010/main" val="3441974550"/>
              </p:ext>
            </p:extLst>
          </p:nvPr>
        </p:nvGraphicFramePr>
        <p:xfrm>
          <a:off x="194739" y="2006425"/>
          <a:ext cx="5819153" cy="1737360"/>
        </p:xfrm>
        <a:graphic>
          <a:graphicData uri="http://schemas.openxmlformats.org/drawingml/2006/table">
            <a:tbl>
              <a:tblPr firstRow="1" bandRow="1">
                <a:tableStyleId>{5C22544A-7EE6-4342-B048-85BDC9FD1C3A}</a:tableStyleId>
              </a:tblPr>
              <a:tblGrid>
                <a:gridCol w="3107960">
                  <a:extLst>
                    <a:ext uri="{9D8B030D-6E8A-4147-A177-3AD203B41FA5}">
                      <a16:colId xmlns="" xmlns:a16="http://schemas.microsoft.com/office/drawing/2014/main" val="20000"/>
                    </a:ext>
                  </a:extLst>
                </a:gridCol>
                <a:gridCol w="1868525">
                  <a:extLst>
                    <a:ext uri="{9D8B030D-6E8A-4147-A177-3AD203B41FA5}">
                      <a16:colId xmlns="" xmlns:a16="http://schemas.microsoft.com/office/drawing/2014/main" val="20001"/>
                    </a:ext>
                  </a:extLst>
                </a:gridCol>
                <a:gridCol w="842668">
                  <a:extLst>
                    <a:ext uri="{9D8B030D-6E8A-4147-A177-3AD203B41FA5}">
                      <a16:colId xmlns="" xmlns:a16="http://schemas.microsoft.com/office/drawing/2014/main" val="20002"/>
                    </a:ext>
                  </a:extLst>
                </a:gridCol>
              </a:tblGrid>
              <a:tr h="428998">
                <a:tc>
                  <a:txBody>
                    <a:bodyPr/>
                    <a:lstStyle/>
                    <a:p>
                      <a:r>
                        <a:rPr lang="en-US" sz="3200" dirty="0"/>
                        <a:t>Predictor</a:t>
                      </a:r>
                    </a:p>
                  </a:txBody>
                  <a:tcPr/>
                </a:tc>
                <a:tc>
                  <a:txBody>
                    <a:bodyPr/>
                    <a:lstStyle/>
                    <a:p>
                      <a:pPr algn="l"/>
                      <a:r>
                        <a:rPr lang="en-US" sz="3200" dirty="0"/>
                        <a:t>Beta</a:t>
                      </a:r>
                    </a:p>
                  </a:txBody>
                  <a:tcPr/>
                </a:tc>
                <a:tc>
                  <a:txBody>
                    <a:bodyPr/>
                    <a:lstStyle/>
                    <a:p>
                      <a:pPr algn="l"/>
                      <a:r>
                        <a:rPr lang="en-US" sz="3200" dirty="0"/>
                        <a:t>p</a:t>
                      </a:r>
                    </a:p>
                  </a:txBody>
                  <a:tcPr/>
                </a:tc>
                <a:extLst>
                  <a:ext uri="{0D108BD9-81ED-4DB2-BD59-A6C34878D82A}">
                    <a16:rowId xmlns="" xmlns:a16="http://schemas.microsoft.com/office/drawing/2014/main" val="10000"/>
                  </a:ext>
                </a:extLst>
              </a:tr>
              <a:tr h="434956">
                <a:tc>
                  <a:txBody>
                    <a:bodyPr/>
                    <a:lstStyle/>
                    <a:p>
                      <a:r>
                        <a:rPr lang="en-US" sz="3200" dirty="0" smtClean="0"/>
                        <a:t>Income Level</a:t>
                      </a:r>
                      <a:endParaRPr lang="en-US" sz="3200" dirty="0"/>
                    </a:p>
                  </a:txBody>
                  <a:tcPr/>
                </a:tc>
                <a:tc>
                  <a:txBody>
                    <a:bodyPr/>
                    <a:lstStyle/>
                    <a:p>
                      <a:r>
                        <a:rPr lang="en-US" sz="3200" dirty="0" smtClean="0"/>
                        <a:t>.24</a:t>
                      </a:r>
                      <a:endParaRPr lang="en-US" sz="3200" dirty="0"/>
                    </a:p>
                  </a:txBody>
                  <a:tcPr/>
                </a:tc>
                <a:tc>
                  <a:txBody>
                    <a:bodyPr/>
                    <a:lstStyle/>
                    <a:p>
                      <a:r>
                        <a:rPr lang="en-US" sz="3200"/>
                        <a:t>.01</a:t>
                      </a:r>
                    </a:p>
                  </a:txBody>
                  <a:tcPr/>
                </a:tc>
                <a:extLst>
                  <a:ext uri="{0D108BD9-81ED-4DB2-BD59-A6C34878D82A}">
                    <a16:rowId xmlns="" xmlns:a16="http://schemas.microsoft.com/office/drawing/2014/main" val="10001"/>
                  </a:ext>
                </a:extLst>
              </a:tr>
              <a:tr h="434956">
                <a:tc>
                  <a:txBody>
                    <a:bodyPr/>
                    <a:lstStyle/>
                    <a:p>
                      <a:r>
                        <a:rPr lang="en-US" sz="3200" dirty="0" smtClean="0"/>
                        <a:t>Wait time</a:t>
                      </a:r>
                      <a:endParaRPr lang="en-US" sz="3200" dirty="0"/>
                    </a:p>
                  </a:txBody>
                  <a:tcPr/>
                </a:tc>
                <a:tc>
                  <a:txBody>
                    <a:bodyPr/>
                    <a:lstStyle/>
                    <a:p>
                      <a:r>
                        <a:rPr lang="en-US" sz="3200" dirty="0" smtClean="0"/>
                        <a:t>.05</a:t>
                      </a:r>
                      <a:endParaRPr lang="en-US" sz="3200" dirty="0"/>
                    </a:p>
                  </a:txBody>
                  <a:tcPr/>
                </a:tc>
                <a:tc>
                  <a:txBody>
                    <a:bodyPr/>
                    <a:lstStyle/>
                    <a:p>
                      <a:r>
                        <a:rPr lang="en-US" sz="3200" dirty="0" err="1" smtClean="0"/>
                        <a:t>n.s</a:t>
                      </a:r>
                      <a:r>
                        <a:rPr lang="en-US" sz="3200" dirty="0" smtClean="0"/>
                        <a:t>.</a:t>
                      </a:r>
                      <a:endParaRPr lang="en-US" sz="3200" dirty="0"/>
                    </a:p>
                  </a:txBody>
                  <a:tcPr/>
                </a:tc>
                <a:extLst>
                  <a:ext uri="{0D108BD9-81ED-4DB2-BD59-A6C34878D82A}">
                    <a16:rowId xmlns="" xmlns:a16="http://schemas.microsoft.com/office/drawing/2014/main" val="10002"/>
                  </a:ext>
                </a:extLst>
              </a:tr>
            </a:tbl>
          </a:graphicData>
        </a:graphic>
      </p:graphicFrame>
      <p:sp>
        <p:nvSpPr>
          <p:cNvPr id="4" name="Rectangle 3"/>
          <p:cNvSpPr/>
          <p:nvPr/>
        </p:nvSpPr>
        <p:spPr>
          <a:xfrm>
            <a:off x="435685" y="326590"/>
            <a:ext cx="10403252" cy="954107"/>
          </a:xfrm>
          <a:prstGeom prst="rect">
            <a:avLst/>
          </a:prstGeom>
        </p:spPr>
        <p:txBody>
          <a:bodyPr wrap="square">
            <a:spAutoFit/>
          </a:bodyPr>
          <a:lstStyle/>
          <a:p>
            <a:r>
              <a:rPr lang="en-US" altLang="en-US" sz="2800" b="1" dirty="0" smtClean="0">
                <a:latin typeface="Arial" panose="020B0604020202020204" pitchFamily="34" charset="0"/>
                <a:cs typeface="Arial" panose="020B0604020202020204" pitchFamily="34" charset="0"/>
              </a:rPr>
              <a:t>Hypothetical Regression Table</a:t>
            </a:r>
            <a:endParaRPr lang="en-US" altLang="en-US" sz="2800" dirty="0">
              <a:latin typeface="Arial" panose="020B0604020202020204" pitchFamily="34" charset="0"/>
              <a:cs typeface="Arial" panose="020B0604020202020204" pitchFamily="34" charset="0"/>
            </a:endParaRPr>
          </a:p>
          <a:p>
            <a:endParaRPr lang="en-US" altLang="en-US" sz="2800" dirty="0"/>
          </a:p>
        </p:txBody>
      </p:sp>
      <p:sp>
        <p:nvSpPr>
          <p:cNvPr id="5" name="TextBox 4"/>
          <p:cNvSpPr txBox="1"/>
          <p:nvPr/>
        </p:nvSpPr>
        <p:spPr>
          <a:xfrm>
            <a:off x="832019" y="1226337"/>
            <a:ext cx="4481226" cy="369332"/>
          </a:xfrm>
          <a:prstGeom prst="rect">
            <a:avLst/>
          </a:prstGeom>
          <a:noFill/>
        </p:spPr>
        <p:txBody>
          <a:bodyPr wrap="square" rtlCol="0">
            <a:spAutoFit/>
          </a:bodyPr>
          <a:lstStyle/>
          <a:p>
            <a:r>
              <a:rPr lang="en-US" dirty="0" smtClean="0"/>
              <a:t>Criterion (DV) = Achievement at Age 15</a:t>
            </a:r>
            <a:endParaRPr lang="en-US" dirty="0"/>
          </a:p>
        </p:txBody>
      </p:sp>
      <p:graphicFrame>
        <p:nvGraphicFramePr>
          <p:cNvPr id="7" name="Table 6">
            <a:extLst>
              <a:ext uri="{FF2B5EF4-FFF2-40B4-BE49-F238E27FC236}">
                <a16:creationId xmlns="" xmlns:a16="http://schemas.microsoft.com/office/drawing/2014/main" id="{853794A3-D4CB-47A1-9E43-978C8080A550}"/>
              </a:ext>
            </a:extLst>
          </p:cNvPr>
          <p:cNvGraphicFramePr>
            <a:graphicFrameLocks noGrp="1"/>
          </p:cNvGraphicFramePr>
          <p:nvPr>
            <p:extLst>
              <p:ext uri="{D42A27DB-BD31-4B8C-83A1-F6EECF244321}">
                <p14:modId xmlns:p14="http://schemas.microsoft.com/office/powerpoint/2010/main" val="1387637234"/>
              </p:ext>
            </p:extLst>
          </p:nvPr>
        </p:nvGraphicFramePr>
        <p:xfrm>
          <a:off x="6204116" y="1969034"/>
          <a:ext cx="5827319" cy="1768374"/>
        </p:xfrm>
        <a:graphic>
          <a:graphicData uri="http://schemas.openxmlformats.org/drawingml/2006/table">
            <a:tbl>
              <a:tblPr firstRow="1" bandRow="1">
                <a:tableStyleId>{5C22544A-7EE6-4342-B048-85BDC9FD1C3A}</a:tableStyleId>
              </a:tblPr>
              <a:tblGrid>
                <a:gridCol w="3112322">
                  <a:extLst>
                    <a:ext uri="{9D8B030D-6E8A-4147-A177-3AD203B41FA5}">
                      <a16:colId xmlns="" xmlns:a16="http://schemas.microsoft.com/office/drawing/2014/main" val="20000"/>
                    </a:ext>
                  </a:extLst>
                </a:gridCol>
                <a:gridCol w="1430477">
                  <a:extLst>
                    <a:ext uri="{9D8B030D-6E8A-4147-A177-3AD203B41FA5}">
                      <a16:colId xmlns="" xmlns:a16="http://schemas.microsoft.com/office/drawing/2014/main" val="20001"/>
                    </a:ext>
                  </a:extLst>
                </a:gridCol>
                <a:gridCol w="1284520">
                  <a:extLst>
                    <a:ext uri="{9D8B030D-6E8A-4147-A177-3AD203B41FA5}">
                      <a16:colId xmlns="" xmlns:a16="http://schemas.microsoft.com/office/drawing/2014/main" val="20002"/>
                    </a:ext>
                  </a:extLst>
                </a:gridCol>
              </a:tblGrid>
              <a:tr h="589458">
                <a:tc>
                  <a:txBody>
                    <a:bodyPr/>
                    <a:lstStyle/>
                    <a:p>
                      <a:r>
                        <a:rPr lang="en-US" sz="3200" dirty="0"/>
                        <a:t>Predictor</a:t>
                      </a:r>
                    </a:p>
                  </a:txBody>
                  <a:tcPr/>
                </a:tc>
                <a:tc>
                  <a:txBody>
                    <a:bodyPr/>
                    <a:lstStyle/>
                    <a:p>
                      <a:pPr algn="l"/>
                      <a:r>
                        <a:rPr lang="en-US" sz="3200" dirty="0"/>
                        <a:t>Beta</a:t>
                      </a:r>
                    </a:p>
                  </a:txBody>
                  <a:tcPr/>
                </a:tc>
                <a:tc>
                  <a:txBody>
                    <a:bodyPr/>
                    <a:lstStyle/>
                    <a:p>
                      <a:pPr algn="l"/>
                      <a:r>
                        <a:rPr lang="en-US" sz="3200" dirty="0"/>
                        <a:t>p</a:t>
                      </a:r>
                    </a:p>
                  </a:txBody>
                  <a:tcPr/>
                </a:tc>
                <a:extLst>
                  <a:ext uri="{0D108BD9-81ED-4DB2-BD59-A6C34878D82A}">
                    <a16:rowId xmlns="" xmlns:a16="http://schemas.microsoft.com/office/drawing/2014/main" val="10000"/>
                  </a:ext>
                </a:extLst>
              </a:tr>
              <a:tr h="589458">
                <a:tc>
                  <a:txBody>
                    <a:bodyPr/>
                    <a:lstStyle/>
                    <a:p>
                      <a:r>
                        <a:rPr lang="en-US" sz="3200" dirty="0" smtClean="0"/>
                        <a:t>Income Level</a:t>
                      </a:r>
                      <a:endParaRPr lang="en-US" sz="3200" dirty="0"/>
                    </a:p>
                  </a:txBody>
                  <a:tcPr/>
                </a:tc>
                <a:tc>
                  <a:txBody>
                    <a:bodyPr/>
                    <a:lstStyle/>
                    <a:p>
                      <a:r>
                        <a:rPr lang="en-US" sz="3200" dirty="0" smtClean="0"/>
                        <a:t>.18</a:t>
                      </a:r>
                      <a:endParaRPr lang="en-US" sz="3200" dirty="0"/>
                    </a:p>
                  </a:txBody>
                  <a:tcPr/>
                </a:tc>
                <a:tc>
                  <a:txBody>
                    <a:bodyPr/>
                    <a:lstStyle/>
                    <a:p>
                      <a:r>
                        <a:rPr lang="en-US" sz="3200" dirty="0"/>
                        <a:t>.</a:t>
                      </a:r>
                      <a:r>
                        <a:rPr lang="en-US" sz="3200" dirty="0" smtClean="0"/>
                        <a:t>02</a:t>
                      </a:r>
                      <a:endParaRPr lang="en-US" sz="3200" dirty="0"/>
                    </a:p>
                  </a:txBody>
                  <a:tcPr/>
                </a:tc>
                <a:extLst>
                  <a:ext uri="{0D108BD9-81ED-4DB2-BD59-A6C34878D82A}">
                    <a16:rowId xmlns="" xmlns:a16="http://schemas.microsoft.com/office/drawing/2014/main" val="10001"/>
                  </a:ext>
                </a:extLst>
              </a:tr>
              <a:tr h="589458">
                <a:tc>
                  <a:txBody>
                    <a:bodyPr/>
                    <a:lstStyle/>
                    <a:p>
                      <a:r>
                        <a:rPr lang="en-US" sz="3200" dirty="0" smtClean="0"/>
                        <a:t>Wait time</a:t>
                      </a:r>
                      <a:endParaRPr lang="en-US" sz="3200" dirty="0"/>
                    </a:p>
                  </a:txBody>
                  <a:tcPr/>
                </a:tc>
                <a:tc>
                  <a:txBody>
                    <a:bodyPr/>
                    <a:lstStyle/>
                    <a:p>
                      <a:r>
                        <a:rPr lang="en-US" sz="3200" dirty="0" smtClean="0"/>
                        <a:t>.23</a:t>
                      </a:r>
                      <a:endParaRPr lang="en-US" sz="3200" dirty="0"/>
                    </a:p>
                  </a:txBody>
                  <a:tcPr/>
                </a:tc>
                <a:tc>
                  <a:txBody>
                    <a:bodyPr/>
                    <a:lstStyle/>
                    <a:p>
                      <a:r>
                        <a:rPr lang="en-US" sz="3200" dirty="0" smtClean="0"/>
                        <a:t>.018</a:t>
                      </a:r>
                      <a:endParaRPr lang="en-US" sz="3200" dirty="0"/>
                    </a:p>
                  </a:txBody>
                  <a:tcPr/>
                </a:tc>
                <a:extLst>
                  <a:ext uri="{0D108BD9-81ED-4DB2-BD59-A6C34878D82A}">
                    <a16:rowId xmlns="" xmlns:a16="http://schemas.microsoft.com/office/drawing/2014/main" val="10002"/>
                  </a:ext>
                </a:extLst>
              </a:tr>
            </a:tbl>
          </a:graphicData>
        </a:graphic>
      </p:graphicFrame>
      <p:graphicFrame>
        <p:nvGraphicFramePr>
          <p:cNvPr id="8" name="Table 7">
            <a:extLst>
              <a:ext uri="{FF2B5EF4-FFF2-40B4-BE49-F238E27FC236}">
                <a16:creationId xmlns="" xmlns:a16="http://schemas.microsoft.com/office/drawing/2014/main" id="{853794A3-D4CB-47A1-9E43-978C8080A550}"/>
              </a:ext>
            </a:extLst>
          </p:cNvPr>
          <p:cNvGraphicFramePr>
            <a:graphicFrameLocks noGrp="1"/>
          </p:cNvGraphicFramePr>
          <p:nvPr>
            <p:extLst>
              <p:ext uri="{D42A27DB-BD31-4B8C-83A1-F6EECF244321}">
                <p14:modId xmlns:p14="http://schemas.microsoft.com/office/powerpoint/2010/main" val="2019084157"/>
              </p:ext>
            </p:extLst>
          </p:nvPr>
        </p:nvGraphicFramePr>
        <p:xfrm>
          <a:off x="2853277" y="4252925"/>
          <a:ext cx="5827319" cy="1768374"/>
        </p:xfrm>
        <a:graphic>
          <a:graphicData uri="http://schemas.openxmlformats.org/drawingml/2006/table">
            <a:tbl>
              <a:tblPr firstRow="1" bandRow="1">
                <a:tableStyleId>{5C22544A-7EE6-4342-B048-85BDC9FD1C3A}</a:tableStyleId>
              </a:tblPr>
              <a:tblGrid>
                <a:gridCol w="3112322">
                  <a:extLst>
                    <a:ext uri="{9D8B030D-6E8A-4147-A177-3AD203B41FA5}">
                      <a16:colId xmlns="" xmlns:a16="http://schemas.microsoft.com/office/drawing/2014/main" val="20000"/>
                    </a:ext>
                  </a:extLst>
                </a:gridCol>
                <a:gridCol w="1430477">
                  <a:extLst>
                    <a:ext uri="{9D8B030D-6E8A-4147-A177-3AD203B41FA5}">
                      <a16:colId xmlns="" xmlns:a16="http://schemas.microsoft.com/office/drawing/2014/main" val="20001"/>
                    </a:ext>
                  </a:extLst>
                </a:gridCol>
                <a:gridCol w="1284520">
                  <a:extLst>
                    <a:ext uri="{9D8B030D-6E8A-4147-A177-3AD203B41FA5}">
                      <a16:colId xmlns="" xmlns:a16="http://schemas.microsoft.com/office/drawing/2014/main" val="20002"/>
                    </a:ext>
                  </a:extLst>
                </a:gridCol>
              </a:tblGrid>
              <a:tr h="589458">
                <a:tc>
                  <a:txBody>
                    <a:bodyPr/>
                    <a:lstStyle/>
                    <a:p>
                      <a:r>
                        <a:rPr lang="en-US" sz="3200" dirty="0"/>
                        <a:t>Predictor</a:t>
                      </a:r>
                    </a:p>
                  </a:txBody>
                  <a:tcPr/>
                </a:tc>
                <a:tc>
                  <a:txBody>
                    <a:bodyPr/>
                    <a:lstStyle/>
                    <a:p>
                      <a:pPr algn="l"/>
                      <a:r>
                        <a:rPr lang="en-US" sz="3200" dirty="0"/>
                        <a:t>Beta</a:t>
                      </a:r>
                    </a:p>
                  </a:txBody>
                  <a:tcPr/>
                </a:tc>
                <a:tc>
                  <a:txBody>
                    <a:bodyPr/>
                    <a:lstStyle/>
                    <a:p>
                      <a:pPr algn="l"/>
                      <a:r>
                        <a:rPr lang="en-US" sz="3200" dirty="0"/>
                        <a:t>p</a:t>
                      </a:r>
                    </a:p>
                  </a:txBody>
                  <a:tcPr/>
                </a:tc>
                <a:extLst>
                  <a:ext uri="{0D108BD9-81ED-4DB2-BD59-A6C34878D82A}">
                    <a16:rowId xmlns="" xmlns:a16="http://schemas.microsoft.com/office/drawing/2014/main" val="10000"/>
                  </a:ext>
                </a:extLst>
              </a:tr>
              <a:tr h="589458">
                <a:tc>
                  <a:txBody>
                    <a:bodyPr/>
                    <a:lstStyle/>
                    <a:p>
                      <a:r>
                        <a:rPr lang="en-US" sz="3200" dirty="0" smtClean="0"/>
                        <a:t>Income Level</a:t>
                      </a:r>
                      <a:endParaRPr lang="en-US" sz="3200" dirty="0"/>
                    </a:p>
                  </a:txBody>
                  <a:tcPr/>
                </a:tc>
                <a:tc>
                  <a:txBody>
                    <a:bodyPr/>
                    <a:lstStyle/>
                    <a:p>
                      <a:r>
                        <a:rPr lang="en-US" sz="3200" dirty="0" smtClean="0"/>
                        <a:t>.02</a:t>
                      </a:r>
                      <a:endParaRPr lang="en-US" sz="3200" dirty="0"/>
                    </a:p>
                  </a:txBody>
                  <a:tcPr/>
                </a:tc>
                <a:tc>
                  <a:txBody>
                    <a:bodyPr/>
                    <a:lstStyle/>
                    <a:p>
                      <a:r>
                        <a:rPr lang="en-US" sz="3200" dirty="0" err="1" smtClean="0"/>
                        <a:t>n.s</a:t>
                      </a:r>
                      <a:r>
                        <a:rPr lang="en-US" sz="3200" dirty="0" smtClean="0"/>
                        <a:t>.</a:t>
                      </a:r>
                      <a:endParaRPr lang="en-US" sz="3200" dirty="0"/>
                    </a:p>
                  </a:txBody>
                  <a:tcPr/>
                </a:tc>
                <a:extLst>
                  <a:ext uri="{0D108BD9-81ED-4DB2-BD59-A6C34878D82A}">
                    <a16:rowId xmlns="" xmlns:a16="http://schemas.microsoft.com/office/drawing/2014/main" val="10001"/>
                  </a:ext>
                </a:extLst>
              </a:tr>
              <a:tr h="589458">
                <a:tc>
                  <a:txBody>
                    <a:bodyPr/>
                    <a:lstStyle/>
                    <a:p>
                      <a:r>
                        <a:rPr lang="en-US" sz="3200" dirty="0" smtClean="0"/>
                        <a:t>Wait time</a:t>
                      </a:r>
                      <a:endParaRPr lang="en-US" sz="3200" dirty="0"/>
                    </a:p>
                  </a:txBody>
                  <a:tcPr/>
                </a:tc>
                <a:tc>
                  <a:txBody>
                    <a:bodyPr/>
                    <a:lstStyle/>
                    <a:p>
                      <a:r>
                        <a:rPr lang="en-US" sz="3200" dirty="0" smtClean="0"/>
                        <a:t>.28</a:t>
                      </a:r>
                      <a:endParaRPr lang="en-US" sz="3200" dirty="0"/>
                    </a:p>
                  </a:txBody>
                  <a:tcPr/>
                </a:tc>
                <a:tc>
                  <a:txBody>
                    <a:bodyPr/>
                    <a:lstStyle/>
                    <a:p>
                      <a:r>
                        <a:rPr lang="en-US" sz="3200" dirty="0" smtClean="0"/>
                        <a:t>.01</a:t>
                      </a:r>
                      <a:endParaRPr lang="en-US" sz="320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14220093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Down Arrow 55"/>
          <p:cNvSpPr/>
          <p:nvPr/>
        </p:nvSpPr>
        <p:spPr>
          <a:xfrm>
            <a:off x="4394150" y="3649027"/>
            <a:ext cx="390009" cy="242613"/>
          </a:xfrm>
          <a:prstGeom prst="downArrow">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1854372" y="3649027"/>
            <a:ext cx="390009" cy="242613"/>
          </a:xfrm>
          <a:prstGeom prst="downArrow">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 y="464781"/>
            <a:ext cx="11885084" cy="612244"/>
          </a:xfrm>
        </p:spPr>
        <p:txBody>
          <a:bodyPr>
            <a:normAutofit/>
          </a:bodyPr>
          <a:lstStyle/>
          <a:p>
            <a:r>
              <a:rPr lang="en-US" sz="2600" dirty="0" smtClean="0"/>
              <a:t>For example…</a:t>
            </a:r>
            <a:endParaRPr lang="en-US" sz="2600" dirty="0"/>
          </a:p>
        </p:txBody>
      </p:sp>
      <p:sp>
        <p:nvSpPr>
          <p:cNvPr id="5" name="Content Placeholder 2"/>
          <p:cNvSpPr>
            <a:spLocks noGrp="1"/>
          </p:cNvSpPr>
          <p:nvPr>
            <p:ph sz="quarter" idx="1"/>
          </p:nvPr>
        </p:nvSpPr>
        <p:spPr>
          <a:xfrm>
            <a:off x="402336" y="1330675"/>
            <a:ext cx="11338560" cy="5155931"/>
          </a:xfrm>
        </p:spPr>
        <p:txBody>
          <a:bodyPr>
            <a:noAutofit/>
          </a:bodyPr>
          <a:lstStyle/>
          <a:p>
            <a:pPr>
              <a:lnSpc>
                <a:spcPct val="120000"/>
              </a:lnSpc>
              <a:spcAft>
                <a:spcPts val="1200"/>
              </a:spcAft>
            </a:pPr>
            <a:r>
              <a:rPr lang="en-US" sz="2400" b="1" dirty="0" smtClean="0">
                <a:latin typeface="Century Gothic"/>
                <a:cs typeface="Century Gothic"/>
              </a:rPr>
              <a:t>Research question: </a:t>
            </a:r>
            <a:r>
              <a:rPr lang="en-US" sz="2400" dirty="0" smtClean="0">
                <a:latin typeface="Century Gothic"/>
                <a:cs typeface="Century Gothic"/>
              </a:rPr>
              <a:t>Is a person’s self-esteem affected by his or her amount of drug use?</a:t>
            </a:r>
          </a:p>
          <a:p>
            <a:pPr lvl="1">
              <a:lnSpc>
                <a:spcPct val="120000"/>
              </a:lnSpc>
              <a:spcAft>
                <a:spcPts val="1200"/>
              </a:spcAft>
            </a:pPr>
            <a:r>
              <a:rPr lang="en-US" sz="2200" dirty="0" smtClean="0">
                <a:latin typeface="Century Gothic"/>
                <a:cs typeface="Century Gothic"/>
              </a:rPr>
              <a:t>Correlational design</a:t>
            </a:r>
          </a:p>
          <a:p>
            <a:pPr lvl="1">
              <a:lnSpc>
                <a:spcPct val="120000"/>
              </a:lnSpc>
            </a:pPr>
            <a:endParaRPr lang="en-US" dirty="0">
              <a:latin typeface="Times New Roman"/>
              <a:cs typeface="Times New Roman"/>
            </a:endParaRPr>
          </a:p>
        </p:txBody>
      </p:sp>
      <p:pic>
        <p:nvPicPr>
          <p:cNvPr id="3" name="Picture 2"/>
          <p:cNvPicPr>
            <a:picLocks noChangeAspect="1"/>
          </p:cNvPicPr>
          <p:nvPr/>
        </p:nvPicPr>
        <p:blipFill rotWithShape="1">
          <a:blip r:embed="rId3"/>
          <a:srcRect b="17587"/>
          <a:stretch/>
        </p:blipFill>
        <p:spPr>
          <a:xfrm>
            <a:off x="656635" y="4532477"/>
            <a:ext cx="5442155" cy="2138652"/>
          </a:xfrm>
          <a:prstGeom prst="rect">
            <a:avLst/>
          </a:prstGeom>
        </p:spPr>
      </p:pic>
      <p:pic>
        <p:nvPicPr>
          <p:cNvPr id="47" name="Picture 10" descr="c09f012.jpg"/>
          <p:cNvPicPr>
            <a:picLocks noChangeAspect="1"/>
          </p:cNvPicPr>
          <p:nvPr/>
        </p:nvPicPr>
        <p:blipFill rotWithShape="1">
          <a:blip r:embed="rId4">
            <a:extLst>
              <a:ext uri="{28A0092B-C50C-407E-A947-70E740481C1C}">
                <a14:useLocalDpi xmlns:a14="http://schemas.microsoft.com/office/drawing/2010/main" val="0"/>
              </a:ext>
            </a:extLst>
          </a:blip>
          <a:srcRect l="77303" t="54682"/>
          <a:stretch/>
        </p:blipFill>
        <p:spPr bwMode="auto">
          <a:xfrm>
            <a:off x="954671" y="3916066"/>
            <a:ext cx="2121595" cy="583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Rectangle 48"/>
          <p:cNvSpPr/>
          <p:nvPr/>
        </p:nvSpPr>
        <p:spPr>
          <a:xfrm>
            <a:off x="3667133" y="4063333"/>
            <a:ext cx="1753097" cy="357295"/>
          </a:xfrm>
          <a:prstGeom prst="rect">
            <a:avLst/>
          </a:prstGeom>
          <a:solidFill>
            <a:srgbClr val="9BB4C4"/>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3462114" y="4079408"/>
            <a:ext cx="2175287" cy="276999"/>
          </a:xfrm>
          <a:prstGeom prst="rect">
            <a:avLst/>
          </a:prstGeom>
          <a:noFill/>
        </p:spPr>
        <p:txBody>
          <a:bodyPr wrap="square" rtlCol="0">
            <a:spAutoFit/>
          </a:bodyPr>
          <a:lstStyle/>
          <a:p>
            <a:pPr algn="ctr"/>
            <a:r>
              <a:rPr lang="en-US" sz="1200" dirty="0">
                <a:latin typeface="Arial"/>
                <a:cs typeface="Arial"/>
              </a:rPr>
              <a:t>S</a:t>
            </a:r>
            <a:r>
              <a:rPr lang="en-US" sz="1200" dirty="0" smtClean="0">
                <a:latin typeface="Arial"/>
                <a:cs typeface="Arial"/>
              </a:rPr>
              <a:t>elf-esteem</a:t>
            </a:r>
            <a:endParaRPr lang="en-US" sz="1200" dirty="0">
              <a:latin typeface="Arial"/>
              <a:cs typeface="Arial"/>
            </a:endParaRPr>
          </a:p>
        </p:txBody>
      </p:sp>
      <p:sp>
        <p:nvSpPr>
          <p:cNvPr id="54" name="Rectangle 53"/>
          <p:cNvSpPr/>
          <p:nvPr/>
        </p:nvSpPr>
        <p:spPr>
          <a:xfrm>
            <a:off x="1190468" y="4061845"/>
            <a:ext cx="1753097" cy="357295"/>
          </a:xfrm>
          <a:prstGeom prst="rect">
            <a:avLst/>
          </a:prstGeom>
          <a:solidFill>
            <a:srgbClr val="9BB4C4"/>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TextBox 54"/>
          <p:cNvSpPr txBox="1"/>
          <p:nvPr/>
        </p:nvSpPr>
        <p:spPr>
          <a:xfrm>
            <a:off x="954671" y="4079408"/>
            <a:ext cx="2175287" cy="276999"/>
          </a:xfrm>
          <a:prstGeom prst="rect">
            <a:avLst/>
          </a:prstGeom>
          <a:noFill/>
        </p:spPr>
        <p:txBody>
          <a:bodyPr wrap="square" rtlCol="0">
            <a:spAutoFit/>
          </a:bodyPr>
          <a:lstStyle/>
          <a:p>
            <a:pPr algn="ctr"/>
            <a:r>
              <a:rPr lang="en-US" sz="1200" dirty="0" smtClean="0">
                <a:latin typeface="Arial"/>
                <a:cs typeface="Arial"/>
              </a:rPr>
              <a:t>Drug use</a:t>
            </a:r>
            <a:endParaRPr lang="en-US" sz="1200" dirty="0">
              <a:latin typeface="Arial"/>
              <a:cs typeface="Arial"/>
            </a:endParaRPr>
          </a:p>
        </p:txBody>
      </p:sp>
      <p:sp>
        <p:nvSpPr>
          <p:cNvPr id="6" name="Rounded Rectangle 5"/>
          <p:cNvSpPr/>
          <p:nvPr/>
        </p:nvSpPr>
        <p:spPr>
          <a:xfrm>
            <a:off x="1040415" y="3215001"/>
            <a:ext cx="4543293" cy="466176"/>
          </a:xfrm>
          <a:prstGeom prst="roundRect">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2"/>
                </a:solidFill>
              </a:rPr>
              <a:t>MEASURE</a:t>
            </a:r>
            <a:endParaRPr lang="en-US" b="1" dirty="0">
              <a:solidFill>
                <a:schemeClr val="tx2"/>
              </a:solidFill>
            </a:endParaRPr>
          </a:p>
        </p:txBody>
      </p:sp>
      <p:pic>
        <p:nvPicPr>
          <p:cNvPr id="9" name="Picture 8" descr="ts6JK.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38572" y="3208795"/>
            <a:ext cx="4146513" cy="1374569"/>
          </a:xfrm>
          <a:prstGeom prst="rect">
            <a:avLst/>
          </a:prstGeom>
          <a:ln>
            <a:solidFill>
              <a:srgbClr val="333333"/>
            </a:solidFill>
          </a:ln>
        </p:spPr>
      </p:pic>
      <p:pic>
        <p:nvPicPr>
          <p:cNvPr id="10" name="Picture 9" descr="tumblr_m09plvItq51rqfhi2o1_400.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0173" y="4838818"/>
            <a:ext cx="3674911" cy="1551337"/>
          </a:xfrm>
          <a:prstGeom prst="rect">
            <a:avLst/>
          </a:prstGeom>
          <a:ln>
            <a:solidFill>
              <a:srgbClr val="333333"/>
            </a:solidFill>
          </a:ln>
        </p:spPr>
      </p:pic>
      <p:pic>
        <p:nvPicPr>
          <p:cNvPr id="11" name="Picture 10" descr="jennifer-lawrence.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1006" y="4020240"/>
            <a:ext cx="2267261" cy="1978070"/>
          </a:xfrm>
          <a:prstGeom prst="rect">
            <a:avLst/>
          </a:prstGeom>
          <a:ln>
            <a:solidFill>
              <a:srgbClr val="333333"/>
            </a:solidFill>
          </a:ln>
        </p:spPr>
      </p:pic>
    </p:spTree>
    <p:extLst>
      <p:ext uri="{BB962C8B-B14F-4D97-AF65-F5344CB8AC3E}">
        <p14:creationId xmlns:p14="http://schemas.microsoft.com/office/powerpoint/2010/main" val="27707241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E9EF59FD-0C8C-4BC7-9B0A-CB9E8565837A}"/>
              </a:ext>
            </a:extLst>
          </p:cNvPr>
          <p:cNvSpPr>
            <a:spLocks noGrp="1"/>
          </p:cNvSpPr>
          <p:nvPr>
            <p:ph type="sldNum" sz="quarter" idx="12"/>
          </p:nvPr>
        </p:nvSpPr>
        <p:spPr/>
        <p:txBody>
          <a:bodyPr/>
          <a:lstStyle/>
          <a:p>
            <a:fld id="{05B30B5B-0CDA-49E8-B4DD-B8E0FA0456D9}" type="slidenum">
              <a:rPr lang="en-US" altLang="en-US" smtClean="0"/>
              <a:pPr/>
              <a:t>40</a:t>
            </a:fld>
            <a:endParaRPr lang="en-US" altLang="en-US"/>
          </a:p>
        </p:txBody>
      </p:sp>
      <p:sp>
        <p:nvSpPr>
          <p:cNvPr id="4" name="Rectangle 3"/>
          <p:cNvSpPr/>
          <p:nvPr/>
        </p:nvSpPr>
        <p:spPr>
          <a:xfrm>
            <a:off x="435685" y="326590"/>
            <a:ext cx="10403252" cy="954107"/>
          </a:xfrm>
          <a:prstGeom prst="rect">
            <a:avLst/>
          </a:prstGeom>
        </p:spPr>
        <p:txBody>
          <a:bodyPr wrap="square">
            <a:spAutoFit/>
          </a:bodyPr>
          <a:lstStyle/>
          <a:p>
            <a:r>
              <a:rPr lang="en-US" altLang="en-US" sz="2800" b="1" dirty="0" smtClean="0">
                <a:solidFill>
                  <a:srgbClr val="000000"/>
                </a:solidFill>
                <a:latin typeface="Arial" panose="020B0604020202020204" pitchFamily="34" charset="0"/>
                <a:cs typeface="Arial" panose="020B0604020202020204" pitchFamily="34" charset="0"/>
              </a:rPr>
              <a:t>Hypothetical Regression Table </a:t>
            </a:r>
            <a:r>
              <a:rPr lang="mr-IN" altLang="en-US" sz="2800" b="1" dirty="0" smtClean="0">
                <a:solidFill>
                  <a:srgbClr val="000000"/>
                </a:solidFill>
                <a:latin typeface="Arial" panose="020B0604020202020204" pitchFamily="34" charset="0"/>
                <a:cs typeface="Arial" panose="020B0604020202020204" pitchFamily="34" charset="0"/>
              </a:rPr>
              <a:t>–</a:t>
            </a:r>
            <a:r>
              <a:rPr lang="en-US" altLang="en-US" sz="2800" b="1" dirty="0" smtClean="0">
                <a:solidFill>
                  <a:srgbClr val="000000"/>
                </a:solidFill>
                <a:latin typeface="Arial" panose="020B0604020202020204" pitchFamily="34" charset="0"/>
                <a:cs typeface="Arial" panose="020B0604020202020204" pitchFamily="34" charset="0"/>
              </a:rPr>
              <a:t> Adding More predictors</a:t>
            </a:r>
            <a:endParaRPr lang="en-US" altLang="en-US" sz="2800" dirty="0">
              <a:solidFill>
                <a:srgbClr val="000000"/>
              </a:solidFill>
              <a:latin typeface="Arial" panose="020B0604020202020204" pitchFamily="34" charset="0"/>
              <a:cs typeface="Arial" panose="020B0604020202020204" pitchFamily="34" charset="0"/>
            </a:endParaRPr>
          </a:p>
          <a:p>
            <a:endParaRPr lang="en-US" altLang="en-US" sz="2800" dirty="0">
              <a:solidFill>
                <a:srgbClr val="000000"/>
              </a:solidFill>
            </a:endParaRPr>
          </a:p>
        </p:txBody>
      </p:sp>
      <p:sp>
        <p:nvSpPr>
          <p:cNvPr id="5" name="TextBox 4"/>
          <p:cNvSpPr txBox="1"/>
          <p:nvPr/>
        </p:nvSpPr>
        <p:spPr>
          <a:xfrm>
            <a:off x="467098" y="1357730"/>
            <a:ext cx="4481226" cy="369332"/>
          </a:xfrm>
          <a:prstGeom prst="rect">
            <a:avLst/>
          </a:prstGeom>
          <a:noFill/>
        </p:spPr>
        <p:txBody>
          <a:bodyPr wrap="square" rtlCol="0">
            <a:spAutoFit/>
          </a:bodyPr>
          <a:lstStyle/>
          <a:p>
            <a:r>
              <a:rPr lang="en-US" b="1" dirty="0" smtClean="0"/>
              <a:t>Criterion (DV) = Achievement at Age 15</a:t>
            </a:r>
            <a:endParaRPr lang="en-US" b="1" dirty="0"/>
          </a:p>
        </p:txBody>
      </p:sp>
      <p:graphicFrame>
        <p:nvGraphicFramePr>
          <p:cNvPr id="8" name="Table 7">
            <a:extLst>
              <a:ext uri="{FF2B5EF4-FFF2-40B4-BE49-F238E27FC236}">
                <a16:creationId xmlns="" xmlns:a16="http://schemas.microsoft.com/office/drawing/2014/main" id="{853794A3-D4CB-47A1-9E43-978C8080A550}"/>
              </a:ext>
            </a:extLst>
          </p:cNvPr>
          <p:cNvGraphicFramePr>
            <a:graphicFrameLocks noGrp="1"/>
          </p:cNvGraphicFramePr>
          <p:nvPr>
            <p:extLst>
              <p:ext uri="{D42A27DB-BD31-4B8C-83A1-F6EECF244321}">
                <p14:modId xmlns:p14="http://schemas.microsoft.com/office/powerpoint/2010/main" val="86508069"/>
              </p:ext>
            </p:extLst>
          </p:nvPr>
        </p:nvGraphicFramePr>
        <p:xfrm>
          <a:off x="1656336" y="2048437"/>
          <a:ext cx="5827319" cy="2947290"/>
        </p:xfrm>
        <a:graphic>
          <a:graphicData uri="http://schemas.openxmlformats.org/drawingml/2006/table">
            <a:tbl>
              <a:tblPr firstRow="1" bandRow="1">
                <a:tableStyleId>{5C22544A-7EE6-4342-B048-85BDC9FD1C3A}</a:tableStyleId>
              </a:tblPr>
              <a:tblGrid>
                <a:gridCol w="3112322">
                  <a:extLst>
                    <a:ext uri="{9D8B030D-6E8A-4147-A177-3AD203B41FA5}">
                      <a16:colId xmlns="" xmlns:a16="http://schemas.microsoft.com/office/drawing/2014/main" val="20000"/>
                    </a:ext>
                  </a:extLst>
                </a:gridCol>
                <a:gridCol w="1430477">
                  <a:extLst>
                    <a:ext uri="{9D8B030D-6E8A-4147-A177-3AD203B41FA5}">
                      <a16:colId xmlns="" xmlns:a16="http://schemas.microsoft.com/office/drawing/2014/main" val="20001"/>
                    </a:ext>
                  </a:extLst>
                </a:gridCol>
                <a:gridCol w="1284520">
                  <a:extLst>
                    <a:ext uri="{9D8B030D-6E8A-4147-A177-3AD203B41FA5}">
                      <a16:colId xmlns="" xmlns:a16="http://schemas.microsoft.com/office/drawing/2014/main" val="20002"/>
                    </a:ext>
                  </a:extLst>
                </a:gridCol>
              </a:tblGrid>
              <a:tr h="589458">
                <a:tc>
                  <a:txBody>
                    <a:bodyPr/>
                    <a:lstStyle/>
                    <a:p>
                      <a:r>
                        <a:rPr lang="en-US" sz="3200" dirty="0"/>
                        <a:t>Predictor</a:t>
                      </a:r>
                    </a:p>
                  </a:txBody>
                  <a:tcPr/>
                </a:tc>
                <a:tc>
                  <a:txBody>
                    <a:bodyPr/>
                    <a:lstStyle/>
                    <a:p>
                      <a:pPr algn="l"/>
                      <a:r>
                        <a:rPr lang="en-US" sz="3200" dirty="0"/>
                        <a:t>Beta</a:t>
                      </a:r>
                    </a:p>
                  </a:txBody>
                  <a:tcPr/>
                </a:tc>
                <a:tc>
                  <a:txBody>
                    <a:bodyPr/>
                    <a:lstStyle/>
                    <a:p>
                      <a:pPr algn="l"/>
                      <a:r>
                        <a:rPr lang="en-US" sz="3200" dirty="0"/>
                        <a:t>p</a:t>
                      </a:r>
                    </a:p>
                  </a:txBody>
                  <a:tcPr/>
                </a:tc>
                <a:extLst>
                  <a:ext uri="{0D108BD9-81ED-4DB2-BD59-A6C34878D82A}">
                    <a16:rowId xmlns="" xmlns:a16="http://schemas.microsoft.com/office/drawing/2014/main" val="10000"/>
                  </a:ext>
                </a:extLst>
              </a:tr>
              <a:tr h="589458">
                <a:tc>
                  <a:txBody>
                    <a:bodyPr/>
                    <a:lstStyle/>
                    <a:p>
                      <a:r>
                        <a:rPr lang="en-US" sz="3200" dirty="0" smtClean="0"/>
                        <a:t>Income Level</a:t>
                      </a:r>
                      <a:endParaRPr lang="en-US" sz="3200" dirty="0"/>
                    </a:p>
                  </a:txBody>
                  <a:tcPr/>
                </a:tc>
                <a:tc>
                  <a:txBody>
                    <a:bodyPr/>
                    <a:lstStyle/>
                    <a:p>
                      <a:r>
                        <a:rPr lang="en-US" sz="3200" dirty="0" smtClean="0"/>
                        <a:t>.02</a:t>
                      </a:r>
                      <a:endParaRPr lang="en-US" sz="3200" dirty="0"/>
                    </a:p>
                  </a:txBody>
                  <a:tcPr/>
                </a:tc>
                <a:tc>
                  <a:txBody>
                    <a:bodyPr/>
                    <a:lstStyle/>
                    <a:p>
                      <a:r>
                        <a:rPr lang="en-US" sz="3200" dirty="0" err="1" smtClean="0"/>
                        <a:t>n.s</a:t>
                      </a:r>
                      <a:r>
                        <a:rPr lang="en-US" sz="3200" dirty="0" smtClean="0"/>
                        <a:t>.</a:t>
                      </a:r>
                      <a:endParaRPr lang="en-US" sz="3200" dirty="0"/>
                    </a:p>
                  </a:txBody>
                  <a:tcPr/>
                </a:tc>
                <a:extLst>
                  <a:ext uri="{0D108BD9-81ED-4DB2-BD59-A6C34878D82A}">
                    <a16:rowId xmlns="" xmlns:a16="http://schemas.microsoft.com/office/drawing/2014/main" val="10001"/>
                  </a:ext>
                </a:extLst>
              </a:tr>
              <a:tr h="589458">
                <a:tc>
                  <a:txBody>
                    <a:bodyPr/>
                    <a:lstStyle/>
                    <a:p>
                      <a:r>
                        <a:rPr lang="en-US" sz="3200" dirty="0" smtClean="0"/>
                        <a:t>Wait time</a:t>
                      </a:r>
                      <a:endParaRPr lang="en-US" sz="3200" dirty="0"/>
                    </a:p>
                  </a:txBody>
                  <a:tcPr/>
                </a:tc>
                <a:tc>
                  <a:txBody>
                    <a:bodyPr/>
                    <a:lstStyle/>
                    <a:p>
                      <a:r>
                        <a:rPr lang="en-US" sz="3200" dirty="0" smtClean="0"/>
                        <a:t>.22</a:t>
                      </a:r>
                      <a:endParaRPr lang="en-US" sz="3200" dirty="0"/>
                    </a:p>
                  </a:txBody>
                  <a:tcPr/>
                </a:tc>
                <a:tc>
                  <a:txBody>
                    <a:bodyPr/>
                    <a:lstStyle/>
                    <a:p>
                      <a:r>
                        <a:rPr lang="en-US" sz="3200" dirty="0" smtClean="0"/>
                        <a:t>.019</a:t>
                      </a:r>
                      <a:endParaRPr lang="en-US" sz="3200" dirty="0"/>
                    </a:p>
                  </a:txBody>
                  <a:tcPr/>
                </a:tc>
                <a:extLst>
                  <a:ext uri="{0D108BD9-81ED-4DB2-BD59-A6C34878D82A}">
                    <a16:rowId xmlns="" xmlns:a16="http://schemas.microsoft.com/office/drawing/2014/main" val="10002"/>
                  </a:ext>
                </a:extLst>
              </a:tr>
              <a:tr h="589458">
                <a:tc>
                  <a:txBody>
                    <a:bodyPr/>
                    <a:lstStyle/>
                    <a:p>
                      <a:r>
                        <a:rPr lang="en-US" sz="3200" dirty="0" smtClean="0"/>
                        <a:t>Child IQ</a:t>
                      </a:r>
                      <a:endParaRPr lang="en-US" sz="3200" dirty="0"/>
                    </a:p>
                  </a:txBody>
                  <a:tcPr/>
                </a:tc>
                <a:tc>
                  <a:txBody>
                    <a:bodyPr/>
                    <a:lstStyle/>
                    <a:p>
                      <a:r>
                        <a:rPr lang="en-US" sz="3200" dirty="0" smtClean="0"/>
                        <a:t>.20</a:t>
                      </a:r>
                      <a:endParaRPr lang="en-US" sz="3200" dirty="0"/>
                    </a:p>
                  </a:txBody>
                  <a:tcPr/>
                </a:tc>
                <a:tc>
                  <a:txBody>
                    <a:bodyPr/>
                    <a:lstStyle/>
                    <a:p>
                      <a:r>
                        <a:rPr lang="en-US" sz="3200" dirty="0" smtClean="0"/>
                        <a:t>.021</a:t>
                      </a:r>
                      <a:endParaRPr lang="en-US" sz="3200" dirty="0"/>
                    </a:p>
                  </a:txBody>
                  <a:tcPr/>
                </a:tc>
              </a:tr>
              <a:tr h="589458">
                <a:tc>
                  <a:txBody>
                    <a:bodyPr/>
                    <a:lstStyle/>
                    <a:p>
                      <a:r>
                        <a:rPr lang="en-US" sz="3200" dirty="0" smtClean="0"/>
                        <a:t>Parent Education</a:t>
                      </a:r>
                      <a:endParaRPr lang="en-US" sz="3200" dirty="0"/>
                    </a:p>
                  </a:txBody>
                  <a:tcPr/>
                </a:tc>
                <a:tc>
                  <a:txBody>
                    <a:bodyPr/>
                    <a:lstStyle/>
                    <a:p>
                      <a:r>
                        <a:rPr lang="en-US" sz="3200" dirty="0" smtClean="0"/>
                        <a:t>.09</a:t>
                      </a:r>
                      <a:endParaRPr lang="en-US" sz="3200" dirty="0"/>
                    </a:p>
                  </a:txBody>
                  <a:tcPr/>
                </a:tc>
                <a:tc>
                  <a:txBody>
                    <a:bodyPr/>
                    <a:lstStyle/>
                    <a:p>
                      <a:r>
                        <a:rPr lang="en-US" sz="3200" dirty="0" smtClean="0"/>
                        <a:t>.067</a:t>
                      </a:r>
                      <a:endParaRPr lang="en-US" sz="3200" dirty="0"/>
                    </a:p>
                  </a:txBody>
                  <a:tcPr/>
                </a:tc>
              </a:tr>
            </a:tbl>
          </a:graphicData>
        </a:graphic>
      </p:graphicFrame>
    </p:spTree>
    <p:extLst>
      <p:ext uri="{BB962C8B-B14F-4D97-AF65-F5344CB8AC3E}">
        <p14:creationId xmlns:p14="http://schemas.microsoft.com/office/powerpoint/2010/main" val="165129066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Using Beta to Test for Third </a:t>
            </a:r>
            <a:r>
              <a:rPr lang="en-US" sz="4000" dirty="0" smtClean="0"/>
              <a:t>Variables</a:t>
            </a:r>
            <a:endParaRPr lang="en-US" sz="3600" dirty="0"/>
          </a:p>
        </p:txBody>
      </p:sp>
      <p:sp>
        <p:nvSpPr>
          <p:cNvPr id="3" name="Text Placeholder 2"/>
          <p:cNvSpPr>
            <a:spLocks noGrp="1"/>
          </p:cNvSpPr>
          <p:nvPr>
            <p:ph type="body" sz="quarter" idx="10"/>
          </p:nvPr>
        </p:nvSpPr>
        <p:spPr>
          <a:xfrm>
            <a:off x="371916" y="1297972"/>
            <a:ext cx="10972800" cy="3644900"/>
          </a:xfrm>
        </p:spPr>
        <p:txBody>
          <a:bodyPr/>
          <a:lstStyle/>
          <a:p>
            <a:r>
              <a:rPr lang="en-US" dirty="0"/>
              <a:t>What if beta is close to zero?</a:t>
            </a:r>
          </a:p>
        </p:txBody>
      </p:sp>
      <p:graphicFrame>
        <p:nvGraphicFramePr>
          <p:cNvPr id="5" name="Table 4">
            <a:extLst>
              <a:ext uri="{FF2B5EF4-FFF2-40B4-BE49-F238E27FC236}">
                <a16:creationId xmlns:a16="http://schemas.microsoft.com/office/drawing/2014/main" xmlns="" id="{9F3EEE71-C3A7-7C4B-A088-93AC6A6514BD}"/>
              </a:ext>
            </a:extLst>
          </p:cNvPr>
          <p:cNvGraphicFramePr>
            <a:graphicFrameLocks noGrp="1"/>
          </p:cNvGraphicFramePr>
          <p:nvPr>
            <p:extLst>
              <p:ext uri="{D42A27DB-BD31-4B8C-83A1-F6EECF244321}">
                <p14:modId xmlns:p14="http://schemas.microsoft.com/office/powerpoint/2010/main" val="2721557368"/>
              </p:ext>
            </p:extLst>
          </p:nvPr>
        </p:nvGraphicFramePr>
        <p:xfrm>
          <a:off x="257993" y="2180318"/>
          <a:ext cx="5844193" cy="3029452"/>
        </p:xfrm>
        <a:graphic>
          <a:graphicData uri="http://schemas.openxmlformats.org/drawingml/2006/table">
            <a:tbl>
              <a:tblPr/>
              <a:tblGrid>
                <a:gridCol w="2066621">
                  <a:extLst>
                    <a:ext uri="{9D8B030D-6E8A-4147-A177-3AD203B41FA5}">
                      <a16:colId xmlns:a16="http://schemas.microsoft.com/office/drawing/2014/main" xmlns="" val="1326203842"/>
                    </a:ext>
                  </a:extLst>
                </a:gridCol>
                <a:gridCol w="855476">
                  <a:extLst>
                    <a:ext uri="{9D8B030D-6E8A-4147-A177-3AD203B41FA5}">
                      <a16:colId xmlns:a16="http://schemas.microsoft.com/office/drawing/2014/main" xmlns="" val="3954684568"/>
                    </a:ext>
                  </a:extLst>
                </a:gridCol>
                <a:gridCol w="1586211">
                  <a:extLst>
                    <a:ext uri="{9D8B030D-6E8A-4147-A177-3AD203B41FA5}">
                      <a16:colId xmlns:a16="http://schemas.microsoft.com/office/drawing/2014/main" xmlns="" val="2598337766"/>
                    </a:ext>
                  </a:extLst>
                </a:gridCol>
                <a:gridCol w="1335885">
                  <a:extLst>
                    <a:ext uri="{9D8B030D-6E8A-4147-A177-3AD203B41FA5}">
                      <a16:colId xmlns:a16="http://schemas.microsoft.com/office/drawing/2014/main" xmlns="" val="3535912648"/>
                    </a:ext>
                  </a:extLst>
                </a:gridCol>
              </a:tblGrid>
              <a:tr h="936335">
                <a:tc>
                  <a:txBody>
                    <a:bodyPr/>
                    <a:lstStyle/>
                    <a:p>
                      <a:pPr algn="l" fontAlgn="base"/>
                      <a:r>
                        <a:rPr lang="en-US" sz="1600" b="1" i="0" dirty="0" smtClean="0">
                          <a:solidFill>
                            <a:srgbClr val="FFFFFF"/>
                          </a:solidFill>
                          <a:effectLst/>
                          <a:latin typeface="Cambria"/>
                        </a:rPr>
                        <a:t>Criterion (DV) </a:t>
                      </a:r>
                      <a:r>
                        <a:rPr lang="en-US" sz="1600" b="1" i="0" dirty="0">
                          <a:solidFill>
                            <a:srgbClr val="FFFFFF"/>
                          </a:solidFill>
                          <a:effectLst/>
                          <a:latin typeface="Cambria"/>
                        </a:rPr>
                        <a:t>variable: Academic success​</a:t>
                      </a:r>
                    </a:p>
                  </a:txBody>
                  <a:tcPr marL="76768" marR="76768" marT="38384" marB="38384">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tc>
                  <a:txBody>
                    <a:bodyPr/>
                    <a:lstStyle/>
                    <a:p>
                      <a:pPr algn="l" fontAlgn="base"/>
                      <a:r>
                        <a:rPr lang="en-US" sz="1600" b="1" i="0" dirty="0">
                          <a:solidFill>
                            <a:srgbClr val="FFFFFF"/>
                          </a:solidFill>
                          <a:effectLst/>
                          <a:latin typeface="Cambria"/>
                        </a:rPr>
                        <a:t>Beta​</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tc>
                  <a:txBody>
                    <a:bodyPr/>
                    <a:lstStyle/>
                    <a:p>
                      <a:pPr algn="l" fontAlgn="base"/>
                      <a:r>
                        <a:rPr lang="en-US" sz="1600" b="1" i="0" dirty="0">
                          <a:solidFill>
                            <a:srgbClr val="FFFFFF"/>
                          </a:solidFill>
                          <a:effectLst/>
                          <a:latin typeface="Cambria"/>
                        </a:rPr>
                        <a:t>95% CI for beta​</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tc>
                  <a:txBody>
                    <a:bodyPr/>
                    <a:lstStyle/>
                    <a:p>
                      <a:pPr algn="l" fontAlgn="base"/>
                      <a:r>
                        <a:rPr lang="en-US" sz="1600" b="1" i="0" dirty="0">
                          <a:solidFill>
                            <a:srgbClr val="FFFFFF"/>
                          </a:solidFill>
                          <a:effectLst/>
                          <a:latin typeface="Cambria"/>
                        </a:rPr>
                        <a:t>Statistical Significance​</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xmlns="" val="3706888185"/>
                  </a:ext>
                </a:extLst>
              </a:tr>
              <a:tr h="720381">
                <a:tc>
                  <a:txBody>
                    <a:bodyPr/>
                    <a:lstStyle/>
                    <a:p>
                      <a:pPr algn="l" fontAlgn="base"/>
                      <a:r>
                        <a:rPr lang="en-US" sz="2000" b="0" i="0" dirty="0">
                          <a:solidFill>
                            <a:srgbClr val="000000"/>
                          </a:solidFill>
                          <a:effectLst/>
                          <a:latin typeface="Cambria"/>
                        </a:rPr>
                        <a:t>Predictor</a:t>
                      </a:r>
                      <a:r>
                        <a:rPr lang="en-US" sz="2000" b="0" i="0" dirty="0" smtClean="0">
                          <a:solidFill>
                            <a:srgbClr val="000000"/>
                          </a:solidFill>
                          <a:effectLst/>
                          <a:latin typeface="Cambria"/>
                        </a:rPr>
                        <a:t>(IV) variables</a:t>
                      </a:r>
                      <a:r>
                        <a:rPr lang="en-US" sz="2000" b="0" i="0" dirty="0">
                          <a:solidFill>
                            <a:srgbClr val="000000"/>
                          </a:solidFill>
                          <a:effectLst/>
                          <a:latin typeface="Cambria"/>
                        </a:rPr>
                        <a:t>:​</a:t>
                      </a:r>
                    </a:p>
                  </a:txBody>
                  <a:tcPr marL="76768" marR="76768" marT="38384" marB="38384">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auto"/>
                      <a:r>
                        <a:rPr lang="en-US" sz="2000" b="0" i="0" dirty="0">
                          <a:solidFill>
                            <a:srgbClr val="000000"/>
                          </a:solidFill>
                          <a:effectLst/>
                          <a:latin typeface="Cambria"/>
                        </a:rPr>
                        <a:t>​</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auto"/>
                      <a:r>
                        <a:rPr lang="en-US" sz="2000" b="0" i="0" dirty="0">
                          <a:solidFill>
                            <a:srgbClr val="000000"/>
                          </a:solidFill>
                          <a:effectLst/>
                          <a:latin typeface="Cambria"/>
                        </a:rPr>
                        <a:t>​</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auto"/>
                      <a:r>
                        <a:rPr lang="en-US" sz="2000" b="0" i="0" dirty="0">
                          <a:solidFill>
                            <a:srgbClr val="000000"/>
                          </a:solidFill>
                          <a:effectLst/>
                          <a:latin typeface="Cambria"/>
                        </a:rPr>
                        <a:t>​</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477620685"/>
                  </a:ext>
                </a:extLst>
              </a:tr>
              <a:tr h="605293">
                <a:tc>
                  <a:txBody>
                    <a:bodyPr/>
                    <a:lstStyle/>
                    <a:p>
                      <a:pPr algn="l" fontAlgn="base"/>
                      <a:r>
                        <a:rPr lang="en-US" sz="2000" b="0" i="0" dirty="0">
                          <a:solidFill>
                            <a:srgbClr val="000000"/>
                          </a:solidFill>
                          <a:effectLst/>
                          <a:latin typeface="Cambria"/>
                        </a:rPr>
                        <a:t>Frequency of family meals​</a:t>
                      </a:r>
                    </a:p>
                  </a:txBody>
                  <a:tcPr marL="76768" marR="76768" marT="38384" marB="38384">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000" b="0" i="0" dirty="0" smtClean="0">
                          <a:solidFill>
                            <a:srgbClr val="000000"/>
                          </a:solidFill>
                          <a:effectLst/>
                          <a:latin typeface="Cambria"/>
                        </a:rPr>
                        <a:t>- </a:t>
                      </a:r>
                      <a:r>
                        <a:rPr lang="en-US" sz="2000" b="0" i="0" dirty="0">
                          <a:solidFill>
                            <a:srgbClr val="000000"/>
                          </a:solidFill>
                          <a:effectLst/>
                          <a:latin typeface="Cambria"/>
                        </a:rPr>
                        <a:t>0.01​</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000" b="0" i="0" dirty="0" smtClean="0">
                          <a:solidFill>
                            <a:srgbClr val="000000"/>
                          </a:solidFill>
                          <a:effectLst/>
                          <a:latin typeface="Cambria"/>
                        </a:rPr>
                        <a:t>[-0.06,0.03</a:t>
                      </a:r>
                      <a:r>
                        <a:rPr lang="en-US" sz="2000" b="0" i="0" dirty="0">
                          <a:solidFill>
                            <a:srgbClr val="000000"/>
                          </a:solidFill>
                          <a:effectLst/>
                          <a:latin typeface="Cambria"/>
                        </a:rPr>
                        <a:t>]​</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000" b="0" i="0" dirty="0" err="1">
                          <a:solidFill>
                            <a:srgbClr val="000000"/>
                          </a:solidFill>
                          <a:effectLst/>
                          <a:latin typeface="Cambria"/>
                        </a:rPr>
                        <a:t>n.s</a:t>
                      </a:r>
                      <a:r>
                        <a:rPr lang="en-US" sz="2000" b="0" i="0" dirty="0">
                          <a:solidFill>
                            <a:srgbClr val="000000"/>
                          </a:solidFill>
                          <a:effectLst/>
                          <a:latin typeface="Cambria"/>
                        </a:rPr>
                        <a:t>.​</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176122355"/>
                  </a:ext>
                </a:extLst>
              </a:tr>
              <a:tr h="605293">
                <a:tc>
                  <a:txBody>
                    <a:bodyPr/>
                    <a:lstStyle/>
                    <a:p>
                      <a:pPr algn="l" fontAlgn="base"/>
                      <a:r>
                        <a:rPr lang="en-US" sz="2000" b="0" i="0" dirty="0">
                          <a:solidFill>
                            <a:srgbClr val="000000"/>
                          </a:solidFill>
                          <a:effectLst/>
                          <a:latin typeface="Cambria"/>
                        </a:rPr>
                        <a:t>Parental involvement​</a:t>
                      </a:r>
                    </a:p>
                  </a:txBody>
                  <a:tcPr marL="76768" marR="76768" marT="38384" marB="38384">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000" b="0" i="0" dirty="0">
                          <a:solidFill>
                            <a:srgbClr val="000000"/>
                          </a:solidFill>
                          <a:effectLst/>
                          <a:latin typeface="Cambria"/>
                        </a:rPr>
                        <a:t>0.09​</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000" b="0" i="0" dirty="0">
                          <a:solidFill>
                            <a:srgbClr val="000000"/>
                          </a:solidFill>
                          <a:effectLst/>
                          <a:latin typeface="Cambria"/>
                        </a:rPr>
                        <a:t>[0.06, 0.12]​</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000" b="0" i="0" dirty="0">
                          <a:solidFill>
                            <a:srgbClr val="000000"/>
                          </a:solidFill>
                          <a:effectLst/>
                          <a:latin typeface="Cambria"/>
                        </a:rPr>
                        <a:t>*​</a:t>
                      </a:r>
                    </a:p>
                  </a:txBody>
                  <a:tcPr marL="76768" marR="76768" marT="38384" marB="38384">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173247032"/>
                  </a:ext>
                </a:extLst>
              </a:tr>
            </a:tbl>
          </a:graphicData>
        </a:graphic>
      </p:graphicFrame>
      <p:sp>
        <p:nvSpPr>
          <p:cNvPr id="6" name="Rectangle 1">
            <a:extLst>
              <a:ext uri="{FF2B5EF4-FFF2-40B4-BE49-F238E27FC236}">
                <a16:creationId xmlns:a16="http://schemas.microsoft.com/office/drawing/2014/main" xmlns="" id="{57F0CA48-E78C-8B4C-8C93-2FE6BBEB6137}"/>
              </a:ext>
            </a:extLst>
          </p:cNvPr>
          <p:cNvSpPr>
            <a:spLocks noChangeArrowheads="1"/>
          </p:cNvSpPr>
          <p:nvPr/>
        </p:nvSpPr>
        <p:spPr bwMode="auto">
          <a:xfrm>
            <a:off x="531632" y="1610800"/>
            <a:ext cx="627990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pitchFamily="2"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9" name="Table 8">
            <a:extLst>
              <a:ext uri="{FF2B5EF4-FFF2-40B4-BE49-F238E27FC236}">
                <a16:creationId xmlns:a16="http://schemas.microsoft.com/office/drawing/2014/main" xmlns="" id="{9B5CBD5E-43E1-6243-99A0-22E65FD43562}"/>
              </a:ext>
            </a:extLst>
          </p:cNvPr>
          <p:cNvGraphicFramePr>
            <a:graphicFrameLocks noGrp="1"/>
          </p:cNvGraphicFramePr>
          <p:nvPr>
            <p:extLst>
              <p:ext uri="{D42A27DB-BD31-4B8C-83A1-F6EECF244321}">
                <p14:modId xmlns:p14="http://schemas.microsoft.com/office/powerpoint/2010/main" val="930312525"/>
              </p:ext>
            </p:extLst>
          </p:nvPr>
        </p:nvGraphicFramePr>
        <p:xfrm>
          <a:off x="6423003" y="1540659"/>
          <a:ext cx="5385549" cy="4606219"/>
        </p:xfrm>
        <a:graphic>
          <a:graphicData uri="http://schemas.openxmlformats.org/drawingml/2006/table">
            <a:tbl>
              <a:tblPr/>
              <a:tblGrid>
                <a:gridCol w="5385549">
                  <a:extLst>
                    <a:ext uri="{9D8B030D-6E8A-4147-A177-3AD203B41FA5}">
                      <a16:colId xmlns:a16="http://schemas.microsoft.com/office/drawing/2014/main" xmlns="" val="913148512"/>
                    </a:ext>
                  </a:extLst>
                </a:gridCol>
              </a:tblGrid>
              <a:tr h="725419">
                <a:tc>
                  <a:txBody>
                    <a:bodyPr/>
                    <a:lstStyle/>
                    <a:p>
                      <a:pPr algn="l" fontAlgn="base"/>
                      <a:r>
                        <a:rPr lang="en-US" sz="2000" b="1" i="0" dirty="0">
                          <a:solidFill>
                            <a:srgbClr val="FFFFFF"/>
                          </a:solidFill>
                          <a:effectLst/>
                          <a:latin typeface="Cambria"/>
                        </a:rPr>
                        <a:t>Each of these sentences is an appropriate description of the relationship:​</a:t>
                      </a:r>
                    </a:p>
                  </a:txBody>
                  <a:tcPr marL="74402" marR="74402" marT="37200" marB="3720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xmlns="" val="2011258563"/>
                  </a:ext>
                </a:extLst>
              </a:tr>
              <a:tr h="1062449">
                <a:tc>
                  <a:txBody>
                    <a:bodyPr/>
                    <a:lstStyle/>
                    <a:p>
                      <a:pPr algn="l" fontAlgn="base"/>
                      <a:r>
                        <a:rPr lang="en-US" sz="2000" b="0" i="0" dirty="0">
                          <a:solidFill>
                            <a:srgbClr val="000000"/>
                          </a:solidFill>
                          <a:effectLst/>
                          <a:latin typeface="Cambria"/>
                        </a:rPr>
                        <a:t>When controlling for parental involvement, the relationship between family meal frequency and child academic success has 95% CI that contains zero (is not significant).​</a:t>
                      </a:r>
                    </a:p>
                  </a:txBody>
                  <a:tcPr marL="74402" marR="74402" marT="37200" marB="3720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158217628"/>
                  </a:ext>
                </a:extLst>
              </a:tr>
              <a:tr h="1049244">
                <a:tc>
                  <a:txBody>
                    <a:bodyPr/>
                    <a:lstStyle/>
                    <a:p>
                      <a:pPr algn="l" fontAlgn="base"/>
                      <a:r>
                        <a:rPr lang="en-US" sz="2000" b="0" i="0" dirty="0">
                          <a:solidFill>
                            <a:srgbClr val="000000"/>
                          </a:solidFill>
                          <a:effectLst/>
                          <a:latin typeface="Cambria"/>
                        </a:rPr>
                        <a:t>The relationship between family meal frequency and child academic success can likely be explained by the third variable of parental involvement.​</a:t>
                      </a:r>
                    </a:p>
                  </a:txBody>
                  <a:tcPr marL="74402" marR="74402" marT="37200" marB="3720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429206907"/>
                  </a:ext>
                </a:extLst>
              </a:tr>
              <a:tr h="1049244">
                <a:tc>
                  <a:txBody>
                    <a:bodyPr/>
                    <a:lstStyle/>
                    <a:p>
                      <a:pPr algn="l" fontAlgn="base"/>
                      <a:r>
                        <a:rPr lang="en-US" sz="2000" b="0" i="0" dirty="0">
                          <a:solidFill>
                            <a:srgbClr val="000000"/>
                          </a:solidFill>
                          <a:effectLst/>
                          <a:latin typeface="Cambria" panose="02040503050406030204" pitchFamily="18" charset="0"/>
                        </a:rPr>
                        <a:t>The relationship between family meal frequency and child academic success goes away when parental involvement is controlled for.​</a:t>
                      </a:r>
                      <a:endParaRPr lang="en-US" sz="2000" b="0" i="0" dirty="0">
                        <a:solidFill>
                          <a:srgbClr val="000000"/>
                        </a:solidFill>
                        <a:effectLst/>
                      </a:endParaRPr>
                    </a:p>
                  </a:txBody>
                  <a:tcPr marL="74402" marR="74402" marT="37200" marB="3720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501596299"/>
                  </a:ext>
                </a:extLst>
              </a:tr>
            </a:tbl>
          </a:graphicData>
        </a:graphic>
      </p:graphicFrame>
      <p:sp>
        <p:nvSpPr>
          <p:cNvPr id="11" name="Rectangle 2">
            <a:extLst>
              <a:ext uri="{FF2B5EF4-FFF2-40B4-BE49-F238E27FC236}">
                <a16:creationId xmlns:a16="http://schemas.microsoft.com/office/drawing/2014/main" xmlns="" id="{EED94524-3D58-854C-8972-93F14D3B006A}"/>
              </a:ext>
            </a:extLst>
          </p:cNvPr>
          <p:cNvSpPr>
            <a:spLocks noChangeArrowheads="1"/>
          </p:cNvSpPr>
          <p:nvPr/>
        </p:nvSpPr>
        <p:spPr bwMode="auto">
          <a:xfrm>
            <a:off x="6740431" y="1664989"/>
            <a:ext cx="79589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pitchFamily="2"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63152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E9EF59FD-0C8C-4BC7-9B0A-CB9E8565837A}"/>
              </a:ext>
            </a:extLst>
          </p:cNvPr>
          <p:cNvSpPr>
            <a:spLocks noGrp="1"/>
          </p:cNvSpPr>
          <p:nvPr>
            <p:ph type="sldNum" sz="quarter" idx="12"/>
          </p:nvPr>
        </p:nvSpPr>
        <p:spPr/>
        <p:txBody>
          <a:bodyPr/>
          <a:lstStyle/>
          <a:p>
            <a:fld id="{05B30B5B-0CDA-49E8-B4DD-B8E0FA0456D9}" type="slidenum">
              <a:rPr lang="en-US" altLang="en-US" smtClean="0"/>
              <a:pPr/>
              <a:t>42</a:t>
            </a:fld>
            <a:endParaRPr lang="en-US" altLang="en-US"/>
          </a:p>
        </p:txBody>
      </p:sp>
      <p:graphicFrame>
        <p:nvGraphicFramePr>
          <p:cNvPr id="3" name="Table 2">
            <a:extLst>
              <a:ext uri="{FF2B5EF4-FFF2-40B4-BE49-F238E27FC236}">
                <a16:creationId xmlns="" xmlns:a16="http://schemas.microsoft.com/office/drawing/2014/main" id="{853794A3-D4CB-47A1-9E43-978C8080A550}"/>
              </a:ext>
            </a:extLst>
          </p:cNvPr>
          <p:cNvGraphicFramePr>
            <a:graphicFrameLocks noGrp="1"/>
          </p:cNvGraphicFramePr>
          <p:nvPr>
            <p:extLst>
              <p:ext uri="{D42A27DB-BD31-4B8C-83A1-F6EECF244321}">
                <p14:modId xmlns:p14="http://schemas.microsoft.com/office/powerpoint/2010/main" val="2461195759"/>
              </p:ext>
            </p:extLst>
          </p:nvPr>
        </p:nvGraphicFramePr>
        <p:xfrm>
          <a:off x="2325875" y="1860433"/>
          <a:ext cx="6096000" cy="3230880"/>
        </p:xfrm>
        <a:graphic>
          <a:graphicData uri="http://schemas.openxmlformats.org/drawingml/2006/table">
            <a:tbl>
              <a:tblPr firstRow="1" bandRow="1">
                <a:tableStyleId>{5C22544A-7EE6-4342-B048-85BDC9FD1C3A}</a:tableStyleId>
              </a:tblPr>
              <a:tblGrid>
                <a:gridCol w="4316361">
                  <a:extLst>
                    <a:ext uri="{9D8B030D-6E8A-4147-A177-3AD203B41FA5}">
                      <a16:colId xmlns="" xmlns:a16="http://schemas.microsoft.com/office/drawing/2014/main" val="20000"/>
                    </a:ext>
                  </a:extLst>
                </a:gridCol>
                <a:gridCol w="884904">
                  <a:extLst>
                    <a:ext uri="{9D8B030D-6E8A-4147-A177-3AD203B41FA5}">
                      <a16:colId xmlns="" xmlns:a16="http://schemas.microsoft.com/office/drawing/2014/main" val="20001"/>
                    </a:ext>
                  </a:extLst>
                </a:gridCol>
                <a:gridCol w="894735">
                  <a:extLst>
                    <a:ext uri="{9D8B030D-6E8A-4147-A177-3AD203B41FA5}">
                      <a16:colId xmlns="" xmlns:a16="http://schemas.microsoft.com/office/drawing/2014/main" val="20002"/>
                    </a:ext>
                  </a:extLst>
                </a:gridCol>
              </a:tblGrid>
              <a:tr h="0">
                <a:tc>
                  <a:txBody>
                    <a:bodyPr/>
                    <a:lstStyle/>
                    <a:p>
                      <a:r>
                        <a:rPr lang="en-US" dirty="0"/>
                        <a:t>Predictor</a:t>
                      </a:r>
                    </a:p>
                  </a:txBody>
                  <a:tcPr/>
                </a:tc>
                <a:tc>
                  <a:txBody>
                    <a:bodyPr/>
                    <a:lstStyle/>
                    <a:p>
                      <a:r>
                        <a:rPr lang="en-US"/>
                        <a:t>Beta</a:t>
                      </a:r>
                    </a:p>
                  </a:txBody>
                  <a:tcPr/>
                </a:tc>
                <a:tc>
                  <a:txBody>
                    <a:bodyPr/>
                    <a:lstStyle/>
                    <a:p>
                      <a:r>
                        <a:rPr lang="en-US"/>
                        <a:t>p</a:t>
                      </a:r>
                    </a:p>
                  </a:txBody>
                  <a:tcPr/>
                </a:tc>
                <a:extLst>
                  <a:ext uri="{0D108BD9-81ED-4DB2-BD59-A6C34878D82A}">
                    <a16:rowId xmlns="" xmlns:a16="http://schemas.microsoft.com/office/drawing/2014/main" val="10000"/>
                  </a:ext>
                </a:extLst>
              </a:tr>
              <a:tr h="370840">
                <a:tc>
                  <a:txBody>
                    <a:bodyPr/>
                    <a:lstStyle/>
                    <a:p>
                      <a:r>
                        <a:rPr lang="en-US" dirty="0"/>
                        <a:t>Child’s gender (0</a:t>
                      </a:r>
                      <a:r>
                        <a:rPr lang="en-US" baseline="0" dirty="0"/>
                        <a:t> = male, 1 = female)</a:t>
                      </a:r>
                      <a:endParaRPr lang="en-US" dirty="0"/>
                    </a:p>
                  </a:txBody>
                  <a:tcPr/>
                </a:tc>
                <a:tc>
                  <a:txBody>
                    <a:bodyPr/>
                    <a:lstStyle/>
                    <a:p>
                      <a:r>
                        <a:rPr lang="en-US"/>
                        <a:t>-0.11</a:t>
                      </a:r>
                    </a:p>
                  </a:txBody>
                  <a:tcPr/>
                </a:tc>
                <a:tc>
                  <a:txBody>
                    <a:bodyPr/>
                    <a:lstStyle/>
                    <a:p>
                      <a:r>
                        <a:rPr lang="en-US"/>
                        <a:t>.01</a:t>
                      </a:r>
                    </a:p>
                  </a:txBody>
                  <a:tcPr/>
                </a:tc>
                <a:extLst>
                  <a:ext uri="{0D108BD9-81ED-4DB2-BD59-A6C34878D82A}">
                    <a16:rowId xmlns="" xmlns:a16="http://schemas.microsoft.com/office/drawing/2014/main" val="10001"/>
                  </a:ext>
                </a:extLst>
              </a:tr>
              <a:tr h="370840">
                <a:tc>
                  <a:txBody>
                    <a:bodyPr/>
                    <a:lstStyle/>
                    <a:p>
                      <a:r>
                        <a:rPr lang="en-US"/>
                        <a:t>Child’s ethnicity</a:t>
                      </a:r>
                    </a:p>
                  </a:txBody>
                  <a:tcPr/>
                </a:tc>
                <a:tc>
                  <a:txBody>
                    <a:bodyPr/>
                    <a:lstStyle/>
                    <a:p>
                      <a:r>
                        <a:rPr lang="en-US"/>
                        <a:t>0.17</a:t>
                      </a:r>
                    </a:p>
                  </a:txBody>
                  <a:tcPr/>
                </a:tc>
                <a:tc>
                  <a:txBody>
                    <a:bodyPr/>
                    <a:lstStyle/>
                    <a:p>
                      <a:r>
                        <a:rPr lang="en-US"/>
                        <a:t>&lt;.01</a:t>
                      </a:r>
                    </a:p>
                  </a:txBody>
                  <a:tcPr/>
                </a:tc>
                <a:extLst>
                  <a:ext uri="{0D108BD9-81ED-4DB2-BD59-A6C34878D82A}">
                    <a16:rowId xmlns="" xmlns:a16="http://schemas.microsoft.com/office/drawing/2014/main" val="10002"/>
                  </a:ext>
                </a:extLst>
              </a:tr>
              <a:tr h="370840">
                <a:tc>
                  <a:txBody>
                    <a:bodyPr/>
                    <a:lstStyle/>
                    <a:p>
                      <a:r>
                        <a:rPr lang="en-US"/>
                        <a:t>Cognitive skills</a:t>
                      </a:r>
                      <a:r>
                        <a:rPr lang="en-US" baseline="0"/>
                        <a:t> at 54 months</a:t>
                      </a:r>
                      <a:endParaRPr lang="en-US"/>
                    </a:p>
                  </a:txBody>
                  <a:tcPr/>
                </a:tc>
                <a:tc>
                  <a:txBody>
                    <a:bodyPr/>
                    <a:lstStyle/>
                    <a:p>
                      <a:r>
                        <a:rPr lang="en-US"/>
                        <a:t>-0.05</a:t>
                      </a:r>
                    </a:p>
                  </a:txBody>
                  <a:tcPr/>
                </a:tc>
                <a:tc>
                  <a:txBody>
                    <a:bodyPr/>
                    <a:lstStyle/>
                    <a:p>
                      <a:r>
                        <a:rPr lang="en-US"/>
                        <a:t>.30</a:t>
                      </a:r>
                    </a:p>
                  </a:txBody>
                  <a:tcPr/>
                </a:tc>
                <a:extLst>
                  <a:ext uri="{0D108BD9-81ED-4DB2-BD59-A6C34878D82A}">
                    <a16:rowId xmlns="" xmlns:a16="http://schemas.microsoft.com/office/drawing/2014/main" val="10003"/>
                  </a:ext>
                </a:extLst>
              </a:tr>
              <a:tr h="370840">
                <a:tc>
                  <a:txBody>
                    <a:bodyPr/>
                    <a:lstStyle/>
                    <a:p>
                      <a:r>
                        <a:rPr lang="en-US"/>
                        <a:t>Socioeconomic status at 54 months</a:t>
                      </a:r>
                    </a:p>
                  </a:txBody>
                  <a:tcPr/>
                </a:tc>
                <a:tc>
                  <a:txBody>
                    <a:bodyPr/>
                    <a:lstStyle/>
                    <a:p>
                      <a:r>
                        <a:rPr lang="en-US"/>
                        <a:t>-0.09</a:t>
                      </a:r>
                    </a:p>
                  </a:txBody>
                  <a:tcPr/>
                </a:tc>
                <a:tc>
                  <a:txBody>
                    <a:bodyPr/>
                    <a:lstStyle/>
                    <a:p>
                      <a:r>
                        <a:rPr lang="en-US"/>
                        <a:t>.07</a:t>
                      </a:r>
                    </a:p>
                  </a:txBody>
                  <a:tcPr/>
                </a:tc>
                <a:extLst>
                  <a:ext uri="{0D108BD9-81ED-4DB2-BD59-A6C34878D82A}">
                    <a16:rowId xmlns="" xmlns:a16="http://schemas.microsoft.com/office/drawing/2014/main" val="10004"/>
                  </a:ext>
                </a:extLst>
              </a:tr>
              <a:tr h="370840">
                <a:tc>
                  <a:txBody>
                    <a:bodyPr/>
                    <a:lstStyle/>
                    <a:p>
                      <a:r>
                        <a:rPr lang="en-US"/>
                        <a:t>Authoritarian</a:t>
                      </a:r>
                      <a:r>
                        <a:rPr lang="en-US" baseline="0"/>
                        <a:t> parenting attitudes at 1 month</a:t>
                      </a:r>
                      <a:endParaRPr lang="en-US"/>
                    </a:p>
                  </a:txBody>
                  <a:tcPr/>
                </a:tc>
                <a:tc>
                  <a:txBody>
                    <a:bodyPr/>
                    <a:lstStyle/>
                    <a:p>
                      <a:r>
                        <a:rPr lang="en-US"/>
                        <a:t>0.16</a:t>
                      </a:r>
                    </a:p>
                  </a:txBody>
                  <a:tcPr/>
                </a:tc>
                <a:tc>
                  <a:txBody>
                    <a:bodyPr/>
                    <a:lstStyle/>
                    <a:p>
                      <a:r>
                        <a:rPr lang="en-US"/>
                        <a:t>&lt;.01</a:t>
                      </a:r>
                    </a:p>
                  </a:txBody>
                  <a:tcPr/>
                </a:tc>
                <a:extLst>
                  <a:ext uri="{0D108BD9-81ED-4DB2-BD59-A6C34878D82A}">
                    <a16:rowId xmlns="" xmlns:a16="http://schemas.microsoft.com/office/drawing/2014/main" val="10005"/>
                  </a:ext>
                </a:extLst>
              </a:tr>
              <a:tr h="370840">
                <a:tc>
                  <a:txBody>
                    <a:bodyPr/>
                    <a:lstStyle/>
                    <a:p>
                      <a:r>
                        <a:rPr lang="en-US"/>
                        <a:t>Egalitarian</a:t>
                      </a:r>
                      <a:r>
                        <a:rPr lang="en-US" baseline="0"/>
                        <a:t> parenting attitudes at 1 month</a:t>
                      </a:r>
                      <a:endParaRPr lang="en-US"/>
                    </a:p>
                  </a:txBody>
                  <a:tcPr/>
                </a:tc>
                <a:tc>
                  <a:txBody>
                    <a:bodyPr/>
                    <a:lstStyle/>
                    <a:p>
                      <a:r>
                        <a:rPr lang="en-US"/>
                        <a:t>-0.13</a:t>
                      </a:r>
                    </a:p>
                  </a:txBody>
                  <a:tcPr/>
                </a:tc>
                <a:tc>
                  <a:txBody>
                    <a:bodyPr/>
                    <a:lstStyle/>
                    <a:p>
                      <a:r>
                        <a:rPr lang="en-US"/>
                        <a:t>&lt;.01</a:t>
                      </a:r>
                    </a:p>
                  </a:txBody>
                  <a:tcPr/>
                </a:tc>
                <a:extLst>
                  <a:ext uri="{0D108BD9-81ED-4DB2-BD59-A6C34878D82A}">
                    <a16:rowId xmlns="" xmlns:a16="http://schemas.microsoft.com/office/drawing/2014/main" val="10006"/>
                  </a:ext>
                </a:extLst>
              </a:tr>
              <a:tr h="370840">
                <a:tc>
                  <a:txBody>
                    <a:bodyPr/>
                    <a:lstStyle/>
                    <a:p>
                      <a:r>
                        <a:rPr lang="en-US"/>
                        <a:t>Maternal sensitivity from 1 to 54</a:t>
                      </a:r>
                      <a:r>
                        <a:rPr lang="en-US" baseline="0"/>
                        <a:t> months</a:t>
                      </a:r>
                      <a:endParaRPr lang="en-US"/>
                    </a:p>
                  </a:txBody>
                  <a:tcPr/>
                </a:tc>
                <a:tc>
                  <a:txBody>
                    <a:bodyPr/>
                    <a:lstStyle/>
                    <a:p>
                      <a:r>
                        <a:rPr lang="en-US"/>
                        <a:t>0.02</a:t>
                      </a:r>
                    </a:p>
                  </a:txBody>
                  <a:tcPr/>
                </a:tc>
                <a:tc>
                  <a:txBody>
                    <a:bodyPr/>
                    <a:lstStyle/>
                    <a:p>
                      <a:r>
                        <a:rPr lang="en-US" dirty="0"/>
                        <a:t>.77</a:t>
                      </a:r>
                    </a:p>
                  </a:txBody>
                  <a:tcPr/>
                </a:tc>
                <a:extLst>
                  <a:ext uri="{0D108BD9-81ED-4DB2-BD59-A6C34878D82A}">
                    <a16:rowId xmlns="" xmlns:a16="http://schemas.microsoft.com/office/drawing/2014/main" val="10007"/>
                  </a:ext>
                </a:extLst>
              </a:tr>
            </a:tbl>
          </a:graphicData>
        </a:graphic>
      </p:graphicFrame>
      <p:sp>
        <p:nvSpPr>
          <p:cNvPr id="4" name="Rectangle 3"/>
          <p:cNvSpPr/>
          <p:nvPr/>
        </p:nvSpPr>
        <p:spPr>
          <a:xfrm>
            <a:off x="435685" y="326590"/>
            <a:ext cx="10403252" cy="1384995"/>
          </a:xfrm>
          <a:prstGeom prst="rect">
            <a:avLst/>
          </a:prstGeom>
        </p:spPr>
        <p:txBody>
          <a:bodyPr wrap="square">
            <a:spAutoFit/>
          </a:bodyPr>
          <a:lstStyle/>
          <a:p>
            <a:r>
              <a:rPr lang="en-US" altLang="en-US" sz="2800" b="1" dirty="0" smtClean="0">
                <a:solidFill>
                  <a:schemeClr val="accent6"/>
                </a:solidFill>
                <a:latin typeface="Arial" panose="020B0604020202020204" pitchFamily="34" charset="0"/>
                <a:cs typeface="Arial" panose="020B0604020202020204" pitchFamily="34" charset="0"/>
              </a:rPr>
              <a:t>Example 2: </a:t>
            </a:r>
            <a:r>
              <a:rPr lang="en-US" altLang="en-US" sz="2800" dirty="0" smtClean="0">
                <a:latin typeface="Arial" panose="020B0604020202020204" pitchFamily="34" charset="0"/>
                <a:cs typeface="Arial" panose="020B0604020202020204" pitchFamily="34" charset="0"/>
              </a:rPr>
              <a:t>Parenting </a:t>
            </a:r>
            <a:r>
              <a:rPr lang="en-US" altLang="en-US" sz="2800" dirty="0">
                <a:latin typeface="Arial" panose="020B0604020202020204" pitchFamily="34" charset="0"/>
                <a:cs typeface="Arial" panose="020B0604020202020204" pitchFamily="34" charset="0"/>
              </a:rPr>
              <a:t>style at age 54 months (authoritarian versus egalitarian) predicts political attitudes at age 18.</a:t>
            </a:r>
          </a:p>
          <a:p>
            <a:endParaRPr lang="en-US" altLang="en-US" sz="2800" dirty="0"/>
          </a:p>
        </p:txBody>
      </p:sp>
      <p:sp>
        <p:nvSpPr>
          <p:cNvPr id="6" name="Rectangle 5"/>
          <p:cNvSpPr/>
          <p:nvPr/>
        </p:nvSpPr>
        <p:spPr>
          <a:xfrm>
            <a:off x="276927" y="5591480"/>
            <a:ext cx="11124884" cy="954107"/>
          </a:xfrm>
          <a:prstGeom prst="rect">
            <a:avLst/>
          </a:prstGeom>
        </p:spPr>
        <p:txBody>
          <a:bodyPr wrap="square">
            <a:spAutoFit/>
          </a:bodyPr>
          <a:lstStyle/>
          <a:p>
            <a:pPr>
              <a:spcBef>
                <a:spcPct val="0"/>
              </a:spcBef>
            </a:pPr>
            <a:r>
              <a:rPr lang="en-US" altLang="en-US" sz="1400" dirty="0"/>
              <a:t>The betas here are not fabricated. </a:t>
            </a:r>
          </a:p>
          <a:p>
            <a:pPr>
              <a:spcBef>
                <a:spcPct val="0"/>
              </a:spcBef>
            </a:pPr>
            <a:r>
              <a:rPr lang="en-US" altLang="en-US" sz="1400" dirty="0"/>
              <a:t>Source: Fraley, R. C., Griffin, B. N., </a:t>
            </a:r>
            <a:r>
              <a:rPr lang="en-US" altLang="en-US" sz="1400" dirty="0" err="1"/>
              <a:t>Belsky</a:t>
            </a:r>
            <a:r>
              <a:rPr lang="en-US" altLang="en-US" sz="1400" dirty="0"/>
              <a:t>, J., &amp; </a:t>
            </a:r>
            <a:r>
              <a:rPr lang="en-US" altLang="en-US" sz="1400" dirty="0" err="1"/>
              <a:t>Roisman</a:t>
            </a:r>
            <a:r>
              <a:rPr lang="en-US" altLang="en-US" sz="1400" dirty="0"/>
              <a:t>, G. (2012). Developmental antecedents of political ideology: A longitudinal investigation from birth to age 18 years. </a:t>
            </a:r>
            <a:r>
              <a:rPr lang="en-US" sz="1400" i="1" dirty="0"/>
              <a:t>Psychological Science, 23</a:t>
            </a:r>
            <a:r>
              <a:rPr lang="en-US" sz="1400" dirty="0"/>
              <a:t>, 1425–1431.</a:t>
            </a:r>
            <a:endParaRPr lang="en-US" altLang="en-US" sz="1400" dirty="0"/>
          </a:p>
          <a:p>
            <a:pPr>
              <a:spcBef>
                <a:spcPct val="0"/>
              </a:spcBef>
            </a:pPr>
            <a:endParaRPr lang="en-US" altLang="en-US" sz="1400" dirty="0"/>
          </a:p>
        </p:txBody>
      </p:sp>
    </p:spTree>
    <p:extLst>
      <p:ext uri="{BB962C8B-B14F-4D97-AF65-F5344CB8AC3E}">
        <p14:creationId xmlns:p14="http://schemas.microsoft.com/office/powerpoint/2010/main" val="225706245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1024" y="4272332"/>
            <a:ext cx="10940318" cy="2585668"/>
          </a:xfrm>
        </p:spPr>
        <p:txBody>
          <a:bodyPr/>
          <a:lstStyle/>
          <a:p>
            <a:pPr marL="0" indent="0">
              <a:buNone/>
            </a:pPr>
            <a:r>
              <a:rPr lang="en-US" sz="2000" dirty="0" smtClean="0"/>
              <a:t>In </a:t>
            </a:r>
            <a:r>
              <a:rPr lang="en-US" sz="2000" dirty="0"/>
              <a:t>the table, what does the beta for egalitarian parenting mean?</a:t>
            </a:r>
          </a:p>
          <a:p>
            <a:pPr>
              <a:buAutoNum type="alphaLcPeriod"/>
            </a:pPr>
            <a:r>
              <a:rPr lang="en-US" sz="2000" dirty="0"/>
              <a:t>Egalitarian parenting predicts lower levels of political conservatism at age 18.</a:t>
            </a:r>
          </a:p>
          <a:p>
            <a:pPr>
              <a:buFont typeface="+mj-lt"/>
              <a:buAutoNum type="alphaLcPeriod"/>
            </a:pPr>
            <a:r>
              <a:rPr lang="en-US" sz="2000" dirty="0"/>
              <a:t>Egalitarian parenting predicts lower levels of political conservatism at age 18 when controlling for gender, ethnicity, SES, authoritarian parenting, and maternal sensitivity. </a:t>
            </a:r>
          </a:p>
          <a:p>
            <a:pPr>
              <a:buAutoNum type="alphaLcPeriod"/>
            </a:pPr>
            <a:r>
              <a:rPr lang="en-US" sz="2000" dirty="0"/>
              <a:t>Egalitarian parenting causes lower levels of political conservatism at age 18.</a:t>
            </a:r>
          </a:p>
          <a:p>
            <a:pPr>
              <a:buFont typeface="+mj-lt"/>
              <a:buAutoNum type="alphaLcPeriod"/>
            </a:pPr>
            <a:r>
              <a:rPr lang="en-US" sz="2000" dirty="0"/>
              <a:t>Egalitarian parenting causes lower levels of political conservatism at age 18 when controlling for gender, ethnicity, SES, authoritarian parenting, and maternal sensitivity. </a:t>
            </a:r>
          </a:p>
          <a:p>
            <a:pPr>
              <a:buAutoNum type="alphaLcPeriod"/>
            </a:pPr>
            <a:endParaRPr lang="en-US" dirty="0"/>
          </a:p>
          <a:p>
            <a:pPr>
              <a:buAutoNum type="alphaLcPeriod"/>
            </a:pPr>
            <a:endParaRPr lang="en-US" sz="2400" dirty="0"/>
          </a:p>
          <a:p>
            <a:pPr>
              <a:buAutoNum type="alphaLcPeriod"/>
            </a:pP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966375242"/>
              </p:ext>
            </p:extLst>
          </p:nvPr>
        </p:nvGraphicFramePr>
        <p:xfrm>
          <a:off x="791634" y="0"/>
          <a:ext cx="9845959" cy="4183190"/>
        </p:xfrm>
        <a:graphic>
          <a:graphicData uri="http://schemas.openxmlformats.org/drawingml/2006/table">
            <a:tbl>
              <a:tblPr firstRow="1" bandRow="1">
                <a:tableStyleId>{5C22544A-7EE6-4342-B048-85BDC9FD1C3A}</a:tableStyleId>
              </a:tblPr>
              <a:tblGrid>
                <a:gridCol w="6971572">
                  <a:extLst>
                    <a:ext uri="{9D8B030D-6E8A-4147-A177-3AD203B41FA5}">
                      <a16:colId xmlns:a16="http://schemas.microsoft.com/office/drawing/2014/main" xmlns="" val="20000"/>
                    </a:ext>
                  </a:extLst>
                </a:gridCol>
                <a:gridCol w="1429255">
                  <a:extLst>
                    <a:ext uri="{9D8B030D-6E8A-4147-A177-3AD203B41FA5}">
                      <a16:colId xmlns:a16="http://schemas.microsoft.com/office/drawing/2014/main" xmlns="" val="20001"/>
                    </a:ext>
                  </a:extLst>
                </a:gridCol>
                <a:gridCol w="1445132">
                  <a:extLst>
                    <a:ext uri="{9D8B030D-6E8A-4147-A177-3AD203B41FA5}">
                      <a16:colId xmlns:a16="http://schemas.microsoft.com/office/drawing/2014/main" xmlns="" val="20002"/>
                    </a:ext>
                  </a:extLst>
                </a:gridCol>
              </a:tblGrid>
              <a:tr h="655894">
                <a:tc>
                  <a:txBody>
                    <a:bodyPr/>
                    <a:lstStyle/>
                    <a:p>
                      <a:r>
                        <a:rPr lang="en-US" sz="2400" dirty="0">
                          <a:solidFill>
                            <a:srgbClr val="000000"/>
                          </a:solidFill>
                        </a:rPr>
                        <a:t>DV: Political conservatism at age</a:t>
                      </a:r>
                      <a:r>
                        <a:rPr lang="en-US" sz="2400" baseline="0" dirty="0">
                          <a:solidFill>
                            <a:srgbClr val="000000"/>
                          </a:solidFill>
                        </a:rPr>
                        <a:t> 18</a:t>
                      </a:r>
                      <a:endParaRPr lang="en-US" sz="2400" dirty="0">
                        <a:solidFill>
                          <a:srgbClr val="000000"/>
                        </a:solidFill>
                      </a:endParaRPr>
                    </a:p>
                    <a:p>
                      <a:r>
                        <a:rPr lang="en-US" sz="2400" dirty="0"/>
                        <a:t>Predictor: </a:t>
                      </a:r>
                    </a:p>
                  </a:txBody>
                  <a:tcPr marL="85888" marR="85888" marT="42944" marB="42944"/>
                </a:tc>
                <a:tc>
                  <a:txBody>
                    <a:bodyPr/>
                    <a:lstStyle/>
                    <a:p>
                      <a:endParaRPr lang="en-US" sz="2400"/>
                    </a:p>
                    <a:p>
                      <a:r>
                        <a:rPr lang="en-US" sz="2400"/>
                        <a:t>Beta</a:t>
                      </a:r>
                    </a:p>
                  </a:txBody>
                  <a:tcPr marL="85888" marR="85888" marT="42944" marB="42944"/>
                </a:tc>
                <a:tc>
                  <a:txBody>
                    <a:bodyPr/>
                    <a:lstStyle/>
                    <a:p>
                      <a:endParaRPr lang="en-US" sz="2400"/>
                    </a:p>
                    <a:p>
                      <a:r>
                        <a:rPr lang="en-US" sz="2400"/>
                        <a:t>p</a:t>
                      </a:r>
                    </a:p>
                  </a:txBody>
                  <a:tcPr marL="85888" marR="85888" marT="42944" marB="42944"/>
                </a:tc>
                <a:extLst>
                  <a:ext uri="{0D108BD9-81ED-4DB2-BD59-A6C34878D82A}">
                    <a16:rowId xmlns:a16="http://schemas.microsoft.com/office/drawing/2014/main" xmlns="" val="10000"/>
                  </a:ext>
                </a:extLst>
              </a:tr>
              <a:tr h="374796">
                <a:tc>
                  <a:txBody>
                    <a:bodyPr/>
                    <a:lstStyle/>
                    <a:p>
                      <a:r>
                        <a:rPr lang="en-US" sz="2400" dirty="0"/>
                        <a:t>Child’s gender (0</a:t>
                      </a:r>
                      <a:r>
                        <a:rPr lang="en-US" sz="2400" baseline="0" dirty="0"/>
                        <a:t> = male, 1 = female)</a:t>
                      </a:r>
                      <a:endParaRPr lang="en-US" sz="2400" dirty="0"/>
                    </a:p>
                  </a:txBody>
                  <a:tcPr marL="85888" marR="85888" marT="42944" marB="42944"/>
                </a:tc>
                <a:tc>
                  <a:txBody>
                    <a:bodyPr/>
                    <a:lstStyle/>
                    <a:p>
                      <a:r>
                        <a:rPr lang="en-US" sz="2400"/>
                        <a:t>-0.11</a:t>
                      </a:r>
                    </a:p>
                  </a:txBody>
                  <a:tcPr marL="85888" marR="85888" marT="42944" marB="42944"/>
                </a:tc>
                <a:tc>
                  <a:txBody>
                    <a:bodyPr/>
                    <a:lstStyle/>
                    <a:p>
                      <a:r>
                        <a:rPr lang="en-US" sz="2400"/>
                        <a:t>.01</a:t>
                      </a:r>
                    </a:p>
                  </a:txBody>
                  <a:tcPr marL="85888" marR="85888" marT="42944" marB="42944"/>
                </a:tc>
                <a:extLst>
                  <a:ext uri="{0D108BD9-81ED-4DB2-BD59-A6C34878D82A}">
                    <a16:rowId xmlns:a16="http://schemas.microsoft.com/office/drawing/2014/main" xmlns="" val="10001"/>
                  </a:ext>
                </a:extLst>
              </a:tr>
              <a:tr h="380002">
                <a:tc>
                  <a:txBody>
                    <a:bodyPr/>
                    <a:lstStyle/>
                    <a:p>
                      <a:r>
                        <a:rPr lang="en-US" sz="2400" dirty="0"/>
                        <a:t>Child’s ethnicity</a:t>
                      </a:r>
                    </a:p>
                  </a:txBody>
                  <a:tcPr marL="85888" marR="85888" marT="42944" marB="42944"/>
                </a:tc>
                <a:tc>
                  <a:txBody>
                    <a:bodyPr/>
                    <a:lstStyle/>
                    <a:p>
                      <a:r>
                        <a:rPr lang="en-US" sz="2400"/>
                        <a:t>0.17</a:t>
                      </a:r>
                    </a:p>
                  </a:txBody>
                  <a:tcPr marL="85888" marR="85888" marT="42944" marB="42944"/>
                </a:tc>
                <a:tc>
                  <a:txBody>
                    <a:bodyPr/>
                    <a:lstStyle/>
                    <a:p>
                      <a:r>
                        <a:rPr lang="en-US" sz="2400"/>
                        <a:t>&lt;.01</a:t>
                      </a:r>
                    </a:p>
                  </a:txBody>
                  <a:tcPr marL="85888" marR="85888" marT="42944" marB="42944"/>
                </a:tc>
                <a:extLst>
                  <a:ext uri="{0D108BD9-81ED-4DB2-BD59-A6C34878D82A}">
                    <a16:rowId xmlns:a16="http://schemas.microsoft.com/office/drawing/2014/main" xmlns="" val="10002"/>
                  </a:ext>
                </a:extLst>
              </a:tr>
              <a:tr h="380002">
                <a:tc>
                  <a:txBody>
                    <a:bodyPr/>
                    <a:lstStyle/>
                    <a:p>
                      <a:r>
                        <a:rPr lang="en-US" sz="2400" dirty="0"/>
                        <a:t>Cognitive skills</a:t>
                      </a:r>
                      <a:r>
                        <a:rPr lang="en-US" sz="2400" baseline="0" dirty="0"/>
                        <a:t> at 54 months</a:t>
                      </a:r>
                      <a:endParaRPr lang="en-US" sz="2400" dirty="0"/>
                    </a:p>
                  </a:txBody>
                  <a:tcPr marL="85888" marR="85888" marT="42944" marB="42944"/>
                </a:tc>
                <a:tc>
                  <a:txBody>
                    <a:bodyPr/>
                    <a:lstStyle/>
                    <a:p>
                      <a:r>
                        <a:rPr lang="en-US" sz="2400" dirty="0"/>
                        <a:t>-0.05</a:t>
                      </a:r>
                    </a:p>
                  </a:txBody>
                  <a:tcPr marL="85888" marR="85888" marT="42944" marB="42944"/>
                </a:tc>
                <a:tc>
                  <a:txBody>
                    <a:bodyPr/>
                    <a:lstStyle/>
                    <a:p>
                      <a:r>
                        <a:rPr lang="en-US" sz="2400"/>
                        <a:t>.30</a:t>
                      </a:r>
                    </a:p>
                  </a:txBody>
                  <a:tcPr marL="85888" marR="85888" marT="42944" marB="42944"/>
                </a:tc>
                <a:extLst>
                  <a:ext uri="{0D108BD9-81ED-4DB2-BD59-A6C34878D82A}">
                    <a16:rowId xmlns:a16="http://schemas.microsoft.com/office/drawing/2014/main" xmlns="" val="10003"/>
                  </a:ext>
                </a:extLst>
              </a:tr>
              <a:tr h="380002">
                <a:tc>
                  <a:txBody>
                    <a:bodyPr/>
                    <a:lstStyle/>
                    <a:p>
                      <a:r>
                        <a:rPr lang="en-US" sz="2400" dirty="0"/>
                        <a:t>Socioeconomic status at 54 months</a:t>
                      </a:r>
                    </a:p>
                  </a:txBody>
                  <a:tcPr marL="85888" marR="85888" marT="42944" marB="42944"/>
                </a:tc>
                <a:tc>
                  <a:txBody>
                    <a:bodyPr/>
                    <a:lstStyle/>
                    <a:p>
                      <a:r>
                        <a:rPr lang="en-US" sz="2400" dirty="0"/>
                        <a:t>-0.09</a:t>
                      </a:r>
                    </a:p>
                  </a:txBody>
                  <a:tcPr marL="85888" marR="85888" marT="42944" marB="42944"/>
                </a:tc>
                <a:tc>
                  <a:txBody>
                    <a:bodyPr/>
                    <a:lstStyle/>
                    <a:p>
                      <a:r>
                        <a:rPr lang="en-US" sz="2400"/>
                        <a:t>.07</a:t>
                      </a:r>
                    </a:p>
                  </a:txBody>
                  <a:tcPr marL="85888" marR="85888" marT="42944" marB="42944"/>
                </a:tc>
                <a:extLst>
                  <a:ext uri="{0D108BD9-81ED-4DB2-BD59-A6C34878D82A}">
                    <a16:rowId xmlns:a16="http://schemas.microsoft.com/office/drawing/2014/main" xmlns="" val="10004"/>
                  </a:ext>
                </a:extLst>
              </a:tr>
              <a:tr h="655894">
                <a:tc>
                  <a:txBody>
                    <a:bodyPr/>
                    <a:lstStyle/>
                    <a:p>
                      <a:r>
                        <a:rPr lang="en-US" sz="2400" dirty="0"/>
                        <a:t>Authoritarian</a:t>
                      </a:r>
                      <a:r>
                        <a:rPr lang="en-US" sz="2400" baseline="0" dirty="0"/>
                        <a:t> parenting attitudes at 1 month</a:t>
                      </a:r>
                      <a:endParaRPr lang="en-US" sz="2400" dirty="0"/>
                    </a:p>
                  </a:txBody>
                  <a:tcPr marL="85888" marR="85888" marT="42944" marB="42944"/>
                </a:tc>
                <a:tc>
                  <a:txBody>
                    <a:bodyPr/>
                    <a:lstStyle/>
                    <a:p>
                      <a:r>
                        <a:rPr lang="en-US" sz="2400" dirty="0"/>
                        <a:t>0.16</a:t>
                      </a:r>
                    </a:p>
                  </a:txBody>
                  <a:tcPr marL="85888" marR="85888" marT="42944" marB="42944"/>
                </a:tc>
                <a:tc>
                  <a:txBody>
                    <a:bodyPr/>
                    <a:lstStyle/>
                    <a:p>
                      <a:r>
                        <a:rPr lang="en-US" sz="2400" dirty="0"/>
                        <a:t>&lt;.01</a:t>
                      </a:r>
                    </a:p>
                  </a:txBody>
                  <a:tcPr marL="85888" marR="85888" marT="42944" marB="42944"/>
                </a:tc>
                <a:extLst>
                  <a:ext uri="{0D108BD9-81ED-4DB2-BD59-A6C34878D82A}">
                    <a16:rowId xmlns:a16="http://schemas.microsoft.com/office/drawing/2014/main" xmlns="" val="10005"/>
                  </a:ext>
                </a:extLst>
              </a:tr>
              <a:tr h="380002">
                <a:tc>
                  <a:txBody>
                    <a:bodyPr/>
                    <a:lstStyle/>
                    <a:p>
                      <a:r>
                        <a:rPr lang="en-US" sz="2400"/>
                        <a:t>Egalitarian</a:t>
                      </a:r>
                      <a:r>
                        <a:rPr lang="en-US" sz="2400" baseline="0"/>
                        <a:t> parenting attitudes at 1 month</a:t>
                      </a:r>
                      <a:endParaRPr lang="en-US" sz="2400"/>
                    </a:p>
                  </a:txBody>
                  <a:tcPr marL="85888" marR="85888" marT="42944" marB="42944"/>
                </a:tc>
                <a:tc>
                  <a:txBody>
                    <a:bodyPr/>
                    <a:lstStyle/>
                    <a:p>
                      <a:r>
                        <a:rPr lang="en-US" sz="2400" dirty="0"/>
                        <a:t>-0.13</a:t>
                      </a:r>
                    </a:p>
                  </a:txBody>
                  <a:tcPr marL="85888" marR="85888" marT="42944" marB="42944"/>
                </a:tc>
                <a:tc>
                  <a:txBody>
                    <a:bodyPr/>
                    <a:lstStyle/>
                    <a:p>
                      <a:r>
                        <a:rPr lang="en-US" sz="2400" dirty="0"/>
                        <a:t>&lt;.01</a:t>
                      </a:r>
                    </a:p>
                  </a:txBody>
                  <a:tcPr marL="85888" marR="85888" marT="42944" marB="42944"/>
                </a:tc>
                <a:extLst>
                  <a:ext uri="{0D108BD9-81ED-4DB2-BD59-A6C34878D82A}">
                    <a16:rowId xmlns:a16="http://schemas.microsoft.com/office/drawing/2014/main" xmlns="" val="10006"/>
                  </a:ext>
                </a:extLst>
              </a:tr>
              <a:tr h="380002">
                <a:tc>
                  <a:txBody>
                    <a:bodyPr/>
                    <a:lstStyle/>
                    <a:p>
                      <a:r>
                        <a:rPr lang="en-US" sz="2400" dirty="0"/>
                        <a:t>Maternal sensitivity from 1 to 54</a:t>
                      </a:r>
                      <a:r>
                        <a:rPr lang="en-US" sz="2400" baseline="0" dirty="0"/>
                        <a:t> months</a:t>
                      </a:r>
                      <a:endParaRPr lang="en-US" sz="2400" dirty="0"/>
                    </a:p>
                  </a:txBody>
                  <a:tcPr marL="85888" marR="85888" marT="42944" marB="42944"/>
                </a:tc>
                <a:tc>
                  <a:txBody>
                    <a:bodyPr/>
                    <a:lstStyle/>
                    <a:p>
                      <a:r>
                        <a:rPr lang="en-US" sz="2400"/>
                        <a:t>0.02</a:t>
                      </a:r>
                    </a:p>
                  </a:txBody>
                  <a:tcPr marL="85888" marR="85888" marT="42944" marB="42944"/>
                </a:tc>
                <a:tc>
                  <a:txBody>
                    <a:bodyPr/>
                    <a:lstStyle/>
                    <a:p>
                      <a:r>
                        <a:rPr lang="en-US" sz="2400" dirty="0"/>
                        <a:t>.77</a:t>
                      </a:r>
                    </a:p>
                  </a:txBody>
                  <a:tcPr marL="85888" marR="85888" marT="42944" marB="42944"/>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1571052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2699" y="4272332"/>
            <a:ext cx="11026194" cy="2723454"/>
          </a:xfrm>
        </p:spPr>
        <p:txBody>
          <a:bodyPr/>
          <a:lstStyle/>
          <a:p>
            <a:pPr marL="0" indent="0">
              <a:buNone/>
            </a:pPr>
            <a:r>
              <a:rPr lang="en-US" sz="2400" dirty="0" smtClean="0"/>
              <a:t>In </a:t>
            </a:r>
            <a:r>
              <a:rPr lang="en-US" sz="2400" dirty="0"/>
              <a:t>the table, what does the beta for cognitive skills at 54 months mean?</a:t>
            </a:r>
          </a:p>
          <a:p>
            <a:pPr>
              <a:buAutoNum type="alphaLcPeriod"/>
            </a:pPr>
            <a:r>
              <a:rPr lang="en-US" sz="2400" dirty="0"/>
              <a:t>Having better cognitive skills at 54 months is not associated with political conservatism at age 18.</a:t>
            </a:r>
          </a:p>
          <a:p>
            <a:pPr>
              <a:buFont typeface="+mj-lt"/>
              <a:buAutoNum type="alphaLcPeriod"/>
            </a:pPr>
            <a:r>
              <a:rPr lang="en-US" sz="2400" dirty="0"/>
              <a:t>Better cognitive skills at 54 months is not associated with political conservatism at age 18 when controlling for gender, ethnicity, SES, and parenting qualities. </a:t>
            </a:r>
          </a:p>
          <a:p>
            <a:pPr>
              <a:buAutoNum type="alphaLcPeriod"/>
            </a:pPr>
            <a:endParaRPr lang="en-US" sz="2400" dirty="0"/>
          </a:p>
          <a:p>
            <a:pPr>
              <a:buAutoNum type="alphaLcPeriod"/>
            </a:pP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2410302197"/>
              </p:ext>
            </p:extLst>
          </p:nvPr>
        </p:nvGraphicFramePr>
        <p:xfrm>
          <a:off x="808127" y="49486"/>
          <a:ext cx="9845959" cy="4183190"/>
        </p:xfrm>
        <a:graphic>
          <a:graphicData uri="http://schemas.openxmlformats.org/drawingml/2006/table">
            <a:tbl>
              <a:tblPr firstRow="1" bandRow="1">
                <a:tableStyleId>{5C22544A-7EE6-4342-B048-85BDC9FD1C3A}</a:tableStyleId>
              </a:tblPr>
              <a:tblGrid>
                <a:gridCol w="6971572">
                  <a:extLst>
                    <a:ext uri="{9D8B030D-6E8A-4147-A177-3AD203B41FA5}">
                      <a16:colId xmlns:a16="http://schemas.microsoft.com/office/drawing/2014/main" xmlns="" val="20000"/>
                    </a:ext>
                  </a:extLst>
                </a:gridCol>
                <a:gridCol w="1429255">
                  <a:extLst>
                    <a:ext uri="{9D8B030D-6E8A-4147-A177-3AD203B41FA5}">
                      <a16:colId xmlns:a16="http://schemas.microsoft.com/office/drawing/2014/main" xmlns="" val="20001"/>
                    </a:ext>
                  </a:extLst>
                </a:gridCol>
                <a:gridCol w="1445132">
                  <a:extLst>
                    <a:ext uri="{9D8B030D-6E8A-4147-A177-3AD203B41FA5}">
                      <a16:colId xmlns:a16="http://schemas.microsoft.com/office/drawing/2014/main" xmlns="" val="20002"/>
                    </a:ext>
                  </a:extLst>
                </a:gridCol>
              </a:tblGrid>
              <a:tr h="655894">
                <a:tc>
                  <a:txBody>
                    <a:bodyPr/>
                    <a:lstStyle/>
                    <a:p>
                      <a:r>
                        <a:rPr lang="en-US" sz="2400" dirty="0">
                          <a:solidFill>
                            <a:srgbClr val="000000"/>
                          </a:solidFill>
                        </a:rPr>
                        <a:t>DV: Political conservatism at age</a:t>
                      </a:r>
                      <a:r>
                        <a:rPr lang="en-US" sz="2400" baseline="0" dirty="0">
                          <a:solidFill>
                            <a:srgbClr val="000000"/>
                          </a:solidFill>
                        </a:rPr>
                        <a:t> 18</a:t>
                      </a:r>
                      <a:endParaRPr lang="en-US" sz="2400" dirty="0">
                        <a:solidFill>
                          <a:srgbClr val="000000"/>
                        </a:solidFill>
                      </a:endParaRPr>
                    </a:p>
                    <a:p>
                      <a:r>
                        <a:rPr lang="en-US" sz="2400" dirty="0"/>
                        <a:t>Predictor: </a:t>
                      </a:r>
                    </a:p>
                  </a:txBody>
                  <a:tcPr marL="85888" marR="85888" marT="42944" marB="42944"/>
                </a:tc>
                <a:tc>
                  <a:txBody>
                    <a:bodyPr/>
                    <a:lstStyle/>
                    <a:p>
                      <a:endParaRPr lang="en-US" sz="2400"/>
                    </a:p>
                    <a:p>
                      <a:r>
                        <a:rPr lang="en-US" sz="2400"/>
                        <a:t>Beta</a:t>
                      </a:r>
                    </a:p>
                  </a:txBody>
                  <a:tcPr marL="85888" marR="85888" marT="42944" marB="42944"/>
                </a:tc>
                <a:tc>
                  <a:txBody>
                    <a:bodyPr/>
                    <a:lstStyle/>
                    <a:p>
                      <a:endParaRPr lang="en-US" sz="2400"/>
                    </a:p>
                    <a:p>
                      <a:r>
                        <a:rPr lang="en-US" sz="2400"/>
                        <a:t>p</a:t>
                      </a:r>
                    </a:p>
                  </a:txBody>
                  <a:tcPr marL="85888" marR="85888" marT="42944" marB="42944"/>
                </a:tc>
                <a:extLst>
                  <a:ext uri="{0D108BD9-81ED-4DB2-BD59-A6C34878D82A}">
                    <a16:rowId xmlns:a16="http://schemas.microsoft.com/office/drawing/2014/main" xmlns="" val="10000"/>
                  </a:ext>
                </a:extLst>
              </a:tr>
              <a:tr h="374796">
                <a:tc>
                  <a:txBody>
                    <a:bodyPr/>
                    <a:lstStyle/>
                    <a:p>
                      <a:r>
                        <a:rPr lang="en-US" sz="2400" dirty="0"/>
                        <a:t>Child’s gender (0</a:t>
                      </a:r>
                      <a:r>
                        <a:rPr lang="en-US" sz="2400" baseline="0" dirty="0"/>
                        <a:t> = male, 1 = female)</a:t>
                      </a:r>
                      <a:endParaRPr lang="en-US" sz="2400" dirty="0"/>
                    </a:p>
                  </a:txBody>
                  <a:tcPr marL="85888" marR="85888" marT="42944" marB="42944"/>
                </a:tc>
                <a:tc>
                  <a:txBody>
                    <a:bodyPr/>
                    <a:lstStyle/>
                    <a:p>
                      <a:r>
                        <a:rPr lang="en-US" sz="2400"/>
                        <a:t>-0.11</a:t>
                      </a:r>
                    </a:p>
                  </a:txBody>
                  <a:tcPr marL="85888" marR="85888" marT="42944" marB="42944"/>
                </a:tc>
                <a:tc>
                  <a:txBody>
                    <a:bodyPr/>
                    <a:lstStyle/>
                    <a:p>
                      <a:r>
                        <a:rPr lang="en-US" sz="2400"/>
                        <a:t>.01</a:t>
                      </a:r>
                    </a:p>
                  </a:txBody>
                  <a:tcPr marL="85888" marR="85888" marT="42944" marB="42944"/>
                </a:tc>
                <a:extLst>
                  <a:ext uri="{0D108BD9-81ED-4DB2-BD59-A6C34878D82A}">
                    <a16:rowId xmlns:a16="http://schemas.microsoft.com/office/drawing/2014/main" xmlns="" val="10001"/>
                  </a:ext>
                </a:extLst>
              </a:tr>
              <a:tr h="380002">
                <a:tc>
                  <a:txBody>
                    <a:bodyPr/>
                    <a:lstStyle/>
                    <a:p>
                      <a:r>
                        <a:rPr lang="en-US" sz="2400" dirty="0"/>
                        <a:t>Child’s ethnicity</a:t>
                      </a:r>
                    </a:p>
                  </a:txBody>
                  <a:tcPr marL="85888" marR="85888" marT="42944" marB="42944"/>
                </a:tc>
                <a:tc>
                  <a:txBody>
                    <a:bodyPr/>
                    <a:lstStyle/>
                    <a:p>
                      <a:r>
                        <a:rPr lang="en-US" sz="2400"/>
                        <a:t>0.17</a:t>
                      </a:r>
                    </a:p>
                  </a:txBody>
                  <a:tcPr marL="85888" marR="85888" marT="42944" marB="42944"/>
                </a:tc>
                <a:tc>
                  <a:txBody>
                    <a:bodyPr/>
                    <a:lstStyle/>
                    <a:p>
                      <a:r>
                        <a:rPr lang="en-US" sz="2400"/>
                        <a:t>&lt;.01</a:t>
                      </a:r>
                    </a:p>
                  </a:txBody>
                  <a:tcPr marL="85888" marR="85888" marT="42944" marB="42944"/>
                </a:tc>
                <a:extLst>
                  <a:ext uri="{0D108BD9-81ED-4DB2-BD59-A6C34878D82A}">
                    <a16:rowId xmlns:a16="http://schemas.microsoft.com/office/drawing/2014/main" xmlns="" val="10002"/>
                  </a:ext>
                </a:extLst>
              </a:tr>
              <a:tr h="380002">
                <a:tc>
                  <a:txBody>
                    <a:bodyPr/>
                    <a:lstStyle/>
                    <a:p>
                      <a:r>
                        <a:rPr lang="en-US" sz="2400" dirty="0"/>
                        <a:t>Cognitive skills</a:t>
                      </a:r>
                      <a:r>
                        <a:rPr lang="en-US" sz="2400" baseline="0" dirty="0"/>
                        <a:t> at 54 months</a:t>
                      </a:r>
                      <a:endParaRPr lang="en-US" sz="2400" dirty="0"/>
                    </a:p>
                  </a:txBody>
                  <a:tcPr marL="85888" marR="85888" marT="42944" marB="42944"/>
                </a:tc>
                <a:tc>
                  <a:txBody>
                    <a:bodyPr/>
                    <a:lstStyle/>
                    <a:p>
                      <a:r>
                        <a:rPr lang="en-US" sz="2400" dirty="0"/>
                        <a:t>-0.05</a:t>
                      </a:r>
                    </a:p>
                  </a:txBody>
                  <a:tcPr marL="85888" marR="85888" marT="42944" marB="42944"/>
                </a:tc>
                <a:tc>
                  <a:txBody>
                    <a:bodyPr/>
                    <a:lstStyle/>
                    <a:p>
                      <a:r>
                        <a:rPr lang="en-US" sz="2400"/>
                        <a:t>.30</a:t>
                      </a:r>
                    </a:p>
                  </a:txBody>
                  <a:tcPr marL="85888" marR="85888" marT="42944" marB="42944"/>
                </a:tc>
                <a:extLst>
                  <a:ext uri="{0D108BD9-81ED-4DB2-BD59-A6C34878D82A}">
                    <a16:rowId xmlns:a16="http://schemas.microsoft.com/office/drawing/2014/main" xmlns="" val="10003"/>
                  </a:ext>
                </a:extLst>
              </a:tr>
              <a:tr h="380002">
                <a:tc>
                  <a:txBody>
                    <a:bodyPr/>
                    <a:lstStyle/>
                    <a:p>
                      <a:r>
                        <a:rPr lang="en-US" sz="2400" dirty="0"/>
                        <a:t>Socioeconomic status at 54 months</a:t>
                      </a:r>
                    </a:p>
                  </a:txBody>
                  <a:tcPr marL="85888" marR="85888" marT="42944" marB="42944"/>
                </a:tc>
                <a:tc>
                  <a:txBody>
                    <a:bodyPr/>
                    <a:lstStyle/>
                    <a:p>
                      <a:r>
                        <a:rPr lang="en-US" sz="2400" dirty="0"/>
                        <a:t>-0.09</a:t>
                      </a:r>
                    </a:p>
                  </a:txBody>
                  <a:tcPr marL="85888" marR="85888" marT="42944" marB="42944"/>
                </a:tc>
                <a:tc>
                  <a:txBody>
                    <a:bodyPr/>
                    <a:lstStyle/>
                    <a:p>
                      <a:r>
                        <a:rPr lang="en-US" sz="2400"/>
                        <a:t>.07</a:t>
                      </a:r>
                    </a:p>
                  </a:txBody>
                  <a:tcPr marL="85888" marR="85888" marT="42944" marB="42944"/>
                </a:tc>
                <a:extLst>
                  <a:ext uri="{0D108BD9-81ED-4DB2-BD59-A6C34878D82A}">
                    <a16:rowId xmlns:a16="http://schemas.microsoft.com/office/drawing/2014/main" xmlns="" val="10004"/>
                  </a:ext>
                </a:extLst>
              </a:tr>
              <a:tr h="655894">
                <a:tc>
                  <a:txBody>
                    <a:bodyPr/>
                    <a:lstStyle/>
                    <a:p>
                      <a:r>
                        <a:rPr lang="en-US" sz="2400" dirty="0"/>
                        <a:t>Authoritarian</a:t>
                      </a:r>
                      <a:r>
                        <a:rPr lang="en-US" sz="2400" baseline="0" dirty="0"/>
                        <a:t> parenting attitudes at 1 month</a:t>
                      </a:r>
                      <a:endParaRPr lang="en-US" sz="2400" dirty="0"/>
                    </a:p>
                  </a:txBody>
                  <a:tcPr marL="85888" marR="85888" marT="42944" marB="42944"/>
                </a:tc>
                <a:tc>
                  <a:txBody>
                    <a:bodyPr/>
                    <a:lstStyle/>
                    <a:p>
                      <a:r>
                        <a:rPr lang="en-US" sz="2400" dirty="0"/>
                        <a:t>0.16</a:t>
                      </a:r>
                    </a:p>
                  </a:txBody>
                  <a:tcPr marL="85888" marR="85888" marT="42944" marB="42944"/>
                </a:tc>
                <a:tc>
                  <a:txBody>
                    <a:bodyPr/>
                    <a:lstStyle/>
                    <a:p>
                      <a:r>
                        <a:rPr lang="en-US" sz="2400" dirty="0"/>
                        <a:t>&lt;.01</a:t>
                      </a:r>
                    </a:p>
                  </a:txBody>
                  <a:tcPr marL="85888" marR="85888" marT="42944" marB="42944"/>
                </a:tc>
                <a:extLst>
                  <a:ext uri="{0D108BD9-81ED-4DB2-BD59-A6C34878D82A}">
                    <a16:rowId xmlns:a16="http://schemas.microsoft.com/office/drawing/2014/main" xmlns="" val="10005"/>
                  </a:ext>
                </a:extLst>
              </a:tr>
              <a:tr h="380002">
                <a:tc>
                  <a:txBody>
                    <a:bodyPr/>
                    <a:lstStyle/>
                    <a:p>
                      <a:r>
                        <a:rPr lang="en-US" sz="2400"/>
                        <a:t>Egalitarian</a:t>
                      </a:r>
                      <a:r>
                        <a:rPr lang="en-US" sz="2400" baseline="0"/>
                        <a:t> parenting attitudes at 1 month</a:t>
                      </a:r>
                      <a:endParaRPr lang="en-US" sz="2400"/>
                    </a:p>
                  </a:txBody>
                  <a:tcPr marL="85888" marR="85888" marT="42944" marB="42944"/>
                </a:tc>
                <a:tc>
                  <a:txBody>
                    <a:bodyPr/>
                    <a:lstStyle/>
                    <a:p>
                      <a:r>
                        <a:rPr lang="en-US" sz="2400" dirty="0"/>
                        <a:t>-0.13</a:t>
                      </a:r>
                    </a:p>
                  </a:txBody>
                  <a:tcPr marL="85888" marR="85888" marT="42944" marB="42944"/>
                </a:tc>
                <a:tc>
                  <a:txBody>
                    <a:bodyPr/>
                    <a:lstStyle/>
                    <a:p>
                      <a:r>
                        <a:rPr lang="en-US" sz="2400" dirty="0"/>
                        <a:t>&lt;.01</a:t>
                      </a:r>
                    </a:p>
                  </a:txBody>
                  <a:tcPr marL="85888" marR="85888" marT="42944" marB="42944"/>
                </a:tc>
                <a:extLst>
                  <a:ext uri="{0D108BD9-81ED-4DB2-BD59-A6C34878D82A}">
                    <a16:rowId xmlns:a16="http://schemas.microsoft.com/office/drawing/2014/main" xmlns="" val="10006"/>
                  </a:ext>
                </a:extLst>
              </a:tr>
              <a:tr h="380002">
                <a:tc>
                  <a:txBody>
                    <a:bodyPr/>
                    <a:lstStyle/>
                    <a:p>
                      <a:r>
                        <a:rPr lang="en-US" sz="2400" dirty="0"/>
                        <a:t>Maternal sensitivity from 1 to 54</a:t>
                      </a:r>
                      <a:r>
                        <a:rPr lang="en-US" sz="2400" baseline="0" dirty="0"/>
                        <a:t> months</a:t>
                      </a:r>
                      <a:endParaRPr lang="en-US" sz="2400" dirty="0"/>
                    </a:p>
                  </a:txBody>
                  <a:tcPr marL="85888" marR="85888" marT="42944" marB="42944"/>
                </a:tc>
                <a:tc>
                  <a:txBody>
                    <a:bodyPr/>
                    <a:lstStyle/>
                    <a:p>
                      <a:r>
                        <a:rPr lang="en-US" sz="2400"/>
                        <a:t>0.02</a:t>
                      </a:r>
                    </a:p>
                  </a:txBody>
                  <a:tcPr marL="85888" marR="85888" marT="42944" marB="42944"/>
                </a:tc>
                <a:tc>
                  <a:txBody>
                    <a:bodyPr/>
                    <a:lstStyle/>
                    <a:p>
                      <a:r>
                        <a:rPr lang="en-US" sz="2400" dirty="0"/>
                        <a:t>.77</a:t>
                      </a:r>
                    </a:p>
                  </a:txBody>
                  <a:tcPr marL="85888" marR="85888" marT="42944" marB="42944"/>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205799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marL="0" indent="0">
              <a:buNone/>
            </a:pPr>
            <a:endParaRPr lang="en-US" dirty="0"/>
          </a:p>
          <a:p>
            <a:pPr marL="0" indent="0">
              <a:buNone/>
            </a:pPr>
            <a:endParaRPr lang="en-US" dirty="0"/>
          </a:p>
          <a:p>
            <a:pPr marL="0" indent="0">
              <a:buNone/>
            </a:pPr>
            <a:endParaRPr lang="en-US" dirty="0"/>
          </a:p>
        </p:txBody>
      </p:sp>
      <p:sp>
        <p:nvSpPr>
          <p:cNvPr id="5" name="Oval Callout 4"/>
          <p:cNvSpPr/>
          <p:nvPr/>
        </p:nvSpPr>
        <p:spPr>
          <a:xfrm>
            <a:off x="1031092" y="1286300"/>
            <a:ext cx="10129816" cy="4065189"/>
          </a:xfrm>
          <a:prstGeom prst="wedgeEllipseCallout">
            <a:avLst>
              <a:gd name="adj1" fmla="val -60416"/>
              <a:gd name="adj2" fmla="val 47965"/>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a:p>
        </p:txBody>
      </p:sp>
      <p:sp>
        <p:nvSpPr>
          <p:cNvPr id="7" name="Content Placeholder 2"/>
          <p:cNvSpPr txBox="1">
            <a:spLocks/>
          </p:cNvSpPr>
          <p:nvPr/>
        </p:nvSpPr>
        <p:spPr>
          <a:xfrm>
            <a:off x="2274889" y="1967333"/>
            <a:ext cx="8001000" cy="4419600"/>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altLang="en-US" dirty="0"/>
              <a:t>A friend looks at these data and says, “The only reason authoritarian parenting is associated with adult conservatism is income—richer parents are probably more authoritarian, and richer parents are going to have more conservative children.”</a:t>
            </a:r>
          </a:p>
          <a:p>
            <a:pPr marL="0" indent="0">
              <a:lnSpc>
                <a:spcPct val="90000"/>
              </a:lnSpc>
            </a:pPr>
            <a:endParaRPr lang="en-US" altLang="en-US" dirty="0"/>
          </a:p>
          <a:p>
            <a:pPr marL="0" indent="0">
              <a:lnSpc>
                <a:spcPct val="90000"/>
              </a:lnSpc>
              <a:buNone/>
            </a:pPr>
            <a:endParaRPr lang="en-US" altLang="en-US" dirty="0"/>
          </a:p>
          <a:p>
            <a:pPr marL="0" indent="0">
              <a:lnSpc>
                <a:spcPct val="90000"/>
              </a:lnSpc>
              <a:buNone/>
            </a:pPr>
            <a:r>
              <a:rPr lang="en-US" altLang="en-US" dirty="0"/>
              <a:t>What is your reply?</a:t>
            </a:r>
          </a:p>
        </p:txBody>
      </p:sp>
      <p:sp>
        <p:nvSpPr>
          <p:cNvPr id="9" name="Title 2"/>
          <p:cNvSpPr>
            <a:spLocks noGrp="1"/>
          </p:cNvSpPr>
          <p:nvPr>
            <p:ph type="title"/>
          </p:nvPr>
        </p:nvSpPr>
        <p:spPr/>
        <p:txBody>
          <a:bodyPr/>
          <a:lstStyle/>
          <a:p>
            <a:r>
              <a:rPr lang="en-US"/>
              <a:t>Interpreting a Regression Table</a:t>
            </a:r>
          </a:p>
        </p:txBody>
      </p:sp>
    </p:spTree>
    <p:extLst>
      <p:ext uri="{BB962C8B-B14F-4D97-AF65-F5344CB8AC3E}">
        <p14:creationId xmlns:p14="http://schemas.microsoft.com/office/powerpoint/2010/main" val="261870041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Callout 3"/>
          <p:cNvSpPr/>
          <p:nvPr/>
        </p:nvSpPr>
        <p:spPr>
          <a:xfrm>
            <a:off x="636059" y="1565556"/>
            <a:ext cx="9673678" cy="4063412"/>
          </a:xfrm>
          <a:prstGeom prst="wedgeEllipseCallout">
            <a:avLst>
              <a:gd name="adj1" fmla="val 50675"/>
              <a:gd name="adj2" fmla="val 95935"/>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a:p>
        </p:txBody>
      </p:sp>
      <p:sp>
        <p:nvSpPr>
          <p:cNvPr id="5" name="Content Placeholder 2"/>
          <p:cNvSpPr txBox="1">
            <a:spLocks/>
          </p:cNvSpPr>
          <p:nvPr/>
        </p:nvSpPr>
        <p:spPr>
          <a:xfrm>
            <a:off x="2318390" y="2438400"/>
            <a:ext cx="7695040" cy="4063412"/>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altLang="en-US" dirty="0"/>
              <a:t>A different friend looks at these data and says, “The only reason authoritarian parenting is associated with adult conservatism could be parent’s conservatism—conservative parents are probably more authoritarian, and conservative parents are going to have more conservative children.”</a:t>
            </a:r>
          </a:p>
          <a:p>
            <a:pPr marL="0" indent="0">
              <a:lnSpc>
                <a:spcPct val="90000"/>
              </a:lnSpc>
            </a:pPr>
            <a:endParaRPr lang="en-US" altLang="en-US" dirty="0"/>
          </a:p>
          <a:p>
            <a:pPr marL="0" indent="0">
              <a:lnSpc>
                <a:spcPct val="90000"/>
              </a:lnSpc>
              <a:buNone/>
            </a:pPr>
            <a:endParaRPr lang="en-US" altLang="en-US" dirty="0"/>
          </a:p>
          <a:p>
            <a:pPr marL="0" indent="0">
              <a:lnSpc>
                <a:spcPct val="90000"/>
              </a:lnSpc>
              <a:buNone/>
            </a:pPr>
            <a:r>
              <a:rPr lang="en-US" altLang="en-US" dirty="0"/>
              <a:t>What is your reply? </a:t>
            </a:r>
          </a:p>
        </p:txBody>
      </p:sp>
      <p:sp>
        <p:nvSpPr>
          <p:cNvPr id="6" name="Title 2"/>
          <p:cNvSpPr>
            <a:spLocks noGrp="1"/>
          </p:cNvSpPr>
          <p:nvPr>
            <p:ph type="title"/>
          </p:nvPr>
        </p:nvSpPr>
        <p:spPr/>
        <p:txBody>
          <a:bodyPr/>
          <a:lstStyle/>
          <a:p>
            <a:r>
              <a:rPr lang="en-US"/>
              <a:t>Interpreting a Regression Table (continued)</a:t>
            </a:r>
          </a:p>
        </p:txBody>
      </p:sp>
    </p:spTree>
    <p:extLst>
      <p:ext uri="{BB962C8B-B14F-4D97-AF65-F5344CB8AC3E}">
        <p14:creationId xmlns:p14="http://schemas.microsoft.com/office/powerpoint/2010/main" val="9314589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209456"/>
            <a:ext cx="8913813" cy="583920"/>
          </a:xfrm>
        </p:spPr>
        <p:txBody>
          <a:bodyPr>
            <a:normAutofit fontScale="90000"/>
          </a:bodyPr>
          <a:lstStyle/>
          <a:p>
            <a:r>
              <a:rPr lang="en-US" dirty="0" smtClean="0">
                <a:solidFill>
                  <a:srgbClr val="C56109"/>
                </a:solidFill>
              </a:rPr>
              <a:t>Example 3</a:t>
            </a:r>
            <a:endParaRPr lang="en-US" dirty="0">
              <a:solidFill>
                <a:srgbClr val="C56109"/>
              </a:solidFill>
            </a:endParaRPr>
          </a:p>
        </p:txBody>
      </p:sp>
      <p:sp>
        <p:nvSpPr>
          <p:cNvPr id="3" name="Content Placeholder 2"/>
          <p:cNvSpPr>
            <a:spLocks noGrp="1"/>
          </p:cNvSpPr>
          <p:nvPr>
            <p:ph idx="1"/>
          </p:nvPr>
        </p:nvSpPr>
        <p:spPr>
          <a:xfrm>
            <a:off x="899583" y="1295584"/>
            <a:ext cx="9958107" cy="5204011"/>
          </a:xfrm>
        </p:spPr>
        <p:txBody>
          <a:bodyPr>
            <a:normAutofit fontScale="85000" lnSpcReduction="20000"/>
          </a:bodyPr>
          <a:lstStyle/>
          <a:p>
            <a:r>
              <a:rPr lang="en-US" dirty="0"/>
              <a:t>A magazine, </a:t>
            </a:r>
            <a:r>
              <a:rPr lang="en-US" i="1" dirty="0"/>
              <a:t>The Atlantic,</a:t>
            </a:r>
            <a:r>
              <a:rPr lang="en-US" dirty="0"/>
              <a:t> provides a clearly written summary of a recent longitudinal study. The headline reads: </a:t>
            </a:r>
            <a:r>
              <a:rPr lang="en-US" i="1" dirty="0"/>
              <a:t>Study: Math Skills at Age 7 Predict How Much Money You'll Make</a:t>
            </a:r>
            <a:endParaRPr lang="en-US" dirty="0"/>
          </a:p>
          <a:p>
            <a:r>
              <a:rPr lang="en-US" dirty="0"/>
              <a:t>According to the summary, the researchers measured kids' IQ, math skills, reading skills, and SES (Socioeconomic status) at age seven, and then measured their income at age 42. They found that:</a:t>
            </a:r>
          </a:p>
          <a:p>
            <a:pPr lvl="1"/>
            <a:r>
              <a:rPr lang="en-US" dirty="0"/>
              <a:t>“How much money the people made at midlife was predicted by math ability at age seven. The other factors may have helped them on the path to success, but even when those were controlled for, the association between basic math and reading skills and future socioeconomic status remained, and remained significant . . .”</a:t>
            </a:r>
          </a:p>
          <a:p>
            <a:r>
              <a:rPr lang="en-US" dirty="0"/>
              <a:t>Do you notice how this description uses the key phrase, "even when those were controlled for"? This should signal to you that the researchers used multiple regression in their design.</a:t>
            </a:r>
          </a:p>
          <a:p>
            <a:endParaRPr lang="en-US" dirty="0"/>
          </a:p>
        </p:txBody>
      </p:sp>
    </p:spTree>
    <p:extLst>
      <p:ext uri="{BB962C8B-B14F-4D97-AF65-F5344CB8AC3E}">
        <p14:creationId xmlns:p14="http://schemas.microsoft.com/office/powerpoint/2010/main" val="31738733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41897" y="412710"/>
            <a:ext cx="8694667" cy="914400"/>
          </a:xfrm>
        </p:spPr>
        <p:txBody>
          <a:bodyPr>
            <a:normAutofit fontScale="90000"/>
          </a:bodyPr>
          <a:lstStyle/>
          <a:p>
            <a:r>
              <a:rPr lang="en-US" dirty="0" smtClean="0"/>
              <a:t>Your turn: What </a:t>
            </a:r>
            <a:r>
              <a:rPr lang="en-US" dirty="0"/>
              <a:t>may the regression table look like?</a:t>
            </a:r>
          </a:p>
        </p:txBody>
      </p:sp>
      <p:sp>
        <p:nvSpPr>
          <p:cNvPr id="3" name="Content Placeholder 2"/>
          <p:cNvSpPr>
            <a:spLocks noGrp="1"/>
          </p:cNvSpPr>
          <p:nvPr>
            <p:ph idx="1"/>
          </p:nvPr>
        </p:nvSpPr>
        <p:spPr>
          <a:xfrm>
            <a:off x="2175668" y="2393857"/>
            <a:ext cx="7610476" cy="3670767"/>
          </a:xfrm>
        </p:spPr>
        <p:txBody>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57612168"/>
              </p:ext>
            </p:extLst>
          </p:nvPr>
        </p:nvGraphicFramePr>
        <p:xfrm>
          <a:off x="728657" y="1607672"/>
          <a:ext cx="10617580" cy="4943974"/>
        </p:xfrm>
        <a:graphic>
          <a:graphicData uri="http://schemas.openxmlformats.org/drawingml/2006/table">
            <a:tbl>
              <a:tblPr firstRow="1" bandRow="1">
                <a:tableStyleId>{5C22544A-7EE6-4342-B048-85BDC9FD1C3A}</a:tableStyleId>
              </a:tblPr>
              <a:tblGrid>
                <a:gridCol w="6609211">
                  <a:extLst>
                    <a:ext uri="{9D8B030D-6E8A-4147-A177-3AD203B41FA5}">
                      <a16:colId xmlns="" xmlns:a16="http://schemas.microsoft.com/office/drawing/2014/main" val="20000"/>
                    </a:ext>
                  </a:extLst>
                </a:gridCol>
                <a:gridCol w="1982401">
                  <a:extLst>
                    <a:ext uri="{9D8B030D-6E8A-4147-A177-3AD203B41FA5}">
                      <a16:colId xmlns="" xmlns:a16="http://schemas.microsoft.com/office/drawing/2014/main" val="20001"/>
                    </a:ext>
                  </a:extLst>
                </a:gridCol>
                <a:gridCol w="2025968">
                  <a:extLst>
                    <a:ext uri="{9D8B030D-6E8A-4147-A177-3AD203B41FA5}">
                      <a16:colId xmlns="" xmlns:a16="http://schemas.microsoft.com/office/drawing/2014/main" val="20002"/>
                    </a:ext>
                  </a:extLst>
                </a:gridCol>
              </a:tblGrid>
              <a:tr h="8319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i="1" dirty="0"/>
                        <a:t>DV:</a:t>
                      </a:r>
                      <a:endParaRPr lang="en-US" sz="3200" dirty="0"/>
                    </a:p>
                  </a:txBody>
                  <a:tcPr/>
                </a:tc>
                <a:tc>
                  <a:txBody>
                    <a:bodyPr/>
                    <a:lstStyle/>
                    <a:p>
                      <a:pPr algn="ctr"/>
                      <a:r>
                        <a:rPr lang="en-US" sz="3200" dirty="0"/>
                        <a:t>Beta </a:t>
                      </a:r>
                    </a:p>
                  </a:txBody>
                  <a:tcPr/>
                </a:tc>
                <a:tc>
                  <a:txBody>
                    <a:bodyPr/>
                    <a:lstStyle/>
                    <a:p>
                      <a:pPr algn="ctr"/>
                      <a:r>
                        <a:rPr lang="en-US" sz="3200" dirty="0"/>
                        <a:t>Sig.</a:t>
                      </a:r>
                    </a:p>
                  </a:txBody>
                  <a:tcPr/>
                </a:tc>
                <a:extLst>
                  <a:ext uri="{0D108BD9-81ED-4DB2-BD59-A6C34878D82A}">
                    <a16:rowId xmlns="" xmlns:a16="http://schemas.microsoft.com/office/drawing/2014/main" val="10000"/>
                  </a:ext>
                </a:extLst>
              </a:tr>
              <a:tr h="544528">
                <a:tc>
                  <a:txBody>
                    <a:bodyPr/>
                    <a:lstStyle/>
                    <a:p>
                      <a:r>
                        <a:rPr lang="en-US" sz="3200" i="1" dirty="0"/>
                        <a:t>Predictor</a:t>
                      </a:r>
                      <a:r>
                        <a:rPr lang="en-US" sz="3200" i="1" baseline="0" dirty="0"/>
                        <a:t> variables</a:t>
                      </a:r>
                      <a:endParaRPr lang="en-US" sz="3200" i="1" dirty="0"/>
                    </a:p>
                  </a:txBody>
                  <a:tcPr/>
                </a:tc>
                <a:tc>
                  <a:txBody>
                    <a:bodyPr/>
                    <a:lstStyle/>
                    <a:p>
                      <a:endParaRPr lang="en-US" sz="3200" dirty="0"/>
                    </a:p>
                  </a:txBody>
                  <a:tcPr/>
                </a:tc>
                <a:tc>
                  <a:txBody>
                    <a:bodyPr/>
                    <a:lstStyle/>
                    <a:p>
                      <a:endParaRPr lang="en-US" sz="3200"/>
                    </a:p>
                  </a:txBody>
                  <a:tcPr/>
                </a:tc>
                <a:extLst>
                  <a:ext uri="{0D108BD9-81ED-4DB2-BD59-A6C34878D82A}">
                    <a16:rowId xmlns="" xmlns:a16="http://schemas.microsoft.com/office/drawing/2014/main" val="10001"/>
                  </a:ext>
                </a:extLst>
              </a:tr>
              <a:tr h="883235">
                <a:tc>
                  <a:txBody>
                    <a:bodyPr/>
                    <a:lstStyle/>
                    <a:p>
                      <a:pPr algn="l"/>
                      <a:endParaRPr lang="en-US" sz="3200" dirty="0"/>
                    </a:p>
                  </a:txBody>
                  <a:tcPr anchor="ctr"/>
                </a:tc>
                <a:tc>
                  <a:txBody>
                    <a:bodyPr/>
                    <a:lstStyle/>
                    <a:p>
                      <a:pPr algn="ctr"/>
                      <a:endParaRPr lang="en-US" sz="3200" dirty="0"/>
                    </a:p>
                  </a:txBody>
                  <a:tcPr anchor="ctr"/>
                </a:tc>
                <a:tc>
                  <a:txBody>
                    <a:bodyPr/>
                    <a:lstStyle/>
                    <a:p>
                      <a:pPr algn="ctr"/>
                      <a:endParaRPr lang="en-US" sz="3200" dirty="0"/>
                    </a:p>
                  </a:txBody>
                  <a:tcPr anchor="ctr"/>
                </a:tc>
                <a:extLst>
                  <a:ext uri="{0D108BD9-81ED-4DB2-BD59-A6C34878D82A}">
                    <a16:rowId xmlns="" xmlns:a16="http://schemas.microsoft.com/office/drawing/2014/main" val="10002"/>
                  </a:ext>
                </a:extLst>
              </a:tr>
              <a:tr h="883235">
                <a:tc>
                  <a:txBody>
                    <a:bodyPr/>
                    <a:lstStyle/>
                    <a:p>
                      <a:endParaRPr lang="en-US" sz="3200" dirty="0"/>
                    </a:p>
                  </a:txBody>
                  <a:tcPr anchor="ctr"/>
                </a:tc>
                <a:tc>
                  <a:txBody>
                    <a:bodyPr/>
                    <a:lstStyle/>
                    <a:p>
                      <a:pPr algn="ctr"/>
                      <a:endParaRPr lang="en-US" sz="3200" dirty="0"/>
                    </a:p>
                  </a:txBody>
                  <a:tcPr anchor="ctr"/>
                </a:tc>
                <a:tc>
                  <a:txBody>
                    <a:bodyPr/>
                    <a:lstStyle/>
                    <a:p>
                      <a:pPr algn="ctr"/>
                      <a:endParaRPr lang="en-US" sz="3200" dirty="0"/>
                    </a:p>
                  </a:txBody>
                  <a:tcPr anchor="ctr"/>
                </a:tc>
                <a:extLst>
                  <a:ext uri="{0D108BD9-81ED-4DB2-BD59-A6C34878D82A}">
                    <a16:rowId xmlns="" xmlns:a16="http://schemas.microsoft.com/office/drawing/2014/main" val="10003"/>
                  </a:ext>
                </a:extLst>
              </a:tr>
              <a:tr h="883235">
                <a:tc>
                  <a:txBody>
                    <a:bodyPr/>
                    <a:lstStyle/>
                    <a:p>
                      <a:endParaRPr lang="en-US" sz="3200" dirty="0"/>
                    </a:p>
                  </a:txBody>
                  <a:tcPr anchor="ctr"/>
                </a:tc>
                <a:tc>
                  <a:txBody>
                    <a:bodyPr/>
                    <a:lstStyle/>
                    <a:p>
                      <a:pPr algn="ctr"/>
                      <a:endParaRPr lang="en-US" sz="3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3200" dirty="0"/>
                    </a:p>
                  </a:txBody>
                  <a:tcPr anchor="ctr"/>
                </a:tc>
                <a:extLst>
                  <a:ext uri="{0D108BD9-81ED-4DB2-BD59-A6C34878D82A}">
                    <a16:rowId xmlns="" xmlns:a16="http://schemas.microsoft.com/office/drawing/2014/main" val="10004"/>
                  </a:ext>
                </a:extLst>
              </a:tr>
              <a:tr h="883235">
                <a:tc>
                  <a:txBody>
                    <a:bodyPr/>
                    <a:lstStyle/>
                    <a:p>
                      <a:endParaRPr lang="en-US" sz="3200" dirty="0"/>
                    </a:p>
                  </a:txBody>
                  <a:tcPr anchor="ctr"/>
                </a:tc>
                <a:tc>
                  <a:txBody>
                    <a:bodyPr/>
                    <a:lstStyle/>
                    <a:p>
                      <a:pPr algn="ctr"/>
                      <a:endParaRPr lang="en-US" sz="3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3200" dirty="0"/>
                    </a:p>
                  </a:txBody>
                  <a:tcPr anchor="ct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928068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Callout 3"/>
          <p:cNvSpPr/>
          <p:nvPr/>
        </p:nvSpPr>
        <p:spPr>
          <a:xfrm>
            <a:off x="2465589" y="838200"/>
            <a:ext cx="7726161" cy="3431514"/>
          </a:xfrm>
          <a:prstGeom prst="wedgeEllipseCallout">
            <a:avLst>
              <a:gd name="adj1" fmla="val -54324"/>
              <a:gd name="adj2" fmla="val 59721"/>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b="1">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sz="quarter" idx="4294967295"/>
          </p:nvPr>
        </p:nvSpPr>
        <p:spPr>
          <a:xfrm>
            <a:off x="3464170" y="1509745"/>
            <a:ext cx="5728997" cy="2334467"/>
          </a:xfrm>
          <a:prstGeom prst="rect">
            <a:avLst/>
          </a:prstGeom>
        </p:spPr>
        <p:txBody>
          <a:bodyPr>
            <a:noAutofit/>
          </a:bodyPr>
          <a:lstStyle/>
          <a:p>
            <a:pPr marL="0" indent="0">
              <a:buNone/>
            </a:pPr>
            <a:r>
              <a:rPr lang="en-US" sz="2800" dirty="0"/>
              <a:t>A critic reads the article and says, “I don’t think it’s math skills-I think it’s </a:t>
            </a:r>
            <a:r>
              <a:rPr lang="en-US" sz="2800" dirty="0" smtClean="0"/>
              <a:t>IQ.  </a:t>
            </a:r>
            <a:r>
              <a:rPr lang="en-US" sz="2800" dirty="0"/>
              <a:t>Smarter people just earn more money and they did better at math as kids, that’s all.”</a:t>
            </a:r>
          </a:p>
          <a:p>
            <a:pPr marL="0" indent="0">
              <a:buNone/>
            </a:pPr>
            <a:endParaRPr lang="en-US" sz="2800" dirty="0"/>
          </a:p>
          <a:p>
            <a:pPr marL="0" indent="0">
              <a:buNone/>
            </a:pPr>
            <a:endParaRPr lang="en-US" sz="2800" dirty="0"/>
          </a:p>
          <a:p>
            <a:pPr marL="0" indent="0">
              <a:buNone/>
            </a:pPr>
            <a:r>
              <a:rPr lang="en-US" sz="2800" dirty="0"/>
              <a:t>What do you say back? </a:t>
            </a:r>
          </a:p>
        </p:txBody>
      </p:sp>
    </p:spTree>
    <p:extLst>
      <p:ext uri="{BB962C8B-B14F-4D97-AF65-F5344CB8AC3E}">
        <p14:creationId xmlns:p14="http://schemas.microsoft.com/office/powerpoint/2010/main" val="370997071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2168" y="180509"/>
            <a:ext cx="10950497" cy="1143000"/>
          </a:xfrm>
        </p:spPr>
        <p:txBody>
          <a:bodyPr/>
          <a:lstStyle/>
          <a:p>
            <a:r>
              <a:rPr lang="en-US" sz="2800" dirty="0">
                <a:solidFill>
                  <a:srgbClr val="000000"/>
                </a:solidFill>
              </a:rPr>
              <a:t>Describing Associations Between Two Quantitative Variables</a:t>
            </a:r>
          </a:p>
        </p:txBody>
      </p:sp>
      <p:graphicFrame>
        <p:nvGraphicFramePr>
          <p:cNvPr id="3" name="Table 2">
            <a:extLst>
              <a:ext uri="{FF2B5EF4-FFF2-40B4-BE49-F238E27FC236}">
                <a16:creationId xmlns="" xmlns:a16="http://schemas.microsoft.com/office/drawing/2014/main" id="{3B543B78-CF0B-2F43-8665-4E7DAFE3DDAF}"/>
              </a:ext>
            </a:extLst>
          </p:cNvPr>
          <p:cNvGraphicFramePr>
            <a:graphicFrameLocks noGrp="1"/>
          </p:cNvGraphicFramePr>
          <p:nvPr>
            <p:extLst>
              <p:ext uri="{D42A27DB-BD31-4B8C-83A1-F6EECF244321}">
                <p14:modId xmlns:p14="http://schemas.microsoft.com/office/powerpoint/2010/main" val="2305038436"/>
              </p:ext>
            </p:extLst>
          </p:nvPr>
        </p:nvGraphicFramePr>
        <p:xfrm>
          <a:off x="1428227" y="1550880"/>
          <a:ext cx="8353687" cy="3931920"/>
        </p:xfrm>
        <a:graphic>
          <a:graphicData uri="http://schemas.openxmlformats.org/drawingml/2006/table">
            <a:tbl>
              <a:tblPr/>
              <a:tblGrid>
                <a:gridCol w="2501523">
                  <a:extLst>
                    <a:ext uri="{9D8B030D-6E8A-4147-A177-3AD203B41FA5}">
                      <a16:colId xmlns="" xmlns:a16="http://schemas.microsoft.com/office/drawing/2014/main" val="2426494059"/>
                    </a:ext>
                  </a:extLst>
                </a:gridCol>
                <a:gridCol w="2501523">
                  <a:extLst>
                    <a:ext uri="{9D8B030D-6E8A-4147-A177-3AD203B41FA5}">
                      <a16:colId xmlns="" xmlns:a16="http://schemas.microsoft.com/office/drawing/2014/main" val="1179818139"/>
                    </a:ext>
                  </a:extLst>
                </a:gridCol>
                <a:gridCol w="3350641">
                  <a:extLst>
                    <a:ext uri="{9D8B030D-6E8A-4147-A177-3AD203B41FA5}">
                      <a16:colId xmlns="" xmlns:a16="http://schemas.microsoft.com/office/drawing/2014/main" val="3653794708"/>
                    </a:ext>
                  </a:extLst>
                </a:gridCol>
              </a:tblGrid>
              <a:tr h="361950">
                <a:tc>
                  <a:txBody>
                    <a:bodyPr/>
                    <a:lstStyle/>
                    <a:p>
                      <a:pPr algn="l" fontAlgn="base"/>
                      <a:r>
                        <a:rPr lang="en-US" sz="2400" b="1" i="0" dirty="0">
                          <a:solidFill>
                            <a:srgbClr val="FFFFFF"/>
                          </a:solidFill>
                          <a:effectLst/>
                          <a:latin typeface="Calibri"/>
                          <a:cs typeface="Calibri"/>
                        </a:rPr>
                        <a:t>Person​</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tc>
                  <a:txBody>
                    <a:bodyPr/>
                    <a:lstStyle/>
                    <a:p>
                      <a:pPr algn="l" fontAlgn="base"/>
                      <a:r>
                        <a:rPr lang="en-US" sz="2400" b="1" i="0" dirty="0">
                          <a:solidFill>
                            <a:srgbClr val="FFFFFF"/>
                          </a:solidFill>
                          <a:effectLst/>
                          <a:latin typeface="Calibri"/>
                          <a:cs typeface="Calibri"/>
                        </a:rPr>
                        <a:t>Score on well-</a:t>
                      </a:r>
                      <a:r>
                        <a:rPr lang="en-US" sz="2400" b="1" i="0" dirty="0" smtClean="0">
                          <a:solidFill>
                            <a:srgbClr val="FFFFFF"/>
                          </a:solidFill>
                          <a:effectLst/>
                          <a:latin typeface="Calibri"/>
                          <a:cs typeface="Calibri"/>
                        </a:rPr>
                        <a:t>being scale</a:t>
                      </a:r>
                      <a:r>
                        <a:rPr lang="en-US" sz="2400" b="1" i="0" dirty="0">
                          <a:solidFill>
                            <a:srgbClr val="FFFFFF"/>
                          </a:solidFill>
                          <a:effectLst/>
                          <a:latin typeface="Calibri"/>
                          <a:cs typeface="Calibri"/>
                        </a:rPr>
                        <a:t>​</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tc>
                  <a:txBody>
                    <a:bodyPr/>
                    <a:lstStyle/>
                    <a:p>
                      <a:pPr algn="l" fontAlgn="base"/>
                      <a:r>
                        <a:rPr lang="en-US" sz="2400" b="1" i="0" dirty="0">
                          <a:solidFill>
                            <a:srgbClr val="FFFFFF"/>
                          </a:solidFill>
                          <a:effectLst/>
                          <a:latin typeface="Calibri"/>
                          <a:cs typeface="Calibri"/>
                        </a:rPr>
                        <a:t>Percentage </a:t>
                      </a:r>
                      <a:r>
                        <a:rPr lang="en-US" sz="2400" b="1" i="0" dirty="0" smtClean="0">
                          <a:solidFill>
                            <a:srgbClr val="FFFFFF"/>
                          </a:solidFill>
                          <a:effectLst/>
                          <a:latin typeface="Calibri"/>
                          <a:cs typeface="Calibri"/>
                        </a:rPr>
                        <a:t>of conversations </a:t>
                      </a:r>
                      <a:r>
                        <a:rPr lang="en-US" sz="2400" b="1" i="0" dirty="0">
                          <a:solidFill>
                            <a:srgbClr val="FFFFFF"/>
                          </a:solidFill>
                          <a:effectLst/>
                          <a:latin typeface="Calibri"/>
                          <a:cs typeface="Calibri"/>
                        </a:rPr>
                        <a:t>rated as deep talk​</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00000"/>
                    </a:solidFill>
                  </a:tcPr>
                </a:tc>
                <a:extLst>
                  <a:ext uri="{0D108BD9-81ED-4DB2-BD59-A6C34878D82A}">
                    <a16:rowId xmlns="" xmlns:a16="http://schemas.microsoft.com/office/drawing/2014/main" val="3844298049"/>
                  </a:ext>
                </a:extLst>
              </a:tr>
              <a:tr h="361950">
                <a:tc>
                  <a:txBody>
                    <a:bodyPr/>
                    <a:lstStyle/>
                    <a:p>
                      <a:pPr algn="l" fontAlgn="base"/>
                      <a:r>
                        <a:rPr lang="en-US" sz="2400" b="0" i="0">
                          <a:solidFill>
                            <a:srgbClr val="000000"/>
                          </a:solidFill>
                          <a:effectLst/>
                          <a:latin typeface="Calibri"/>
                          <a:cs typeface="Calibri"/>
                        </a:rPr>
                        <a:t>A​</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a:solidFill>
                            <a:srgbClr val="000000"/>
                          </a:solidFill>
                          <a:effectLst/>
                          <a:latin typeface="Calibri"/>
                          <a:cs typeface="Calibri"/>
                        </a:rPr>
                        <a:t>1.2​</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80​</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778347755"/>
                  </a:ext>
                </a:extLst>
              </a:tr>
              <a:tr h="361950">
                <a:tc>
                  <a:txBody>
                    <a:bodyPr/>
                    <a:lstStyle/>
                    <a:p>
                      <a:pPr algn="l" fontAlgn="base"/>
                      <a:r>
                        <a:rPr lang="en-US" sz="2400" b="0" i="0">
                          <a:solidFill>
                            <a:srgbClr val="000000"/>
                          </a:solidFill>
                          <a:effectLst/>
                          <a:latin typeface="Calibri"/>
                          <a:cs typeface="Calibri"/>
                        </a:rPr>
                        <a:t>B​</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a:solidFill>
                            <a:srgbClr val="000000"/>
                          </a:solidFill>
                          <a:effectLst/>
                          <a:latin typeface="Calibri"/>
                          <a:cs typeface="Calibri"/>
                        </a:rPr>
                        <a:t>0.3​</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a:solidFill>
                            <a:srgbClr val="000000"/>
                          </a:solidFill>
                          <a:effectLst/>
                          <a:latin typeface="Calibri"/>
                          <a:cs typeface="Calibri"/>
                        </a:rPr>
                        <a:t>52​</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109055649"/>
                  </a:ext>
                </a:extLst>
              </a:tr>
              <a:tr h="361950">
                <a:tc>
                  <a:txBody>
                    <a:bodyPr/>
                    <a:lstStyle/>
                    <a:p>
                      <a:pPr algn="l" fontAlgn="base"/>
                      <a:r>
                        <a:rPr lang="en-US" sz="2400" b="0" i="0">
                          <a:solidFill>
                            <a:srgbClr val="000000"/>
                          </a:solidFill>
                          <a:effectLst/>
                          <a:latin typeface="Calibri"/>
                          <a:cs typeface="Calibri"/>
                        </a:rPr>
                        <a:t>C​</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smtClean="0">
                          <a:solidFill>
                            <a:srgbClr val="000000"/>
                          </a:solidFill>
                          <a:effectLst/>
                          <a:latin typeface="Calibri"/>
                          <a:cs typeface="Calibri"/>
                        </a:rPr>
                        <a:t>- </a:t>
                      </a:r>
                      <a:r>
                        <a:rPr lang="en-US" sz="2400" b="0" i="0" dirty="0">
                          <a:solidFill>
                            <a:srgbClr val="000000"/>
                          </a:solidFill>
                          <a:effectLst/>
                          <a:latin typeface="Calibri"/>
                          <a:cs typeface="Calibri"/>
                        </a:rPr>
                        <a:t>0.4​</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35​</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24667917"/>
                  </a:ext>
                </a:extLst>
              </a:tr>
              <a:tr h="361950">
                <a:tc>
                  <a:txBody>
                    <a:bodyPr/>
                    <a:lstStyle/>
                    <a:p>
                      <a:pPr algn="l" fontAlgn="base"/>
                      <a:r>
                        <a:rPr lang="en-US" sz="2400" b="0" i="0">
                          <a:solidFill>
                            <a:srgbClr val="000000"/>
                          </a:solidFill>
                          <a:effectLst/>
                          <a:latin typeface="Calibri"/>
                          <a:cs typeface="Calibri"/>
                        </a:rPr>
                        <a:t>D​</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1.4​</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42​</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473220520"/>
                  </a:ext>
                </a:extLst>
              </a:tr>
              <a:tr h="361950">
                <a:tc>
                  <a:txBody>
                    <a:bodyPr/>
                    <a:lstStyle/>
                    <a:p>
                      <a:pPr algn="l" fontAlgn="base"/>
                      <a:r>
                        <a:rPr lang="en-US" sz="2400" b="0" i="0">
                          <a:solidFill>
                            <a:srgbClr val="000000"/>
                          </a:solidFill>
                          <a:effectLst/>
                          <a:latin typeface="Calibri"/>
                          <a:cs typeface="Calibri"/>
                        </a:rPr>
                        <a:t>…​</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a:solidFill>
                            <a:srgbClr val="000000"/>
                          </a:solidFill>
                          <a:effectLst/>
                          <a:latin typeface="Calibri"/>
                          <a:cs typeface="Calibri"/>
                        </a:rPr>
                        <a:t>…​</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690338417"/>
                  </a:ext>
                </a:extLst>
              </a:tr>
              <a:tr h="361950">
                <a:tc>
                  <a:txBody>
                    <a:bodyPr/>
                    <a:lstStyle/>
                    <a:p>
                      <a:pPr algn="l" fontAlgn="base"/>
                      <a:r>
                        <a:rPr lang="en-US" sz="2400" b="0" i="0">
                          <a:solidFill>
                            <a:srgbClr val="000000"/>
                          </a:solidFill>
                          <a:effectLst/>
                          <a:latin typeface="Calibri"/>
                          <a:cs typeface="Calibri"/>
                        </a:rPr>
                        <a:t>ZZ​</a:t>
                      </a:r>
                    </a:p>
                  </a:txBody>
                  <a:tcPr>
                    <a:lnL w="9525" cap="flat" cmpd="sng" algn="ctr">
                      <a:solidFill>
                        <a:srgbClr val="000000"/>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smtClean="0">
                          <a:solidFill>
                            <a:srgbClr val="000000"/>
                          </a:solidFill>
                          <a:effectLst/>
                          <a:latin typeface="Calibri"/>
                          <a:cs typeface="Calibri"/>
                        </a:rPr>
                        <a:t>- </a:t>
                      </a:r>
                      <a:r>
                        <a:rPr lang="en-US" sz="2400" b="0" i="0" dirty="0">
                          <a:solidFill>
                            <a:srgbClr val="000000"/>
                          </a:solidFill>
                          <a:effectLst/>
                          <a:latin typeface="Calibri"/>
                          <a:cs typeface="Calibri"/>
                        </a:rPr>
                        <a:t>1.6​</a:t>
                      </a:r>
                    </a:p>
                  </a:txBody>
                  <a:tcPr>
                    <a:lnL w="9525" cap="flat" cmpd="sng" algn="ctr">
                      <a:solidFill>
                        <a:srgbClr val="F4F7FC"/>
                      </a:solidFill>
                      <a:prstDash val="solid"/>
                      <a:round/>
                      <a:headEnd type="none" w="med" len="med"/>
                      <a:tailEnd type="none" w="med" len="med"/>
                    </a:lnL>
                    <a:lnR w="9525" cap="flat" cmpd="sng" algn="ctr">
                      <a:solidFill>
                        <a:srgbClr val="F4F7F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fontAlgn="base"/>
                      <a:r>
                        <a:rPr lang="en-US" sz="2400" b="0" i="0" dirty="0">
                          <a:solidFill>
                            <a:srgbClr val="000000"/>
                          </a:solidFill>
                          <a:effectLst/>
                          <a:latin typeface="Calibri"/>
                          <a:cs typeface="Calibri"/>
                        </a:rPr>
                        <a:t>16​</a:t>
                      </a:r>
                    </a:p>
                  </a:txBody>
                  <a:tcPr>
                    <a:lnL w="9525" cap="flat" cmpd="sng" algn="ctr">
                      <a:solidFill>
                        <a:srgbClr val="F4F7F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46873759"/>
                  </a:ext>
                </a:extLst>
              </a:tr>
            </a:tbl>
          </a:graphicData>
        </a:graphic>
      </p:graphicFrame>
      <p:sp>
        <p:nvSpPr>
          <p:cNvPr id="6" name="Rectangle 1">
            <a:extLst>
              <a:ext uri="{FF2B5EF4-FFF2-40B4-BE49-F238E27FC236}">
                <a16:creationId xmlns="" xmlns:a16="http://schemas.microsoft.com/office/drawing/2014/main" id="{6A547AD7-CD2F-5142-A9FE-6FB9A91E919C}"/>
              </a:ext>
            </a:extLst>
          </p:cNvPr>
          <p:cNvSpPr>
            <a:spLocks noChangeArrowheads="1"/>
          </p:cNvSpPr>
          <p:nvPr/>
        </p:nvSpPr>
        <p:spPr bwMode="auto">
          <a:xfrm>
            <a:off x="602167" y="1550881"/>
            <a:ext cx="942433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pitchFamily="2"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TextBox 3"/>
          <p:cNvSpPr txBox="1"/>
          <p:nvPr/>
        </p:nvSpPr>
        <p:spPr>
          <a:xfrm>
            <a:off x="1023825" y="5970791"/>
            <a:ext cx="6888950" cy="64633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en-US" dirty="0" smtClean="0"/>
              <a:t>NEWS HEADLINE: </a:t>
            </a:r>
            <a:r>
              <a:rPr lang="en-US" i="1" dirty="0" smtClean="0"/>
              <a:t>“Meaningful Conversations Linked to Happier People”</a:t>
            </a:r>
            <a:endParaRPr lang="en-US" dirty="0" smtClean="0"/>
          </a:p>
          <a:p>
            <a:r>
              <a:rPr lang="en-US" dirty="0" smtClean="0"/>
              <a:t>Based </a:t>
            </a:r>
            <a:r>
              <a:rPr lang="en-US" dirty="0"/>
              <a:t>on: </a:t>
            </a:r>
            <a:r>
              <a:rPr lang="en-US" dirty="0" err="1"/>
              <a:t>Mehl</a:t>
            </a:r>
            <a:r>
              <a:rPr lang="en-US" dirty="0"/>
              <a:t> et al., (2010</a:t>
            </a:r>
            <a:r>
              <a:rPr lang="en-US" dirty="0" smtClean="0"/>
              <a:t>)</a:t>
            </a:r>
            <a:endParaRPr lang="en-US" dirty="0"/>
          </a:p>
        </p:txBody>
      </p:sp>
      <p:sp>
        <p:nvSpPr>
          <p:cNvPr id="5" name="TextBox 4"/>
          <p:cNvSpPr txBox="1"/>
          <p:nvPr/>
        </p:nvSpPr>
        <p:spPr>
          <a:xfrm>
            <a:off x="10292172" y="3199420"/>
            <a:ext cx="1122547" cy="461665"/>
          </a:xfrm>
          <a:prstGeom prst="rect">
            <a:avLst/>
          </a:prstGeom>
          <a:noFill/>
          <a:ln>
            <a:solidFill>
              <a:srgbClr val="0000FF"/>
            </a:solidFill>
          </a:ln>
        </p:spPr>
        <p:txBody>
          <a:bodyPr wrap="square" rtlCol="0">
            <a:spAutoFit/>
          </a:bodyPr>
          <a:lstStyle/>
          <a:p>
            <a:r>
              <a:rPr lang="en-US" sz="2400" dirty="0"/>
              <a:t>r</a:t>
            </a:r>
            <a:r>
              <a:rPr lang="en-US" sz="2400" dirty="0" smtClean="0"/>
              <a:t> = .26</a:t>
            </a:r>
            <a:endParaRPr lang="en-US" sz="2400" dirty="0"/>
          </a:p>
        </p:txBody>
      </p:sp>
    </p:spTree>
    <p:extLst>
      <p:ext uri="{BB962C8B-B14F-4D97-AF65-F5344CB8AC3E}">
        <p14:creationId xmlns:p14="http://schemas.microsoft.com/office/powerpoint/2010/main" val="297449014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Callout 3"/>
          <p:cNvSpPr/>
          <p:nvPr/>
        </p:nvSpPr>
        <p:spPr>
          <a:xfrm>
            <a:off x="2465589" y="838200"/>
            <a:ext cx="7726161" cy="3431514"/>
          </a:xfrm>
          <a:prstGeom prst="wedgeEllipseCallout">
            <a:avLst>
              <a:gd name="adj1" fmla="val -54324"/>
              <a:gd name="adj2" fmla="val 59721"/>
            </a:avLst>
          </a:prstGeom>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b="1">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sz="quarter" idx="4294967295"/>
          </p:nvPr>
        </p:nvSpPr>
        <p:spPr>
          <a:xfrm>
            <a:off x="3247053" y="1576582"/>
            <a:ext cx="6354147" cy="2304952"/>
          </a:xfrm>
          <a:prstGeom prst="rect">
            <a:avLst/>
          </a:prstGeom>
        </p:spPr>
        <p:txBody>
          <a:bodyPr>
            <a:noAutofit/>
          </a:bodyPr>
          <a:lstStyle/>
          <a:p>
            <a:pPr marL="0" indent="0">
              <a:buNone/>
            </a:pPr>
            <a:r>
              <a:rPr lang="en-US" sz="2000" dirty="0"/>
              <a:t>Now suppose that a critic suggests that school quality might be a third variable. Kids who go to higher-quality schools had better math skills and also made more money. In this study, is school quality a potential third variable that could have explained the association between math skills and future income?</a:t>
            </a:r>
          </a:p>
          <a:p>
            <a:pPr marL="0" indent="0">
              <a:buNone/>
            </a:pPr>
            <a:endParaRPr lang="en-US" sz="2000" dirty="0"/>
          </a:p>
          <a:p>
            <a:pPr marL="0" indent="0">
              <a:buNone/>
            </a:pPr>
            <a:endParaRPr lang="en-US" sz="2000" dirty="0"/>
          </a:p>
          <a:p>
            <a:pPr marL="0" indent="0">
              <a:buNone/>
            </a:pPr>
            <a:r>
              <a:rPr lang="en-US" sz="2000" smtClean="0"/>
              <a:t>What </a:t>
            </a:r>
            <a:r>
              <a:rPr lang="en-US" sz="2000" dirty="0"/>
              <a:t>do you say back? </a:t>
            </a:r>
          </a:p>
        </p:txBody>
      </p:sp>
    </p:spTree>
    <p:extLst>
      <p:ext uri="{BB962C8B-B14F-4D97-AF65-F5344CB8AC3E}">
        <p14:creationId xmlns:p14="http://schemas.microsoft.com/office/powerpoint/2010/main" val="21144931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209456"/>
            <a:ext cx="8913813" cy="914400"/>
          </a:xfrm>
        </p:spPr>
        <p:txBody>
          <a:bodyPr>
            <a:normAutofit/>
          </a:bodyPr>
          <a:lstStyle/>
          <a:p>
            <a:endParaRPr lang="en-US" dirty="0"/>
          </a:p>
        </p:txBody>
      </p:sp>
      <p:sp>
        <p:nvSpPr>
          <p:cNvPr id="3" name="Content Placeholder 2"/>
          <p:cNvSpPr>
            <a:spLocks noGrp="1"/>
          </p:cNvSpPr>
          <p:nvPr>
            <p:ph idx="1"/>
          </p:nvPr>
        </p:nvSpPr>
        <p:spPr>
          <a:xfrm>
            <a:off x="2028824" y="1300322"/>
            <a:ext cx="8408989" cy="4948238"/>
          </a:xfrm>
        </p:spPr>
        <p:txBody>
          <a:bodyPr/>
          <a:lstStyle/>
          <a:p>
            <a:pPr marL="0" indent="0">
              <a:buNone/>
            </a:pPr>
            <a:r>
              <a:rPr lang="en-US" dirty="0"/>
              <a:t> </a:t>
            </a:r>
          </a:p>
        </p:txBody>
      </p:sp>
      <p:graphicFrame>
        <p:nvGraphicFramePr>
          <p:cNvPr id="4" name="Table 3"/>
          <p:cNvGraphicFramePr>
            <a:graphicFrameLocks noGrp="1"/>
          </p:cNvGraphicFramePr>
          <p:nvPr>
            <p:extLst>
              <p:ext uri="{D42A27DB-BD31-4B8C-83A1-F6EECF244321}">
                <p14:modId xmlns:p14="http://schemas.microsoft.com/office/powerpoint/2010/main" val="2690531646"/>
              </p:ext>
            </p:extLst>
          </p:nvPr>
        </p:nvGraphicFramePr>
        <p:xfrm>
          <a:off x="1926783" y="997265"/>
          <a:ext cx="7922441" cy="4394922"/>
        </p:xfrm>
        <a:graphic>
          <a:graphicData uri="http://schemas.openxmlformats.org/drawingml/2006/table">
            <a:tbl>
              <a:tblPr firstRow="1" bandRow="1">
                <a:tableStyleId>{5C22544A-7EE6-4342-B048-85BDC9FD1C3A}</a:tableStyleId>
              </a:tblPr>
              <a:tblGrid>
                <a:gridCol w="3691138">
                  <a:extLst>
                    <a:ext uri="{9D8B030D-6E8A-4147-A177-3AD203B41FA5}">
                      <a16:colId xmlns="" xmlns:a16="http://schemas.microsoft.com/office/drawing/2014/main" val="20000"/>
                    </a:ext>
                  </a:extLst>
                </a:gridCol>
                <a:gridCol w="1800555">
                  <a:extLst>
                    <a:ext uri="{9D8B030D-6E8A-4147-A177-3AD203B41FA5}">
                      <a16:colId xmlns="" xmlns:a16="http://schemas.microsoft.com/office/drawing/2014/main" val="20001"/>
                    </a:ext>
                  </a:extLst>
                </a:gridCol>
                <a:gridCol w="2430748">
                  <a:extLst>
                    <a:ext uri="{9D8B030D-6E8A-4147-A177-3AD203B41FA5}">
                      <a16:colId xmlns="" xmlns:a16="http://schemas.microsoft.com/office/drawing/2014/main" val="20002"/>
                    </a:ext>
                  </a:extLst>
                </a:gridCol>
              </a:tblGrid>
              <a:tr h="5587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i="1" dirty="0"/>
                        <a:t>DV: </a:t>
                      </a:r>
                      <a:r>
                        <a:rPr lang="en-US" sz="2800" dirty="0"/>
                        <a:t>income age 42</a:t>
                      </a:r>
                    </a:p>
                  </a:txBody>
                  <a:tcPr/>
                </a:tc>
                <a:tc>
                  <a:txBody>
                    <a:bodyPr/>
                    <a:lstStyle/>
                    <a:p>
                      <a:pPr algn="ctr"/>
                      <a:r>
                        <a:rPr lang="en-US" sz="2800" dirty="0"/>
                        <a:t>Beta </a:t>
                      </a:r>
                    </a:p>
                  </a:txBody>
                  <a:tcPr/>
                </a:tc>
                <a:tc>
                  <a:txBody>
                    <a:bodyPr/>
                    <a:lstStyle/>
                    <a:p>
                      <a:pPr algn="ctr"/>
                      <a:r>
                        <a:rPr lang="en-US" sz="2800" dirty="0"/>
                        <a:t>Sig.</a:t>
                      </a:r>
                    </a:p>
                  </a:txBody>
                  <a:tcPr/>
                </a:tc>
                <a:extLst>
                  <a:ext uri="{0D108BD9-81ED-4DB2-BD59-A6C34878D82A}">
                    <a16:rowId xmlns="" xmlns:a16="http://schemas.microsoft.com/office/drawing/2014/main" val="10000"/>
                  </a:ext>
                </a:extLst>
              </a:tr>
              <a:tr h="154054">
                <a:tc>
                  <a:txBody>
                    <a:bodyPr/>
                    <a:lstStyle/>
                    <a:p>
                      <a:r>
                        <a:rPr lang="en-US" sz="2800" i="1" dirty="0"/>
                        <a:t>Predictor</a:t>
                      </a:r>
                      <a:r>
                        <a:rPr lang="en-US" sz="2800" i="1" baseline="0" dirty="0"/>
                        <a:t> variables</a:t>
                      </a:r>
                      <a:endParaRPr lang="en-US" sz="2800" i="1" dirty="0"/>
                    </a:p>
                  </a:txBody>
                  <a:tcPr/>
                </a:tc>
                <a:tc>
                  <a:txBody>
                    <a:bodyPr/>
                    <a:lstStyle/>
                    <a:p>
                      <a:endParaRPr lang="en-US" sz="2800"/>
                    </a:p>
                  </a:txBody>
                  <a:tcPr/>
                </a:tc>
                <a:tc>
                  <a:txBody>
                    <a:bodyPr/>
                    <a:lstStyle/>
                    <a:p>
                      <a:endParaRPr lang="en-US" sz="2800"/>
                    </a:p>
                  </a:txBody>
                  <a:tcPr/>
                </a:tc>
                <a:extLst>
                  <a:ext uri="{0D108BD9-81ED-4DB2-BD59-A6C34878D82A}">
                    <a16:rowId xmlns="" xmlns:a16="http://schemas.microsoft.com/office/drawing/2014/main" val="10001"/>
                  </a:ext>
                </a:extLst>
              </a:tr>
              <a:tr h="593271">
                <a:tc>
                  <a:txBody>
                    <a:bodyPr/>
                    <a:lstStyle/>
                    <a:p>
                      <a:pPr algn="l"/>
                      <a:r>
                        <a:rPr lang="en-US" sz="2800" dirty="0"/>
                        <a:t>IQ age 7</a:t>
                      </a:r>
                    </a:p>
                  </a:txBody>
                  <a:tcPr anchor="ctr"/>
                </a:tc>
                <a:tc>
                  <a:txBody>
                    <a:bodyPr/>
                    <a:lstStyle/>
                    <a:p>
                      <a:pPr algn="ctr"/>
                      <a:r>
                        <a:rPr lang="en-US" sz="2800" dirty="0"/>
                        <a:t>.10</a:t>
                      </a:r>
                    </a:p>
                  </a:txBody>
                  <a:tcPr anchor="ctr"/>
                </a:tc>
                <a:tc>
                  <a:txBody>
                    <a:bodyPr/>
                    <a:lstStyle/>
                    <a:p>
                      <a:pPr algn="ctr"/>
                      <a:r>
                        <a:rPr lang="en-US" sz="2800" i="1" dirty="0"/>
                        <a:t>p</a:t>
                      </a:r>
                      <a:r>
                        <a:rPr lang="en-US" sz="2800" dirty="0"/>
                        <a:t> = .15</a:t>
                      </a:r>
                    </a:p>
                  </a:txBody>
                  <a:tcPr anchor="ctr"/>
                </a:tc>
                <a:extLst>
                  <a:ext uri="{0D108BD9-81ED-4DB2-BD59-A6C34878D82A}">
                    <a16:rowId xmlns="" xmlns:a16="http://schemas.microsoft.com/office/drawing/2014/main" val="10002"/>
                  </a:ext>
                </a:extLst>
              </a:tr>
              <a:tr h="593271">
                <a:tc>
                  <a:txBody>
                    <a:bodyPr/>
                    <a:lstStyle/>
                    <a:p>
                      <a:r>
                        <a:rPr lang="en-US" sz="2800" dirty="0"/>
                        <a:t>Reading skills age 7</a:t>
                      </a:r>
                    </a:p>
                  </a:txBody>
                  <a:tcPr anchor="ctr"/>
                </a:tc>
                <a:tc>
                  <a:txBody>
                    <a:bodyPr/>
                    <a:lstStyle/>
                    <a:p>
                      <a:pPr algn="ctr"/>
                      <a:r>
                        <a:rPr lang="en-US" sz="2800" dirty="0"/>
                        <a:t>.28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a:t>p</a:t>
                      </a:r>
                      <a:r>
                        <a:rPr lang="en-US" sz="2800" dirty="0"/>
                        <a:t> = .01*</a:t>
                      </a:r>
                    </a:p>
                    <a:p>
                      <a:pPr algn="ctr"/>
                      <a:endParaRPr lang="en-US" sz="2800" dirty="0"/>
                    </a:p>
                  </a:txBody>
                  <a:tcPr anchor="ctr"/>
                </a:tc>
                <a:extLst>
                  <a:ext uri="{0D108BD9-81ED-4DB2-BD59-A6C34878D82A}">
                    <a16:rowId xmlns="" xmlns:a16="http://schemas.microsoft.com/office/drawing/2014/main" val="10003"/>
                  </a:ext>
                </a:extLst>
              </a:tr>
              <a:tr h="593271">
                <a:tc>
                  <a:txBody>
                    <a:bodyPr/>
                    <a:lstStyle/>
                    <a:p>
                      <a:r>
                        <a:rPr lang="en-US" sz="2800" dirty="0"/>
                        <a:t>SES age 7</a:t>
                      </a:r>
                    </a:p>
                  </a:txBody>
                  <a:tcPr anchor="ctr"/>
                </a:tc>
                <a:tc>
                  <a:txBody>
                    <a:bodyPr/>
                    <a:lstStyle/>
                    <a:p>
                      <a:pPr algn="ctr"/>
                      <a:r>
                        <a:rPr lang="en-US" sz="2800" dirty="0"/>
                        <a:t>.12</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a:t>p</a:t>
                      </a:r>
                      <a:r>
                        <a:rPr lang="en-US" sz="2800" dirty="0"/>
                        <a:t> = .20</a:t>
                      </a:r>
                    </a:p>
                  </a:txBody>
                  <a:tcPr anchor="ctr"/>
                </a:tc>
                <a:extLst>
                  <a:ext uri="{0D108BD9-81ED-4DB2-BD59-A6C34878D82A}">
                    <a16:rowId xmlns="" xmlns:a16="http://schemas.microsoft.com/office/drawing/2014/main" val="10004"/>
                  </a:ext>
                </a:extLst>
              </a:tr>
              <a:tr h="593271">
                <a:tc>
                  <a:txBody>
                    <a:bodyPr/>
                    <a:lstStyle/>
                    <a:p>
                      <a:r>
                        <a:rPr lang="en-US" sz="2800" dirty="0"/>
                        <a:t>Math skills age 7</a:t>
                      </a:r>
                    </a:p>
                  </a:txBody>
                  <a:tcPr anchor="ctr"/>
                </a:tc>
                <a:tc>
                  <a:txBody>
                    <a:bodyPr/>
                    <a:lstStyle/>
                    <a:p>
                      <a:pPr algn="ctr"/>
                      <a:r>
                        <a:rPr lang="en-US" sz="2800" dirty="0" smtClean="0">
                          <a:solidFill>
                            <a:srgbClr val="FF0000"/>
                          </a:solidFill>
                        </a:rPr>
                        <a:t> </a:t>
                      </a:r>
                      <a:endParaRPr lang="en-US" sz="2800" dirty="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smtClean="0">
                          <a:solidFill>
                            <a:srgbClr val="FF0000"/>
                          </a:solidFill>
                        </a:rPr>
                        <a:t> </a:t>
                      </a:r>
                      <a:endParaRPr lang="en-US" sz="2800" dirty="0">
                        <a:solidFill>
                          <a:srgbClr val="FF0000"/>
                        </a:solidFill>
                      </a:endParaRPr>
                    </a:p>
                  </a:txBody>
                  <a:tcPr anchor="ctr"/>
                </a:tc>
                <a:extLst>
                  <a:ext uri="{0D108BD9-81ED-4DB2-BD59-A6C34878D82A}">
                    <a16:rowId xmlns="" xmlns:a16="http://schemas.microsoft.com/office/drawing/2014/main" val="10005"/>
                  </a:ext>
                </a:extLst>
              </a:tr>
              <a:tr h="593271">
                <a:tc>
                  <a:txBody>
                    <a:bodyPr/>
                    <a:lstStyle/>
                    <a:p>
                      <a:r>
                        <a:rPr lang="en-US" sz="2800" dirty="0">
                          <a:solidFill>
                            <a:srgbClr val="FF0000"/>
                          </a:solidFill>
                        </a:rPr>
                        <a:t>School quality</a:t>
                      </a:r>
                    </a:p>
                  </a:txBody>
                  <a:tcPr anchor="ctr"/>
                </a:tc>
                <a:tc>
                  <a:txBody>
                    <a:bodyPr/>
                    <a:lstStyle/>
                    <a:p>
                      <a:pPr algn="ctr"/>
                      <a:r>
                        <a:rPr lang="en-US" sz="2800" dirty="0" smtClean="0">
                          <a:solidFill>
                            <a:srgbClr val="FF0000"/>
                          </a:solidFill>
                        </a:rPr>
                        <a:t> </a:t>
                      </a:r>
                      <a:endParaRPr lang="en-US" sz="2800" dirty="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smtClean="0">
                          <a:solidFill>
                            <a:srgbClr val="FF0000"/>
                          </a:solidFill>
                        </a:rPr>
                        <a:t> </a:t>
                      </a:r>
                      <a:endParaRPr lang="en-US" sz="2800" dirty="0">
                        <a:solidFill>
                          <a:srgbClr val="FF0000"/>
                        </a:solidFill>
                      </a:endParaRPr>
                    </a:p>
                  </a:txBody>
                  <a:tcPr anchor="ctr"/>
                </a:tc>
                <a:extLst>
                  <a:ext uri="{0D108BD9-81ED-4DB2-BD59-A6C34878D82A}">
                    <a16:rowId xmlns="" xmlns:a16="http://schemas.microsoft.com/office/drawing/2014/main" val="1676472016"/>
                  </a:ext>
                </a:extLst>
              </a:tr>
            </a:tbl>
          </a:graphicData>
        </a:graphic>
      </p:graphicFrame>
      <p:sp>
        <p:nvSpPr>
          <p:cNvPr id="6" name="TextBox 5"/>
          <p:cNvSpPr txBox="1"/>
          <p:nvPr/>
        </p:nvSpPr>
        <p:spPr>
          <a:xfrm>
            <a:off x="2246797" y="5879438"/>
            <a:ext cx="8547591" cy="523220"/>
          </a:xfrm>
          <a:prstGeom prst="rect">
            <a:avLst/>
          </a:prstGeom>
          <a:noFill/>
        </p:spPr>
        <p:txBody>
          <a:bodyPr wrap="square" rtlCol="0">
            <a:spAutoFit/>
          </a:bodyPr>
          <a:lstStyle/>
          <a:p>
            <a:r>
              <a:rPr lang="en-US" sz="2800" dirty="0"/>
              <a:t>Is school-quality a potential 3</a:t>
            </a:r>
            <a:r>
              <a:rPr lang="en-US" sz="2800" baseline="30000" dirty="0"/>
              <a:t>rd</a:t>
            </a:r>
            <a:r>
              <a:rPr lang="en-US" sz="2800" dirty="0"/>
              <a:t> variable? (IF IT WAS) </a:t>
            </a:r>
          </a:p>
        </p:txBody>
      </p:sp>
    </p:spTree>
    <p:extLst>
      <p:ext uri="{BB962C8B-B14F-4D97-AF65-F5344CB8AC3E}">
        <p14:creationId xmlns:p14="http://schemas.microsoft.com/office/powerpoint/2010/main" val="20694606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209456"/>
            <a:ext cx="8913813" cy="914400"/>
          </a:xfrm>
        </p:spPr>
        <p:txBody>
          <a:bodyPr>
            <a:normAutofit/>
          </a:bodyPr>
          <a:lstStyle/>
          <a:p>
            <a:endParaRPr lang="en-US" dirty="0"/>
          </a:p>
        </p:txBody>
      </p:sp>
      <p:sp>
        <p:nvSpPr>
          <p:cNvPr id="3" name="Content Placeholder 2"/>
          <p:cNvSpPr>
            <a:spLocks noGrp="1"/>
          </p:cNvSpPr>
          <p:nvPr>
            <p:ph idx="1"/>
          </p:nvPr>
        </p:nvSpPr>
        <p:spPr>
          <a:xfrm>
            <a:off x="2028824" y="1300322"/>
            <a:ext cx="8408989" cy="4948238"/>
          </a:xfrm>
        </p:spPr>
        <p:txBody>
          <a:bodyPr/>
          <a:lstStyle/>
          <a:p>
            <a:pPr marL="0" indent="0">
              <a:buNone/>
            </a:pPr>
            <a:r>
              <a:rPr lang="en-US" dirty="0"/>
              <a:t> </a:t>
            </a:r>
          </a:p>
        </p:txBody>
      </p:sp>
      <p:graphicFrame>
        <p:nvGraphicFramePr>
          <p:cNvPr id="4" name="Table 3"/>
          <p:cNvGraphicFramePr>
            <a:graphicFrameLocks noGrp="1"/>
          </p:cNvGraphicFramePr>
          <p:nvPr>
            <p:extLst>
              <p:ext uri="{D42A27DB-BD31-4B8C-83A1-F6EECF244321}">
                <p14:modId xmlns:p14="http://schemas.microsoft.com/office/powerpoint/2010/main" val="2868583423"/>
              </p:ext>
            </p:extLst>
          </p:nvPr>
        </p:nvGraphicFramePr>
        <p:xfrm>
          <a:off x="1984119" y="997265"/>
          <a:ext cx="8481806" cy="4394922"/>
        </p:xfrm>
        <a:graphic>
          <a:graphicData uri="http://schemas.openxmlformats.org/drawingml/2006/table">
            <a:tbl>
              <a:tblPr firstRow="1" bandRow="1">
                <a:tableStyleId>{5C22544A-7EE6-4342-B048-85BDC9FD1C3A}</a:tableStyleId>
              </a:tblPr>
              <a:tblGrid>
                <a:gridCol w="3951751">
                  <a:extLst>
                    <a:ext uri="{9D8B030D-6E8A-4147-A177-3AD203B41FA5}">
                      <a16:colId xmlns="" xmlns:a16="http://schemas.microsoft.com/office/drawing/2014/main" val="20000"/>
                    </a:ext>
                  </a:extLst>
                </a:gridCol>
                <a:gridCol w="1927684">
                  <a:extLst>
                    <a:ext uri="{9D8B030D-6E8A-4147-A177-3AD203B41FA5}">
                      <a16:colId xmlns="" xmlns:a16="http://schemas.microsoft.com/office/drawing/2014/main" val="20001"/>
                    </a:ext>
                  </a:extLst>
                </a:gridCol>
                <a:gridCol w="2602371">
                  <a:extLst>
                    <a:ext uri="{9D8B030D-6E8A-4147-A177-3AD203B41FA5}">
                      <a16:colId xmlns="" xmlns:a16="http://schemas.microsoft.com/office/drawing/2014/main" val="20002"/>
                    </a:ext>
                  </a:extLst>
                </a:gridCol>
              </a:tblGrid>
              <a:tr h="5587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i="1" dirty="0"/>
                        <a:t>DV: </a:t>
                      </a:r>
                      <a:r>
                        <a:rPr lang="en-US" sz="2800" dirty="0"/>
                        <a:t>income age 42</a:t>
                      </a:r>
                    </a:p>
                  </a:txBody>
                  <a:tcPr/>
                </a:tc>
                <a:tc>
                  <a:txBody>
                    <a:bodyPr/>
                    <a:lstStyle/>
                    <a:p>
                      <a:pPr algn="ctr"/>
                      <a:r>
                        <a:rPr lang="en-US" sz="2800" dirty="0"/>
                        <a:t>Beta </a:t>
                      </a:r>
                    </a:p>
                  </a:txBody>
                  <a:tcPr/>
                </a:tc>
                <a:tc>
                  <a:txBody>
                    <a:bodyPr/>
                    <a:lstStyle/>
                    <a:p>
                      <a:pPr algn="ctr"/>
                      <a:r>
                        <a:rPr lang="en-US" sz="2800" dirty="0"/>
                        <a:t>Sig.</a:t>
                      </a:r>
                    </a:p>
                  </a:txBody>
                  <a:tcPr/>
                </a:tc>
                <a:extLst>
                  <a:ext uri="{0D108BD9-81ED-4DB2-BD59-A6C34878D82A}">
                    <a16:rowId xmlns="" xmlns:a16="http://schemas.microsoft.com/office/drawing/2014/main" val="10000"/>
                  </a:ext>
                </a:extLst>
              </a:tr>
              <a:tr h="154054">
                <a:tc>
                  <a:txBody>
                    <a:bodyPr/>
                    <a:lstStyle/>
                    <a:p>
                      <a:r>
                        <a:rPr lang="en-US" sz="2800" i="1" dirty="0"/>
                        <a:t>Predictor</a:t>
                      </a:r>
                      <a:r>
                        <a:rPr lang="en-US" sz="2800" i="1" baseline="0" dirty="0"/>
                        <a:t> variables</a:t>
                      </a:r>
                      <a:endParaRPr lang="en-US" sz="2800" i="1" dirty="0"/>
                    </a:p>
                  </a:txBody>
                  <a:tcPr/>
                </a:tc>
                <a:tc>
                  <a:txBody>
                    <a:bodyPr/>
                    <a:lstStyle/>
                    <a:p>
                      <a:endParaRPr lang="en-US" sz="2800"/>
                    </a:p>
                  </a:txBody>
                  <a:tcPr/>
                </a:tc>
                <a:tc>
                  <a:txBody>
                    <a:bodyPr/>
                    <a:lstStyle/>
                    <a:p>
                      <a:endParaRPr lang="en-US" sz="2800"/>
                    </a:p>
                  </a:txBody>
                  <a:tcPr/>
                </a:tc>
                <a:extLst>
                  <a:ext uri="{0D108BD9-81ED-4DB2-BD59-A6C34878D82A}">
                    <a16:rowId xmlns="" xmlns:a16="http://schemas.microsoft.com/office/drawing/2014/main" val="10001"/>
                  </a:ext>
                </a:extLst>
              </a:tr>
              <a:tr h="593271">
                <a:tc>
                  <a:txBody>
                    <a:bodyPr/>
                    <a:lstStyle/>
                    <a:p>
                      <a:pPr algn="l"/>
                      <a:r>
                        <a:rPr lang="en-US" sz="2800" dirty="0"/>
                        <a:t>IQ age 7</a:t>
                      </a:r>
                    </a:p>
                  </a:txBody>
                  <a:tcPr anchor="ctr"/>
                </a:tc>
                <a:tc>
                  <a:txBody>
                    <a:bodyPr/>
                    <a:lstStyle/>
                    <a:p>
                      <a:pPr algn="ctr"/>
                      <a:r>
                        <a:rPr lang="en-US" sz="2800" dirty="0"/>
                        <a:t>.10</a:t>
                      </a:r>
                    </a:p>
                  </a:txBody>
                  <a:tcPr anchor="ctr"/>
                </a:tc>
                <a:tc>
                  <a:txBody>
                    <a:bodyPr/>
                    <a:lstStyle/>
                    <a:p>
                      <a:pPr algn="ctr"/>
                      <a:r>
                        <a:rPr lang="en-US" sz="2800" i="1" dirty="0"/>
                        <a:t>p</a:t>
                      </a:r>
                      <a:r>
                        <a:rPr lang="en-US" sz="2800" dirty="0"/>
                        <a:t> = .15</a:t>
                      </a:r>
                    </a:p>
                  </a:txBody>
                  <a:tcPr anchor="ctr"/>
                </a:tc>
                <a:extLst>
                  <a:ext uri="{0D108BD9-81ED-4DB2-BD59-A6C34878D82A}">
                    <a16:rowId xmlns="" xmlns:a16="http://schemas.microsoft.com/office/drawing/2014/main" val="10002"/>
                  </a:ext>
                </a:extLst>
              </a:tr>
              <a:tr h="593271">
                <a:tc>
                  <a:txBody>
                    <a:bodyPr/>
                    <a:lstStyle/>
                    <a:p>
                      <a:r>
                        <a:rPr lang="en-US" sz="2800" dirty="0"/>
                        <a:t>Reading skills age 7</a:t>
                      </a:r>
                    </a:p>
                  </a:txBody>
                  <a:tcPr anchor="ctr"/>
                </a:tc>
                <a:tc>
                  <a:txBody>
                    <a:bodyPr/>
                    <a:lstStyle/>
                    <a:p>
                      <a:pPr algn="ctr"/>
                      <a:r>
                        <a:rPr lang="en-US" sz="2800" dirty="0"/>
                        <a:t>.28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a:t>p</a:t>
                      </a:r>
                      <a:r>
                        <a:rPr lang="en-US" sz="2800" dirty="0"/>
                        <a:t> = .01*</a:t>
                      </a:r>
                    </a:p>
                    <a:p>
                      <a:pPr algn="ctr"/>
                      <a:endParaRPr lang="en-US" sz="2800" dirty="0"/>
                    </a:p>
                  </a:txBody>
                  <a:tcPr anchor="ctr"/>
                </a:tc>
                <a:extLst>
                  <a:ext uri="{0D108BD9-81ED-4DB2-BD59-A6C34878D82A}">
                    <a16:rowId xmlns="" xmlns:a16="http://schemas.microsoft.com/office/drawing/2014/main" val="10003"/>
                  </a:ext>
                </a:extLst>
              </a:tr>
              <a:tr h="593271">
                <a:tc>
                  <a:txBody>
                    <a:bodyPr/>
                    <a:lstStyle/>
                    <a:p>
                      <a:r>
                        <a:rPr lang="en-US" sz="2800" dirty="0"/>
                        <a:t>SES age 7</a:t>
                      </a:r>
                    </a:p>
                  </a:txBody>
                  <a:tcPr anchor="ctr"/>
                </a:tc>
                <a:tc>
                  <a:txBody>
                    <a:bodyPr/>
                    <a:lstStyle/>
                    <a:p>
                      <a:pPr algn="ctr"/>
                      <a:r>
                        <a:rPr lang="en-US" sz="2800" dirty="0"/>
                        <a:t>.12</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a:t>p</a:t>
                      </a:r>
                      <a:r>
                        <a:rPr lang="en-US" sz="2800" dirty="0"/>
                        <a:t> = .20</a:t>
                      </a:r>
                    </a:p>
                  </a:txBody>
                  <a:tcPr anchor="ctr"/>
                </a:tc>
                <a:extLst>
                  <a:ext uri="{0D108BD9-81ED-4DB2-BD59-A6C34878D82A}">
                    <a16:rowId xmlns="" xmlns:a16="http://schemas.microsoft.com/office/drawing/2014/main" val="10004"/>
                  </a:ext>
                </a:extLst>
              </a:tr>
              <a:tr h="593271">
                <a:tc>
                  <a:txBody>
                    <a:bodyPr/>
                    <a:lstStyle/>
                    <a:p>
                      <a:r>
                        <a:rPr lang="en-US" sz="2800" dirty="0"/>
                        <a:t>Math skills age 7</a:t>
                      </a:r>
                    </a:p>
                  </a:txBody>
                  <a:tcPr anchor="ctr"/>
                </a:tc>
                <a:tc>
                  <a:txBody>
                    <a:bodyPr/>
                    <a:lstStyle/>
                    <a:p>
                      <a:pPr algn="ctr"/>
                      <a:r>
                        <a:rPr lang="en-US" sz="2800" dirty="0" smtClean="0">
                          <a:solidFill>
                            <a:srgbClr val="FF0000"/>
                          </a:solidFill>
                        </a:rPr>
                        <a:t> </a:t>
                      </a:r>
                      <a:endParaRPr lang="en-US" sz="2800" dirty="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smtClean="0">
                          <a:solidFill>
                            <a:srgbClr val="FF0000"/>
                          </a:solidFill>
                        </a:rPr>
                        <a:t> </a:t>
                      </a:r>
                      <a:endParaRPr lang="en-US" sz="2800" dirty="0">
                        <a:solidFill>
                          <a:srgbClr val="FF0000"/>
                        </a:solidFill>
                      </a:endParaRPr>
                    </a:p>
                  </a:txBody>
                  <a:tcPr anchor="ctr"/>
                </a:tc>
                <a:extLst>
                  <a:ext uri="{0D108BD9-81ED-4DB2-BD59-A6C34878D82A}">
                    <a16:rowId xmlns="" xmlns:a16="http://schemas.microsoft.com/office/drawing/2014/main" val="10005"/>
                  </a:ext>
                </a:extLst>
              </a:tr>
              <a:tr h="593271">
                <a:tc>
                  <a:txBody>
                    <a:bodyPr/>
                    <a:lstStyle/>
                    <a:p>
                      <a:r>
                        <a:rPr lang="en-US" sz="2800" dirty="0">
                          <a:solidFill>
                            <a:srgbClr val="FF0000"/>
                          </a:solidFill>
                        </a:rPr>
                        <a:t>School quality</a:t>
                      </a:r>
                    </a:p>
                  </a:txBody>
                  <a:tcPr anchor="ctr"/>
                </a:tc>
                <a:tc>
                  <a:txBody>
                    <a:bodyPr/>
                    <a:lstStyle/>
                    <a:p>
                      <a:pPr algn="ctr"/>
                      <a:r>
                        <a:rPr lang="en-US" sz="2800" dirty="0" smtClean="0">
                          <a:solidFill>
                            <a:srgbClr val="FF0000"/>
                          </a:solidFill>
                        </a:rPr>
                        <a:t> </a:t>
                      </a:r>
                      <a:endParaRPr lang="en-US" sz="2800" dirty="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i="1" dirty="0" smtClean="0">
                          <a:solidFill>
                            <a:srgbClr val="FF0000"/>
                          </a:solidFill>
                        </a:rPr>
                        <a:t> </a:t>
                      </a:r>
                      <a:endParaRPr lang="en-US" sz="2800" dirty="0">
                        <a:solidFill>
                          <a:srgbClr val="FF0000"/>
                        </a:solidFill>
                      </a:endParaRPr>
                    </a:p>
                  </a:txBody>
                  <a:tcPr anchor="ctr"/>
                </a:tc>
                <a:extLst>
                  <a:ext uri="{0D108BD9-81ED-4DB2-BD59-A6C34878D82A}">
                    <a16:rowId xmlns="" xmlns:a16="http://schemas.microsoft.com/office/drawing/2014/main" val="1676472016"/>
                  </a:ext>
                </a:extLst>
              </a:tr>
            </a:tbl>
          </a:graphicData>
        </a:graphic>
      </p:graphicFrame>
      <p:sp>
        <p:nvSpPr>
          <p:cNvPr id="6" name="TextBox 5"/>
          <p:cNvSpPr txBox="1"/>
          <p:nvPr/>
        </p:nvSpPr>
        <p:spPr>
          <a:xfrm>
            <a:off x="2136369" y="5838021"/>
            <a:ext cx="9099734" cy="523220"/>
          </a:xfrm>
          <a:prstGeom prst="rect">
            <a:avLst/>
          </a:prstGeom>
          <a:noFill/>
        </p:spPr>
        <p:txBody>
          <a:bodyPr wrap="square" rtlCol="0">
            <a:spAutoFit/>
          </a:bodyPr>
          <a:lstStyle/>
          <a:p>
            <a:r>
              <a:rPr lang="en-US" sz="2800" dirty="0"/>
              <a:t>Is school-quality a potential 3</a:t>
            </a:r>
            <a:r>
              <a:rPr lang="en-US" sz="2800" baseline="30000" dirty="0"/>
              <a:t>rd</a:t>
            </a:r>
            <a:r>
              <a:rPr lang="en-US" sz="2800" dirty="0"/>
              <a:t> variable? (IF IT WAS NOT) </a:t>
            </a:r>
          </a:p>
        </p:txBody>
      </p:sp>
    </p:spTree>
    <p:extLst>
      <p:ext uri="{BB962C8B-B14F-4D97-AF65-F5344CB8AC3E}">
        <p14:creationId xmlns:p14="http://schemas.microsoft.com/office/powerpoint/2010/main" val="31174452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037F645-5362-4DF4-8DAB-0C1E719066D7}" type="slidenum">
              <a:rPr lang="en-US" smtClean="0"/>
              <a:t>53</a:t>
            </a:fld>
            <a:endParaRPr lang="en-US"/>
          </a:p>
        </p:txBody>
      </p:sp>
      <p:pic>
        <p:nvPicPr>
          <p:cNvPr id="5" name="Picture 4" descr="Screen Shot 2021-10-06 at 11.41.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9367" y="245316"/>
            <a:ext cx="8416769" cy="5862309"/>
          </a:xfrm>
          <a:prstGeom prst="rect">
            <a:avLst/>
          </a:prstGeom>
        </p:spPr>
      </p:pic>
      <p:cxnSp>
        <p:nvCxnSpPr>
          <p:cNvPr id="7" name="Straight Connector 6"/>
          <p:cNvCxnSpPr/>
          <p:nvPr/>
        </p:nvCxnSpPr>
        <p:spPr>
          <a:xfrm>
            <a:off x="4661753" y="1544042"/>
            <a:ext cx="57731" cy="4415672"/>
          </a:xfrm>
          <a:prstGeom prst="line">
            <a:avLst/>
          </a:prstGeom>
          <a:ln w="57150" cmpd="sng">
            <a:prstDash val="lg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70979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288" y="222157"/>
            <a:ext cx="10972800" cy="1143000"/>
          </a:xfrm>
        </p:spPr>
        <p:txBody>
          <a:bodyPr/>
          <a:lstStyle/>
          <a:p>
            <a:r>
              <a:rPr lang="en-US" sz="3800" dirty="0">
                <a:solidFill>
                  <a:schemeClr val="tx1"/>
                </a:solidFill>
              </a:rPr>
              <a:t>Regression in </a:t>
            </a:r>
            <a:br>
              <a:rPr lang="en-US" sz="3800" dirty="0">
                <a:solidFill>
                  <a:schemeClr val="tx1"/>
                </a:solidFill>
              </a:rPr>
            </a:br>
            <a:r>
              <a:rPr lang="en-US" sz="3800" dirty="0">
                <a:solidFill>
                  <a:schemeClr val="tx1"/>
                </a:solidFill>
              </a:rPr>
              <a:t>Popular Press Articles</a:t>
            </a:r>
          </a:p>
        </p:txBody>
      </p:sp>
      <p:sp>
        <p:nvSpPr>
          <p:cNvPr id="3" name="Text Placeholder 2"/>
          <p:cNvSpPr>
            <a:spLocks noGrp="1"/>
          </p:cNvSpPr>
          <p:nvPr>
            <p:ph type="body" sz="quarter" idx="10"/>
          </p:nvPr>
        </p:nvSpPr>
        <p:spPr>
          <a:xfrm>
            <a:off x="427971" y="1752936"/>
            <a:ext cx="8229338" cy="2004078"/>
          </a:xfrm>
        </p:spPr>
        <p:txBody>
          <a:bodyPr/>
          <a:lstStyle/>
          <a:p>
            <a:r>
              <a:rPr lang="en-US" dirty="0"/>
              <a:t>“Controlled for”</a:t>
            </a:r>
          </a:p>
          <a:p>
            <a:r>
              <a:rPr lang="en-US" dirty="0"/>
              <a:t>“Taking into account”</a:t>
            </a:r>
          </a:p>
          <a:p>
            <a:r>
              <a:rPr lang="en-US" dirty="0"/>
              <a:t>“Correcting for” or “Adjusting for”</a:t>
            </a:r>
          </a:p>
          <a:p>
            <a:endParaRPr lang="en-US" dirty="0"/>
          </a:p>
        </p:txBody>
      </p:sp>
      <p:sp>
        <p:nvSpPr>
          <p:cNvPr id="4" name="Rectangle 3"/>
          <p:cNvSpPr/>
          <p:nvPr/>
        </p:nvSpPr>
        <p:spPr>
          <a:xfrm>
            <a:off x="6836217" y="818719"/>
            <a:ext cx="4743720" cy="4893647"/>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en-US" sz="2400" dirty="0"/>
              <a:t>From Washington Post article on income and socializing</a:t>
            </a:r>
            <a:r>
              <a:rPr lang="mr-IN" sz="2400" dirty="0"/>
              <a:t>…</a:t>
            </a:r>
            <a:endParaRPr lang="en-US" sz="2400" dirty="0"/>
          </a:p>
          <a:p>
            <a:r>
              <a:rPr lang="en-US" sz="2400" dirty="0"/>
              <a:t>“The first thing they found was that people with higher incomes spent less time socializing overall: Compared to a low-income individual (earning $5,000 a year), a person from a higher-income household ($131,000 a year) spends, on average, 6.4 fewer evenings each year socializing with other people — even after controlling for differences in hours worked.”</a:t>
            </a:r>
          </a:p>
        </p:txBody>
      </p:sp>
    </p:spTree>
    <p:extLst>
      <p:ext uri="{BB962C8B-B14F-4D97-AF65-F5344CB8AC3E}">
        <p14:creationId xmlns:p14="http://schemas.microsoft.com/office/powerpoint/2010/main" val="33021559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Question</a:t>
            </a:r>
          </a:p>
        </p:txBody>
      </p:sp>
      <p:sp>
        <p:nvSpPr>
          <p:cNvPr id="3" name="Content Placeholder 2"/>
          <p:cNvSpPr>
            <a:spLocks noGrp="1"/>
          </p:cNvSpPr>
          <p:nvPr>
            <p:ph idx="1"/>
          </p:nvPr>
        </p:nvSpPr>
        <p:spPr>
          <a:xfrm>
            <a:off x="1402267" y="1563575"/>
            <a:ext cx="9189720" cy="3670767"/>
          </a:xfrm>
        </p:spPr>
        <p:txBody>
          <a:bodyPr>
            <a:normAutofit lnSpcReduction="10000"/>
          </a:bodyPr>
          <a:lstStyle/>
          <a:p>
            <a:r>
              <a:rPr lang="en-US" sz="2800" dirty="0"/>
              <a:t>Bivariate correlation: spanking and anti-social  behavior; r = .67</a:t>
            </a:r>
          </a:p>
          <a:p>
            <a:r>
              <a:rPr lang="en-US" sz="2800" dirty="0"/>
              <a:t>Does spanking children lead to more anti-social behaviors (e.g., aggression; misbehavior) or do anti-social (e.g., aggressive, misbehaved) kids lead to getting spanked more</a:t>
            </a:r>
            <a:r>
              <a:rPr lang="en-US" sz="2800" dirty="0" smtClean="0"/>
              <a:t>?</a:t>
            </a:r>
          </a:p>
          <a:p>
            <a:endParaRPr lang="en-US" sz="2800" dirty="0"/>
          </a:p>
          <a:p>
            <a:r>
              <a:rPr lang="en-US" sz="2800" dirty="0" smtClean="0"/>
              <a:t>We can establish directionality (temporal precedence) with cross-lag panel design (a kind of longitudinal design)</a:t>
            </a:r>
            <a:endParaRPr lang="en-US" sz="2800" dirty="0"/>
          </a:p>
        </p:txBody>
      </p:sp>
    </p:spTree>
    <p:extLst>
      <p:ext uri="{BB962C8B-B14F-4D97-AF65-F5344CB8AC3E}">
        <p14:creationId xmlns:p14="http://schemas.microsoft.com/office/powerpoint/2010/main" val="39068129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05036"/>
            <a:ext cx="8913813" cy="612244"/>
          </a:xfrm>
        </p:spPr>
        <p:txBody>
          <a:bodyPr>
            <a:normAutofit/>
          </a:bodyPr>
          <a:lstStyle/>
          <a:p>
            <a:r>
              <a:rPr lang="en-US" sz="2600" dirty="0"/>
              <a:t>Longitudinal designs: An example</a:t>
            </a:r>
          </a:p>
        </p:txBody>
      </p:sp>
      <p:sp>
        <p:nvSpPr>
          <p:cNvPr id="5" name="Content Placeholder 2"/>
          <p:cNvSpPr>
            <a:spLocks noGrp="1"/>
          </p:cNvSpPr>
          <p:nvPr>
            <p:ph idx="1"/>
          </p:nvPr>
        </p:nvSpPr>
        <p:spPr>
          <a:xfrm>
            <a:off x="1821475" y="793419"/>
            <a:ext cx="9840123" cy="5155931"/>
          </a:xfrm>
        </p:spPr>
        <p:txBody>
          <a:bodyPr>
            <a:noAutofit/>
          </a:bodyPr>
          <a:lstStyle/>
          <a:p>
            <a:pPr>
              <a:lnSpc>
                <a:spcPct val="120000"/>
              </a:lnSpc>
            </a:pPr>
            <a:r>
              <a:rPr lang="en-US" sz="2400" dirty="0">
                <a:latin typeface="Century Gothic"/>
                <a:cs typeface="Century Gothic"/>
              </a:rPr>
              <a:t>Interpreting results from longitudinal studies</a:t>
            </a:r>
          </a:p>
          <a:p>
            <a:pPr marL="342900" lvl="1" indent="-342900">
              <a:lnSpc>
                <a:spcPct val="120000"/>
              </a:lnSpc>
              <a:spcAft>
                <a:spcPts val="600"/>
              </a:spcAft>
              <a:buFont typeface="Arial"/>
              <a:buChar char="•"/>
            </a:pPr>
            <a:r>
              <a:rPr lang="en-US" sz="2400" dirty="0">
                <a:solidFill>
                  <a:schemeClr val="accent2"/>
                </a:solidFill>
                <a:latin typeface="Century Gothic"/>
                <a:cs typeface="Century Gothic"/>
              </a:rPr>
              <a:t>Cross-sectional correlations</a:t>
            </a:r>
            <a:r>
              <a:rPr lang="en-US" sz="2400" dirty="0" smtClean="0">
                <a:solidFill>
                  <a:schemeClr val="accent2"/>
                </a:solidFill>
                <a:latin typeface="Century Gothic"/>
                <a:cs typeface="Century Gothic"/>
              </a:rPr>
              <a:t>: </a:t>
            </a:r>
            <a:r>
              <a:rPr lang="en-US" sz="2400" dirty="0">
                <a:latin typeface="Century Gothic"/>
                <a:cs typeface="Century Gothic"/>
              </a:rPr>
              <a:t>The degree to which two variables, </a:t>
            </a:r>
            <a:r>
              <a:rPr lang="en-US" sz="2400" b="1" dirty="0">
                <a:latin typeface="Century Gothic"/>
                <a:cs typeface="Century Gothic"/>
              </a:rPr>
              <a:t>measured </a:t>
            </a:r>
            <a:r>
              <a:rPr lang="en-US" sz="2400" b="1" dirty="0" smtClean="0">
                <a:latin typeface="Century Gothic"/>
                <a:cs typeface="Century Gothic"/>
              </a:rPr>
              <a:t>at </a:t>
            </a:r>
            <a:r>
              <a:rPr lang="en-US" sz="2400" b="1" dirty="0">
                <a:latin typeface="Century Gothic"/>
                <a:cs typeface="Century Gothic"/>
              </a:rPr>
              <a:t>the same point in time</a:t>
            </a:r>
            <a:r>
              <a:rPr lang="en-US" sz="2400" dirty="0">
                <a:latin typeface="Century Gothic"/>
                <a:cs typeface="Century Gothic"/>
              </a:rPr>
              <a:t>, are </a:t>
            </a:r>
            <a:r>
              <a:rPr lang="en-US" sz="2400" dirty="0" smtClean="0">
                <a:latin typeface="Century Gothic"/>
                <a:cs typeface="Century Gothic"/>
              </a:rPr>
              <a:t>correlated </a:t>
            </a:r>
            <a:r>
              <a:rPr lang="en-US" dirty="0"/>
              <a:t>(same as standard bivariate </a:t>
            </a:r>
            <a:r>
              <a:rPr lang="en-US" dirty="0" err="1"/>
              <a:t>corr</a:t>
            </a:r>
            <a:r>
              <a:rPr lang="en-US" dirty="0"/>
              <a:t>)</a:t>
            </a:r>
          </a:p>
          <a:p>
            <a:pPr>
              <a:lnSpc>
                <a:spcPct val="120000"/>
              </a:lnSpc>
              <a:spcAft>
                <a:spcPts val="600"/>
              </a:spcAft>
            </a:pPr>
            <a:endParaRPr lang="en-US" sz="2400" dirty="0">
              <a:latin typeface="Century Gothic"/>
              <a:cs typeface="Century Gothic"/>
            </a:endParaRPr>
          </a:p>
          <a:p>
            <a:pPr marL="0" indent="0">
              <a:spcBef>
                <a:spcPts val="0"/>
              </a:spcBef>
              <a:buNone/>
            </a:pPr>
            <a:endParaRPr lang="en-US" dirty="0">
              <a:latin typeface="Times New Roman"/>
              <a:cs typeface="Times New Roman"/>
            </a:endParaRPr>
          </a:p>
          <a:p>
            <a:pPr lvl="1">
              <a:lnSpc>
                <a:spcPct val="120000"/>
              </a:lnSpc>
            </a:pPr>
            <a:endParaRPr lang="en-US" dirty="0">
              <a:latin typeface="Times New Roman"/>
              <a:cs typeface="Times New Roman"/>
            </a:endParaRPr>
          </a:p>
        </p:txBody>
      </p:sp>
      <p:cxnSp>
        <p:nvCxnSpPr>
          <p:cNvPr id="4" name="Straight Arrow Connector 3"/>
          <p:cNvCxnSpPr/>
          <p:nvPr/>
        </p:nvCxnSpPr>
        <p:spPr>
          <a:xfrm flipV="1">
            <a:off x="3929129" y="4229651"/>
            <a:ext cx="344769" cy="2118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3929129" y="5889022"/>
            <a:ext cx="344769" cy="2599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rot="16200000">
            <a:off x="2673612" y="4906350"/>
            <a:ext cx="2102242" cy="369332"/>
          </a:xfrm>
          <a:prstGeom prst="rect">
            <a:avLst/>
          </a:prstGeom>
          <a:noFill/>
        </p:spPr>
        <p:txBody>
          <a:bodyPr wrap="none" rtlCol="0">
            <a:spAutoFit/>
          </a:bodyPr>
          <a:lstStyle/>
          <a:p>
            <a:r>
              <a:rPr lang="en-US" b="1" dirty="0">
                <a:solidFill>
                  <a:srgbClr val="FF0000"/>
                </a:solidFill>
              </a:rPr>
              <a:t>Time 1 – 6-9 yrs. old</a:t>
            </a:r>
          </a:p>
        </p:txBody>
      </p:sp>
      <p:sp>
        <p:nvSpPr>
          <p:cNvPr id="25" name="Frame 24"/>
          <p:cNvSpPr/>
          <p:nvPr/>
        </p:nvSpPr>
        <p:spPr>
          <a:xfrm>
            <a:off x="3498240" y="3666763"/>
            <a:ext cx="2216760" cy="2819842"/>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8" name="Frame 27"/>
          <p:cNvSpPr/>
          <p:nvPr/>
        </p:nvSpPr>
        <p:spPr>
          <a:xfrm>
            <a:off x="6066997" y="3666763"/>
            <a:ext cx="2010006" cy="2819842"/>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rot="5400000">
            <a:off x="6670972" y="4969564"/>
            <a:ext cx="2336281" cy="369332"/>
          </a:xfrm>
          <a:prstGeom prst="rect">
            <a:avLst/>
          </a:prstGeom>
          <a:noFill/>
        </p:spPr>
        <p:txBody>
          <a:bodyPr wrap="none" rtlCol="0">
            <a:spAutoFit/>
          </a:bodyPr>
          <a:lstStyle/>
          <a:p>
            <a:r>
              <a:rPr lang="en-US" b="1" dirty="0">
                <a:solidFill>
                  <a:srgbClr val="FF0000"/>
                </a:solidFill>
              </a:rPr>
              <a:t>Time 2 – 10-13 yrs. old</a:t>
            </a:r>
          </a:p>
        </p:txBody>
      </p:sp>
      <p:sp>
        <p:nvSpPr>
          <p:cNvPr id="3" name="TextBox 2"/>
          <p:cNvSpPr txBox="1"/>
          <p:nvPr/>
        </p:nvSpPr>
        <p:spPr>
          <a:xfrm>
            <a:off x="4388198" y="3892715"/>
            <a:ext cx="1060103" cy="461665"/>
          </a:xfrm>
          <a:prstGeom prst="rect">
            <a:avLst/>
          </a:prstGeom>
          <a:solidFill>
            <a:srgbClr val="B1DAF5"/>
          </a:solidFill>
        </p:spPr>
        <p:txBody>
          <a:bodyPr wrap="square" rtlCol="0">
            <a:spAutoFit/>
          </a:bodyPr>
          <a:lstStyle/>
          <a:p>
            <a:r>
              <a:rPr lang="en-US" sz="1200" b="1" dirty="0"/>
              <a:t>Spanking: 6-9 yrs. old</a:t>
            </a:r>
          </a:p>
        </p:txBody>
      </p:sp>
      <p:sp>
        <p:nvSpPr>
          <p:cNvPr id="16" name="TextBox 15"/>
          <p:cNvSpPr txBox="1"/>
          <p:nvPr/>
        </p:nvSpPr>
        <p:spPr>
          <a:xfrm>
            <a:off x="4388198" y="5889023"/>
            <a:ext cx="1060103" cy="461665"/>
          </a:xfrm>
          <a:prstGeom prst="rect">
            <a:avLst/>
          </a:prstGeom>
          <a:solidFill>
            <a:srgbClr val="B1DAF5"/>
          </a:solidFill>
        </p:spPr>
        <p:txBody>
          <a:bodyPr wrap="square" rtlCol="0">
            <a:spAutoFit/>
          </a:bodyPr>
          <a:lstStyle/>
          <a:p>
            <a:r>
              <a:rPr lang="en-US" sz="1200" b="1" dirty="0"/>
              <a:t>Aggression: 6-9 yrs. old</a:t>
            </a:r>
          </a:p>
        </p:txBody>
      </p:sp>
      <p:sp>
        <p:nvSpPr>
          <p:cNvPr id="17" name="TextBox 16"/>
          <p:cNvSpPr txBox="1"/>
          <p:nvPr/>
        </p:nvSpPr>
        <p:spPr>
          <a:xfrm>
            <a:off x="5397501" y="3067449"/>
            <a:ext cx="987853" cy="461665"/>
          </a:xfrm>
          <a:prstGeom prst="rect">
            <a:avLst/>
          </a:prstGeom>
          <a:solidFill>
            <a:srgbClr val="B1DAF5"/>
          </a:solidFill>
        </p:spPr>
        <p:txBody>
          <a:bodyPr wrap="square" rtlCol="0">
            <a:spAutoFit/>
          </a:bodyPr>
          <a:lstStyle/>
          <a:p>
            <a:pPr algn="ctr"/>
            <a:r>
              <a:rPr lang="en-US" sz="1200" b="1" dirty="0"/>
              <a:t>4 years</a:t>
            </a:r>
          </a:p>
          <a:p>
            <a:endParaRPr lang="en-US" sz="1200" b="1" dirty="0"/>
          </a:p>
        </p:txBody>
      </p:sp>
      <p:sp>
        <p:nvSpPr>
          <p:cNvPr id="7" name="Right Arrow 6"/>
          <p:cNvSpPr/>
          <p:nvPr/>
        </p:nvSpPr>
        <p:spPr>
          <a:xfrm>
            <a:off x="5546298" y="3359431"/>
            <a:ext cx="651303" cy="13913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20" name="TextBox 19"/>
          <p:cNvSpPr txBox="1"/>
          <p:nvPr/>
        </p:nvSpPr>
        <p:spPr>
          <a:xfrm>
            <a:off x="6197601" y="3892715"/>
            <a:ext cx="1172429" cy="461665"/>
          </a:xfrm>
          <a:prstGeom prst="rect">
            <a:avLst/>
          </a:prstGeom>
          <a:solidFill>
            <a:srgbClr val="B1DAF5"/>
          </a:solidFill>
        </p:spPr>
        <p:txBody>
          <a:bodyPr wrap="square" rtlCol="0">
            <a:spAutoFit/>
          </a:bodyPr>
          <a:lstStyle/>
          <a:p>
            <a:r>
              <a:rPr lang="en-US" sz="1200" b="1" dirty="0"/>
              <a:t>Spanking: 10-13 yrs. old</a:t>
            </a:r>
          </a:p>
        </p:txBody>
      </p:sp>
      <p:sp>
        <p:nvSpPr>
          <p:cNvPr id="21" name="TextBox 20"/>
          <p:cNvSpPr txBox="1"/>
          <p:nvPr/>
        </p:nvSpPr>
        <p:spPr>
          <a:xfrm>
            <a:off x="6197601" y="5926943"/>
            <a:ext cx="1172429" cy="461665"/>
          </a:xfrm>
          <a:prstGeom prst="rect">
            <a:avLst/>
          </a:prstGeom>
          <a:solidFill>
            <a:srgbClr val="B1DAF5"/>
          </a:solidFill>
        </p:spPr>
        <p:txBody>
          <a:bodyPr wrap="square" rtlCol="0">
            <a:spAutoFit/>
          </a:bodyPr>
          <a:lstStyle/>
          <a:p>
            <a:r>
              <a:rPr lang="en-US" sz="1200" b="1" dirty="0"/>
              <a:t>Aggression: 10-13 yrs. old</a:t>
            </a:r>
          </a:p>
        </p:txBody>
      </p:sp>
      <p:sp>
        <p:nvSpPr>
          <p:cNvPr id="8" name="Up-Down Arrow 7"/>
          <p:cNvSpPr/>
          <p:nvPr/>
        </p:nvSpPr>
        <p:spPr>
          <a:xfrm>
            <a:off x="4388197" y="4441527"/>
            <a:ext cx="1009303" cy="1342422"/>
          </a:xfrm>
          <a:prstGeom prst="up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extBox 8"/>
          <p:cNvSpPr txBox="1"/>
          <p:nvPr/>
        </p:nvSpPr>
        <p:spPr>
          <a:xfrm>
            <a:off x="4305300" y="4993620"/>
            <a:ext cx="1143000" cy="261610"/>
          </a:xfrm>
          <a:prstGeom prst="rect">
            <a:avLst/>
          </a:prstGeom>
          <a:noFill/>
        </p:spPr>
        <p:txBody>
          <a:bodyPr wrap="square" rtlCol="0">
            <a:spAutoFit/>
          </a:bodyPr>
          <a:lstStyle/>
          <a:p>
            <a:pPr algn="ctr"/>
            <a:r>
              <a:rPr lang="en-US" sz="1100" b="1" dirty="0"/>
              <a:t>r = .15</a:t>
            </a:r>
          </a:p>
        </p:txBody>
      </p:sp>
      <p:sp>
        <p:nvSpPr>
          <p:cNvPr id="24" name="Up-Down Arrow 23"/>
          <p:cNvSpPr/>
          <p:nvPr/>
        </p:nvSpPr>
        <p:spPr>
          <a:xfrm>
            <a:off x="6197601" y="4441527"/>
            <a:ext cx="1009303" cy="1342422"/>
          </a:xfrm>
          <a:prstGeom prst="up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6" name="TextBox 25"/>
          <p:cNvSpPr txBox="1"/>
          <p:nvPr/>
        </p:nvSpPr>
        <p:spPr>
          <a:xfrm>
            <a:off x="6126020" y="4993620"/>
            <a:ext cx="1143000" cy="261610"/>
          </a:xfrm>
          <a:prstGeom prst="rect">
            <a:avLst/>
          </a:prstGeom>
          <a:noFill/>
        </p:spPr>
        <p:txBody>
          <a:bodyPr wrap="square" rtlCol="0">
            <a:spAutoFit/>
          </a:bodyPr>
          <a:lstStyle/>
          <a:p>
            <a:pPr algn="ctr"/>
            <a:r>
              <a:rPr lang="en-US" sz="1100" b="1" dirty="0"/>
              <a:t>r = .21</a:t>
            </a:r>
          </a:p>
        </p:txBody>
      </p:sp>
      <p:cxnSp>
        <p:nvCxnSpPr>
          <p:cNvPr id="23" name="Straight Arrow Connector 22"/>
          <p:cNvCxnSpPr/>
          <p:nvPr/>
        </p:nvCxnSpPr>
        <p:spPr>
          <a:xfrm flipH="1" flipV="1">
            <a:off x="7270774" y="4229650"/>
            <a:ext cx="347472" cy="2008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H="1">
            <a:off x="7269020" y="5889022"/>
            <a:ext cx="349226" cy="2599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8501794" y="4365359"/>
            <a:ext cx="1866900" cy="646331"/>
          </a:xfrm>
          <a:prstGeom prst="rect">
            <a:avLst/>
          </a:prstGeom>
          <a:noFill/>
        </p:spPr>
        <p:txBody>
          <a:bodyPr wrap="square" rtlCol="0">
            <a:spAutoFit/>
          </a:bodyPr>
          <a:lstStyle/>
          <a:p>
            <a:r>
              <a:rPr lang="en-US" dirty="0"/>
              <a:t>Establishes covariance</a:t>
            </a:r>
          </a:p>
        </p:txBody>
      </p:sp>
    </p:spTree>
    <p:extLst>
      <p:ext uri="{BB962C8B-B14F-4D97-AF65-F5344CB8AC3E}">
        <p14:creationId xmlns:p14="http://schemas.microsoft.com/office/powerpoint/2010/main" val="30688058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P spid="28" grpId="0" animBg="1"/>
      <p:bldP spid="40" grpId="0"/>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4781"/>
            <a:ext cx="8913813" cy="612244"/>
          </a:xfrm>
        </p:spPr>
        <p:txBody>
          <a:bodyPr>
            <a:normAutofit/>
          </a:bodyPr>
          <a:lstStyle/>
          <a:p>
            <a:r>
              <a:rPr lang="en-US" sz="2600" dirty="0"/>
              <a:t>Longitudinal designs - Example</a:t>
            </a:r>
          </a:p>
        </p:txBody>
      </p:sp>
      <p:sp>
        <p:nvSpPr>
          <p:cNvPr id="5" name="Content Placeholder 2"/>
          <p:cNvSpPr>
            <a:spLocks noGrp="1"/>
          </p:cNvSpPr>
          <p:nvPr>
            <p:ph idx="1"/>
          </p:nvPr>
        </p:nvSpPr>
        <p:spPr>
          <a:xfrm>
            <a:off x="1825752" y="1086900"/>
            <a:ext cx="8503920" cy="5155931"/>
          </a:xfrm>
        </p:spPr>
        <p:txBody>
          <a:bodyPr>
            <a:noAutofit/>
          </a:bodyPr>
          <a:lstStyle/>
          <a:p>
            <a:pPr>
              <a:lnSpc>
                <a:spcPct val="120000"/>
              </a:lnSpc>
            </a:pPr>
            <a:r>
              <a:rPr lang="en-US" sz="2400" dirty="0">
                <a:latin typeface="Century Gothic"/>
                <a:cs typeface="Century Gothic"/>
              </a:rPr>
              <a:t>Interpreting results from longitudinal studies</a:t>
            </a:r>
          </a:p>
          <a:p>
            <a:pPr>
              <a:lnSpc>
                <a:spcPct val="120000"/>
              </a:lnSpc>
              <a:spcAft>
                <a:spcPts val="600"/>
              </a:spcAft>
            </a:pPr>
            <a:r>
              <a:rPr lang="en-US" sz="2400" dirty="0">
                <a:solidFill>
                  <a:schemeClr val="accent2"/>
                </a:solidFill>
                <a:latin typeface="Century Gothic"/>
                <a:cs typeface="Century Gothic"/>
              </a:rPr>
              <a:t>Autocorrelations:                                                              </a:t>
            </a:r>
            <a:r>
              <a:rPr lang="en-US" sz="2400" dirty="0">
                <a:latin typeface="Century Gothic"/>
                <a:cs typeface="Century Gothic"/>
              </a:rPr>
              <a:t>The degree to which one variable, </a:t>
            </a:r>
            <a:r>
              <a:rPr lang="en-US" sz="2400" b="1" dirty="0">
                <a:latin typeface="Century Gothic"/>
                <a:cs typeface="Century Gothic"/>
              </a:rPr>
              <a:t>measured                     at two points in time</a:t>
            </a:r>
            <a:r>
              <a:rPr lang="en-US" sz="2400" dirty="0">
                <a:latin typeface="Century Gothic"/>
                <a:cs typeface="Century Gothic"/>
              </a:rPr>
              <a:t>, is correlated with itself</a:t>
            </a:r>
          </a:p>
          <a:p>
            <a:pPr marL="0" indent="0">
              <a:spcBef>
                <a:spcPts val="0"/>
              </a:spcBef>
              <a:buNone/>
            </a:pPr>
            <a:endParaRPr lang="en-US" dirty="0">
              <a:latin typeface="Times New Roman"/>
              <a:cs typeface="Times New Roman"/>
            </a:endParaRPr>
          </a:p>
          <a:p>
            <a:pPr lvl="1">
              <a:lnSpc>
                <a:spcPct val="120000"/>
              </a:lnSpc>
            </a:pPr>
            <a:endParaRPr lang="en-US" dirty="0">
              <a:latin typeface="Times New Roman"/>
              <a:cs typeface="Times New Roman"/>
            </a:endParaRPr>
          </a:p>
        </p:txBody>
      </p:sp>
      <p:sp>
        <p:nvSpPr>
          <p:cNvPr id="16" name="Frame 15"/>
          <p:cNvSpPr/>
          <p:nvPr/>
        </p:nvSpPr>
        <p:spPr>
          <a:xfrm>
            <a:off x="3652862" y="3622591"/>
            <a:ext cx="4640792" cy="1369064"/>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TextBox 16"/>
          <p:cNvSpPr txBox="1"/>
          <p:nvPr/>
        </p:nvSpPr>
        <p:spPr>
          <a:xfrm>
            <a:off x="5110283" y="3622592"/>
            <a:ext cx="1245854" cy="430887"/>
          </a:xfrm>
          <a:prstGeom prst="rect">
            <a:avLst/>
          </a:prstGeom>
          <a:noFill/>
        </p:spPr>
        <p:txBody>
          <a:bodyPr wrap="none" rtlCol="0">
            <a:spAutoFit/>
          </a:bodyPr>
          <a:lstStyle/>
          <a:p>
            <a:r>
              <a:rPr lang="en-US" sz="2200" b="1" dirty="0">
                <a:solidFill>
                  <a:schemeClr val="tx2"/>
                </a:solidFill>
              </a:rPr>
              <a:t>Spanking</a:t>
            </a:r>
          </a:p>
        </p:txBody>
      </p:sp>
      <p:cxnSp>
        <p:nvCxnSpPr>
          <p:cNvPr id="20" name="Straight Arrow Connector 19"/>
          <p:cNvCxnSpPr/>
          <p:nvPr/>
        </p:nvCxnSpPr>
        <p:spPr>
          <a:xfrm flipV="1">
            <a:off x="4893727" y="3991712"/>
            <a:ext cx="252539" cy="2118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flipV="1">
            <a:off x="6778488" y="3991712"/>
            <a:ext cx="267255" cy="2118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Frame 22"/>
          <p:cNvSpPr/>
          <p:nvPr/>
        </p:nvSpPr>
        <p:spPr>
          <a:xfrm>
            <a:off x="3652862" y="5166141"/>
            <a:ext cx="4640792" cy="1369064"/>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4" name="TextBox 23"/>
          <p:cNvSpPr txBox="1"/>
          <p:nvPr/>
        </p:nvSpPr>
        <p:spPr>
          <a:xfrm>
            <a:off x="5135222" y="6069501"/>
            <a:ext cx="1461490" cy="430887"/>
          </a:xfrm>
          <a:prstGeom prst="rect">
            <a:avLst/>
          </a:prstGeom>
          <a:noFill/>
        </p:spPr>
        <p:txBody>
          <a:bodyPr wrap="none" rtlCol="0">
            <a:spAutoFit/>
          </a:bodyPr>
          <a:lstStyle/>
          <a:p>
            <a:r>
              <a:rPr lang="en-US" sz="2200" b="1" dirty="0">
                <a:solidFill>
                  <a:schemeClr val="tx2"/>
                </a:solidFill>
              </a:rPr>
              <a:t>Aggression</a:t>
            </a:r>
          </a:p>
        </p:txBody>
      </p:sp>
      <p:cxnSp>
        <p:nvCxnSpPr>
          <p:cNvPr id="26" name="Straight Arrow Connector 25"/>
          <p:cNvCxnSpPr/>
          <p:nvPr/>
        </p:nvCxnSpPr>
        <p:spPr>
          <a:xfrm>
            <a:off x="4961928" y="5989670"/>
            <a:ext cx="195381" cy="161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H="1">
            <a:off x="6789531" y="6000713"/>
            <a:ext cx="178907" cy="161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096974" y="4292488"/>
            <a:ext cx="1300526" cy="523220"/>
          </a:xfrm>
          <a:prstGeom prst="rect">
            <a:avLst/>
          </a:prstGeom>
          <a:solidFill>
            <a:srgbClr val="B1DAF5"/>
          </a:solidFill>
        </p:spPr>
        <p:txBody>
          <a:bodyPr wrap="square" rtlCol="0">
            <a:spAutoFit/>
          </a:bodyPr>
          <a:lstStyle/>
          <a:p>
            <a:r>
              <a:rPr lang="en-US" sz="1400" b="1" dirty="0"/>
              <a:t>Spanking: 6-9 yrs. old</a:t>
            </a:r>
          </a:p>
        </p:txBody>
      </p:sp>
      <p:sp>
        <p:nvSpPr>
          <p:cNvPr id="19" name="TextBox 18"/>
          <p:cNvSpPr txBox="1"/>
          <p:nvPr/>
        </p:nvSpPr>
        <p:spPr>
          <a:xfrm>
            <a:off x="6617250" y="4330252"/>
            <a:ext cx="1282110" cy="523220"/>
          </a:xfrm>
          <a:prstGeom prst="rect">
            <a:avLst/>
          </a:prstGeom>
          <a:solidFill>
            <a:srgbClr val="B1DAF5"/>
          </a:solidFill>
        </p:spPr>
        <p:txBody>
          <a:bodyPr wrap="square" rtlCol="0">
            <a:spAutoFit/>
          </a:bodyPr>
          <a:lstStyle/>
          <a:p>
            <a:r>
              <a:rPr lang="en-US" sz="1400" b="1" dirty="0"/>
              <a:t>Spanking: 10-13 </a:t>
            </a:r>
            <a:r>
              <a:rPr lang="en-US" sz="1400" b="1" dirty="0" err="1"/>
              <a:t>yrs</a:t>
            </a:r>
            <a:r>
              <a:rPr lang="en-US" sz="1400" b="1" dirty="0"/>
              <a:t> old</a:t>
            </a:r>
          </a:p>
        </p:txBody>
      </p:sp>
      <p:sp>
        <p:nvSpPr>
          <p:cNvPr id="3" name="Right Arrow 2"/>
          <p:cNvSpPr/>
          <p:nvPr/>
        </p:nvSpPr>
        <p:spPr>
          <a:xfrm>
            <a:off x="5486400" y="4330252"/>
            <a:ext cx="978408" cy="48463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2" name="TextBox 21"/>
          <p:cNvSpPr txBox="1"/>
          <p:nvPr/>
        </p:nvSpPr>
        <p:spPr>
          <a:xfrm>
            <a:off x="5390191" y="4447520"/>
            <a:ext cx="1143000" cy="261610"/>
          </a:xfrm>
          <a:prstGeom prst="rect">
            <a:avLst/>
          </a:prstGeom>
          <a:noFill/>
        </p:spPr>
        <p:txBody>
          <a:bodyPr wrap="square" rtlCol="0">
            <a:spAutoFit/>
          </a:bodyPr>
          <a:lstStyle/>
          <a:p>
            <a:pPr algn="ctr"/>
            <a:r>
              <a:rPr lang="en-US" sz="1100" b="1" dirty="0"/>
              <a:t>r = .09</a:t>
            </a:r>
          </a:p>
        </p:txBody>
      </p:sp>
      <p:sp>
        <p:nvSpPr>
          <p:cNvPr id="30" name="TextBox 29"/>
          <p:cNvSpPr txBox="1"/>
          <p:nvPr/>
        </p:nvSpPr>
        <p:spPr>
          <a:xfrm>
            <a:off x="4098082" y="5418506"/>
            <a:ext cx="1300526" cy="523220"/>
          </a:xfrm>
          <a:prstGeom prst="rect">
            <a:avLst/>
          </a:prstGeom>
          <a:solidFill>
            <a:srgbClr val="B1DAF5"/>
          </a:solidFill>
        </p:spPr>
        <p:txBody>
          <a:bodyPr wrap="square" rtlCol="0">
            <a:spAutoFit/>
          </a:bodyPr>
          <a:lstStyle/>
          <a:p>
            <a:r>
              <a:rPr lang="en-US" sz="1400" b="1" dirty="0"/>
              <a:t>Aggression: 6-9 yrs. old</a:t>
            </a:r>
          </a:p>
        </p:txBody>
      </p:sp>
      <p:sp>
        <p:nvSpPr>
          <p:cNvPr id="31" name="TextBox 30"/>
          <p:cNvSpPr txBox="1"/>
          <p:nvPr/>
        </p:nvSpPr>
        <p:spPr>
          <a:xfrm>
            <a:off x="6618358" y="5456270"/>
            <a:ext cx="1282110" cy="523220"/>
          </a:xfrm>
          <a:prstGeom prst="rect">
            <a:avLst/>
          </a:prstGeom>
          <a:solidFill>
            <a:srgbClr val="B1DAF5"/>
          </a:solidFill>
        </p:spPr>
        <p:txBody>
          <a:bodyPr wrap="square" rtlCol="0">
            <a:spAutoFit/>
          </a:bodyPr>
          <a:lstStyle/>
          <a:p>
            <a:r>
              <a:rPr lang="en-US" sz="1400" b="1" dirty="0"/>
              <a:t>Aggression: 10-13 </a:t>
            </a:r>
            <a:r>
              <a:rPr lang="en-US" sz="1400" b="1" dirty="0" err="1"/>
              <a:t>yrs</a:t>
            </a:r>
            <a:r>
              <a:rPr lang="en-US" sz="1400" b="1" dirty="0"/>
              <a:t> old</a:t>
            </a:r>
          </a:p>
        </p:txBody>
      </p:sp>
      <p:sp>
        <p:nvSpPr>
          <p:cNvPr id="4" name="Right Arrow 3"/>
          <p:cNvSpPr/>
          <p:nvPr/>
        </p:nvSpPr>
        <p:spPr>
          <a:xfrm>
            <a:off x="5486400" y="5456270"/>
            <a:ext cx="978408" cy="48463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3" name="TextBox 32"/>
          <p:cNvSpPr txBox="1"/>
          <p:nvPr/>
        </p:nvSpPr>
        <p:spPr>
          <a:xfrm>
            <a:off x="5390191" y="5563296"/>
            <a:ext cx="1143000" cy="261610"/>
          </a:xfrm>
          <a:prstGeom prst="rect">
            <a:avLst/>
          </a:prstGeom>
          <a:noFill/>
        </p:spPr>
        <p:txBody>
          <a:bodyPr wrap="square" rtlCol="0">
            <a:spAutoFit/>
          </a:bodyPr>
          <a:lstStyle/>
          <a:p>
            <a:pPr algn="ctr"/>
            <a:r>
              <a:rPr lang="en-US" sz="1100" b="1" dirty="0"/>
              <a:t>r = .18</a:t>
            </a:r>
          </a:p>
        </p:txBody>
      </p:sp>
    </p:spTree>
    <p:extLst>
      <p:ext uri="{BB962C8B-B14F-4D97-AF65-F5344CB8AC3E}">
        <p14:creationId xmlns:p14="http://schemas.microsoft.com/office/powerpoint/2010/main" val="8440700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3" grpId="0" animBg="1"/>
      <p:bldP spid="2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4781"/>
            <a:ext cx="8913813" cy="612244"/>
          </a:xfrm>
        </p:spPr>
        <p:txBody>
          <a:bodyPr>
            <a:normAutofit/>
          </a:bodyPr>
          <a:lstStyle/>
          <a:p>
            <a:r>
              <a:rPr lang="en-US" sz="2600" dirty="0"/>
              <a:t>Longitudinal designs - Example</a:t>
            </a:r>
          </a:p>
        </p:txBody>
      </p:sp>
      <p:sp>
        <p:nvSpPr>
          <p:cNvPr id="5" name="Content Placeholder 2"/>
          <p:cNvSpPr>
            <a:spLocks noGrp="1"/>
          </p:cNvSpPr>
          <p:nvPr>
            <p:ph idx="1"/>
          </p:nvPr>
        </p:nvSpPr>
        <p:spPr>
          <a:xfrm>
            <a:off x="1825752" y="1330675"/>
            <a:ext cx="8503920" cy="5155931"/>
          </a:xfrm>
        </p:spPr>
        <p:txBody>
          <a:bodyPr>
            <a:noAutofit/>
          </a:bodyPr>
          <a:lstStyle/>
          <a:p>
            <a:pPr>
              <a:lnSpc>
                <a:spcPct val="120000"/>
              </a:lnSpc>
            </a:pPr>
            <a:r>
              <a:rPr lang="en-US" sz="2400" dirty="0">
                <a:latin typeface="Century Gothic"/>
                <a:cs typeface="Century Gothic"/>
              </a:rPr>
              <a:t>Interpreting results from longitudinal studies</a:t>
            </a:r>
          </a:p>
          <a:p>
            <a:pPr>
              <a:lnSpc>
                <a:spcPct val="120000"/>
              </a:lnSpc>
              <a:spcAft>
                <a:spcPts val="600"/>
              </a:spcAft>
            </a:pPr>
            <a:r>
              <a:rPr lang="en-US" sz="2400" dirty="0">
                <a:solidFill>
                  <a:schemeClr val="accent2"/>
                </a:solidFill>
                <a:latin typeface="Century Gothic"/>
                <a:cs typeface="Century Gothic"/>
              </a:rPr>
              <a:t>Cross-lag correlations:                                                              </a:t>
            </a:r>
            <a:r>
              <a:rPr lang="en-US" sz="2400" dirty="0">
                <a:latin typeface="Century Gothic"/>
                <a:cs typeface="Century Gothic"/>
              </a:rPr>
              <a:t>The degree to which the                                            earlier measure of one                                            variable is correlated with                                                         the later measure of the                                                other variable</a:t>
            </a:r>
          </a:p>
          <a:p>
            <a:pPr marL="0" indent="0">
              <a:spcBef>
                <a:spcPts val="0"/>
              </a:spcBef>
              <a:buNone/>
            </a:pPr>
            <a:endParaRPr lang="en-US" dirty="0">
              <a:latin typeface="Times New Roman"/>
              <a:cs typeface="Times New Roman"/>
            </a:endParaRPr>
          </a:p>
          <a:p>
            <a:pPr lvl="1">
              <a:lnSpc>
                <a:spcPct val="120000"/>
              </a:lnSpc>
            </a:pPr>
            <a:endParaRPr lang="en-US" dirty="0">
              <a:latin typeface="Times New Roman"/>
              <a:cs typeface="Times New Roman"/>
            </a:endParaRPr>
          </a:p>
        </p:txBody>
      </p:sp>
      <p:sp>
        <p:nvSpPr>
          <p:cNvPr id="28" name="Frame 27"/>
          <p:cNvSpPr/>
          <p:nvPr/>
        </p:nvSpPr>
        <p:spPr>
          <a:xfrm>
            <a:off x="6470676" y="2254738"/>
            <a:ext cx="3967137" cy="3009551"/>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9" name="TextBox 28"/>
          <p:cNvSpPr txBox="1"/>
          <p:nvPr/>
        </p:nvSpPr>
        <p:spPr>
          <a:xfrm>
            <a:off x="2069733" y="5071659"/>
            <a:ext cx="3500575" cy="646331"/>
          </a:xfrm>
          <a:prstGeom prst="rect">
            <a:avLst/>
          </a:prstGeom>
          <a:noFill/>
        </p:spPr>
        <p:txBody>
          <a:bodyPr wrap="square" rtlCol="0">
            <a:spAutoFit/>
          </a:bodyPr>
          <a:lstStyle/>
          <a:p>
            <a:pPr algn="ctr"/>
            <a:r>
              <a:rPr lang="en-US" dirty="0">
                <a:solidFill>
                  <a:srgbClr val="D70F1F"/>
                </a:solidFill>
                <a:latin typeface="Chalkboard"/>
                <a:cs typeface="Chalkboard"/>
              </a:rPr>
              <a:t>Of primary interest to longitudinal researchers</a:t>
            </a:r>
          </a:p>
        </p:txBody>
      </p:sp>
      <p:pic>
        <p:nvPicPr>
          <p:cNvPr id="30" name="Picture 29"/>
          <p:cNvPicPr>
            <a:picLocks noChangeAspect="1"/>
          </p:cNvPicPr>
          <p:nvPr/>
        </p:nvPicPr>
        <p:blipFill rotWithShape="1">
          <a:blip r:embed="rId3"/>
          <a:srcRect l="44571" t="-8257" r="-758" b="-1"/>
          <a:stretch/>
        </p:blipFill>
        <p:spPr>
          <a:xfrm flipV="1">
            <a:off x="5080911" y="4592386"/>
            <a:ext cx="643999" cy="824524"/>
          </a:xfrm>
          <a:prstGeom prst="rect">
            <a:avLst/>
          </a:prstGeom>
        </p:spPr>
      </p:pic>
      <p:sp>
        <p:nvSpPr>
          <p:cNvPr id="3" name="Rounded Rectangle 2"/>
          <p:cNvSpPr/>
          <p:nvPr/>
        </p:nvSpPr>
        <p:spPr>
          <a:xfrm>
            <a:off x="6470676" y="5372739"/>
            <a:ext cx="3967137" cy="524481"/>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600" dirty="0" smtClean="0">
                <a:solidFill>
                  <a:schemeClr val="tx2"/>
                </a:solidFill>
              </a:rPr>
              <a:t>Aggression at Time 1 was NOT associated with spanking at Time 2</a:t>
            </a:r>
            <a:endParaRPr lang="en-US" sz="1600" dirty="0">
              <a:solidFill>
                <a:schemeClr val="tx2"/>
              </a:solidFill>
            </a:endParaRPr>
          </a:p>
        </p:txBody>
      </p:sp>
      <p:sp>
        <p:nvSpPr>
          <p:cNvPr id="31" name="Rounded Rectangle 30"/>
          <p:cNvSpPr/>
          <p:nvPr/>
        </p:nvSpPr>
        <p:spPr>
          <a:xfrm>
            <a:off x="6470676" y="5994405"/>
            <a:ext cx="3967137" cy="524481"/>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Spanking at Time 1 WAS associated with aggression at Time 2</a:t>
            </a:r>
            <a:endParaRPr lang="en-US" sz="1600" dirty="0">
              <a:solidFill>
                <a:schemeClr val="tx2"/>
              </a:solidFill>
            </a:endParaRPr>
          </a:p>
        </p:txBody>
      </p:sp>
      <p:sp>
        <p:nvSpPr>
          <p:cNvPr id="4" name="TextBox 3"/>
          <p:cNvSpPr txBox="1"/>
          <p:nvPr/>
        </p:nvSpPr>
        <p:spPr>
          <a:xfrm>
            <a:off x="6006850" y="6002855"/>
            <a:ext cx="441146" cy="461665"/>
          </a:xfrm>
          <a:prstGeom prst="rect">
            <a:avLst/>
          </a:prstGeom>
          <a:noFill/>
        </p:spPr>
        <p:txBody>
          <a:bodyPr wrap="none" rtlCol="0">
            <a:spAutoFit/>
          </a:bodyPr>
          <a:lstStyle/>
          <a:p>
            <a:r>
              <a:rPr lang="en-US" sz="2400" dirty="0">
                <a:solidFill>
                  <a:schemeClr val="accent2"/>
                </a:solidFill>
                <a:latin typeface="Zapf Dingbats"/>
                <a:ea typeface="Zapf Dingbats"/>
                <a:cs typeface="Zapf Dingbats"/>
                <a:sym typeface="Zapf Dingbats"/>
              </a:rPr>
              <a:t>★</a:t>
            </a:r>
            <a:endParaRPr lang="en-US" sz="2400" dirty="0">
              <a:solidFill>
                <a:schemeClr val="accent2"/>
              </a:solidFill>
            </a:endParaRPr>
          </a:p>
        </p:txBody>
      </p:sp>
      <p:sp>
        <p:nvSpPr>
          <p:cNvPr id="11" name="TextBox 10"/>
          <p:cNvSpPr txBox="1"/>
          <p:nvPr/>
        </p:nvSpPr>
        <p:spPr>
          <a:xfrm>
            <a:off x="6604396" y="2446505"/>
            <a:ext cx="1300526" cy="523220"/>
          </a:xfrm>
          <a:prstGeom prst="rect">
            <a:avLst/>
          </a:prstGeom>
          <a:solidFill>
            <a:srgbClr val="B1DAF5"/>
          </a:solidFill>
        </p:spPr>
        <p:txBody>
          <a:bodyPr wrap="square" rtlCol="0">
            <a:spAutoFit/>
          </a:bodyPr>
          <a:lstStyle/>
          <a:p>
            <a:r>
              <a:rPr lang="en-US" sz="1400" b="1" dirty="0"/>
              <a:t>Spanking: 6-9 yrs. old</a:t>
            </a:r>
          </a:p>
        </p:txBody>
      </p:sp>
      <p:sp>
        <p:nvSpPr>
          <p:cNvPr id="12" name="TextBox 11"/>
          <p:cNvSpPr txBox="1"/>
          <p:nvPr/>
        </p:nvSpPr>
        <p:spPr>
          <a:xfrm>
            <a:off x="8996564" y="2446505"/>
            <a:ext cx="1282110" cy="523220"/>
          </a:xfrm>
          <a:prstGeom prst="rect">
            <a:avLst/>
          </a:prstGeom>
          <a:solidFill>
            <a:srgbClr val="B1DAF5"/>
          </a:solidFill>
        </p:spPr>
        <p:txBody>
          <a:bodyPr wrap="square" rtlCol="0">
            <a:spAutoFit/>
          </a:bodyPr>
          <a:lstStyle/>
          <a:p>
            <a:r>
              <a:rPr lang="en-US" sz="1400" b="1" dirty="0"/>
              <a:t>Spanking: 10-13 </a:t>
            </a:r>
            <a:r>
              <a:rPr lang="en-US" sz="1400" b="1" dirty="0" err="1"/>
              <a:t>yrs</a:t>
            </a:r>
            <a:r>
              <a:rPr lang="en-US" sz="1400" b="1" dirty="0"/>
              <a:t> old</a:t>
            </a:r>
          </a:p>
        </p:txBody>
      </p:sp>
      <p:sp>
        <p:nvSpPr>
          <p:cNvPr id="13" name="TextBox 12"/>
          <p:cNvSpPr txBox="1"/>
          <p:nvPr/>
        </p:nvSpPr>
        <p:spPr>
          <a:xfrm>
            <a:off x="6604396" y="4609245"/>
            <a:ext cx="1300526" cy="523220"/>
          </a:xfrm>
          <a:prstGeom prst="rect">
            <a:avLst/>
          </a:prstGeom>
          <a:solidFill>
            <a:srgbClr val="B1DAF5"/>
          </a:solidFill>
        </p:spPr>
        <p:txBody>
          <a:bodyPr wrap="square" rtlCol="0">
            <a:spAutoFit/>
          </a:bodyPr>
          <a:lstStyle/>
          <a:p>
            <a:r>
              <a:rPr lang="en-US" sz="1400" b="1" dirty="0"/>
              <a:t>Aggression: 6-9 yrs. old</a:t>
            </a:r>
          </a:p>
        </p:txBody>
      </p:sp>
      <p:sp>
        <p:nvSpPr>
          <p:cNvPr id="14" name="TextBox 13"/>
          <p:cNvSpPr txBox="1"/>
          <p:nvPr/>
        </p:nvSpPr>
        <p:spPr>
          <a:xfrm>
            <a:off x="8996564" y="4609245"/>
            <a:ext cx="1282110" cy="523220"/>
          </a:xfrm>
          <a:prstGeom prst="rect">
            <a:avLst/>
          </a:prstGeom>
          <a:solidFill>
            <a:srgbClr val="B1DAF5"/>
          </a:solidFill>
        </p:spPr>
        <p:txBody>
          <a:bodyPr wrap="square" rtlCol="0">
            <a:spAutoFit/>
          </a:bodyPr>
          <a:lstStyle/>
          <a:p>
            <a:r>
              <a:rPr lang="en-US" sz="1400" b="1" dirty="0"/>
              <a:t>Aggression: 10-13 </a:t>
            </a:r>
            <a:r>
              <a:rPr lang="en-US" sz="1400" b="1" dirty="0" err="1"/>
              <a:t>yrs</a:t>
            </a:r>
            <a:r>
              <a:rPr lang="en-US" sz="1400" b="1" dirty="0"/>
              <a:t> old</a:t>
            </a:r>
          </a:p>
        </p:txBody>
      </p:sp>
      <p:sp>
        <p:nvSpPr>
          <p:cNvPr id="6" name="Right Arrow 5"/>
          <p:cNvSpPr/>
          <p:nvPr/>
        </p:nvSpPr>
        <p:spPr>
          <a:xfrm rot="18397395">
            <a:off x="7475180" y="3490538"/>
            <a:ext cx="1966105" cy="607841"/>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r"/>
            <a:r>
              <a:rPr lang="en-US" sz="1400" b="1" dirty="0"/>
              <a:t>r = .04</a:t>
            </a:r>
          </a:p>
        </p:txBody>
      </p:sp>
      <p:sp>
        <p:nvSpPr>
          <p:cNvPr id="16" name="Right Arrow 15"/>
          <p:cNvSpPr/>
          <p:nvPr/>
        </p:nvSpPr>
        <p:spPr>
          <a:xfrm rot="3162223">
            <a:off x="7468101" y="3486447"/>
            <a:ext cx="1966105" cy="607841"/>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400" b="1" dirty="0">
                <a:solidFill>
                  <a:schemeClr val="bg1"/>
                </a:solidFill>
              </a:rPr>
              <a:t>r = .44*</a:t>
            </a:r>
          </a:p>
        </p:txBody>
      </p:sp>
      <p:sp>
        <p:nvSpPr>
          <p:cNvPr id="17" name="TextBox 16"/>
          <p:cNvSpPr txBox="1"/>
          <p:nvPr/>
        </p:nvSpPr>
        <p:spPr>
          <a:xfrm>
            <a:off x="2069733" y="5840274"/>
            <a:ext cx="3500575" cy="923330"/>
          </a:xfrm>
          <a:prstGeom prst="rect">
            <a:avLst/>
          </a:prstGeom>
          <a:noFill/>
        </p:spPr>
        <p:txBody>
          <a:bodyPr wrap="square" rtlCol="0">
            <a:spAutoFit/>
          </a:bodyPr>
          <a:lstStyle/>
          <a:p>
            <a:pPr algn="ctr"/>
            <a:r>
              <a:rPr lang="en-US" dirty="0">
                <a:solidFill>
                  <a:srgbClr val="D70F1F"/>
                </a:solidFill>
                <a:latin typeface="Chalkboard"/>
                <a:cs typeface="Chalkboard"/>
              </a:rPr>
              <a:t>Establishes temporal precedence, which accounts for directionality issue</a:t>
            </a:r>
          </a:p>
        </p:txBody>
      </p:sp>
    </p:spTree>
    <p:extLst>
      <p:ext uri="{BB962C8B-B14F-4D97-AF65-F5344CB8AC3E}">
        <p14:creationId xmlns:p14="http://schemas.microsoft.com/office/powerpoint/2010/main" val="20705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 grpId="0" animBg="1"/>
      <p:bldP spid="31" grpId="0" animBg="1"/>
      <p:bldP spid="4"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4781"/>
            <a:ext cx="8913813" cy="612244"/>
          </a:xfrm>
        </p:spPr>
        <p:txBody>
          <a:bodyPr>
            <a:normAutofit/>
          </a:bodyPr>
          <a:lstStyle/>
          <a:p>
            <a:r>
              <a:rPr lang="en-US" sz="2600" dirty="0"/>
              <a:t>Longitudinal designs - Example</a:t>
            </a:r>
          </a:p>
        </p:txBody>
      </p:sp>
      <p:sp>
        <p:nvSpPr>
          <p:cNvPr id="5" name="Content Placeholder 2"/>
          <p:cNvSpPr>
            <a:spLocks noGrp="1"/>
          </p:cNvSpPr>
          <p:nvPr>
            <p:ph idx="1"/>
          </p:nvPr>
        </p:nvSpPr>
        <p:spPr>
          <a:xfrm>
            <a:off x="1825752" y="1330675"/>
            <a:ext cx="8503920" cy="5155931"/>
          </a:xfrm>
        </p:spPr>
        <p:txBody>
          <a:bodyPr>
            <a:noAutofit/>
          </a:bodyPr>
          <a:lstStyle/>
          <a:p>
            <a:pPr>
              <a:lnSpc>
                <a:spcPct val="120000"/>
              </a:lnSpc>
            </a:pPr>
            <a:r>
              <a:rPr lang="en-US" sz="2400" dirty="0">
                <a:latin typeface="Century Gothic"/>
                <a:cs typeface="Century Gothic"/>
              </a:rPr>
              <a:t>Interpreting results from longitudinal studies</a:t>
            </a:r>
          </a:p>
          <a:p>
            <a:pPr>
              <a:lnSpc>
                <a:spcPct val="120000"/>
              </a:lnSpc>
              <a:spcAft>
                <a:spcPts val="600"/>
              </a:spcAft>
            </a:pPr>
            <a:r>
              <a:rPr lang="en-US" sz="2400" dirty="0">
                <a:solidFill>
                  <a:schemeClr val="accent2"/>
                </a:solidFill>
                <a:latin typeface="Century Gothic"/>
                <a:cs typeface="Century Gothic"/>
              </a:rPr>
              <a:t>Cross-lag correlations:                                                              </a:t>
            </a:r>
            <a:r>
              <a:rPr lang="en-US" sz="2400" dirty="0">
                <a:latin typeface="Century Gothic"/>
                <a:cs typeface="Century Gothic"/>
              </a:rPr>
              <a:t>The degree to which the                                            earlier measure of one                                            variable is correlated with                                                         the later measure of the                                                other variable</a:t>
            </a:r>
          </a:p>
        </p:txBody>
      </p:sp>
      <p:sp>
        <p:nvSpPr>
          <p:cNvPr id="28" name="Frame 27"/>
          <p:cNvSpPr/>
          <p:nvPr/>
        </p:nvSpPr>
        <p:spPr>
          <a:xfrm>
            <a:off x="6470676" y="2254738"/>
            <a:ext cx="3967137" cy="3009551"/>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 name="Rounded Rectangle 2"/>
          <p:cNvSpPr/>
          <p:nvPr/>
        </p:nvSpPr>
        <p:spPr>
          <a:xfrm>
            <a:off x="6470676" y="5372739"/>
            <a:ext cx="3967137" cy="524481"/>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600" dirty="0" smtClean="0">
                <a:solidFill>
                  <a:schemeClr val="tx2"/>
                </a:solidFill>
              </a:rPr>
              <a:t>Aggression at Time 1 WAS associated with spanking at Time 2</a:t>
            </a:r>
            <a:endParaRPr lang="en-US" sz="1600" dirty="0">
              <a:solidFill>
                <a:schemeClr val="tx2"/>
              </a:solidFill>
            </a:endParaRPr>
          </a:p>
        </p:txBody>
      </p:sp>
      <p:sp>
        <p:nvSpPr>
          <p:cNvPr id="31" name="Rounded Rectangle 30"/>
          <p:cNvSpPr/>
          <p:nvPr/>
        </p:nvSpPr>
        <p:spPr>
          <a:xfrm>
            <a:off x="6470676" y="5994405"/>
            <a:ext cx="3967137" cy="524481"/>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Spanking at Time 1 was NOT associated with aggression at Time 2</a:t>
            </a:r>
            <a:endParaRPr lang="en-US" sz="1600" dirty="0">
              <a:solidFill>
                <a:schemeClr val="tx2"/>
              </a:solidFill>
            </a:endParaRPr>
          </a:p>
        </p:txBody>
      </p:sp>
      <p:sp>
        <p:nvSpPr>
          <p:cNvPr id="4" name="TextBox 3"/>
          <p:cNvSpPr txBox="1"/>
          <p:nvPr/>
        </p:nvSpPr>
        <p:spPr>
          <a:xfrm>
            <a:off x="5920751" y="5405836"/>
            <a:ext cx="441146" cy="461665"/>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en-US" sz="2400" dirty="0">
                <a:solidFill>
                  <a:schemeClr val="accent2"/>
                </a:solidFill>
                <a:latin typeface="Zapf Dingbats"/>
                <a:ea typeface="Zapf Dingbats"/>
                <a:cs typeface="Zapf Dingbats"/>
                <a:sym typeface="Zapf Dingbats"/>
              </a:rPr>
              <a:t>★</a:t>
            </a:r>
            <a:endParaRPr lang="en-US" sz="2400" dirty="0">
              <a:solidFill>
                <a:schemeClr val="accent2"/>
              </a:solidFill>
            </a:endParaRPr>
          </a:p>
        </p:txBody>
      </p:sp>
      <p:sp>
        <p:nvSpPr>
          <p:cNvPr id="11" name="TextBox 10"/>
          <p:cNvSpPr txBox="1"/>
          <p:nvPr/>
        </p:nvSpPr>
        <p:spPr>
          <a:xfrm>
            <a:off x="6604396" y="2446505"/>
            <a:ext cx="1300526" cy="523220"/>
          </a:xfrm>
          <a:prstGeom prst="rect">
            <a:avLst/>
          </a:prstGeom>
          <a:solidFill>
            <a:srgbClr val="B1DAF5"/>
          </a:solidFill>
        </p:spPr>
        <p:txBody>
          <a:bodyPr wrap="square" rtlCol="0">
            <a:spAutoFit/>
          </a:bodyPr>
          <a:lstStyle/>
          <a:p>
            <a:r>
              <a:rPr lang="en-US" sz="1400" b="1" dirty="0"/>
              <a:t>Spanking: 6-9 yrs. old</a:t>
            </a:r>
          </a:p>
        </p:txBody>
      </p:sp>
      <p:sp>
        <p:nvSpPr>
          <p:cNvPr id="12" name="TextBox 11"/>
          <p:cNvSpPr txBox="1"/>
          <p:nvPr/>
        </p:nvSpPr>
        <p:spPr>
          <a:xfrm>
            <a:off x="8996564" y="2446505"/>
            <a:ext cx="1282110" cy="523220"/>
          </a:xfrm>
          <a:prstGeom prst="rect">
            <a:avLst/>
          </a:prstGeom>
          <a:solidFill>
            <a:srgbClr val="B1DAF5"/>
          </a:solidFill>
        </p:spPr>
        <p:txBody>
          <a:bodyPr wrap="square" rtlCol="0">
            <a:spAutoFit/>
          </a:bodyPr>
          <a:lstStyle/>
          <a:p>
            <a:r>
              <a:rPr lang="en-US" sz="1400" b="1" dirty="0"/>
              <a:t>Spanking: 10-13 </a:t>
            </a:r>
            <a:r>
              <a:rPr lang="en-US" sz="1400" b="1" dirty="0" err="1"/>
              <a:t>yrs</a:t>
            </a:r>
            <a:r>
              <a:rPr lang="en-US" sz="1400" b="1" dirty="0"/>
              <a:t> old</a:t>
            </a:r>
          </a:p>
        </p:txBody>
      </p:sp>
      <p:sp>
        <p:nvSpPr>
          <p:cNvPr id="13" name="TextBox 12"/>
          <p:cNvSpPr txBox="1"/>
          <p:nvPr/>
        </p:nvSpPr>
        <p:spPr>
          <a:xfrm>
            <a:off x="6604396" y="4609245"/>
            <a:ext cx="1300526" cy="523220"/>
          </a:xfrm>
          <a:prstGeom prst="rect">
            <a:avLst/>
          </a:prstGeom>
          <a:solidFill>
            <a:srgbClr val="B1DAF5"/>
          </a:solidFill>
        </p:spPr>
        <p:txBody>
          <a:bodyPr wrap="square" rtlCol="0">
            <a:spAutoFit/>
          </a:bodyPr>
          <a:lstStyle/>
          <a:p>
            <a:r>
              <a:rPr lang="en-US" sz="1400" b="1" dirty="0"/>
              <a:t>Aggression: 6-9 yrs. old</a:t>
            </a:r>
          </a:p>
        </p:txBody>
      </p:sp>
      <p:sp>
        <p:nvSpPr>
          <p:cNvPr id="14" name="TextBox 13"/>
          <p:cNvSpPr txBox="1"/>
          <p:nvPr/>
        </p:nvSpPr>
        <p:spPr>
          <a:xfrm>
            <a:off x="8996564" y="4609245"/>
            <a:ext cx="1282110" cy="523220"/>
          </a:xfrm>
          <a:prstGeom prst="rect">
            <a:avLst/>
          </a:prstGeom>
          <a:solidFill>
            <a:srgbClr val="B1DAF5"/>
          </a:solidFill>
        </p:spPr>
        <p:txBody>
          <a:bodyPr wrap="square" rtlCol="0">
            <a:spAutoFit/>
          </a:bodyPr>
          <a:lstStyle/>
          <a:p>
            <a:r>
              <a:rPr lang="en-US" sz="1400" b="1" dirty="0"/>
              <a:t>Aggression: 10-13 </a:t>
            </a:r>
            <a:r>
              <a:rPr lang="en-US" sz="1400" b="1" dirty="0" err="1"/>
              <a:t>yrs</a:t>
            </a:r>
            <a:r>
              <a:rPr lang="en-US" sz="1400" b="1" dirty="0"/>
              <a:t> old</a:t>
            </a:r>
          </a:p>
        </p:txBody>
      </p:sp>
      <p:sp>
        <p:nvSpPr>
          <p:cNvPr id="6" name="Right Arrow 5"/>
          <p:cNvSpPr/>
          <p:nvPr/>
        </p:nvSpPr>
        <p:spPr>
          <a:xfrm rot="18397395">
            <a:off x="7475180" y="3490538"/>
            <a:ext cx="1966105" cy="607841"/>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r"/>
            <a:r>
              <a:rPr lang="en-US" sz="1400" b="1" dirty="0"/>
              <a:t>r = .17*</a:t>
            </a:r>
          </a:p>
        </p:txBody>
      </p:sp>
      <p:sp>
        <p:nvSpPr>
          <p:cNvPr id="16" name="Right Arrow 15"/>
          <p:cNvSpPr/>
          <p:nvPr/>
        </p:nvSpPr>
        <p:spPr>
          <a:xfrm rot="3162223">
            <a:off x="7468101" y="3486447"/>
            <a:ext cx="1966105" cy="607841"/>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400" b="1" dirty="0">
                <a:solidFill>
                  <a:schemeClr val="bg1"/>
                </a:solidFill>
              </a:rPr>
              <a:t>r = .07</a:t>
            </a:r>
          </a:p>
        </p:txBody>
      </p:sp>
    </p:spTree>
    <p:extLst>
      <p:ext uri="{BB962C8B-B14F-4D97-AF65-F5344CB8AC3E}">
        <p14:creationId xmlns:p14="http://schemas.microsoft.com/office/powerpoint/2010/main" val="18339899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 grpId="0" animBg="1"/>
      <p:bldP spid="31"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2168" y="180509"/>
            <a:ext cx="10950497" cy="1143000"/>
          </a:xfrm>
        </p:spPr>
        <p:txBody>
          <a:bodyPr/>
          <a:lstStyle/>
          <a:p>
            <a:r>
              <a:rPr lang="en-US" sz="2800" dirty="0">
                <a:solidFill>
                  <a:schemeClr val="tx1"/>
                </a:solidFill>
              </a:rPr>
              <a:t>Describing Associations Between Two Quantitative Variables</a:t>
            </a:r>
          </a:p>
        </p:txBody>
      </p:sp>
      <p:pic>
        <p:nvPicPr>
          <p:cNvPr id="10" name="Picture 9" descr="Figure 8.1 is a scatterplot with a best fit line. The x axis is labeled well-being scale or z scores that ranges from negative 2.0 to 1.5. The y axis is labeled percentage of deep talk and ranges from 0 to 100. A dot toward the top right corner represents one person who scored very high on the well-being scale and had a high percentage of deep talk. The line of best fits begins at about 21 percent at a z score of negative 2.0, and increases to about 45 percent at a z score of 1.5. Source: Adapted from Mehl et al., 2010.">
            <a:extLst>
              <a:ext uri="{FF2B5EF4-FFF2-40B4-BE49-F238E27FC236}">
                <a16:creationId xmlns="" xmlns:a16="http://schemas.microsoft.com/office/drawing/2014/main" id="{94B30A5C-AEA9-6749-9C6E-25448A32F969}"/>
              </a:ext>
            </a:extLst>
          </p:cNvPr>
          <p:cNvPicPr>
            <a:picLocks noChangeAspect="1"/>
          </p:cNvPicPr>
          <p:nvPr/>
        </p:nvPicPr>
        <p:blipFill rotWithShape="1">
          <a:blip r:embed="rId3"/>
          <a:srcRect b="9288"/>
          <a:stretch/>
        </p:blipFill>
        <p:spPr>
          <a:xfrm>
            <a:off x="2652889" y="1239520"/>
            <a:ext cx="6842729" cy="5618480"/>
          </a:xfrm>
          <a:prstGeom prst="rect">
            <a:avLst/>
          </a:prstGeom>
        </p:spPr>
      </p:pic>
      <p:sp>
        <p:nvSpPr>
          <p:cNvPr id="5" name="TextBox 4"/>
          <p:cNvSpPr txBox="1"/>
          <p:nvPr/>
        </p:nvSpPr>
        <p:spPr>
          <a:xfrm>
            <a:off x="602167" y="2324532"/>
            <a:ext cx="1542816" cy="461665"/>
          </a:xfrm>
          <a:prstGeom prst="rect">
            <a:avLst/>
          </a:prstGeom>
          <a:noFill/>
          <a:ln>
            <a:solidFill>
              <a:srgbClr val="0000FF"/>
            </a:solidFill>
          </a:ln>
        </p:spPr>
        <p:txBody>
          <a:bodyPr wrap="square" rtlCol="0">
            <a:spAutoFit/>
          </a:bodyPr>
          <a:lstStyle/>
          <a:p>
            <a:r>
              <a:rPr lang="en-US" sz="2400" dirty="0"/>
              <a:t>r</a:t>
            </a:r>
            <a:r>
              <a:rPr lang="en-US" sz="2400" dirty="0" smtClean="0"/>
              <a:t> = .26</a:t>
            </a:r>
            <a:endParaRPr lang="en-US" sz="2400" dirty="0"/>
          </a:p>
        </p:txBody>
      </p:sp>
    </p:spTree>
    <p:extLst>
      <p:ext uri="{BB962C8B-B14F-4D97-AF65-F5344CB8AC3E}">
        <p14:creationId xmlns:p14="http://schemas.microsoft.com/office/powerpoint/2010/main" val="188456948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4781"/>
            <a:ext cx="8913813" cy="612244"/>
          </a:xfrm>
        </p:spPr>
        <p:txBody>
          <a:bodyPr>
            <a:normAutofit/>
          </a:bodyPr>
          <a:lstStyle/>
          <a:p>
            <a:r>
              <a:rPr lang="en-US" sz="2600" dirty="0"/>
              <a:t>Longitudinal designs - Example</a:t>
            </a:r>
          </a:p>
        </p:txBody>
      </p:sp>
      <p:sp>
        <p:nvSpPr>
          <p:cNvPr id="5" name="Content Placeholder 2"/>
          <p:cNvSpPr>
            <a:spLocks noGrp="1"/>
          </p:cNvSpPr>
          <p:nvPr>
            <p:ph idx="1"/>
          </p:nvPr>
        </p:nvSpPr>
        <p:spPr>
          <a:xfrm>
            <a:off x="1825752" y="1330675"/>
            <a:ext cx="8503920" cy="5155931"/>
          </a:xfrm>
        </p:spPr>
        <p:txBody>
          <a:bodyPr>
            <a:noAutofit/>
          </a:bodyPr>
          <a:lstStyle/>
          <a:p>
            <a:pPr>
              <a:lnSpc>
                <a:spcPct val="120000"/>
              </a:lnSpc>
            </a:pPr>
            <a:r>
              <a:rPr lang="en-US" sz="2400" dirty="0">
                <a:latin typeface="Century Gothic"/>
                <a:cs typeface="Century Gothic"/>
              </a:rPr>
              <a:t>Interpreting results from longitudinal studies</a:t>
            </a:r>
          </a:p>
          <a:p>
            <a:pPr>
              <a:lnSpc>
                <a:spcPct val="120000"/>
              </a:lnSpc>
              <a:spcAft>
                <a:spcPts val="600"/>
              </a:spcAft>
            </a:pPr>
            <a:r>
              <a:rPr lang="en-US" sz="2400" dirty="0">
                <a:solidFill>
                  <a:schemeClr val="accent2"/>
                </a:solidFill>
                <a:latin typeface="Century Gothic"/>
                <a:cs typeface="Century Gothic"/>
              </a:rPr>
              <a:t>Cross-lag correlations:                                                              </a:t>
            </a:r>
            <a:r>
              <a:rPr lang="en-US" sz="2400" dirty="0">
                <a:latin typeface="Century Gothic"/>
                <a:cs typeface="Century Gothic"/>
              </a:rPr>
              <a:t>The degree to which the                                            earlier measure of one                                            variable is correlated with                                                         the later measure of the                                                other variable</a:t>
            </a:r>
          </a:p>
        </p:txBody>
      </p:sp>
      <p:sp>
        <p:nvSpPr>
          <p:cNvPr id="28" name="Frame 27"/>
          <p:cNvSpPr/>
          <p:nvPr/>
        </p:nvSpPr>
        <p:spPr>
          <a:xfrm>
            <a:off x="6470676" y="2254738"/>
            <a:ext cx="3967137" cy="3009551"/>
          </a:xfrm>
          <a:prstGeom prst="frame">
            <a:avLst>
              <a:gd name="adj1" fmla="val 977"/>
            </a:avLst>
          </a:prstGeom>
          <a:solidFill>
            <a:schemeClr val="tx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 name="Rounded Rectangle 2"/>
          <p:cNvSpPr/>
          <p:nvPr/>
        </p:nvSpPr>
        <p:spPr>
          <a:xfrm>
            <a:off x="6470676" y="5372739"/>
            <a:ext cx="3967137" cy="524481"/>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600" dirty="0">
                <a:solidFill>
                  <a:schemeClr val="tx2"/>
                </a:solidFill>
              </a:rPr>
              <a:t>Aggression at Time 1 WAS associated with spanking at Time 2</a:t>
            </a:r>
          </a:p>
        </p:txBody>
      </p:sp>
      <p:sp>
        <p:nvSpPr>
          <p:cNvPr id="31" name="Rounded Rectangle 30"/>
          <p:cNvSpPr/>
          <p:nvPr/>
        </p:nvSpPr>
        <p:spPr>
          <a:xfrm>
            <a:off x="6470676" y="5994405"/>
            <a:ext cx="3967137" cy="524481"/>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Spanking at Time 1 WAS (also) associated with aggression at Time 2</a:t>
            </a:r>
          </a:p>
        </p:txBody>
      </p:sp>
      <p:sp>
        <p:nvSpPr>
          <p:cNvPr id="11" name="TextBox 10"/>
          <p:cNvSpPr txBox="1"/>
          <p:nvPr/>
        </p:nvSpPr>
        <p:spPr>
          <a:xfrm>
            <a:off x="6604396" y="2446505"/>
            <a:ext cx="1300526" cy="523220"/>
          </a:xfrm>
          <a:prstGeom prst="rect">
            <a:avLst/>
          </a:prstGeom>
          <a:solidFill>
            <a:srgbClr val="B1DAF5"/>
          </a:solidFill>
        </p:spPr>
        <p:txBody>
          <a:bodyPr wrap="square" rtlCol="0">
            <a:spAutoFit/>
          </a:bodyPr>
          <a:lstStyle/>
          <a:p>
            <a:r>
              <a:rPr lang="en-US" sz="1400" b="1" dirty="0"/>
              <a:t>Spanking: 6-9 yrs. old</a:t>
            </a:r>
          </a:p>
        </p:txBody>
      </p:sp>
      <p:sp>
        <p:nvSpPr>
          <p:cNvPr id="12" name="TextBox 11"/>
          <p:cNvSpPr txBox="1"/>
          <p:nvPr/>
        </p:nvSpPr>
        <p:spPr>
          <a:xfrm>
            <a:off x="8996564" y="2446505"/>
            <a:ext cx="1282110" cy="523220"/>
          </a:xfrm>
          <a:prstGeom prst="rect">
            <a:avLst/>
          </a:prstGeom>
          <a:solidFill>
            <a:srgbClr val="B1DAF5"/>
          </a:solidFill>
        </p:spPr>
        <p:txBody>
          <a:bodyPr wrap="square" rtlCol="0">
            <a:spAutoFit/>
          </a:bodyPr>
          <a:lstStyle/>
          <a:p>
            <a:r>
              <a:rPr lang="en-US" sz="1400" b="1" dirty="0"/>
              <a:t>Spanking: 10-13 </a:t>
            </a:r>
            <a:r>
              <a:rPr lang="en-US" sz="1400" b="1" dirty="0" err="1"/>
              <a:t>yrs</a:t>
            </a:r>
            <a:r>
              <a:rPr lang="en-US" sz="1400" b="1" dirty="0"/>
              <a:t> old</a:t>
            </a:r>
          </a:p>
        </p:txBody>
      </p:sp>
      <p:sp>
        <p:nvSpPr>
          <p:cNvPr id="13" name="TextBox 12"/>
          <p:cNvSpPr txBox="1"/>
          <p:nvPr/>
        </p:nvSpPr>
        <p:spPr>
          <a:xfrm>
            <a:off x="6604396" y="4609245"/>
            <a:ext cx="1300526" cy="523220"/>
          </a:xfrm>
          <a:prstGeom prst="rect">
            <a:avLst/>
          </a:prstGeom>
          <a:solidFill>
            <a:srgbClr val="B1DAF5"/>
          </a:solidFill>
        </p:spPr>
        <p:txBody>
          <a:bodyPr wrap="square" rtlCol="0">
            <a:spAutoFit/>
          </a:bodyPr>
          <a:lstStyle/>
          <a:p>
            <a:r>
              <a:rPr lang="en-US" sz="1400" b="1" dirty="0"/>
              <a:t>Aggression: 6-9 yrs. old</a:t>
            </a:r>
          </a:p>
        </p:txBody>
      </p:sp>
      <p:sp>
        <p:nvSpPr>
          <p:cNvPr id="14" name="TextBox 13"/>
          <p:cNvSpPr txBox="1"/>
          <p:nvPr/>
        </p:nvSpPr>
        <p:spPr>
          <a:xfrm>
            <a:off x="8996564" y="4609245"/>
            <a:ext cx="1282110" cy="523220"/>
          </a:xfrm>
          <a:prstGeom prst="rect">
            <a:avLst/>
          </a:prstGeom>
          <a:solidFill>
            <a:srgbClr val="B1DAF5"/>
          </a:solidFill>
        </p:spPr>
        <p:txBody>
          <a:bodyPr wrap="square" rtlCol="0">
            <a:spAutoFit/>
          </a:bodyPr>
          <a:lstStyle/>
          <a:p>
            <a:r>
              <a:rPr lang="en-US" sz="1400" b="1" dirty="0"/>
              <a:t>Aggression: 10-13 </a:t>
            </a:r>
            <a:r>
              <a:rPr lang="en-US" sz="1400" b="1" dirty="0" err="1"/>
              <a:t>yrs</a:t>
            </a:r>
            <a:r>
              <a:rPr lang="en-US" sz="1400" b="1" dirty="0"/>
              <a:t> old</a:t>
            </a:r>
          </a:p>
        </p:txBody>
      </p:sp>
      <p:sp>
        <p:nvSpPr>
          <p:cNvPr id="6" name="Right Arrow 5"/>
          <p:cNvSpPr/>
          <p:nvPr/>
        </p:nvSpPr>
        <p:spPr>
          <a:xfrm rot="18397395">
            <a:off x="7475180" y="3490538"/>
            <a:ext cx="1966105" cy="607841"/>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r"/>
            <a:r>
              <a:rPr lang="en-US" sz="1400" b="1" dirty="0"/>
              <a:t>r = .17*</a:t>
            </a:r>
          </a:p>
        </p:txBody>
      </p:sp>
      <p:sp>
        <p:nvSpPr>
          <p:cNvPr id="16" name="Right Arrow 15"/>
          <p:cNvSpPr/>
          <p:nvPr/>
        </p:nvSpPr>
        <p:spPr>
          <a:xfrm rot="3162223">
            <a:off x="7468101" y="3486447"/>
            <a:ext cx="1966105" cy="607841"/>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400" b="1" dirty="0">
                <a:solidFill>
                  <a:schemeClr val="bg1"/>
                </a:solidFill>
              </a:rPr>
              <a:t>r = .22*</a:t>
            </a:r>
          </a:p>
        </p:txBody>
      </p:sp>
    </p:spTree>
    <p:extLst>
      <p:ext uri="{BB962C8B-B14F-4D97-AF65-F5344CB8AC3E}">
        <p14:creationId xmlns:p14="http://schemas.microsoft.com/office/powerpoint/2010/main" val="782499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 grpId="0" animBg="1"/>
      <p:bldP spid="31"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4781"/>
            <a:ext cx="8913813" cy="612244"/>
          </a:xfrm>
        </p:spPr>
        <p:txBody>
          <a:bodyPr>
            <a:normAutofit/>
          </a:bodyPr>
          <a:lstStyle/>
          <a:p>
            <a:r>
              <a:rPr lang="en-US" sz="2600" dirty="0"/>
              <a:t>In-class activity</a:t>
            </a:r>
          </a:p>
        </p:txBody>
      </p:sp>
      <p:sp>
        <p:nvSpPr>
          <p:cNvPr id="14" name="Content Placeholder 2"/>
          <p:cNvSpPr>
            <a:spLocks noGrp="1"/>
          </p:cNvSpPr>
          <p:nvPr>
            <p:ph idx="1"/>
          </p:nvPr>
        </p:nvSpPr>
        <p:spPr>
          <a:xfrm>
            <a:off x="1292468" y="1390734"/>
            <a:ext cx="8153400" cy="4698853"/>
          </a:xfrm>
          <a:ln/>
        </p:spPr>
        <p:style>
          <a:lnRef idx="2">
            <a:schemeClr val="accent1"/>
          </a:lnRef>
          <a:fillRef idx="1">
            <a:schemeClr val="lt1"/>
          </a:fillRef>
          <a:effectRef idx="0">
            <a:schemeClr val="accent1"/>
          </a:effectRef>
          <a:fontRef idx="minor">
            <a:schemeClr val="dk1"/>
          </a:fontRef>
        </p:style>
        <p:txBody>
          <a:bodyPr>
            <a:noAutofit/>
          </a:bodyPr>
          <a:lstStyle/>
          <a:p>
            <a:pPr marL="0" indent="0">
              <a:lnSpc>
                <a:spcPct val="110000"/>
              </a:lnSpc>
              <a:buNone/>
            </a:pPr>
            <a:r>
              <a:rPr lang="en-US" sz="1800" b="1" dirty="0">
                <a:solidFill>
                  <a:schemeClr val="tx2"/>
                </a:solidFill>
                <a:latin typeface="Century Gothic"/>
                <a:cs typeface="Century Gothic"/>
              </a:rPr>
              <a:t>Studies have shown that maternal responsiveness (how quickly </a:t>
            </a:r>
            <a:r>
              <a:rPr lang="en-US" sz="1800" b="1" dirty="0" smtClean="0">
                <a:solidFill>
                  <a:schemeClr val="tx2"/>
                </a:solidFill>
                <a:latin typeface="Century Gothic"/>
                <a:cs typeface="Century Gothic"/>
              </a:rPr>
              <a:t>a </a:t>
            </a:r>
            <a:r>
              <a:rPr lang="en-US" sz="1800" b="1" dirty="0">
                <a:solidFill>
                  <a:schemeClr val="tx2"/>
                </a:solidFill>
                <a:latin typeface="Century Gothic"/>
                <a:cs typeface="Century Gothic"/>
              </a:rPr>
              <a:t>mother responds to her </a:t>
            </a:r>
            <a:r>
              <a:rPr lang="en-US" sz="1800" b="1" dirty="0" smtClean="0">
                <a:solidFill>
                  <a:schemeClr val="tx2"/>
                </a:solidFill>
                <a:latin typeface="Century Gothic"/>
                <a:cs typeface="Century Gothic"/>
              </a:rPr>
              <a:t>infant’s </a:t>
            </a:r>
            <a:r>
              <a:rPr lang="en-US" sz="1800" b="1" dirty="0">
                <a:solidFill>
                  <a:schemeClr val="tx2"/>
                </a:solidFill>
                <a:latin typeface="Century Gothic"/>
                <a:cs typeface="Century Gothic"/>
              </a:rPr>
              <a:t>cries) is associated with the fussiness of a baby. Specifically, more responsive mothers have less fussy babies. But which variable comes first? Consider how you might design a longitudinal </a:t>
            </a:r>
            <a:r>
              <a:rPr lang="en-US" sz="1800" b="1" dirty="0" smtClean="0">
                <a:solidFill>
                  <a:schemeClr val="tx2"/>
                </a:solidFill>
                <a:latin typeface="Century Gothic"/>
                <a:cs typeface="Century Gothic"/>
              </a:rPr>
              <a:t>(cross-sectional) correlational </a:t>
            </a:r>
            <a:r>
              <a:rPr lang="en-US" sz="1800" b="1" dirty="0">
                <a:solidFill>
                  <a:schemeClr val="tx2"/>
                </a:solidFill>
                <a:latin typeface="Century Gothic"/>
                <a:cs typeface="Century Gothic"/>
              </a:rPr>
              <a:t>study to test this question.</a:t>
            </a:r>
          </a:p>
          <a:p>
            <a:pPr marL="0" indent="0">
              <a:lnSpc>
                <a:spcPct val="110000"/>
              </a:lnSpc>
              <a:buNone/>
            </a:pPr>
            <a:endParaRPr lang="en-US" sz="1800" dirty="0" smtClean="0">
              <a:solidFill>
                <a:schemeClr val="tx2"/>
              </a:solidFill>
              <a:latin typeface="Century Gothic"/>
              <a:cs typeface="Century Gothic"/>
            </a:endParaRPr>
          </a:p>
          <a:p>
            <a:pPr marL="0" indent="0">
              <a:lnSpc>
                <a:spcPct val="110000"/>
              </a:lnSpc>
              <a:buNone/>
            </a:pPr>
            <a:r>
              <a:rPr lang="en-US" sz="1800" dirty="0" smtClean="0">
                <a:solidFill>
                  <a:schemeClr val="tx2"/>
                </a:solidFill>
                <a:latin typeface="Century Gothic"/>
                <a:cs typeface="Century Gothic"/>
              </a:rPr>
              <a:t>a</a:t>
            </a:r>
            <a:r>
              <a:rPr lang="en-US" sz="1800" dirty="0">
                <a:solidFill>
                  <a:schemeClr val="tx2"/>
                </a:solidFill>
                <a:latin typeface="Century Gothic"/>
                <a:cs typeface="Century Gothic"/>
              </a:rPr>
              <a:t>. Label the different types of correlations you might find:  cross-sectional correlations, autocorrelations, and cross-lag correlations.</a:t>
            </a:r>
          </a:p>
          <a:p>
            <a:pPr marL="0" indent="0">
              <a:lnSpc>
                <a:spcPct val="110000"/>
              </a:lnSpc>
              <a:buNone/>
            </a:pPr>
            <a:endParaRPr lang="en-US" sz="1800" b="1" dirty="0" smtClean="0">
              <a:solidFill>
                <a:schemeClr val="tx2"/>
              </a:solidFill>
              <a:latin typeface="Century Gothic"/>
              <a:cs typeface="Century Gothic"/>
            </a:endParaRPr>
          </a:p>
          <a:p>
            <a:pPr marL="0" indent="0">
              <a:lnSpc>
                <a:spcPct val="110000"/>
              </a:lnSpc>
              <a:buNone/>
            </a:pPr>
            <a:r>
              <a:rPr lang="en-US" sz="1800" b="1" dirty="0" smtClean="0">
                <a:solidFill>
                  <a:schemeClr val="tx2"/>
                </a:solidFill>
                <a:latin typeface="Century Gothic"/>
                <a:cs typeface="Century Gothic"/>
              </a:rPr>
              <a:t>b</a:t>
            </a:r>
            <a:r>
              <a:rPr lang="en-US" sz="1800" b="1" dirty="0">
                <a:solidFill>
                  <a:schemeClr val="tx2"/>
                </a:solidFill>
                <a:latin typeface="Century Gothic"/>
                <a:cs typeface="Century Gothic"/>
              </a:rPr>
              <a:t>.</a:t>
            </a:r>
            <a:r>
              <a:rPr lang="en-US" sz="1800" dirty="0">
                <a:solidFill>
                  <a:schemeClr val="tx2"/>
                </a:solidFill>
                <a:latin typeface="Century Gothic"/>
                <a:cs typeface="Century Gothic"/>
              </a:rPr>
              <a:t> What pattern of </a:t>
            </a:r>
            <a:r>
              <a:rPr lang="en-US" sz="1800" i="1" dirty="0">
                <a:solidFill>
                  <a:schemeClr val="tx2"/>
                </a:solidFill>
                <a:latin typeface="Century Gothic"/>
                <a:cs typeface="Century Gothic"/>
              </a:rPr>
              <a:t>cross-lag correlations </a:t>
            </a:r>
            <a:r>
              <a:rPr lang="en-US" sz="1800" dirty="0">
                <a:solidFill>
                  <a:schemeClr val="tx2"/>
                </a:solidFill>
                <a:latin typeface="Century Gothic"/>
                <a:cs typeface="Century Gothic"/>
              </a:rPr>
              <a:t>would suggest that responsiveness causes less fussiness? What </a:t>
            </a:r>
            <a:r>
              <a:rPr lang="en-US" sz="1800" i="1" dirty="0">
                <a:solidFill>
                  <a:schemeClr val="tx2"/>
                </a:solidFill>
                <a:latin typeface="Century Gothic"/>
                <a:cs typeface="Century Gothic"/>
              </a:rPr>
              <a:t>pattern of                           cross-lag correlations</a:t>
            </a:r>
            <a:r>
              <a:rPr lang="en-US" sz="1800" dirty="0">
                <a:solidFill>
                  <a:schemeClr val="tx2"/>
                </a:solidFill>
                <a:latin typeface="Century Gothic"/>
                <a:cs typeface="Century Gothic"/>
              </a:rPr>
              <a:t> would suggest that infant fussiness                     causes less responsiveness? What </a:t>
            </a:r>
            <a:r>
              <a:rPr lang="en-US" sz="1800" i="1" dirty="0">
                <a:solidFill>
                  <a:schemeClr val="tx2"/>
                </a:solidFill>
                <a:latin typeface="Century Gothic"/>
                <a:cs typeface="Century Gothic"/>
              </a:rPr>
              <a:t>pattern</a:t>
            </a:r>
            <a:r>
              <a:rPr lang="en-US" sz="1800" dirty="0">
                <a:solidFill>
                  <a:schemeClr val="tx2"/>
                </a:solidFill>
                <a:latin typeface="Century Gothic"/>
                <a:cs typeface="Century Gothic"/>
              </a:rPr>
              <a:t> would suggest                                 that these two variables are </a:t>
            </a:r>
            <a:r>
              <a:rPr lang="en-US" sz="1800" i="1" dirty="0">
                <a:solidFill>
                  <a:schemeClr val="tx2"/>
                </a:solidFill>
                <a:latin typeface="Century Gothic"/>
                <a:cs typeface="Century Gothic"/>
              </a:rPr>
              <a:t>mutually reinforcing</a:t>
            </a:r>
            <a:r>
              <a:rPr lang="en-US" sz="1800" dirty="0">
                <a:solidFill>
                  <a:schemeClr val="tx2"/>
                </a:solidFill>
                <a:latin typeface="Century Gothic"/>
                <a:cs typeface="Century Gothic"/>
              </a:rPr>
              <a:t>?                     </a:t>
            </a: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143" b="94857" l="10000" r="99429">
                        <a14:foregroundMark x1="84286" y1="83143" x2="84286" y2="83143"/>
                        <a14:foregroundMark x1="74857" y1="83143" x2="74857" y2="83143"/>
                        <a14:foregroundMark x1="62286" y1="88000" x2="62286" y2="88000"/>
                        <a14:foregroundMark x1="37714" y1="89143" x2="37714" y2="89143"/>
                        <a14:foregroundMark x1="45714" y1="89714" x2="45714" y2="89714"/>
                        <a14:foregroundMark x1="41429" y1="84857" x2="41429" y2="84857"/>
                        <a14:foregroundMark x1="26286" y1="94857" x2="26286" y2="94857"/>
                      </a14:backgroundRemoval>
                    </a14:imgEffect>
                  </a14:imgLayer>
                </a14:imgProps>
              </a:ext>
            </a:extLst>
          </a:blip>
          <a:srcRect b="7143"/>
          <a:stretch/>
        </p:blipFill>
        <p:spPr>
          <a:xfrm>
            <a:off x="7356342" y="3903646"/>
            <a:ext cx="2901887" cy="2694609"/>
          </a:xfrm>
          <a:prstGeom prst="rect">
            <a:avLst/>
          </a:prstGeom>
        </p:spPr>
      </p:pic>
    </p:spTree>
    <p:extLst>
      <p:ext uri="{BB962C8B-B14F-4D97-AF65-F5344CB8AC3E}">
        <p14:creationId xmlns:p14="http://schemas.microsoft.com/office/powerpoint/2010/main" val="2134424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6"/>
          <p:cNvGrpSpPr>
            <a:grpSpLocks/>
          </p:cNvGrpSpPr>
          <p:nvPr/>
        </p:nvGrpSpPr>
        <p:grpSpPr bwMode="auto">
          <a:xfrm>
            <a:off x="2933927" y="1514312"/>
            <a:ext cx="6014358" cy="4856326"/>
            <a:chOff x="1018572" y="674719"/>
            <a:chExt cx="7024732" cy="5695691"/>
          </a:xfrm>
        </p:grpSpPr>
        <p:sp>
          <p:nvSpPr>
            <p:cNvPr id="6" name="Rectangle 5"/>
            <p:cNvSpPr/>
            <p:nvPr/>
          </p:nvSpPr>
          <p:spPr>
            <a:xfrm>
              <a:off x="1018572" y="912833"/>
              <a:ext cx="1892312" cy="1177871"/>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ectangle 7"/>
            <p:cNvSpPr/>
            <p:nvPr/>
          </p:nvSpPr>
          <p:spPr>
            <a:xfrm>
              <a:off x="6104954" y="912833"/>
              <a:ext cx="1892312" cy="1177871"/>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ectangle 8"/>
            <p:cNvSpPr/>
            <p:nvPr/>
          </p:nvSpPr>
          <p:spPr>
            <a:xfrm>
              <a:off x="1064610" y="4929026"/>
              <a:ext cx="1892312" cy="1176284"/>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ectangle 9"/>
            <p:cNvSpPr/>
            <p:nvPr/>
          </p:nvSpPr>
          <p:spPr>
            <a:xfrm>
              <a:off x="6150992" y="4929026"/>
              <a:ext cx="1892312" cy="1176284"/>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Up-Down Arrow 10"/>
            <p:cNvSpPr/>
            <p:nvPr/>
          </p:nvSpPr>
          <p:spPr>
            <a:xfrm>
              <a:off x="6370069" y="2222461"/>
              <a:ext cx="1633547" cy="2474800"/>
            </a:xfrm>
            <a:prstGeom prst="upDown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Up-Down Arrow 11"/>
            <p:cNvSpPr/>
            <p:nvPr/>
          </p:nvSpPr>
          <p:spPr>
            <a:xfrm>
              <a:off x="1151923" y="2222461"/>
              <a:ext cx="1633548" cy="2474800"/>
            </a:xfrm>
            <a:prstGeom prst="upDown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ight Arrow 12"/>
            <p:cNvSpPr/>
            <p:nvPr/>
          </p:nvSpPr>
          <p:spPr>
            <a:xfrm>
              <a:off x="3387137" y="674719"/>
              <a:ext cx="2314589" cy="1322327"/>
            </a:xfrm>
            <a:prstGeom prst="right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ight Arrow 14"/>
            <p:cNvSpPr/>
            <p:nvPr/>
          </p:nvSpPr>
          <p:spPr>
            <a:xfrm>
              <a:off x="3380787" y="5048082"/>
              <a:ext cx="2314589" cy="1322328"/>
            </a:xfrm>
            <a:prstGeom prst="right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Right Arrow 15"/>
            <p:cNvSpPr/>
            <p:nvPr/>
          </p:nvSpPr>
          <p:spPr>
            <a:xfrm rot="19201207">
              <a:off x="2464794" y="2746312"/>
              <a:ext cx="4125938" cy="1663624"/>
            </a:xfrm>
            <a:prstGeom prst="rightArrow">
              <a:avLst/>
            </a:prstGeom>
            <a:solidFill>
              <a:schemeClr val="accent1">
                <a:lumMod val="60000"/>
                <a:lumOff val="40000"/>
              </a:schemeClr>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ight Arrow 16"/>
            <p:cNvSpPr/>
            <p:nvPr/>
          </p:nvSpPr>
          <p:spPr>
            <a:xfrm rot="2639832">
              <a:off x="2404469" y="2714563"/>
              <a:ext cx="4127526" cy="1662037"/>
            </a:xfrm>
            <a:prstGeom prst="rightArrow">
              <a:avLst/>
            </a:prstGeom>
            <a:solidFill>
              <a:schemeClr val="accent1">
                <a:lumMod val="60000"/>
                <a:lumOff val="40000"/>
              </a:schemeClr>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143" b="94857" l="10000" r="99429">
                        <a14:foregroundMark x1="84286" y1="83143" x2="84286" y2="83143"/>
                        <a14:foregroundMark x1="74857" y1="83143" x2="74857" y2="83143"/>
                        <a14:foregroundMark x1="62286" y1="88000" x2="62286" y2="88000"/>
                        <a14:foregroundMark x1="37714" y1="89143" x2="37714" y2="89143"/>
                        <a14:foregroundMark x1="45714" y1="89714" x2="45714" y2="89714"/>
                        <a14:foregroundMark x1="41429" y1="84857" x2="41429" y2="84857"/>
                        <a14:foregroundMark x1="26286" y1="94857" x2="26286" y2="94857"/>
                      </a14:backgroundRemoval>
                    </a14:imgEffect>
                  </a14:imgLayer>
                </a14:imgProps>
              </a:ext>
            </a:extLst>
          </a:blip>
          <a:srcRect b="7143"/>
          <a:stretch/>
        </p:blipFill>
        <p:spPr>
          <a:xfrm>
            <a:off x="7890350" y="4163392"/>
            <a:ext cx="2901887" cy="2694609"/>
          </a:xfrm>
          <a:prstGeom prst="rect">
            <a:avLst/>
          </a:prstGeom>
        </p:spPr>
      </p:pic>
      <p:sp>
        <p:nvSpPr>
          <p:cNvPr id="3" name="TextBox 2"/>
          <p:cNvSpPr txBox="1"/>
          <p:nvPr/>
        </p:nvSpPr>
        <p:spPr>
          <a:xfrm>
            <a:off x="2801852" y="1752307"/>
            <a:ext cx="1898834" cy="900759"/>
          </a:xfrm>
          <a:prstGeom prst="rect">
            <a:avLst/>
          </a:prstGeom>
          <a:noFill/>
        </p:spPr>
        <p:txBody>
          <a:bodyPr wrap="square" rtlCol="0">
            <a:spAutoFit/>
          </a:bodyPr>
          <a:lstStyle/>
          <a:p>
            <a:pPr algn="ctr">
              <a:lnSpc>
                <a:spcPct val="110000"/>
              </a:lnSpc>
            </a:pPr>
            <a:r>
              <a:rPr lang="en-US" sz="1600" b="1" dirty="0"/>
              <a:t>9 mo.</a:t>
            </a:r>
          </a:p>
          <a:p>
            <a:pPr algn="ctr">
              <a:lnSpc>
                <a:spcPct val="110000"/>
              </a:lnSpc>
            </a:pPr>
            <a:r>
              <a:rPr lang="en-US" sz="1600" dirty="0"/>
              <a:t>Maternal responsiveness</a:t>
            </a:r>
          </a:p>
        </p:txBody>
      </p:sp>
      <p:sp>
        <p:nvSpPr>
          <p:cNvPr id="18" name="TextBox 17"/>
          <p:cNvSpPr txBox="1"/>
          <p:nvPr/>
        </p:nvSpPr>
        <p:spPr>
          <a:xfrm>
            <a:off x="3123579" y="5183912"/>
            <a:ext cx="1276618" cy="900759"/>
          </a:xfrm>
          <a:prstGeom prst="rect">
            <a:avLst/>
          </a:prstGeom>
          <a:noFill/>
        </p:spPr>
        <p:txBody>
          <a:bodyPr wrap="square" rtlCol="0">
            <a:spAutoFit/>
          </a:bodyPr>
          <a:lstStyle/>
          <a:p>
            <a:pPr algn="ctr">
              <a:lnSpc>
                <a:spcPct val="110000"/>
              </a:lnSpc>
            </a:pPr>
            <a:r>
              <a:rPr lang="en-US" sz="1600" b="1" dirty="0"/>
              <a:t>9 mo.</a:t>
            </a:r>
          </a:p>
          <a:p>
            <a:pPr algn="ctr">
              <a:lnSpc>
                <a:spcPct val="110000"/>
              </a:lnSpc>
            </a:pPr>
            <a:r>
              <a:rPr lang="en-US" sz="1600" dirty="0"/>
              <a:t>Child fussiness </a:t>
            </a:r>
          </a:p>
        </p:txBody>
      </p:sp>
      <p:sp>
        <p:nvSpPr>
          <p:cNvPr id="19" name="TextBox 18"/>
          <p:cNvSpPr txBox="1"/>
          <p:nvPr/>
        </p:nvSpPr>
        <p:spPr>
          <a:xfrm>
            <a:off x="7167982" y="1774655"/>
            <a:ext cx="1898834" cy="900759"/>
          </a:xfrm>
          <a:prstGeom prst="rect">
            <a:avLst/>
          </a:prstGeom>
          <a:noFill/>
        </p:spPr>
        <p:txBody>
          <a:bodyPr wrap="square" rtlCol="0">
            <a:spAutoFit/>
          </a:bodyPr>
          <a:lstStyle/>
          <a:p>
            <a:pPr algn="ctr">
              <a:lnSpc>
                <a:spcPct val="110000"/>
              </a:lnSpc>
            </a:pPr>
            <a:r>
              <a:rPr lang="en-US" sz="1600" b="1" dirty="0"/>
              <a:t>18 mo.</a:t>
            </a:r>
          </a:p>
          <a:p>
            <a:pPr algn="ctr">
              <a:lnSpc>
                <a:spcPct val="110000"/>
              </a:lnSpc>
            </a:pPr>
            <a:r>
              <a:rPr lang="en-US" sz="1600" dirty="0"/>
              <a:t>Maternal responsiveness</a:t>
            </a:r>
          </a:p>
        </p:txBody>
      </p:sp>
      <p:sp>
        <p:nvSpPr>
          <p:cNvPr id="20" name="TextBox 19"/>
          <p:cNvSpPr txBox="1"/>
          <p:nvPr/>
        </p:nvSpPr>
        <p:spPr>
          <a:xfrm>
            <a:off x="7523575" y="5206260"/>
            <a:ext cx="1276618" cy="900759"/>
          </a:xfrm>
          <a:prstGeom prst="rect">
            <a:avLst/>
          </a:prstGeom>
          <a:noFill/>
        </p:spPr>
        <p:txBody>
          <a:bodyPr wrap="square" rtlCol="0">
            <a:spAutoFit/>
          </a:bodyPr>
          <a:lstStyle/>
          <a:p>
            <a:pPr algn="ctr">
              <a:lnSpc>
                <a:spcPct val="110000"/>
              </a:lnSpc>
            </a:pPr>
            <a:r>
              <a:rPr lang="en-US" sz="1600" b="1" dirty="0"/>
              <a:t>18 mo.</a:t>
            </a:r>
          </a:p>
          <a:p>
            <a:pPr algn="ctr">
              <a:lnSpc>
                <a:spcPct val="110000"/>
              </a:lnSpc>
            </a:pPr>
            <a:r>
              <a:rPr lang="en-US" sz="1600" dirty="0"/>
              <a:t>Child fussiness </a:t>
            </a:r>
          </a:p>
        </p:txBody>
      </p:sp>
      <p:sp>
        <p:nvSpPr>
          <p:cNvPr id="22" name="TextBox 21"/>
          <p:cNvSpPr txBox="1"/>
          <p:nvPr/>
        </p:nvSpPr>
        <p:spPr>
          <a:xfrm rot="16200000">
            <a:off x="2875526" y="3713000"/>
            <a:ext cx="1730667" cy="400110"/>
          </a:xfrm>
          <a:prstGeom prst="rect">
            <a:avLst/>
          </a:prstGeom>
          <a:noFill/>
        </p:spPr>
        <p:txBody>
          <a:bodyPr wrap="none" rtlCol="0">
            <a:spAutoFit/>
          </a:bodyPr>
          <a:lstStyle/>
          <a:p>
            <a:r>
              <a:rPr lang="en-US" sz="2000" dirty="0">
                <a:solidFill>
                  <a:schemeClr val="tx1">
                    <a:lumMod val="65000"/>
                    <a:lumOff val="35000"/>
                  </a:schemeClr>
                </a:solidFill>
              </a:rPr>
              <a:t>cross-sectional</a:t>
            </a:r>
          </a:p>
        </p:txBody>
      </p:sp>
      <p:sp>
        <p:nvSpPr>
          <p:cNvPr id="23" name="TextBox 22"/>
          <p:cNvSpPr txBox="1"/>
          <p:nvPr/>
        </p:nvSpPr>
        <p:spPr>
          <a:xfrm rot="5400000">
            <a:off x="7345678" y="3713000"/>
            <a:ext cx="1730667" cy="400110"/>
          </a:xfrm>
          <a:prstGeom prst="rect">
            <a:avLst/>
          </a:prstGeom>
          <a:noFill/>
        </p:spPr>
        <p:txBody>
          <a:bodyPr wrap="none" rtlCol="0">
            <a:spAutoFit/>
          </a:bodyPr>
          <a:lstStyle/>
          <a:p>
            <a:r>
              <a:rPr lang="en-US" sz="2000" dirty="0">
                <a:solidFill>
                  <a:schemeClr val="tx1">
                    <a:lumMod val="65000"/>
                    <a:lumOff val="35000"/>
                  </a:schemeClr>
                </a:solidFill>
              </a:rPr>
              <a:t>cross-sectional</a:t>
            </a:r>
          </a:p>
        </p:txBody>
      </p:sp>
      <p:sp>
        <p:nvSpPr>
          <p:cNvPr id="24" name="TextBox 23"/>
          <p:cNvSpPr txBox="1"/>
          <p:nvPr/>
        </p:nvSpPr>
        <p:spPr>
          <a:xfrm>
            <a:off x="4919814" y="1885321"/>
            <a:ext cx="1638910" cy="369332"/>
          </a:xfrm>
          <a:prstGeom prst="rect">
            <a:avLst/>
          </a:prstGeom>
          <a:noFill/>
        </p:spPr>
        <p:txBody>
          <a:bodyPr wrap="none" rtlCol="0">
            <a:spAutoFit/>
          </a:bodyPr>
          <a:lstStyle/>
          <a:p>
            <a:r>
              <a:rPr lang="en-US" dirty="0">
                <a:solidFill>
                  <a:schemeClr val="tx1">
                    <a:lumMod val="65000"/>
                    <a:lumOff val="35000"/>
                  </a:schemeClr>
                </a:solidFill>
              </a:rPr>
              <a:t>autocorrelation</a:t>
            </a:r>
          </a:p>
        </p:txBody>
      </p:sp>
      <p:sp>
        <p:nvSpPr>
          <p:cNvPr id="25" name="TextBox 24"/>
          <p:cNvSpPr txBox="1"/>
          <p:nvPr/>
        </p:nvSpPr>
        <p:spPr>
          <a:xfrm>
            <a:off x="4919814" y="5627837"/>
            <a:ext cx="1638910" cy="369332"/>
          </a:xfrm>
          <a:prstGeom prst="rect">
            <a:avLst/>
          </a:prstGeom>
          <a:noFill/>
        </p:spPr>
        <p:txBody>
          <a:bodyPr wrap="none" rtlCol="0">
            <a:spAutoFit/>
          </a:bodyPr>
          <a:lstStyle/>
          <a:p>
            <a:r>
              <a:rPr lang="en-US" dirty="0">
                <a:solidFill>
                  <a:schemeClr val="tx1">
                    <a:lumMod val="65000"/>
                    <a:lumOff val="35000"/>
                  </a:schemeClr>
                </a:solidFill>
              </a:rPr>
              <a:t>autocorrelation</a:t>
            </a:r>
          </a:p>
        </p:txBody>
      </p:sp>
      <p:sp>
        <p:nvSpPr>
          <p:cNvPr id="14" name="Rectangle 13"/>
          <p:cNvSpPr/>
          <p:nvPr/>
        </p:nvSpPr>
        <p:spPr>
          <a:xfrm>
            <a:off x="2007061" y="482357"/>
            <a:ext cx="6096000" cy="646331"/>
          </a:xfrm>
          <a:prstGeom prst="rect">
            <a:avLst/>
          </a:prstGeom>
        </p:spPr>
        <p:txBody>
          <a:bodyPr>
            <a:spAutoFit/>
          </a:bodyPr>
          <a:lstStyle/>
          <a:p>
            <a:r>
              <a:rPr lang="en-US" dirty="0">
                <a:solidFill>
                  <a:schemeClr val="tx2"/>
                </a:solidFill>
                <a:latin typeface="Century Gothic"/>
                <a:cs typeface="Century Gothic"/>
              </a:rPr>
              <a:t>What pattern of </a:t>
            </a:r>
            <a:r>
              <a:rPr lang="en-US" i="1" dirty="0">
                <a:solidFill>
                  <a:schemeClr val="tx2"/>
                </a:solidFill>
                <a:latin typeface="Century Gothic"/>
                <a:cs typeface="Century Gothic"/>
              </a:rPr>
              <a:t>cross-lag correlations </a:t>
            </a:r>
            <a:r>
              <a:rPr lang="en-US" dirty="0">
                <a:solidFill>
                  <a:schemeClr val="tx2"/>
                </a:solidFill>
                <a:latin typeface="Century Gothic"/>
                <a:cs typeface="Century Gothic"/>
              </a:rPr>
              <a:t>would suggest that responsiveness causes less fussiness? </a:t>
            </a:r>
            <a:endParaRPr lang="en-US" dirty="0"/>
          </a:p>
        </p:txBody>
      </p:sp>
    </p:spTree>
    <p:extLst>
      <p:ext uri="{BB962C8B-B14F-4D97-AF65-F5344CB8AC3E}">
        <p14:creationId xmlns:p14="http://schemas.microsoft.com/office/powerpoint/2010/main" val="15664607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6"/>
          <p:cNvGrpSpPr>
            <a:grpSpLocks/>
          </p:cNvGrpSpPr>
          <p:nvPr/>
        </p:nvGrpSpPr>
        <p:grpSpPr bwMode="auto">
          <a:xfrm>
            <a:off x="2933927" y="1514312"/>
            <a:ext cx="6014358" cy="4856326"/>
            <a:chOff x="1018572" y="674719"/>
            <a:chExt cx="7024732" cy="5695691"/>
          </a:xfrm>
        </p:grpSpPr>
        <p:sp>
          <p:nvSpPr>
            <p:cNvPr id="6" name="Rectangle 5"/>
            <p:cNvSpPr/>
            <p:nvPr/>
          </p:nvSpPr>
          <p:spPr>
            <a:xfrm>
              <a:off x="1018572" y="912833"/>
              <a:ext cx="1892312" cy="1177871"/>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ectangle 7"/>
            <p:cNvSpPr/>
            <p:nvPr/>
          </p:nvSpPr>
          <p:spPr>
            <a:xfrm>
              <a:off x="6104954" y="912833"/>
              <a:ext cx="1892312" cy="1177871"/>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ectangle 8"/>
            <p:cNvSpPr/>
            <p:nvPr/>
          </p:nvSpPr>
          <p:spPr>
            <a:xfrm>
              <a:off x="1064610" y="4929026"/>
              <a:ext cx="1892312" cy="1176284"/>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ectangle 9"/>
            <p:cNvSpPr/>
            <p:nvPr/>
          </p:nvSpPr>
          <p:spPr>
            <a:xfrm>
              <a:off x="6150992" y="4929026"/>
              <a:ext cx="1892312" cy="1176284"/>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Up-Down Arrow 10"/>
            <p:cNvSpPr/>
            <p:nvPr/>
          </p:nvSpPr>
          <p:spPr>
            <a:xfrm>
              <a:off x="6370069" y="2222461"/>
              <a:ext cx="1633547" cy="2474800"/>
            </a:xfrm>
            <a:prstGeom prst="upDown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Up-Down Arrow 11"/>
            <p:cNvSpPr/>
            <p:nvPr/>
          </p:nvSpPr>
          <p:spPr>
            <a:xfrm>
              <a:off x="1151923" y="2222461"/>
              <a:ext cx="1633548" cy="2474800"/>
            </a:xfrm>
            <a:prstGeom prst="upDown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ight Arrow 12"/>
            <p:cNvSpPr/>
            <p:nvPr/>
          </p:nvSpPr>
          <p:spPr>
            <a:xfrm>
              <a:off x="3387137" y="674719"/>
              <a:ext cx="2314589" cy="1322327"/>
            </a:xfrm>
            <a:prstGeom prst="right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ight Arrow 14"/>
            <p:cNvSpPr/>
            <p:nvPr/>
          </p:nvSpPr>
          <p:spPr>
            <a:xfrm>
              <a:off x="3380787" y="5048082"/>
              <a:ext cx="2314589" cy="1322328"/>
            </a:xfrm>
            <a:prstGeom prst="right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Right Arrow 15"/>
            <p:cNvSpPr/>
            <p:nvPr/>
          </p:nvSpPr>
          <p:spPr>
            <a:xfrm rot="19201207">
              <a:off x="2464794" y="2746312"/>
              <a:ext cx="4125938" cy="1663624"/>
            </a:xfrm>
            <a:prstGeom prst="rightArrow">
              <a:avLst/>
            </a:prstGeom>
            <a:solidFill>
              <a:schemeClr val="accent1">
                <a:lumMod val="60000"/>
                <a:lumOff val="40000"/>
              </a:schemeClr>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ight Arrow 16"/>
            <p:cNvSpPr/>
            <p:nvPr/>
          </p:nvSpPr>
          <p:spPr>
            <a:xfrm rot="2639832">
              <a:off x="2404469" y="2714563"/>
              <a:ext cx="4127526" cy="1662037"/>
            </a:xfrm>
            <a:prstGeom prst="rightArrow">
              <a:avLst/>
            </a:prstGeom>
            <a:solidFill>
              <a:schemeClr val="accent1">
                <a:lumMod val="60000"/>
                <a:lumOff val="40000"/>
              </a:schemeClr>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143" b="94857" l="10000" r="99429">
                        <a14:foregroundMark x1="84286" y1="83143" x2="84286" y2="83143"/>
                        <a14:foregroundMark x1="74857" y1="83143" x2="74857" y2="83143"/>
                        <a14:foregroundMark x1="62286" y1="88000" x2="62286" y2="88000"/>
                        <a14:foregroundMark x1="37714" y1="89143" x2="37714" y2="89143"/>
                        <a14:foregroundMark x1="45714" y1="89714" x2="45714" y2="89714"/>
                        <a14:foregroundMark x1="41429" y1="84857" x2="41429" y2="84857"/>
                        <a14:foregroundMark x1="26286" y1="94857" x2="26286" y2="94857"/>
                      </a14:backgroundRemoval>
                    </a14:imgEffect>
                  </a14:imgLayer>
                </a14:imgProps>
              </a:ext>
            </a:extLst>
          </a:blip>
          <a:srcRect b="7143"/>
          <a:stretch/>
        </p:blipFill>
        <p:spPr>
          <a:xfrm>
            <a:off x="7890350" y="4163392"/>
            <a:ext cx="2901887" cy="2694609"/>
          </a:xfrm>
          <a:prstGeom prst="rect">
            <a:avLst/>
          </a:prstGeom>
        </p:spPr>
      </p:pic>
      <p:sp>
        <p:nvSpPr>
          <p:cNvPr id="3" name="TextBox 2"/>
          <p:cNvSpPr txBox="1"/>
          <p:nvPr/>
        </p:nvSpPr>
        <p:spPr>
          <a:xfrm>
            <a:off x="2801852" y="1752307"/>
            <a:ext cx="1898834" cy="900759"/>
          </a:xfrm>
          <a:prstGeom prst="rect">
            <a:avLst/>
          </a:prstGeom>
          <a:noFill/>
        </p:spPr>
        <p:txBody>
          <a:bodyPr wrap="square" rtlCol="0">
            <a:spAutoFit/>
          </a:bodyPr>
          <a:lstStyle/>
          <a:p>
            <a:pPr algn="ctr">
              <a:lnSpc>
                <a:spcPct val="110000"/>
              </a:lnSpc>
            </a:pPr>
            <a:r>
              <a:rPr lang="en-US" sz="1600" b="1" dirty="0"/>
              <a:t>9 mo.</a:t>
            </a:r>
          </a:p>
          <a:p>
            <a:pPr algn="ctr">
              <a:lnSpc>
                <a:spcPct val="110000"/>
              </a:lnSpc>
            </a:pPr>
            <a:r>
              <a:rPr lang="en-US" sz="1600" dirty="0"/>
              <a:t>Maternal responsiveness</a:t>
            </a:r>
          </a:p>
        </p:txBody>
      </p:sp>
      <p:sp>
        <p:nvSpPr>
          <p:cNvPr id="18" name="TextBox 17"/>
          <p:cNvSpPr txBox="1"/>
          <p:nvPr/>
        </p:nvSpPr>
        <p:spPr>
          <a:xfrm>
            <a:off x="3123579" y="5183912"/>
            <a:ext cx="1276618" cy="900759"/>
          </a:xfrm>
          <a:prstGeom prst="rect">
            <a:avLst/>
          </a:prstGeom>
          <a:noFill/>
        </p:spPr>
        <p:txBody>
          <a:bodyPr wrap="square" rtlCol="0">
            <a:spAutoFit/>
          </a:bodyPr>
          <a:lstStyle/>
          <a:p>
            <a:pPr algn="ctr">
              <a:lnSpc>
                <a:spcPct val="110000"/>
              </a:lnSpc>
            </a:pPr>
            <a:r>
              <a:rPr lang="en-US" sz="1600" b="1" dirty="0"/>
              <a:t>9 mo.</a:t>
            </a:r>
          </a:p>
          <a:p>
            <a:pPr algn="ctr">
              <a:lnSpc>
                <a:spcPct val="110000"/>
              </a:lnSpc>
            </a:pPr>
            <a:r>
              <a:rPr lang="en-US" sz="1600" dirty="0"/>
              <a:t>Child fussiness </a:t>
            </a:r>
          </a:p>
        </p:txBody>
      </p:sp>
      <p:sp>
        <p:nvSpPr>
          <p:cNvPr id="19" name="TextBox 18"/>
          <p:cNvSpPr txBox="1"/>
          <p:nvPr/>
        </p:nvSpPr>
        <p:spPr>
          <a:xfrm>
            <a:off x="7167982" y="1774655"/>
            <a:ext cx="1898834" cy="900759"/>
          </a:xfrm>
          <a:prstGeom prst="rect">
            <a:avLst/>
          </a:prstGeom>
          <a:noFill/>
        </p:spPr>
        <p:txBody>
          <a:bodyPr wrap="square" rtlCol="0">
            <a:spAutoFit/>
          </a:bodyPr>
          <a:lstStyle/>
          <a:p>
            <a:pPr algn="ctr">
              <a:lnSpc>
                <a:spcPct val="110000"/>
              </a:lnSpc>
            </a:pPr>
            <a:r>
              <a:rPr lang="en-US" sz="1600" b="1" dirty="0"/>
              <a:t>18 mo.</a:t>
            </a:r>
          </a:p>
          <a:p>
            <a:pPr algn="ctr">
              <a:lnSpc>
                <a:spcPct val="110000"/>
              </a:lnSpc>
            </a:pPr>
            <a:r>
              <a:rPr lang="en-US" sz="1600" dirty="0"/>
              <a:t>Maternal responsiveness</a:t>
            </a:r>
          </a:p>
        </p:txBody>
      </p:sp>
      <p:sp>
        <p:nvSpPr>
          <p:cNvPr id="20" name="TextBox 19"/>
          <p:cNvSpPr txBox="1"/>
          <p:nvPr/>
        </p:nvSpPr>
        <p:spPr>
          <a:xfrm>
            <a:off x="7523575" y="5206260"/>
            <a:ext cx="1276618" cy="900759"/>
          </a:xfrm>
          <a:prstGeom prst="rect">
            <a:avLst/>
          </a:prstGeom>
          <a:noFill/>
        </p:spPr>
        <p:txBody>
          <a:bodyPr wrap="square" rtlCol="0">
            <a:spAutoFit/>
          </a:bodyPr>
          <a:lstStyle/>
          <a:p>
            <a:pPr algn="ctr">
              <a:lnSpc>
                <a:spcPct val="110000"/>
              </a:lnSpc>
            </a:pPr>
            <a:r>
              <a:rPr lang="en-US" sz="1600" b="1" dirty="0"/>
              <a:t>18 mo.</a:t>
            </a:r>
          </a:p>
          <a:p>
            <a:pPr algn="ctr">
              <a:lnSpc>
                <a:spcPct val="110000"/>
              </a:lnSpc>
            </a:pPr>
            <a:r>
              <a:rPr lang="en-US" sz="1600" dirty="0"/>
              <a:t>Child fussiness </a:t>
            </a:r>
          </a:p>
        </p:txBody>
      </p:sp>
      <p:sp>
        <p:nvSpPr>
          <p:cNvPr id="22" name="TextBox 21"/>
          <p:cNvSpPr txBox="1"/>
          <p:nvPr/>
        </p:nvSpPr>
        <p:spPr>
          <a:xfrm rot="16200000">
            <a:off x="2875526" y="3713000"/>
            <a:ext cx="1730667" cy="400110"/>
          </a:xfrm>
          <a:prstGeom prst="rect">
            <a:avLst/>
          </a:prstGeom>
          <a:noFill/>
        </p:spPr>
        <p:txBody>
          <a:bodyPr wrap="none" rtlCol="0">
            <a:spAutoFit/>
          </a:bodyPr>
          <a:lstStyle/>
          <a:p>
            <a:r>
              <a:rPr lang="en-US" sz="2000" dirty="0">
                <a:solidFill>
                  <a:schemeClr val="tx1">
                    <a:lumMod val="65000"/>
                    <a:lumOff val="35000"/>
                  </a:schemeClr>
                </a:solidFill>
              </a:rPr>
              <a:t>cross-sectional</a:t>
            </a:r>
          </a:p>
        </p:txBody>
      </p:sp>
      <p:sp>
        <p:nvSpPr>
          <p:cNvPr id="23" name="TextBox 22"/>
          <p:cNvSpPr txBox="1"/>
          <p:nvPr/>
        </p:nvSpPr>
        <p:spPr>
          <a:xfrm rot="5400000">
            <a:off x="7345678" y="3713000"/>
            <a:ext cx="1730667" cy="400110"/>
          </a:xfrm>
          <a:prstGeom prst="rect">
            <a:avLst/>
          </a:prstGeom>
          <a:noFill/>
        </p:spPr>
        <p:txBody>
          <a:bodyPr wrap="none" rtlCol="0">
            <a:spAutoFit/>
          </a:bodyPr>
          <a:lstStyle/>
          <a:p>
            <a:r>
              <a:rPr lang="en-US" sz="2000" dirty="0">
                <a:solidFill>
                  <a:schemeClr val="tx1">
                    <a:lumMod val="65000"/>
                    <a:lumOff val="35000"/>
                  </a:schemeClr>
                </a:solidFill>
              </a:rPr>
              <a:t>cross-sectional</a:t>
            </a:r>
          </a:p>
        </p:txBody>
      </p:sp>
      <p:sp>
        <p:nvSpPr>
          <p:cNvPr id="24" name="TextBox 23"/>
          <p:cNvSpPr txBox="1"/>
          <p:nvPr/>
        </p:nvSpPr>
        <p:spPr>
          <a:xfrm>
            <a:off x="4919814" y="1885321"/>
            <a:ext cx="1638910" cy="369332"/>
          </a:xfrm>
          <a:prstGeom prst="rect">
            <a:avLst/>
          </a:prstGeom>
          <a:noFill/>
        </p:spPr>
        <p:txBody>
          <a:bodyPr wrap="none" rtlCol="0">
            <a:spAutoFit/>
          </a:bodyPr>
          <a:lstStyle/>
          <a:p>
            <a:r>
              <a:rPr lang="en-US" dirty="0">
                <a:solidFill>
                  <a:schemeClr val="tx1">
                    <a:lumMod val="65000"/>
                    <a:lumOff val="35000"/>
                  </a:schemeClr>
                </a:solidFill>
              </a:rPr>
              <a:t>autocorrelation</a:t>
            </a:r>
          </a:p>
        </p:txBody>
      </p:sp>
      <p:sp>
        <p:nvSpPr>
          <p:cNvPr id="25" name="TextBox 24"/>
          <p:cNvSpPr txBox="1"/>
          <p:nvPr/>
        </p:nvSpPr>
        <p:spPr>
          <a:xfrm>
            <a:off x="4919814" y="5627837"/>
            <a:ext cx="1638910" cy="369332"/>
          </a:xfrm>
          <a:prstGeom prst="rect">
            <a:avLst/>
          </a:prstGeom>
          <a:noFill/>
        </p:spPr>
        <p:txBody>
          <a:bodyPr wrap="none" rtlCol="0">
            <a:spAutoFit/>
          </a:bodyPr>
          <a:lstStyle/>
          <a:p>
            <a:r>
              <a:rPr lang="en-US" dirty="0">
                <a:solidFill>
                  <a:schemeClr val="tx1">
                    <a:lumMod val="65000"/>
                    <a:lumOff val="35000"/>
                  </a:schemeClr>
                </a:solidFill>
              </a:rPr>
              <a:t>autocorrelation</a:t>
            </a:r>
          </a:p>
        </p:txBody>
      </p:sp>
      <p:sp>
        <p:nvSpPr>
          <p:cNvPr id="14" name="Rectangle 13"/>
          <p:cNvSpPr/>
          <p:nvPr/>
        </p:nvSpPr>
        <p:spPr>
          <a:xfrm>
            <a:off x="1965424" y="482357"/>
            <a:ext cx="6096000" cy="646331"/>
          </a:xfrm>
          <a:prstGeom prst="rect">
            <a:avLst/>
          </a:prstGeom>
        </p:spPr>
        <p:txBody>
          <a:bodyPr>
            <a:spAutoFit/>
          </a:bodyPr>
          <a:lstStyle/>
          <a:p>
            <a:r>
              <a:rPr lang="en-US" dirty="0"/>
              <a:t>What pattern of results would you get if more infant fussiness leads to quicker maternal responsiveness? </a:t>
            </a:r>
          </a:p>
        </p:txBody>
      </p:sp>
    </p:spTree>
    <p:extLst>
      <p:ext uri="{BB962C8B-B14F-4D97-AF65-F5344CB8AC3E}">
        <p14:creationId xmlns:p14="http://schemas.microsoft.com/office/powerpoint/2010/main" val="7048987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4781"/>
            <a:ext cx="8913813" cy="612244"/>
          </a:xfrm>
        </p:spPr>
        <p:txBody>
          <a:bodyPr>
            <a:normAutofit fontScale="90000"/>
          </a:bodyPr>
          <a:lstStyle/>
          <a:p>
            <a:r>
              <a:rPr lang="en-US" sz="2800" dirty="0">
                <a:solidFill>
                  <a:schemeClr val="tx2"/>
                </a:solidFill>
                <a:latin typeface="Century Gothic"/>
                <a:cs typeface="Century Gothic"/>
              </a:rPr>
              <a:t>What </a:t>
            </a:r>
            <a:r>
              <a:rPr lang="en-US" sz="2800" i="1" dirty="0">
                <a:solidFill>
                  <a:schemeClr val="tx2"/>
                </a:solidFill>
                <a:latin typeface="Century Gothic"/>
                <a:cs typeface="Century Gothic"/>
              </a:rPr>
              <a:t>pattern</a:t>
            </a:r>
            <a:r>
              <a:rPr lang="en-US" sz="2800" dirty="0">
                <a:solidFill>
                  <a:schemeClr val="tx2"/>
                </a:solidFill>
                <a:latin typeface="Century Gothic"/>
                <a:cs typeface="Century Gothic"/>
              </a:rPr>
              <a:t> would suggest </a:t>
            </a:r>
            <a:r>
              <a:rPr lang="en-US" sz="2800" dirty="0" smtClean="0">
                <a:solidFill>
                  <a:schemeClr val="tx2"/>
                </a:solidFill>
                <a:latin typeface="Century Gothic"/>
                <a:cs typeface="Century Gothic"/>
              </a:rPr>
              <a:t> that </a:t>
            </a:r>
            <a:r>
              <a:rPr lang="en-US" sz="2800" dirty="0">
                <a:solidFill>
                  <a:schemeClr val="tx2"/>
                </a:solidFill>
                <a:latin typeface="Century Gothic"/>
                <a:cs typeface="Century Gothic"/>
              </a:rPr>
              <a:t>these two variables are </a:t>
            </a:r>
            <a:r>
              <a:rPr lang="en-US" sz="2800" i="1" dirty="0">
                <a:solidFill>
                  <a:schemeClr val="tx2"/>
                </a:solidFill>
                <a:latin typeface="Century Gothic"/>
                <a:cs typeface="Century Gothic"/>
              </a:rPr>
              <a:t>mutually reinforcing</a:t>
            </a:r>
            <a:r>
              <a:rPr lang="en-US" sz="2800" dirty="0">
                <a:solidFill>
                  <a:schemeClr val="tx2"/>
                </a:solidFill>
                <a:latin typeface="Century Gothic"/>
                <a:cs typeface="Century Gothic"/>
              </a:rPr>
              <a:t>? </a:t>
            </a:r>
            <a:endParaRPr lang="en-US" sz="2600" dirty="0"/>
          </a:p>
        </p:txBody>
      </p:sp>
      <p:grpSp>
        <p:nvGrpSpPr>
          <p:cNvPr id="5" name="Group 6"/>
          <p:cNvGrpSpPr>
            <a:grpSpLocks/>
          </p:cNvGrpSpPr>
          <p:nvPr/>
        </p:nvGrpSpPr>
        <p:grpSpPr bwMode="auto">
          <a:xfrm>
            <a:off x="2933927" y="1514312"/>
            <a:ext cx="6014358" cy="4856326"/>
            <a:chOff x="1018572" y="674719"/>
            <a:chExt cx="7024732" cy="5695691"/>
          </a:xfrm>
        </p:grpSpPr>
        <p:sp>
          <p:nvSpPr>
            <p:cNvPr id="6" name="Rectangle 5"/>
            <p:cNvSpPr/>
            <p:nvPr/>
          </p:nvSpPr>
          <p:spPr>
            <a:xfrm>
              <a:off x="1018572" y="912833"/>
              <a:ext cx="1892312" cy="1177871"/>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ectangle 7"/>
            <p:cNvSpPr/>
            <p:nvPr/>
          </p:nvSpPr>
          <p:spPr>
            <a:xfrm>
              <a:off x="6104954" y="912833"/>
              <a:ext cx="1892312" cy="1177871"/>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ectangle 8"/>
            <p:cNvSpPr/>
            <p:nvPr/>
          </p:nvSpPr>
          <p:spPr>
            <a:xfrm>
              <a:off x="1064610" y="4929026"/>
              <a:ext cx="1892312" cy="1176284"/>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ectangle 9"/>
            <p:cNvSpPr/>
            <p:nvPr/>
          </p:nvSpPr>
          <p:spPr>
            <a:xfrm>
              <a:off x="6150992" y="4929026"/>
              <a:ext cx="1892312" cy="1176284"/>
            </a:xfrm>
            <a:prstGeom prst="rect">
              <a:avLst/>
            </a:prstGeom>
            <a:solidFill>
              <a:srgbClr val="9FB247"/>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Up-Down Arrow 10"/>
            <p:cNvSpPr/>
            <p:nvPr/>
          </p:nvSpPr>
          <p:spPr>
            <a:xfrm>
              <a:off x="6370069" y="2222461"/>
              <a:ext cx="1633547" cy="2474800"/>
            </a:xfrm>
            <a:prstGeom prst="upDown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Up-Down Arrow 11"/>
            <p:cNvSpPr/>
            <p:nvPr/>
          </p:nvSpPr>
          <p:spPr>
            <a:xfrm>
              <a:off x="1151923" y="2222461"/>
              <a:ext cx="1633548" cy="2474800"/>
            </a:xfrm>
            <a:prstGeom prst="upDown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ight Arrow 12"/>
            <p:cNvSpPr/>
            <p:nvPr/>
          </p:nvSpPr>
          <p:spPr>
            <a:xfrm>
              <a:off x="3387137" y="674719"/>
              <a:ext cx="2314589" cy="1322327"/>
            </a:xfrm>
            <a:prstGeom prst="right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ight Arrow 14"/>
            <p:cNvSpPr/>
            <p:nvPr/>
          </p:nvSpPr>
          <p:spPr>
            <a:xfrm>
              <a:off x="3380787" y="5048082"/>
              <a:ext cx="2314589" cy="1322328"/>
            </a:xfrm>
            <a:prstGeom prst="rightArrow">
              <a:avLst/>
            </a:prstGeom>
            <a:solidFill>
              <a:srgbClr val="FEE741"/>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Right Arrow 15"/>
            <p:cNvSpPr/>
            <p:nvPr/>
          </p:nvSpPr>
          <p:spPr>
            <a:xfrm rot="19201207">
              <a:off x="2464794" y="2746312"/>
              <a:ext cx="4125938" cy="1663624"/>
            </a:xfrm>
            <a:prstGeom prst="rightArrow">
              <a:avLst/>
            </a:prstGeom>
            <a:solidFill>
              <a:schemeClr val="accent1">
                <a:lumMod val="60000"/>
                <a:lumOff val="40000"/>
              </a:schemeClr>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ight Arrow 16"/>
            <p:cNvSpPr/>
            <p:nvPr/>
          </p:nvSpPr>
          <p:spPr>
            <a:xfrm rot="2639832">
              <a:off x="2404469" y="2714563"/>
              <a:ext cx="4127526" cy="1662037"/>
            </a:xfrm>
            <a:prstGeom prst="rightArrow">
              <a:avLst/>
            </a:prstGeom>
            <a:solidFill>
              <a:schemeClr val="accent1">
                <a:lumMod val="60000"/>
                <a:lumOff val="40000"/>
              </a:schemeClr>
            </a:solidFill>
            <a:ln>
              <a:solidFill>
                <a:srgbClr val="333333"/>
              </a:solidFill>
            </a:ln>
            <a:effectLst/>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143" b="94857" l="10000" r="99429">
                        <a14:foregroundMark x1="84286" y1="83143" x2="84286" y2="83143"/>
                        <a14:foregroundMark x1="74857" y1="83143" x2="74857" y2="83143"/>
                        <a14:foregroundMark x1="62286" y1="88000" x2="62286" y2="88000"/>
                        <a14:foregroundMark x1="37714" y1="89143" x2="37714" y2="89143"/>
                        <a14:foregroundMark x1="45714" y1="89714" x2="45714" y2="89714"/>
                        <a14:foregroundMark x1="41429" y1="84857" x2="41429" y2="84857"/>
                        <a14:foregroundMark x1="26286" y1="94857" x2="26286" y2="94857"/>
                      </a14:backgroundRemoval>
                    </a14:imgEffect>
                  </a14:imgLayer>
                </a14:imgProps>
              </a:ext>
            </a:extLst>
          </a:blip>
          <a:srcRect b="7143"/>
          <a:stretch/>
        </p:blipFill>
        <p:spPr>
          <a:xfrm>
            <a:off x="7890350" y="4163392"/>
            <a:ext cx="2901887" cy="2694609"/>
          </a:xfrm>
          <a:prstGeom prst="rect">
            <a:avLst/>
          </a:prstGeom>
        </p:spPr>
      </p:pic>
      <p:sp>
        <p:nvSpPr>
          <p:cNvPr id="3" name="TextBox 2"/>
          <p:cNvSpPr txBox="1"/>
          <p:nvPr/>
        </p:nvSpPr>
        <p:spPr>
          <a:xfrm>
            <a:off x="2801852" y="1752307"/>
            <a:ext cx="1898834" cy="900759"/>
          </a:xfrm>
          <a:prstGeom prst="rect">
            <a:avLst/>
          </a:prstGeom>
          <a:noFill/>
        </p:spPr>
        <p:txBody>
          <a:bodyPr wrap="square" rtlCol="0">
            <a:spAutoFit/>
          </a:bodyPr>
          <a:lstStyle/>
          <a:p>
            <a:pPr algn="ctr">
              <a:lnSpc>
                <a:spcPct val="110000"/>
              </a:lnSpc>
            </a:pPr>
            <a:r>
              <a:rPr lang="en-US" sz="1600" b="1" dirty="0"/>
              <a:t>9 mo.</a:t>
            </a:r>
          </a:p>
          <a:p>
            <a:pPr algn="ctr">
              <a:lnSpc>
                <a:spcPct val="110000"/>
              </a:lnSpc>
            </a:pPr>
            <a:r>
              <a:rPr lang="en-US" sz="1600" dirty="0"/>
              <a:t>Maternal responsiveness</a:t>
            </a:r>
          </a:p>
        </p:txBody>
      </p:sp>
      <p:sp>
        <p:nvSpPr>
          <p:cNvPr id="18" name="TextBox 17"/>
          <p:cNvSpPr txBox="1"/>
          <p:nvPr/>
        </p:nvSpPr>
        <p:spPr>
          <a:xfrm>
            <a:off x="3123579" y="5183912"/>
            <a:ext cx="1276618" cy="900759"/>
          </a:xfrm>
          <a:prstGeom prst="rect">
            <a:avLst/>
          </a:prstGeom>
          <a:noFill/>
        </p:spPr>
        <p:txBody>
          <a:bodyPr wrap="square" rtlCol="0">
            <a:spAutoFit/>
          </a:bodyPr>
          <a:lstStyle/>
          <a:p>
            <a:pPr algn="ctr">
              <a:lnSpc>
                <a:spcPct val="110000"/>
              </a:lnSpc>
            </a:pPr>
            <a:r>
              <a:rPr lang="en-US" sz="1600" b="1" dirty="0"/>
              <a:t>9 mo.</a:t>
            </a:r>
          </a:p>
          <a:p>
            <a:pPr algn="ctr">
              <a:lnSpc>
                <a:spcPct val="110000"/>
              </a:lnSpc>
            </a:pPr>
            <a:r>
              <a:rPr lang="en-US" sz="1600" dirty="0"/>
              <a:t>Child fussiness </a:t>
            </a:r>
          </a:p>
        </p:txBody>
      </p:sp>
      <p:sp>
        <p:nvSpPr>
          <p:cNvPr id="19" name="TextBox 18"/>
          <p:cNvSpPr txBox="1"/>
          <p:nvPr/>
        </p:nvSpPr>
        <p:spPr>
          <a:xfrm>
            <a:off x="7167982" y="1774655"/>
            <a:ext cx="1898834" cy="900759"/>
          </a:xfrm>
          <a:prstGeom prst="rect">
            <a:avLst/>
          </a:prstGeom>
          <a:noFill/>
        </p:spPr>
        <p:txBody>
          <a:bodyPr wrap="square" rtlCol="0">
            <a:spAutoFit/>
          </a:bodyPr>
          <a:lstStyle/>
          <a:p>
            <a:pPr algn="ctr">
              <a:lnSpc>
                <a:spcPct val="110000"/>
              </a:lnSpc>
            </a:pPr>
            <a:r>
              <a:rPr lang="en-US" sz="1600" b="1" dirty="0"/>
              <a:t>18 mo.</a:t>
            </a:r>
          </a:p>
          <a:p>
            <a:pPr algn="ctr">
              <a:lnSpc>
                <a:spcPct val="110000"/>
              </a:lnSpc>
            </a:pPr>
            <a:r>
              <a:rPr lang="en-US" sz="1600" dirty="0"/>
              <a:t>Maternal responsiveness</a:t>
            </a:r>
          </a:p>
        </p:txBody>
      </p:sp>
      <p:sp>
        <p:nvSpPr>
          <p:cNvPr id="20" name="TextBox 19"/>
          <p:cNvSpPr txBox="1"/>
          <p:nvPr/>
        </p:nvSpPr>
        <p:spPr>
          <a:xfrm>
            <a:off x="7523575" y="5206260"/>
            <a:ext cx="1276618" cy="900759"/>
          </a:xfrm>
          <a:prstGeom prst="rect">
            <a:avLst/>
          </a:prstGeom>
          <a:noFill/>
        </p:spPr>
        <p:txBody>
          <a:bodyPr wrap="square" rtlCol="0">
            <a:spAutoFit/>
          </a:bodyPr>
          <a:lstStyle/>
          <a:p>
            <a:pPr algn="ctr">
              <a:lnSpc>
                <a:spcPct val="110000"/>
              </a:lnSpc>
            </a:pPr>
            <a:r>
              <a:rPr lang="en-US" sz="1600" b="1" dirty="0"/>
              <a:t>18 mo.</a:t>
            </a:r>
          </a:p>
          <a:p>
            <a:pPr algn="ctr">
              <a:lnSpc>
                <a:spcPct val="110000"/>
              </a:lnSpc>
            </a:pPr>
            <a:r>
              <a:rPr lang="en-US" sz="1600" dirty="0"/>
              <a:t>Child fussiness </a:t>
            </a:r>
          </a:p>
        </p:txBody>
      </p:sp>
      <p:sp>
        <p:nvSpPr>
          <p:cNvPr id="22" name="TextBox 21"/>
          <p:cNvSpPr txBox="1"/>
          <p:nvPr/>
        </p:nvSpPr>
        <p:spPr>
          <a:xfrm rot="16200000">
            <a:off x="2875526" y="3713000"/>
            <a:ext cx="1730667" cy="400110"/>
          </a:xfrm>
          <a:prstGeom prst="rect">
            <a:avLst/>
          </a:prstGeom>
          <a:noFill/>
        </p:spPr>
        <p:txBody>
          <a:bodyPr wrap="none" rtlCol="0">
            <a:spAutoFit/>
          </a:bodyPr>
          <a:lstStyle/>
          <a:p>
            <a:r>
              <a:rPr lang="en-US" sz="2000" dirty="0">
                <a:solidFill>
                  <a:schemeClr val="tx1">
                    <a:lumMod val="65000"/>
                    <a:lumOff val="35000"/>
                  </a:schemeClr>
                </a:solidFill>
              </a:rPr>
              <a:t>cross-sectional</a:t>
            </a:r>
          </a:p>
        </p:txBody>
      </p:sp>
      <p:sp>
        <p:nvSpPr>
          <p:cNvPr id="23" name="TextBox 22"/>
          <p:cNvSpPr txBox="1"/>
          <p:nvPr/>
        </p:nvSpPr>
        <p:spPr>
          <a:xfrm rot="5400000">
            <a:off x="7345678" y="3713000"/>
            <a:ext cx="1730667" cy="400110"/>
          </a:xfrm>
          <a:prstGeom prst="rect">
            <a:avLst/>
          </a:prstGeom>
          <a:noFill/>
        </p:spPr>
        <p:txBody>
          <a:bodyPr wrap="none" rtlCol="0">
            <a:spAutoFit/>
          </a:bodyPr>
          <a:lstStyle/>
          <a:p>
            <a:r>
              <a:rPr lang="en-US" sz="2000" dirty="0">
                <a:solidFill>
                  <a:schemeClr val="tx1">
                    <a:lumMod val="65000"/>
                    <a:lumOff val="35000"/>
                  </a:schemeClr>
                </a:solidFill>
              </a:rPr>
              <a:t>cross-sectional</a:t>
            </a:r>
          </a:p>
        </p:txBody>
      </p:sp>
      <p:sp>
        <p:nvSpPr>
          <p:cNvPr id="24" name="TextBox 23"/>
          <p:cNvSpPr txBox="1"/>
          <p:nvPr/>
        </p:nvSpPr>
        <p:spPr>
          <a:xfrm>
            <a:off x="4919814" y="1885321"/>
            <a:ext cx="1638910" cy="369332"/>
          </a:xfrm>
          <a:prstGeom prst="rect">
            <a:avLst/>
          </a:prstGeom>
          <a:noFill/>
        </p:spPr>
        <p:txBody>
          <a:bodyPr wrap="none" rtlCol="0">
            <a:spAutoFit/>
          </a:bodyPr>
          <a:lstStyle/>
          <a:p>
            <a:r>
              <a:rPr lang="en-US" dirty="0">
                <a:solidFill>
                  <a:schemeClr val="tx1">
                    <a:lumMod val="65000"/>
                    <a:lumOff val="35000"/>
                  </a:schemeClr>
                </a:solidFill>
              </a:rPr>
              <a:t>autocorrelation</a:t>
            </a:r>
          </a:p>
        </p:txBody>
      </p:sp>
      <p:sp>
        <p:nvSpPr>
          <p:cNvPr id="25" name="TextBox 24"/>
          <p:cNvSpPr txBox="1"/>
          <p:nvPr/>
        </p:nvSpPr>
        <p:spPr>
          <a:xfrm>
            <a:off x="4919814" y="5627837"/>
            <a:ext cx="1638910" cy="369332"/>
          </a:xfrm>
          <a:prstGeom prst="rect">
            <a:avLst/>
          </a:prstGeom>
          <a:noFill/>
        </p:spPr>
        <p:txBody>
          <a:bodyPr wrap="none" rtlCol="0">
            <a:spAutoFit/>
          </a:bodyPr>
          <a:lstStyle/>
          <a:p>
            <a:r>
              <a:rPr lang="en-US" dirty="0">
                <a:solidFill>
                  <a:schemeClr val="tx1">
                    <a:lumMod val="65000"/>
                    <a:lumOff val="35000"/>
                  </a:schemeClr>
                </a:solidFill>
              </a:rPr>
              <a:t>autocorrelation</a:t>
            </a:r>
          </a:p>
        </p:txBody>
      </p:sp>
    </p:spTree>
    <p:extLst>
      <p:ext uri="{BB962C8B-B14F-4D97-AF65-F5344CB8AC3E}">
        <p14:creationId xmlns:p14="http://schemas.microsoft.com/office/powerpoint/2010/main" val="25165427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5161" y="0"/>
            <a:ext cx="13453473" cy="1143000"/>
          </a:xfrm>
        </p:spPr>
        <p:txBody>
          <a:bodyPr/>
          <a:lstStyle/>
          <a:p>
            <a:r>
              <a:rPr lang="en-US" sz="3000" dirty="0">
                <a:solidFill>
                  <a:schemeClr val="tx1"/>
                </a:solidFill>
              </a:rPr>
              <a:t>Getting at Causality with </a:t>
            </a:r>
            <a:r>
              <a:rPr lang="en-US" sz="3000" i="1" dirty="0" smtClean="0">
                <a:solidFill>
                  <a:schemeClr val="tx1"/>
                </a:solidFill>
              </a:rPr>
              <a:t>Pattern </a:t>
            </a:r>
            <a:r>
              <a:rPr lang="en-US" sz="3000" dirty="0">
                <a:solidFill>
                  <a:schemeClr val="tx1"/>
                </a:solidFill>
              </a:rPr>
              <a:t>and </a:t>
            </a:r>
            <a:r>
              <a:rPr lang="en-US" sz="3000" i="1" dirty="0">
                <a:solidFill>
                  <a:schemeClr val="tx1"/>
                </a:solidFill>
              </a:rPr>
              <a:t>Parsimony</a:t>
            </a:r>
          </a:p>
        </p:txBody>
      </p:sp>
      <p:sp>
        <p:nvSpPr>
          <p:cNvPr id="3" name="Text Placeholder 2"/>
          <p:cNvSpPr>
            <a:spLocks noGrp="1"/>
          </p:cNvSpPr>
          <p:nvPr>
            <p:ph type="body" sz="quarter" idx="10"/>
          </p:nvPr>
        </p:nvSpPr>
        <p:spPr>
          <a:xfrm>
            <a:off x="1119544" y="1328538"/>
            <a:ext cx="6266450" cy="4506725"/>
          </a:xfrm>
        </p:spPr>
        <p:txBody>
          <a:bodyPr>
            <a:noAutofit/>
          </a:bodyPr>
          <a:lstStyle/>
          <a:p>
            <a:pPr marL="0" indent="0">
              <a:buNone/>
            </a:pPr>
            <a:r>
              <a:rPr lang="en-US" sz="2400" b="1" dirty="0"/>
              <a:t>1</a:t>
            </a:r>
            <a:r>
              <a:rPr lang="en-US" sz="2400" dirty="0"/>
              <a:t>. The longer a person has smoked cigarettes, the greater are the chances of getting cancer.</a:t>
            </a:r>
          </a:p>
          <a:p>
            <a:pPr marL="0" indent="0">
              <a:buNone/>
            </a:pPr>
            <a:r>
              <a:rPr lang="en-US" sz="2400" b="1" dirty="0"/>
              <a:t>2</a:t>
            </a:r>
            <a:r>
              <a:rPr lang="en-US" sz="2400" dirty="0"/>
              <a:t>. People who stop smoking have lower cancer rates than people who continue smoking.</a:t>
            </a:r>
          </a:p>
          <a:p>
            <a:pPr marL="0" indent="0">
              <a:buNone/>
            </a:pPr>
            <a:r>
              <a:rPr lang="en-US" sz="2400" b="1" dirty="0"/>
              <a:t>3</a:t>
            </a:r>
            <a:r>
              <a:rPr lang="en-US" sz="2400" dirty="0"/>
              <a:t>. Smokers’ cancers tend to be in the lungs and of a particular type.</a:t>
            </a:r>
          </a:p>
          <a:p>
            <a:pPr marL="0" indent="0">
              <a:buNone/>
            </a:pPr>
            <a:r>
              <a:rPr lang="en-US" sz="2400" b="1" dirty="0"/>
              <a:t>4</a:t>
            </a:r>
            <a:r>
              <a:rPr lang="en-US" sz="2400" dirty="0"/>
              <a:t>. Smokers who use filtered cigarettes have a somewhat lower rate of cancer than smokers of unfiltered cigarettes.</a:t>
            </a:r>
          </a:p>
          <a:p>
            <a:pPr marL="0" indent="0">
              <a:buNone/>
            </a:pPr>
            <a:r>
              <a:rPr lang="en-US" sz="2400" b="1" dirty="0"/>
              <a:t>5</a:t>
            </a:r>
            <a:r>
              <a:rPr lang="en-US" sz="2400" dirty="0"/>
              <a:t>. People who live with smokers would have higher rates of cancer, too, because of their passive exposure to the same chemicals.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12770"/>
          <a:stretch/>
        </p:blipFill>
        <p:spPr>
          <a:xfrm>
            <a:off x="7935610" y="1702823"/>
            <a:ext cx="3549191" cy="2359643"/>
          </a:xfrm>
          <a:prstGeom prst="rect">
            <a:avLst/>
          </a:prstGeom>
        </p:spPr>
      </p:pic>
    </p:spTree>
    <p:extLst>
      <p:ext uri="{BB962C8B-B14F-4D97-AF65-F5344CB8AC3E}">
        <p14:creationId xmlns:p14="http://schemas.microsoft.com/office/powerpoint/2010/main" val="845219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56814" y="156117"/>
            <a:ext cx="10271383" cy="1143000"/>
          </a:xfrm>
        </p:spPr>
        <p:txBody>
          <a:bodyPr/>
          <a:lstStyle/>
          <a:p>
            <a:r>
              <a:rPr lang="en-US" sz="2800" dirty="0">
                <a:solidFill>
                  <a:srgbClr val="000000"/>
                </a:solidFill>
              </a:rPr>
              <a:t>Graphing Associations </a:t>
            </a:r>
            <a:br>
              <a:rPr lang="en-US" sz="2800" dirty="0">
                <a:solidFill>
                  <a:srgbClr val="000000"/>
                </a:solidFill>
              </a:rPr>
            </a:br>
            <a:r>
              <a:rPr lang="en-US" sz="2800" dirty="0">
                <a:solidFill>
                  <a:srgbClr val="000000"/>
                </a:solidFill>
              </a:rPr>
              <a:t>When One Variable Is Categorical</a:t>
            </a:r>
          </a:p>
        </p:txBody>
      </p:sp>
      <p:sp>
        <p:nvSpPr>
          <p:cNvPr id="3" name="TextBox 2"/>
          <p:cNvSpPr txBox="1"/>
          <p:nvPr/>
        </p:nvSpPr>
        <p:spPr>
          <a:xfrm>
            <a:off x="6238019" y="1339295"/>
            <a:ext cx="4465486" cy="523220"/>
          </a:xfrm>
          <a:prstGeom prst="rect">
            <a:avLst/>
          </a:prstGeom>
          <a:noFill/>
        </p:spPr>
        <p:txBody>
          <a:bodyPr wrap="none" rtlCol="0">
            <a:spAutoFit/>
          </a:bodyPr>
          <a:lstStyle/>
          <a:p>
            <a:r>
              <a:rPr lang="en-US" sz="2800" b="1" dirty="0">
                <a:latin typeface="Arial" charset="0"/>
                <a:ea typeface="Arial" charset="0"/>
                <a:cs typeface="Arial" charset="0"/>
              </a:rPr>
              <a:t>Mean</a:t>
            </a:r>
            <a:r>
              <a:rPr lang="en-US" sz="2800" dirty="0">
                <a:latin typeface="Arial" charset="0"/>
                <a:ea typeface="Arial" charset="0"/>
                <a:cs typeface="Arial" charset="0"/>
              </a:rPr>
              <a:t> = arithmetic average</a:t>
            </a:r>
            <a:endParaRPr lang="en-US" dirty="0"/>
          </a:p>
        </p:txBody>
      </p:sp>
      <p:sp>
        <p:nvSpPr>
          <p:cNvPr id="5" name="Rectangle 4">
            <a:extLst>
              <a:ext uri="{FF2B5EF4-FFF2-40B4-BE49-F238E27FC236}">
                <a16:creationId xmlns="" xmlns:a16="http://schemas.microsoft.com/office/drawing/2014/main" id="{6E1ECE21-A6A9-4D45-B66D-DE5B09D9546A}"/>
              </a:ext>
            </a:extLst>
          </p:cNvPr>
          <p:cNvSpPr/>
          <p:nvPr/>
        </p:nvSpPr>
        <p:spPr>
          <a:xfrm>
            <a:off x="1723922" y="2325128"/>
            <a:ext cx="3903583" cy="305677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Fig. 8.3</a:t>
            </a:r>
          </a:p>
        </p:txBody>
      </p:sp>
      <p:pic>
        <p:nvPicPr>
          <p:cNvPr id="7" name="Picture 6" descr="Figure 8.3 is a scatterplot that shows marital satisfaction based on whether a person met their spouse online or offline. The x axis is labeled Where did you meet your spouse? There are two columns on the x axis, one is labeled online and the other offline. The y axis is labeled marital satisfaction and ranges from 0 to 7. Online has a vertical line of data points starting at 1.5 marital satisfaction and spanning to 7. Offline has a vertical line of data points starting at 0.5 marital satisfaction and spanning to 6.5.">
            <a:extLst>
              <a:ext uri="{FF2B5EF4-FFF2-40B4-BE49-F238E27FC236}">
                <a16:creationId xmlns="" xmlns:a16="http://schemas.microsoft.com/office/drawing/2014/main" id="{324E649C-80EB-714C-8A88-1B53FF986F4D}"/>
              </a:ext>
            </a:extLst>
          </p:cNvPr>
          <p:cNvPicPr>
            <a:picLocks noChangeAspect="1"/>
          </p:cNvPicPr>
          <p:nvPr/>
        </p:nvPicPr>
        <p:blipFill rotWithShape="1">
          <a:blip r:embed="rId3"/>
          <a:srcRect b="6228"/>
          <a:stretch/>
        </p:blipFill>
        <p:spPr>
          <a:xfrm>
            <a:off x="435375" y="2233918"/>
            <a:ext cx="5192131" cy="4265092"/>
          </a:xfrm>
          <a:prstGeom prst="rect">
            <a:avLst/>
          </a:prstGeom>
        </p:spPr>
      </p:pic>
      <p:pic>
        <p:nvPicPr>
          <p:cNvPr id="9" name="Picture 8" descr="Chart&#10;&#10;Description automatically generated">
            <a:extLst>
              <a:ext uri="{FF2B5EF4-FFF2-40B4-BE49-F238E27FC236}">
                <a16:creationId xmlns="" xmlns:a16="http://schemas.microsoft.com/office/drawing/2014/main" id="{94FFBCFA-E65D-E249-807B-698B97E23802}"/>
              </a:ext>
            </a:extLst>
          </p:cNvPr>
          <p:cNvPicPr>
            <a:picLocks noChangeAspect="1"/>
          </p:cNvPicPr>
          <p:nvPr/>
        </p:nvPicPr>
        <p:blipFill rotWithShape="1">
          <a:blip r:embed="rId4"/>
          <a:srcRect b="15045"/>
          <a:stretch/>
        </p:blipFill>
        <p:spPr>
          <a:xfrm>
            <a:off x="6432510" y="2404666"/>
            <a:ext cx="4495687" cy="3064572"/>
          </a:xfrm>
          <a:prstGeom prst="rect">
            <a:avLst/>
          </a:prstGeom>
        </p:spPr>
      </p:pic>
      <p:pic>
        <p:nvPicPr>
          <p:cNvPr id="10" name="Picture 9" descr="Figure 8.4 is a bar graph that shows marital satisfaction of couples who meet online and offline. The x axis is labeled Where did you meet your spouse? The y axis is labeled marital satisfaction and ranges from 4 to 7. The marital satisfaction is 5.5 for those who met their spouse online and about 5.4 for those who met their spouse offline.">
            <a:extLst>
              <a:ext uri="{FF2B5EF4-FFF2-40B4-BE49-F238E27FC236}">
                <a16:creationId xmlns="" xmlns:a16="http://schemas.microsoft.com/office/drawing/2014/main" id="{12B62D51-5457-0945-9B19-4F5EE549161E}"/>
              </a:ext>
            </a:extLst>
          </p:cNvPr>
          <p:cNvPicPr>
            <a:picLocks noChangeAspect="1"/>
          </p:cNvPicPr>
          <p:nvPr/>
        </p:nvPicPr>
        <p:blipFill rotWithShape="1">
          <a:blip r:embed="rId4"/>
          <a:srcRect b="11239"/>
          <a:stretch/>
        </p:blipFill>
        <p:spPr>
          <a:xfrm>
            <a:off x="6005390" y="2073731"/>
            <a:ext cx="5556001" cy="3957042"/>
          </a:xfrm>
          <a:prstGeom prst="rect">
            <a:avLst/>
          </a:prstGeom>
        </p:spPr>
      </p:pic>
    </p:spTree>
    <p:extLst>
      <p:ext uri="{BB962C8B-B14F-4D97-AF65-F5344CB8AC3E}">
        <p14:creationId xmlns:p14="http://schemas.microsoft.com/office/powerpoint/2010/main" val="369042550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570"/>
            <a:ext cx="11885084" cy="914400"/>
          </a:xfrm>
        </p:spPr>
        <p:txBody>
          <a:bodyPr/>
          <a:lstStyle/>
          <a:p>
            <a:r>
              <a:rPr lang="en-US" dirty="0" smtClean="0"/>
              <a:t>Bivariate Correlational Research </a:t>
            </a:r>
            <a:endParaRPr lang="en-US" dirty="0"/>
          </a:p>
        </p:txBody>
      </p:sp>
      <p:sp>
        <p:nvSpPr>
          <p:cNvPr id="3" name="Content Placeholder 2"/>
          <p:cNvSpPr>
            <a:spLocks noGrp="1"/>
          </p:cNvSpPr>
          <p:nvPr>
            <p:ph idx="1"/>
          </p:nvPr>
        </p:nvSpPr>
        <p:spPr>
          <a:xfrm>
            <a:off x="313680" y="1074277"/>
            <a:ext cx="10147301" cy="3670767"/>
          </a:xfrm>
        </p:spPr>
        <p:txBody>
          <a:bodyPr/>
          <a:lstStyle/>
          <a:p>
            <a:r>
              <a:rPr lang="en-US" dirty="0" smtClean="0"/>
              <a:t>REVIEW: What does strength and direction of a correlation coefficient mean?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27" y="5413012"/>
            <a:ext cx="10501720" cy="124239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2" descr="Image result for two people on an eleva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680" y="2650497"/>
            <a:ext cx="3582448" cy="20945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two people on a see-sa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7455" y="2735267"/>
            <a:ext cx="4318000" cy="20097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A correlation equation reads r equals plus or minus .80. The components r, plus or minus, and.80  are circled and labeled. A correlation equation reads r equals plus or minus .80. The components r, plus or minus, and.80  are circled and labeled. "/>
          <p:cNvPicPr>
            <a:picLocks noChangeAspect="1" noChangeArrowheads="1"/>
          </p:cNvPicPr>
          <p:nvPr/>
        </p:nvPicPr>
        <p:blipFill rotWithShape="1">
          <a:blip r:embed="rId6">
            <a:extLst>
              <a:ext uri="{28A0092B-C50C-407E-A947-70E740481C1C}">
                <a14:useLocalDpi xmlns:a14="http://schemas.microsoft.com/office/drawing/2010/main" val="0"/>
              </a:ext>
            </a:extLst>
          </a:blip>
          <a:srcRect b="10813"/>
          <a:stretch/>
        </p:blipFill>
        <p:spPr bwMode="auto">
          <a:xfrm>
            <a:off x="8643165" y="2650496"/>
            <a:ext cx="3548836" cy="227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212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848689"/>
            <a:ext cx="11885084" cy="914400"/>
          </a:xfrm>
        </p:spPr>
        <p:txBody>
          <a:bodyPr>
            <a:normAutofit/>
          </a:bodyPr>
          <a:lstStyle/>
          <a:p>
            <a:r>
              <a:rPr lang="en-US" dirty="0" smtClean="0"/>
              <a:t>Writing correlations in APA-style</a:t>
            </a:r>
            <a:endParaRPr lang="en-US" dirty="0"/>
          </a:p>
        </p:txBody>
      </p:sp>
      <p:sp>
        <p:nvSpPr>
          <p:cNvPr id="3" name="Content Placeholder 2"/>
          <p:cNvSpPr>
            <a:spLocks noGrp="1"/>
          </p:cNvSpPr>
          <p:nvPr>
            <p:ph idx="1"/>
          </p:nvPr>
        </p:nvSpPr>
        <p:spPr>
          <a:xfrm>
            <a:off x="427565" y="2298348"/>
            <a:ext cx="11288185" cy="3670767"/>
          </a:xfrm>
        </p:spPr>
        <p:txBody>
          <a:bodyPr>
            <a:normAutofit/>
          </a:bodyPr>
          <a:lstStyle/>
          <a:p>
            <a:r>
              <a:rPr lang="en-US" sz="3200" dirty="0" smtClean="0"/>
              <a:t>There was a significant positive relationship between deep talk and well-being such that couples who reported a higher percentage of time spent in deep talk, the higher was their sense of well-being, </a:t>
            </a:r>
            <a:r>
              <a:rPr lang="en-US" sz="3200" i="1" dirty="0" smtClean="0"/>
              <a:t>r</a:t>
            </a:r>
            <a:r>
              <a:rPr lang="en-US" sz="3200" dirty="0" smtClean="0"/>
              <a:t>(78) = .26,</a:t>
            </a:r>
            <a:r>
              <a:rPr lang="en-US" sz="3200" i="1" dirty="0" smtClean="0"/>
              <a:t> p </a:t>
            </a:r>
            <a:r>
              <a:rPr lang="en-US" sz="3200" dirty="0" smtClean="0"/>
              <a:t>= .013.</a:t>
            </a:r>
            <a:endParaRPr lang="en-US" sz="3200" dirty="0"/>
          </a:p>
          <a:p>
            <a:endParaRPr lang="en-US" dirty="0"/>
          </a:p>
        </p:txBody>
      </p:sp>
    </p:spTree>
    <p:extLst>
      <p:ext uri="{BB962C8B-B14F-4D97-AF65-F5344CB8AC3E}">
        <p14:creationId xmlns:p14="http://schemas.microsoft.com/office/powerpoint/2010/main" val="358161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MorlingPowerPoint">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Part4LectureSlides" id="{A61100D9-8604-034E-BBD4-4372F6A8B63B}" vid="{EA0AD3E0-BB3A-6D40-A98A-38E4E2C05727}"/>
    </a:ext>
  </a:extLst>
</a:theme>
</file>

<file path=ppt/theme/theme2.xml><?xml version="1.0" encoding="utf-8"?>
<a:theme xmlns:a="http://schemas.openxmlformats.org/drawingml/2006/main" name="2_Morling">
  <a:themeElements>
    <a:clrScheme name="Morling">
      <a:dk1>
        <a:srgbClr val="000000"/>
      </a:dk1>
      <a:lt1>
        <a:srgbClr val="FFFFFF"/>
      </a:lt1>
      <a:dk2>
        <a:srgbClr val="1F497D"/>
      </a:dk2>
      <a:lt2>
        <a:srgbClr val="EEECE1"/>
      </a:lt2>
      <a:accent1>
        <a:srgbClr val="F0532D"/>
      </a:accent1>
      <a:accent2>
        <a:srgbClr val="00B2D9"/>
      </a:accent2>
      <a:accent3>
        <a:srgbClr val="ED3D89"/>
      </a:accent3>
      <a:accent4>
        <a:srgbClr val="CFD229"/>
      </a:accent4>
      <a:accent5>
        <a:srgbClr val="00A898"/>
      </a:accent5>
      <a:accent6>
        <a:srgbClr val="F5821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Part4LectureSlides" id="{A61100D9-8604-034E-BBD4-4372F6A8B63B}" vid="{EA0AD3E0-BB3A-6D40-A98A-38E4E2C057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2A7D5BD8B0C3C42B0546CA6BBD1E04A" ma:contentTypeVersion="12" ma:contentTypeDescription="Create a new document." ma:contentTypeScope="" ma:versionID="6c3014b5d5e4b1304986915d6c5bce79">
  <xsd:schema xmlns:xsd="http://www.w3.org/2001/XMLSchema" xmlns:xs="http://www.w3.org/2001/XMLSchema" xmlns:p="http://schemas.microsoft.com/office/2006/metadata/properties" xmlns:ns2="b58d659b-bec7-4037-b48a-e31715cb8dea" xmlns:ns3="492273c9-ec39-4dc4-932e-a51d59389553" targetNamespace="http://schemas.microsoft.com/office/2006/metadata/properties" ma:root="true" ma:fieldsID="097d58df3028a0d0652c942cd06422e1" ns2:_="" ns3:_="">
    <xsd:import namespace="b58d659b-bec7-4037-b48a-e31715cb8dea"/>
    <xsd:import namespace="492273c9-ec39-4dc4-932e-a51d5938955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8d659b-bec7-4037-b48a-e31715cb8d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2273c9-ec39-4dc4-932e-a51d5938955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AD56BE-60C5-47DD-BA50-E4F049D763C0}">
  <ds:schemaRefs>
    <ds:schemaRef ds:uri="http://schemas.microsoft.com/sharepoint/v3/contenttype/forms"/>
  </ds:schemaRefs>
</ds:datastoreItem>
</file>

<file path=customXml/itemProps2.xml><?xml version="1.0" encoding="utf-8"?>
<ds:datastoreItem xmlns:ds="http://schemas.openxmlformats.org/officeDocument/2006/customXml" ds:itemID="{162F3DB7-EFA0-4C91-B262-A7945296FE3C}">
  <ds:schemaRefs>
    <ds:schemaRef ds:uri="492273c9-ec39-4dc4-932e-a51d59389553"/>
    <ds:schemaRef ds:uri="b58d659b-bec7-4037-b48a-e31715cb8de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6560C04-EE21-450E-9D2A-F9DF4CA8BB8F}">
  <ds:schemaRefs>
    <ds:schemaRef ds:uri="492273c9-ec39-4dc4-932e-a51d59389553"/>
    <ds:schemaRef ds:uri="b58d659b-bec7-4037-b48a-e31715cb8de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452</TotalTime>
  <Words>4043</Words>
  <Application>Microsoft Macintosh PowerPoint</Application>
  <PresentationFormat>Custom</PresentationFormat>
  <Paragraphs>673</Paragraphs>
  <Slides>65</Slides>
  <Notes>60</Notes>
  <HiddenSlides>0</HiddenSlides>
  <MMClips>0</MMClips>
  <ScaleCrop>false</ScaleCrop>
  <HeadingPairs>
    <vt:vector size="4" baseType="variant">
      <vt:variant>
        <vt:lpstr>Theme</vt:lpstr>
      </vt:variant>
      <vt:variant>
        <vt:i4>2</vt:i4>
      </vt:variant>
      <vt:variant>
        <vt:lpstr>Slide Titles</vt:lpstr>
      </vt:variant>
      <vt:variant>
        <vt:i4>65</vt:i4>
      </vt:variant>
    </vt:vector>
  </HeadingPairs>
  <TitlesOfParts>
    <vt:vector size="67" baseType="lpstr">
      <vt:lpstr>MorlingPowerPoint</vt:lpstr>
      <vt:lpstr>2_Morling</vt:lpstr>
      <vt:lpstr>Correlational Research</vt:lpstr>
      <vt:lpstr>Bivariate Correlational Research</vt:lpstr>
      <vt:lpstr>For example…</vt:lpstr>
      <vt:lpstr>For example…</vt:lpstr>
      <vt:lpstr>Describing Associations Between Two Quantitative Variables</vt:lpstr>
      <vt:lpstr>Describing Associations Between Two Quantitative Variables</vt:lpstr>
      <vt:lpstr>Graphing Associations  When One Variable Is Categorical</vt:lpstr>
      <vt:lpstr>Bivariate Correlational Research </vt:lpstr>
      <vt:lpstr>Writing correlations in APA-style</vt:lpstr>
      <vt:lpstr>PowerPoint Presentation</vt:lpstr>
      <vt:lpstr>Interrogating Association Claims</vt:lpstr>
      <vt:lpstr>Construct Validity</vt:lpstr>
      <vt:lpstr>Statistical Validity: Questions to Pose</vt:lpstr>
      <vt:lpstr>Interrogating association claims</vt:lpstr>
      <vt:lpstr>Evaluating Effect Size</vt:lpstr>
      <vt:lpstr>Statistical validity: </vt:lpstr>
      <vt:lpstr>How Precise is the Estimate?</vt:lpstr>
      <vt:lpstr>Interrogating association claims</vt:lpstr>
      <vt:lpstr>Interrogating association claims</vt:lpstr>
      <vt:lpstr>Has It Been Replicated? </vt:lpstr>
      <vt:lpstr>Could Outliers Be Affecting the Association?</vt:lpstr>
      <vt:lpstr>Selection Bias – a type of range restriction</vt:lpstr>
      <vt:lpstr>In Review: Statistical Validity: Questions to Pose</vt:lpstr>
      <vt:lpstr>Interrogating association claims</vt:lpstr>
      <vt:lpstr>Interrogating association claims</vt:lpstr>
      <vt:lpstr>External Validity</vt:lpstr>
      <vt:lpstr>How Important Is External Validity?</vt:lpstr>
      <vt:lpstr>Moderating Variables</vt:lpstr>
      <vt:lpstr>Moderating Variables</vt:lpstr>
      <vt:lpstr>Moderating Variables</vt:lpstr>
      <vt:lpstr>From PG-2</vt:lpstr>
      <vt:lpstr>Review and overview</vt:lpstr>
      <vt:lpstr>Multiple Regression</vt:lpstr>
      <vt:lpstr>Using Statistics to Control for Third Variables</vt:lpstr>
      <vt:lpstr>Example 1</vt:lpstr>
      <vt:lpstr>Causality?</vt:lpstr>
      <vt:lpstr>PowerPoint Presentation</vt:lpstr>
      <vt:lpstr>PowerPoint Presentation</vt:lpstr>
      <vt:lpstr>PowerPoint Presentation</vt:lpstr>
      <vt:lpstr>PowerPoint Presentation</vt:lpstr>
      <vt:lpstr>Using Beta to Test for Third Variables</vt:lpstr>
      <vt:lpstr>PowerPoint Presentation</vt:lpstr>
      <vt:lpstr>PowerPoint Presentation</vt:lpstr>
      <vt:lpstr>PowerPoint Presentation</vt:lpstr>
      <vt:lpstr>Interpreting a Regression Table</vt:lpstr>
      <vt:lpstr>Interpreting a Regression Table (continued)</vt:lpstr>
      <vt:lpstr>Example 3</vt:lpstr>
      <vt:lpstr>Your turn: What may the regression table look like?</vt:lpstr>
      <vt:lpstr>PowerPoint Presentation</vt:lpstr>
      <vt:lpstr>PowerPoint Presentation</vt:lpstr>
      <vt:lpstr>PowerPoint Presentation</vt:lpstr>
      <vt:lpstr>PowerPoint Presentation</vt:lpstr>
      <vt:lpstr>PowerPoint Presentation</vt:lpstr>
      <vt:lpstr>Regression in  Popular Press Articles</vt:lpstr>
      <vt:lpstr>Research Question</vt:lpstr>
      <vt:lpstr>Longitudinal designs: An example</vt:lpstr>
      <vt:lpstr>Longitudinal designs - Example</vt:lpstr>
      <vt:lpstr>Longitudinal designs - Example</vt:lpstr>
      <vt:lpstr>Longitudinal designs - Example</vt:lpstr>
      <vt:lpstr>Longitudinal designs - Example</vt:lpstr>
      <vt:lpstr>In-class activity</vt:lpstr>
      <vt:lpstr>PowerPoint Presentation</vt:lpstr>
      <vt:lpstr>PowerPoint Presentation</vt:lpstr>
      <vt:lpstr>What pattern would suggest  that these two variables are mutually reinforcing? </vt:lpstr>
      <vt:lpstr>Getting at Causality with Pattern and Parsimony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Active Learning Slides</dc:title>
  <dc:creator>Beth Morling</dc:creator>
  <cp:lastModifiedBy>Shane Pitts</cp:lastModifiedBy>
  <cp:revision>116</cp:revision>
  <dcterms:created xsi:type="dcterms:W3CDTF">2017-03-28T17:55:12Z</dcterms:created>
  <dcterms:modified xsi:type="dcterms:W3CDTF">2022-02-09T19:50:55Z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0x01010022A7D5BD8B0C3C42B0546CA6BBD1E04A</vt:lpwstr>
  </property>
</Properties>
</file>