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2"/>
  </p:notesMasterIdLst>
  <p:sldIdLst>
    <p:sldId id="256" r:id="rId2"/>
    <p:sldId id="279" r:id="rId3"/>
    <p:sldId id="266" r:id="rId4"/>
    <p:sldId id="265" r:id="rId5"/>
    <p:sldId id="261" r:id="rId6"/>
    <p:sldId id="274" r:id="rId7"/>
    <p:sldId id="281" r:id="rId8"/>
    <p:sldId id="263" r:id="rId9"/>
    <p:sldId id="272" r:id="rId10"/>
    <p:sldId id="264" r:id="rId11"/>
    <p:sldId id="294" r:id="rId12"/>
    <p:sldId id="299" r:id="rId13"/>
    <p:sldId id="300" r:id="rId14"/>
    <p:sldId id="295" r:id="rId15"/>
    <p:sldId id="305" r:id="rId16"/>
    <p:sldId id="304" r:id="rId17"/>
    <p:sldId id="301" r:id="rId18"/>
    <p:sldId id="296" r:id="rId19"/>
    <p:sldId id="297" r:id="rId20"/>
    <p:sldId id="298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F86E0-59DE-4D07-B2D9-3BDE9B85B380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CF465-E4AE-4131-A2BB-A4BC36C12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1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8FADE-0A33-4DD4-B844-9E7925179AA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8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145EF-2E0E-492F-8283-D619552E36D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0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47713-7FC0-455A-846D-C48F82D5E26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2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78F3D2-5EC6-4D2D-877E-0A6AC158A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87507-24A6-4849-B8CD-74051B535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FC6196-7DC2-4D9E-949A-B4DD1BF20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E9EE62-6140-415A-BF86-B63ABC1AA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5BD28E-1EB8-4733-A88B-2880766168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113D-B908-47E5-8009-6058B073F7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A20960-F72D-411B-BA5E-010E500EA1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C6CE97-EF0F-4B4B-B85A-972D42A4B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70CB48-E062-48C7-8177-78335C625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63756B-E51A-4A5B-8361-1ACC21112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12AE36-EB1E-4CBE-9743-C5D1E720F9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23B646-3B14-4008-A13A-3E1E691DB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mo0shrn0[1]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4038600"/>
            <a:ext cx="1152525" cy="1752600"/>
          </a:xfrm>
          <a:noFill/>
          <a:ln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Drug Basics</a:t>
            </a:r>
            <a:br>
              <a:rPr lang="en-US" sz="4000" dirty="0"/>
            </a:br>
            <a:r>
              <a:rPr lang="en-US" sz="4000" dirty="0"/>
              <a:t>Chapter 14</a:t>
            </a:r>
          </a:p>
        </p:txBody>
      </p:sp>
      <p:pic>
        <p:nvPicPr>
          <p:cNvPr id="4100" name="Picture 4" descr="t34barfb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038600"/>
            <a:ext cx="3498850" cy="1981200"/>
          </a:xfrm>
          <a:prstGeom prst="rect">
            <a:avLst/>
          </a:prstGeom>
          <a:noFill/>
        </p:spPr>
      </p:pic>
      <p:pic>
        <p:nvPicPr>
          <p:cNvPr id="4101" name="Picture 5" descr="ardhpyym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1739900" cy="1817688"/>
          </a:xfrm>
          <a:prstGeom prst="rect">
            <a:avLst/>
          </a:prstGeom>
          <a:noFill/>
        </p:spPr>
      </p:pic>
      <p:pic>
        <p:nvPicPr>
          <p:cNvPr id="4102" name="Picture 6" descr="lk_0tozh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962400"/>
            <a:ext cx="492125" cy="1817688"/>
          </a:xfrm>
          <a:prstGeom prst="rect">
            <a:avLst/>
          </a:prstGeom>
          <a:noFill/>
        </p:spPr>
      </p:pic>
      <p:pic>
        <p:nvPicPr>
          <p:cNvPr id="4104" name="Picture 8" descr="4sz4wxr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524000"/>
            <a:ext cx="2027238" cy="221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Drug Elimination from body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/>
              <a:t>Drugs are eliminated from the body through biotransformation (metabolism) of the drug and excretion of metabolites that have been formed.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Chemical changes to the drug are catalyzed by enzymes.  The greatest number of chemical changes occur in the liver.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Usually these changes make drug less lipid-soluble.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Biotransformation often produces inactive metabolites, which are water-soluble, and can be excreted.</a:t>
            </a:r>
          </a:p>
          <a:p>
            <a:pPr marL="609600" indent="-609600">
              <a:lnSpc>
                <a:spcPct val="90000"/>
              </a:lnSpc>
            </a:pPr>
            <a:endParaRPr 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Over time, takes more and more of drug to achieve same effect</a:t>
            </a:r>
          </a:p>
          <a:p>
            <a:r>
              <a:rPr lang="en-US" sz="2800" dirty="0"/>
              <a:t>Over time, same dose of drug will result in less effects</a:t>
            </a:r>
          </a:p>
          <a:p>
            <a:r>
              <a:rPr lang="en-US" sz="2800" dirty="0"/>
              <a:t>The more frequently drug is taken and the higher the dose, more likely tolerance will develop</a:t>
            </a:r>
          </a:p>
          <a:p>
            <a:r>
              <a:rPr lang="en-US" dirty="0"/>
              <a:t>Tolerance is reversible</a:t>
            </a:r>
          </a:p>
          <a:p>
            <a:r>
              <a:rPr lang="en-US" dirty="0"/>
              <a:t>What is cross-tolerance?</a:t>
            </a:r>
          </a:p>
          <a:p>
            <a:pPr lvl="1"/>
            <a:r>
              <a:rPr lang="en-US" dirty="0"/>
              <a:t>Development of tolerance to one drug can diminish effectiveness of another drug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415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Metabolic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Repeated use of a drug reduces the amount of drug that is available at the target tissue</a:t>
            </a:r>
          </a:p>
          <a:p>
            <a:pPr lvl="1"/>
            <a:r>
              <a:rPr lang="en-US" dirty="0"/>
              <a:t>Most common form is more efficient induction of liver enzymes (protein synthesis builds new enzyme proteins)</a:t>
            </a:r>
          </a:p>
          <a:p>
            <a:pPr lvl="1"/>
            <a:r>
              <a:rPr lang="en-US" dirty="0"/>
              <a:t>Therefore, tolerant individuals can metabolize drug more quickly than non-tolerant individuals</a:t>
            </a:r>
          </a:p>
        </p:txBody>
      </p:sp>
    </p:spTree>
    <p:extLst>
      <p:ext uri="{BB962C8B-B14F-4D97-AF65-F5344CB8AC3E}">
        <p14:creationId xmlns:p14="http://schemas.microsoft.com/office/powerpoint/2010/main" val="10627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Pharmacodynamic</a:t>
            </a:r>
            <a:r>
              <a:rPr lang="en-US" dirty="0"/>
              <a:t>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Also called Functional tolerance</a:t>
            </a:r>
          </a:p>
          <a:p>
            <a:r>
              <a:rPr lang="en-US" dirty="0"/>
              <a:t>Changes in nerve cell function compensate for continued presence of the drug.</a:t>
            </a:r>
          </a:p>
          <a:p>
            <a:r>
              <a:rPr lang="en-US" dirty="0"/>
              <a:t>Chronic receptor activation would lead to down-regulation of receptors; a given amount of drug will now have less receptors to act on, producing less of an effect.</a:t>
            </a:r>
          </a:p>
        </p:txBody>
      </p:sp>
    </p:spTree>
    <p:extLst>
      <p:ext uri="{BB962C8B-B14F-4D97-AF65-F5344CB8AC3E}">
        <p14:creationId xmlns:p14="http://schemas.microsoft.com/office/powerpoint/2010/main" val="1835491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Behavioral Tolerance / Conditioned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this?</a:t>
            </a:r>
          </a:p>
          <a:p>
            <a:pPr lvl="1"/>
            <a:r>
              <a:rPr lang="en-US" dirty="0"/>
              <a:t>Tolerance occurs in same environment in which drug was admin. but tolerance is much reduced or not apparent in a novel environment</a:t>
            </a:r>
          </a:p>
          <a:p>
            <a:r>
              <a:rPr lang="en-US" dirty="0"/>
              <a:t>What does the body do?</a:t>
            </a:r>
          </a:p>
          <a:p>
            <a:pPr lvl="1"/>
            <a:r>
              <a:rPr lang="en-US" dirty="0"/>
              <a:t>Drug-taking procedure or stimuli may become conditioned stimuli</a:t>
            </a:r>
          </a:p>
          <a:p>
            <a:r>
              <a:rPr lang="en-US" dirty="0"/>
              <a:t>How can this explain some overdoses?</a:t>
            </a:r>
          </a:p>
          <a:p>
            <a:r>
              <a:rPr lang="en-US" dirty="0"/>
              <a:t>What role does this play after treatment?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8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i="0"/>
              <a:t>Conditioned Drug Tolerance</a:t>
            </a:r>
            <a:endParaRPr lang="en-US" alt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CS = stimuli associated with/predicting drug use (e.g. context)</a:t>
            </a:r>
          </a:p>
          <a:p>
            <a:r>
              <a:rPr lang="en-US" altLang="en-US"/>
              <a:t>US = drug (e.g. alcohol)</a:t>
            </a:r>
          </a:p>
          <a:p>
            <a:r>
              <a:rPr lang="en-US" altLang="en-US"/>
              <a:t>UR = drug effects (e.g. hypothermia)</a:t>
            </a:r>
          </a:p>
          <a:p>
            <a:r>
              <a:rPr lang="en-US" altLang="en-US"/>
              <a:t>CR = compensatory changes to counteract drug effect (e.g. hyperthermia)</a:t>
            </a:r>
          </a:p>
          <a:p>
            <a:pPr>
              <a:buFontTx/>
              <a:buNone/>
            </a:pPr>
            <a:r>
              <a:rPr lang="en-US" altLang="en-US"/>
              <a:t>=&gt; Situationally specific tolerance</a:t>
            </a:r>
          </a:p>
        </p:txBody>
      </p:sp>
    </p:spTree>
    <p:extLst>
      <p:ext uri="{BB962C8B-B14F-4D97-AF65-F5344CB8AC3E}">
        <p14:creationId xmlns:p14="http://schemas.microsoft.com/office/powerpoint/2010/main" val="7328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bldLvl="3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aspects of Behavioral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It is possible to get better at a task, under the influence of a drug, with practice </a:t>
            </a:r>
          </a:p>
          <a:p>
            <a:endParaRPr lang="en-US" dirty="0"/>
          </a:p>
          <a:p>
            <a:r>
              <a:rPr lang="en-US" dirty="0"/>
              <a:t>State-Dependent Learning</a:t>
            </a:r>
          </a:p>
          <a:p>
            <a:pPr lvl="1"/>
            <a:r>
              <a:rPr lang="en-US" dirty="0"/>
              <a:t>Tasks learned in presence of drug may subsequently be performed better in the drugged state than in the non-drugged state (and vice versa).</a:t>
            </a:r>
          </a:p>
          <a:p>
            <a:pPr lvl="1"/>
            <a:r>
              <a:rPr lang="en-US" dirty="0"/>
              <a:t>Perhaps the drug effects become part of the “context” of the experience and serve as a reminder cue </a:t>
            </a:r>
          </a:p>
        </p:txBody>
      </p:sp>
    </p:spTree>
    <p:extLst>
      <p:ext uri="{BB962C8B-B14F-4D97-AF65-F5344CB8AC3E}">
        <p14:creationId xmlns:p14="http://schemas.microsoft.com/office/powerpoint/2010/main" val="2806148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Enhancement of particular drug effects after repeated administration of the same dose of drug. </a:t>
            </a:r>
          </a:p>
          <a:p>
            <a:r>
              <a:rPr lang="en-US" dirty="0"/>
              <a:t>What drug can sometimes lead to sensitization effects? </a:t>
            </a:r>
          </a:p>
        </p:txBody>
      </p:sp>
    </p:spTree>
    <p:extLst>
      <p:ext uri="{BB962C8B-B14F-4D97-AF65-F5344CB8AC3E}">
        <p14:creationId xmlns:p14="http://schemas.microsoft.com/office/powerpoint/2010/main" val="142728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Drugs of Abuse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Depressants</a:t>
            </a:r>
          </a:p>
          <a:p>
            <a:pPr lvl="1" eaLnBrk="1" hangingPunct="1">
              <a:defRPr/>
            </a:pPr>
            <a:r>
              <a:rPr lang="en-US" dirty="0"/>
              <a:t>Depress the Central Nervous System (CNS) by slowing down firing of neurons, and can reduce pain</a:t>
            </a:r>
          </a:p>
          <a:p>
            <a:pPr lvl="1" eaLnBrk="1" hangingPunct="1">
              <a:defRPr/>
            </a:pPr>
            <a:r>
              <a:rPr lang="en-US" dirty="0"/>
              <a:t>Examples?</a:t>
            </a:r>
          </a:p>
          <a:p>
            <a:pPr lvl="2" eaLnBrk="1" hangingPunct="1">
              <a:defRPr/>
            </a:pPr>
            <a:r>
              <a:rPr lang="en-US" dirty="0"/>
              <a:t>Alcohol, Opiate drugs</a:t>
            </a:r>
            <a:r>
              <a:rPr lang="en-US"/>
              <a:t>, benzodiazepines, </a:t>
            </a:r>
            <a:r>
              <a:rPr lang="en-US" dirty="0"/>
              <a:t>tranquilizers, inhalants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r>
              <a:rPr lang="en-US" dirty="0"/>
              <a:t>Note, our text puts Opiates in separate category</a:t>
            </a:r>
          </a:p>
        </p:txBody>
      </p:sp>
    </p:spTree>
    <p:extLst>
      <p:ext uri="{BB962C8B-B14F-4D97-AF65-F5344CB8AC3E}">
        <p14:creationId xmlns:p14="http://schemas.microsoft.com/office/powerpoint/2010/main" val="1912174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Drugs of Abuse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Stimulants</a:t>
            </a:r>
          </a:p>
          <a:p>
            <a:pPr lvl="1" eaLnBrk="1" hangingPunct="1">
              <a:defRPr/>
            </a:pPr>
            <a:r>
              <a:rPr lang="en-US"/>
              <a:t>Stimulate the Central Nervous System (CNS) by increasing firing of neurons, and can elevate mood</a:t>
            </a:r>
          </a:p>
          <a:p>
            <a:pPr lvl="1" eaLnBrk="1" hangingPunct="1">
              <a:defRPr/>
            </a:pPr>
            <a:r>
              <a:rPr lang="en-US"/>
              <a:t>Examples?</a:t>
            </a:r>
          </a:p>
          <a:p>
            <a:pPr lvl="2" eaLnBrk="1" hangingPunct="1">
              <a:defRPr/>
            </a:pPr>
            <a:r>
              <a:rPr lang="en-US"/>
              <a:t>Caffeine, nicotine, cocaine, amphetamine</a:t>
            </a:r>
          </a:p>
        </p:txBody>
      </p:sp>
    </p:spTree>
    <p:extLst>
      <p:ext uri="{BB962C8B-B14F-4D97-AF65-F5344CB8AC3E}">
        <p14:creationId xmlns:p14="http://schemas.microsoft.com/office/powerpoint/2010/main" val="222309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Definitions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 dirty="0"/>
              <a:t>Pharmacology</a:t>
            </a:r>
            <a:r>
              <a:rPr lang="en-US" dirty="0"/>
              <a:t> – scientific study of the actions of drugs and their effects on a living organism.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u="sng" dirty="0"/>
              <a:t>Neuropharmacology</a:t>
            </a:r>
            <a:r>
              <a:rPr lang="en-US" dirty="0"/>
              <a:t> – drug-induced changes in the functioning of cells in the N.S.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u="sng" dirty="0"/>
              <a:t>Psychopharmacology</a:t>
            </a:r>
            <a:r>
              <a:rPr lang="en-US" dirty="0"/>
              <a:t> – drug-induced changes in mood, thinking, and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Drugs of Abuse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/>
              <a:t>Hallucinogens</a:t>
            </a:r>
          </a:p>
          <a:p>
            <a:pPr lvl="1" eaLnBrk="1" hangingPunct="1">
              <a:defRPr/>
            </a:pPr>
            <a:r>
              <a:rPr lang="en-US" sz="2400" dirty="0"/>
              <a:t>Alter perceptual functions</a:t>
            </a:r>
          </a:p>
          <a:p>
            <a:pPr lvl="1" eaLnBrk="1" hangingPunct="1">
              <a:defRPr/>
            </a:pPr>
            <a:r>
              <a:rPr lang="en-US" sz="2400" dirty="0"/>
              <a:t>Examples?</a:t>
            </a:r>
          </a:p>
          <a:p>
            <a:pPr lvl="2" eaLnBrk="1" hangingPunct="1">
              <a:defRPr/>
            </a:pPr>
            <a:r>
              <a:rPr lang="en-US" sz="2000" dirty="0"/>
              <a:t>LSD, PCP, Mescaline (in peyote cactus)</a:t>
            </a:r>
          </a:p>
          <a:p>
            <a:pPr eaLnBrk="1" hangingPunct="1">
              <a:defRPr/>
            </a:pPr>
            <a:r>
              <a:rPr lang="en-US" sz="2800" dirty="0"/>
              <a:t>Other</a:t>
            </a:r>
          </a:p>
          <a:p>
            <a:pPr lvl="1" eaLnBrk="1" hangingPunct="1">
              <a:defRPr/>
            </a:pPr>
            <a:r>
              <a:rPr lang="en-US" sz="2400" dirty="0"/>
              <a:t>Cannabinoids</a:t>
            </a:r>
          </a:p>
          <a:p>
            <a:pPr lvl="2" eaLnBrk="1" hangingPunct="1">
              <a:defRPr/>
            </a:pPr>
            <a:r>
              <a:rPr lang="en-US" sz="2000" dirty="0"/>
              <a:t>Hashish and marijuana</a:t>
            </a:r>
          </a:p>
          <a:p>
            <a:pPr lvl="1" eaLnBrk="1" hangingPunct="1">
              <a:defRPr/>
            </a:pPr>
            <a:r>
              <a:rPr lang="en-US" sz="2400" dirty="0"/>
              <a:t>Inhalants</a:t>
            </a:r>
          </a:p>
          <a:p>
            <a:pPr lvl="2" eaLnBrk="1" hangingPunct="1">
              <a:defRPr/>
            </a:pPr>
            <a:r>
              <a:rPr lang="en-US" sz="2000" dirty="0"/>
              <a:t>Produced for commercial use, e.g. glue, nail polish remover</a:t>
            </a:r>
          </a:p>
          <a:p>
            <a:pPr lvl="1">
              <a:defRPr/>
            </a:pPr>
            <a:r>
              <a:rPr lang="en-US" sz="2200" dirty="0"/>
              <a:t>Psychotherapeutics</a:t>
            </a:r>
          </a:p>
          <a:p>
            <a:pPr lvl="2">
              <a:defRPr/>
            </a:pPr>
            <a:r>
              <a:rPr lang="en-US" sz="2000" dirty="0"/>
              <a:t>To treat clinical disorders of mood or behavior</a:t>
            </a:r>
          </a:p>
        </p:txBody>
      </p:sp>
    </p:spTree>
    <p:extLst>
      <p:ext uri="{BB962C8B-B14F-4D97-AF65-F5344CB8AC3E}">
        <p14:creationId xmlns:p14="http://schemas.microsoft.com/office/powerpoint/2010/main" val="45252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More Definitions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u="sng" dirty="0"/>
              <a:t>Drug</a:t>
            </a:r>
            <a:r>
              <a:rPr lang="en-US" sz="2800" dirty="0"/>
              <a:t> – any substance that changes mental state or bodily function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u="sng" dirty="0"/>
              <a:t>Toxin</a:t>
            </a:r>
            <a:r>
              <a:rPr lang="en-US" sz="2800" dirty="0"/>
              <a:t> – a substance that causes bodily harm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Most drugs originally came from _________?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Therapeutic effects vs. Side effects 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Good vs. Bad drugs?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Naming Drugs – Diazepam 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/>
              <a:t>Chemical Name 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b="1" dirty="0"/>
              <a:t>7</a:t>
            </a:r>
            <a:r>
              <a:rPr lang="en-US" dirty="0"/>
              <a:t>-chloro-</a:t>
            </a:r>
            <a:r>
              <a:rPr lang="en-US" b="1" dirty="0"/>
              <a:t>1,3</a:t>
            </a:r>
            <a:r>
              <a:rPr lang="en-US" dirty="0"/>
              <a:t>-dihydro-1-methyl-5-phenyl-2H-</a:t>
            </a:r>
            <a:r>
              <a:rPr lang="en-US" b="1" dirty="0"/>
              <a:t>1,4</a:t>
            </a:r>
            <a:r>
              <a:rPr lang="en-US" dirty="0"/>
              <a:t>-benzodiazepin- 2-one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Generic name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/>
              <a:t>Diazepam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Brand name or Trade name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/>
              <a:t>Valium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/>
              <a:t>Slang and street names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 err="1"/>
              <a:t>Vallies</a:t>
            </a:r>
            <a:endParaRPr lang="en-US" dirty="0"/>
          </a:p>
          <a:p>
            <a:pPr marL="883920" lvl="1" indent="-609600">
              <a:lnSpc>
                <a:spcPct val="90000"/>
              </a:lnSpc>
            </a:pPr>
            <a:r>
              <a:rPr lang="en-US" dirty="0"/>
              <a:t>Yellows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Route of Administration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/>
            <a:r>
              <a:rPr lang="en-US" dirty="0"/>
              <a:t>Determines how much drug reaches its site of action and how quickly the drug effect occurs.</a:t>
            </a:r>
          </a:p>
          <a:p>
            <a:pPr marL="609600" indent="-609600"/>
            <a:r>
              <a:rPr lang="en-US" dirty="0"/>
              <a:t>How many routes of administration can you name?  Which are quickest?  Which are slowest?</a:t>
            </a:r>
          </a:p>
          <a:p>
            <a:pPr marL="609600" indent="-609600">
              <a:buFontTx/>
              <a:buNone/>
            </a:pPr>
            <a:r>
              <a:rPr lang="en-US" dirty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Oral Administration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Drug must dissolve in stomach fluids and pass through stomach wall to reach blood capillaries.</a:t>
            </a:r>
          </a:p>
          <a:p>
            <a:r>
              <a:rPr lang="en-US" sz="2800" dirty="0"/>
              <a:t>Drug must be resistant to destruction by stomach acid and enzymes.</a:t>
            </a:r>
          </a:p>
          <a:p>
            <a:r>
              <a:rPr lang="en-US" sz="2800" dirty="0"/>
              <a:t>Most drugs aren’t fully absorbed (into blood circulation) until they reach the small intestine.</a:t>
            </a:r>
          </a:p>
          <a:p>
            <a:r>
              <a:rPr lang="en-US" sz="2800" dirty="0"/>
              <a:t>Benefits and drawbacks of this method?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Intravenous (IV) injection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Rapid and Accurate</a:t>
            </a:r>
          </a:p>
          <a:p>
            <a:r>
              <a:rPr lang="en-US" dirty="0"/>
              <a:t>But rapidity can be a disadvantage too.</a:t>
            </a:r>
          </a:p>
          <a:p>
            <a:r>
              <a:rPr lang="en-US" dirty="0"/>
              <a:t>Drug reaches the brain very quickly.</a:t>
            </a:r>
          </a:p>
          <a:p>
            <a:r>
              <a:rPr lang="en-US" dirty="0"/>
              <a:t>What are some other disadvantages of this method?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routes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Intramuscular (IM) injection - Slower, more even </a:t>
            </a:r>
            <a:r>
              <a:rPr lang="en-US" sz="2800" dirty="0" err="1"/>
              <a:t>absorbtion</a:t>
            </a:r>
            <a:r>
              <a:rPr lang="en-US" sz="2800" dirty="0"/>
              <a:t> over period of time (10-30 min)</a:t>
            </a:r>
          </a:p>
          <a:p>
            <a:r>
              <a:rPr lang="en-US" sz="2800" dirty="0" err="1"/>
              <a:t>Intraperitoneal</a:t>
            </a:r>
            <a:r>
              <a:rPr lang="en-US" sz="2800" dirty="0"/>
              <a:t> (IP)</a:t>
            </a:r>
          </a:p>
          <a:p>
            <a:r>
              <a:rPr lang="en-US" sz="2800" dirty="0"/>
              <a:t>Subcutaneous (SC)</a:t>
            </a:r>
          </a:p>
          <a:p>
            <a:r>
              <a:rPr lang="en-US" sz="2800" dirty="0"/>
              <a:t>Inhalation – drugs absorbed into blood after passing through lungs.  Very fast!</a:t>
            </a:r>
          </a:p>
          <a:p>
            <a:r>
              <a:rPr lang="en-US" sz="2800" dirty="0"/>
              <a:t>Topical application to mucous membranes</a:t>
            </a:r>
          </a:p>
          <a:p>
            <a:r>
              <a:rPr lang="en-US" sz="2800" dirty="0"/>
              <a:t>Intranasal administration</a:t>
            </a:r>
          </a:p>
          <a:p>
            <a:r>
              <a:rPr lang="en-US" sz="2800" dirty="0" err="1"/>
              <a:t>Transdermal</a:t>
            </a:r>
            <a:r>
              <a:rPr lang="en-US" sz="2800" dirty="0"/>
              <a:t> administration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Miscellaneous Concepts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What is first-pass metabolism? </a:t>
            </a:r>
          </a:p>
          <a:p>
            <a:pPr lvl="1"/>
            <a:r>
              <a:rPr lang="en-US" dirty="0"/>
              <a:t>Drugs admin orally absorbed into blood and must pass through liver before reaching general circulation.  Enzymes in liver metabolize drug.</a:t>
            </a:r>
          </a:p>
          <a:p>
            <a:r>
              <a:rPr lang="en-US" dirty="0"/>
              <a:t>The Brain is the primary target site for psychoactive drugs</a:t>
            </a:r>
          </a:p>
          <a:p>
            <a:r>
              <a:rPr lang="en-US" dirty="0"/>
              <a:t>What is the blood-brain barrier? </a:t>
            </a:r>
          </a:p>
          <a:p>
            <a:pPr lvl="1"/>
            <a:r>
              <a:rPr lang="en-US" dirty="0"/>
              <a:t>Closely packed cells in blood vessels surrounding brain that may prevent some chemicals and disease-causing organisms in the blood from entering NS</a:t>
            </a:r>
          </a:p>
          <a:p>
            <a:r>
              <a:rPr lang="en-US" dirty="0"/>
              <a:t>What is half-life? </a:t>
            </a:r>
          </a:p>
          <a:p>
            <a:pPr lvl="1"/>
            <a:r>
              <a:rPr lang="en-US" dirty="0"/>
              <a:t>Time needed for a drug’s level in blood stream to go down to one half of its beginning level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688</TotalTime>
  <Words>958</Words>
  <Application>Microsoft Office PowerPoint</Application>
  <PresentationFormat>On-screen Show (4:3)</PresentationFormat>
  <Paragraphs>122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Georgia</vt:lpstr>
      <vt:lpstr>Times New Roman</vt:lpstr>
      <vt:lpstr>Wingdings</vt:lpstr>
      <vt:lpstr>Wingdings 2</vt:lpstr>
      <vt:lpstr>Civic</vt:lpstr>
      <vt:lpstr>Drug Basics Chapter 14</vt:lpstr>
      <vt:lpstr>Some Definitions</vt:lpstr>
      <vt:lpstr> More Definitions</vt:lpstr>
      <vt:lpstr>Naming Drugs – Diazepam example</vt:lpstr>
      <vt:lpstr>Route of Administration</vt:lpstr>
      <vt:lpstr>Oral Administration</vt:lpstr>
      <vt:lpstr>Intravenous (IV) injection</vt:lpstr>
      <vt:lpstr>Other routes</vt:lpstr>
      <vt:lpstr>Miscellaneous Concepts</vt:lpstr>
      <vt:lpstr>Drug Elimination from body</vt:lpstr>
      <vt:lpstr>Tolerance</vt:lpstr>
      <vt:lpstr>Metabolic Tolerance</vt:lpstr>
      <vt:lpstr>Pharmacodynamic Tolerance</vt:lpstr>
      <vt:lpstr>Behavioral Tolerance / Conditioned Tolerance</vt:lpstr>
      <vt:lpstr>Conditioned Drug Tolerance</vt:lpstr>
      <vt:lpstr>Other aspects of Behavioral Tolerance</vt:lpstr>
      <vt:lpstr>Sensitization</vt:lpstr>
      <vt:lpstr>Drugs of Abuse</vt:lpstr>
      <vt:lpstr>Drugs of Abuse</vt:lpstr>
      <vt:lpstr>Drugs of Abuse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50</cp:revision>
  <dcterms:created xsi:type="dcterms:W3CDTF">2002-09-03T13:54:12Z</dcterms:created>
  <dcterms:modified xsi:type="dcterms:W3CDTF">2022-02-08T15:03:07Z</dcterms:modified>
</cp:coreProperties>
</file>