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60" r:id="rId3"/>
    <p:sldId id="259" r:id="rId4"/>
    <p:sldId id="261" r:id="rId5"/>
    <p:sldId id="262" r:id="rId6"/>
    <p:sldId id="263" r:id="rId7"/>
    <p:sldId id="25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50666DC1-CD27-4874-9484-9D06C59FE4D0}"/>
              </a:ext>
            </a:extLst>
          </p:cNvPr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777579F-F417-47C2-AC03-911CCED021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4552" y="447675"/>
            <a:ext cx="8397511" cy="2714625"/>
          </a:xfrm>
        </p:spPr>
        <p:txBody>
          <a:bodyPr anchor="b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43E600-28DA-4780-9E00-2E12F74FF6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4552" y="3602037"/>
            <a:ext cx="8397511" cy="2460625"/>
          </a:xfrm>
        </p:spPr>
        <p:txBody>
          <a:bodyPr>
            <a:normAutofit/>
          </a:bodyPr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E6F1DC-ADFB-42C9-AB34-FCB38C812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38219-6E45-4D12-B767-46F92D5844D4}" type="datetime1">
              <a:rPr lang="en-US" smtClean="0"/>
              <a:t>2/8/2022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799E6D-BBA8-4A15-94DA-DBE8A4FDE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803C82-8719-4FAC-94BF-2A91335FB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70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68A33-CB96-4CB1-9941-753BD0824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3EB269-70DF-4510-A313-336226558E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1EA3CC-B2DC-4E87-826C-B885A7E62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430B8-6059-41E5-A5DC-C07A76F5859A}" type="datetime1">
              <a:rPr lang="en-US" smtClean="0"/>
              <a:t>2/8/2022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F37F52-A7C4-4E21-A12A-02546D477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66031F-5A79-48A7-8EDC-DDD9A9E4B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9188483-96C4-4E9C-AA6A-E70005461AEE}"/>
              </a:ext>
            </a:extLst>
          </p:cNvPr>
          <p:cNvSpPr/>
          <p:nvPr/>
        </p:nvSpPr>
        <p:spPr>
          <a:xfrm>
            <a:off x="9144000" y="0"/>
            <a:ext cx="3048000" cy="685466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0E4FCD54-7F0B-446E-9998-93E7BD7CE7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534222" y="365125"/>
            <a:ext cx="2238678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766238-BBF1-4672-BC09-746C6967E5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84552" y="365125"/>
            <a:ext cx="8374062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8F32A5-B67B-45C1-B454-12E9FBE0C8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D0CB7-D16E-4358-B7F4-EA4A24554592}" type="datetime1">
              <a:rPr lang="en-US" smtClean="0"/>
              <a:t>2/8/2022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E91896-9441-4636-89D5-84E5932A1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28110" y="6356350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937DFE-7F48-4EB0-83BC-A93F342D2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fld id="{1F646F3F-274D-499B-ABBE-824EB4ABDC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666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9CF16-986E-4D90-AA40-CDB46E233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6F14DA-A783-43BC-8F15-95408B89DE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8C48B6-C394-452A-94D9-D4802755D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296A2-D8F0-4E17-BFD0-A6C902250D59}" type="datetime1">
              <a:rPr lang="en-US" smtClean="0"/>
              <a:t>2/8/2022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858A8A-3DD0-41C8-9F48-F4309FA19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706C92-7C02-4D34-B3E5-D549A7A36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61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266F9FA-E6B8-4CFC-B3F1-0C075546EE33}"/>
              </a:ext>
            </a:extLst>
          </p:cNvPr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16F270-B2AA-4935-885F-5924B1F63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552" y="457200"/>
            <a:ext cx="10862898" cy="272415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22658E-3D87-4D5A-A602-847153CC48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4552" y="3695701"/>
            <a:ext cx="10862898" cy="2393950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AB1D84-A229-45B1-BD42-0DC0CE9F8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08C9C-1ACB-4C84-A002-C7E0E45B937A}" type="datetime1">
              <a:rPr lang="en-US" smtClean="0"/>
              <a:t>2/8/2022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64EEF4-D461-49D7-8F24-8BFE2444B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44055A-7488-4646-9E88-692036EA2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938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F1F74-ED26-4F8B-BF51-3533D8404E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552" y="365760"/>
            <a:ext cx="11264536" cy="168751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01D2D7-7F18-43E0-9B2E-3FCD83CC83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84552" y="2552699"/>
            <a:ext cx="5323703" cy="36242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CBBB66-EB7D-4F8C-9C78-1D1C888464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0162" y="2552699"/>
            <a:ext cx="5323703" cy="36242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A684E6-393D-4587-AA45-E6734FB47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AF2A5-B297-4977-9E5B-4D3050E23689}" type="datetime1">
              <a:rPr lang="en-US" smtClean="0"/>
              <a:t>2/8/2022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1D8EE0-0333-4ABC-AE18-10DD5071C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452369-A8F0-4709-8372-B420A67DB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164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91592-4621-4D72-BC2D-F2C439F81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552" y="365759"/>
            <a:ext cx="10870836" cy="169164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B823F5-0A90-4666-BE88-2BE0D0A616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4552" y="2436473"/>
            <a:ext cx="5332026" cy="82391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EC6A7C-6260-463D-B3FD-71A07ACD06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4552" y="3409051"/>
            <a:ext cx="5332026" cy="27806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F2AF8D-90ED-4512-9423-C91BF73A99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0162" y="2436473"/>
            <a:ext cx="5358285" cy="82391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D838EA-E20D-4CC3-83C2-AFE0DE9F73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0162" y="3409051"/>
            <a:ext cx="5358285" cy="27806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603F8A-08E1-4160-9B7E-E0CA4BF8E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27434-4794-409A-9547-04789BA47588}" type="datetime1">
              <a:rPr lang="en-US" smtClean="0"/>
              <a:t>2/8/2022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291AB-3C5C-4BE1-9E50-02F489336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596E64-CD6C-4CF7-8624-FA4AE9760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892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562B3-06A0-4F2F-96EC-A062DAE2F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FC0095-49F0-4A83-AE8C-9D13E15C2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58635-357A-4E3D-B824-A5CEFDB8449C}" type="datetime1">
              <a:rPr lang="en-US" smtClean="0"/>
              <a:t>2/8/2022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824898-D4EA-497A-8FC8-43E0D0213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4821F6-2C08-450C-A18C-702D73842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600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FFE119-5FCA-4D9C-9C07-1B81A0BF3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6FF77-2719-4AD0-8740-0B90FF5D1EFB}" type="datetime1">
              <a:rPr lang="en-US" smtClean="0"/>
              <a:t>2/8/2022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2C5995-6284-4D7F-AB1C-CA8FE63A7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1E4B0D-9C21-48D0-9438-C47370681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490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90AF76DA-8F95-47D9-9EB6-B1EC93437387}"/>
              </a:ext>
            </a:extLst>
          </p:cNvPr>
          <p:cNvGrpSpPr/>
          <p:nvPr/>
        </p:nvGrpSpPr>
        <p:grpSpPr>
          <a:xfrm>
            <a:off x="2" y="0"/>
            <a:ext cx="6095998" cy="6858002"/>
            <a:chOff x="1" y="4563942"/>
            <a:chExt cx="12192005" cy="229406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31355B14-077B-4BA1-962D-6E97D93FFCCC}"/>
                </a:ext>
              </a:extLst>
            </p:cNvPr>
            <p:cNvSpPr/>
            <p:nvPr/>
          </p:nvSpPr>
          <p:spPr>
            <a:xfrm>
              <a:off x="10" y="4563942"/>
              <a:ext cx="12191996" cy="229406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7230B99F-AC6F-4973-A35E-16C87C38711D}"/>
                </a:ext>
              </a:extLst>
            </p:cNvPr>
            <p:cNvSpPr/>
            <p:nvPr/>
          </p:nvSpPr>
          <p:spPr>
            <a:xfrm>
              <a:off x="1" y="4563942"/>
              <a:ext cx="12192000" cy="2294060"/>
            </a:xfrm>
            <a:prstGeom prst="rect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58E41614-9483-47F8-A429-FB0D1C5AA89A}"/>
              </a:ext>
            </a:extLst>
          </p:cNvPr>
          <p:cNvSpPr/>
          <p:nvPr/>
        </p:nvSpPr>
        <p:spPr>
          <a:xfrm>
            <a:off x="0" y="0"/>
            <a:ext cx="6095999" cy="22911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B5E91C-3C4F-40A2-BCC6-918D3BEDD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552" y="457200"/>
            <a:ext cx="5287234" cy="160020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30F113-1C61-4F74-BD5B-727668BBE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0162" y="457201"/>
            <a:ext cx="5085226" cy="5403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0EB228-A180-4DF6-9D5B-2CF86B6B9B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84552" y="2514600"/>
            <a:ext cx="5287234" cy="335438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913719-D65D-4BAE-97B7-FAE8F3998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1C83-1089-48B9-8B65-293D4C236D35}" type="datetime1">
              <a:rPr lang="en-US" smtClean="0"/>
              <a:t>2/8/2022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47F5BB-DC3C-45D1-A0D2-05168FECA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344BA3-19DB-4072-9A2C-08C92361A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204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B0A6909D-DC0B-4221-8140-21E981D896AF}"/>
              </a:ext>
            </a:extLst>
          </p:cNvPr>
          <p:cNvGrpSpPr/>
          <p:nvPr/>
        </p:nvGrpSpPr>
        <p:grpSpPr>
          <a:xfrm>
            <a:off x="2" y="0"/>
            <a:ext cx="6095998" cy="6858002"/>
            <a:chOff x="1" y="4563942"/>
            <a:chExt cx="12192005" cy="229406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3D581C2-F39E-4958-A3F3-BB65AB1C5E66}"/>
                </a:ext>
              </a:extLst>
            </p:cNvPr>
            <p:cNvSpPr/>
            <p:nvPr/>
          </p:nvSpPr>
          <p:spPr>
            <a:xfrm>
              <a:off x="10" y="4563942"/>
              <a:ext cx="12191996" cy="229406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FD77040-27EF-4D2C-8D34-32337B0C8544}"/>
                </a:ext>
              </a:extLst>
            </p:cNvPr>
            <p:cNvSpPr/>
            <p:nvPr/>
          </p:nvSpPr>
          <p:spPr>
            <a:xfrm>
              <a:off x="1" y="4563942"/>
              <a:ext cx="12192000" cy="2294060"/>
            </a:xfrm>
            <a:prstGeom prst="rect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E1A26D20-69F8-4BBC-98C0-BEB470AB8284}"/>
              </a:ext>
            </a:extLst>
          </p:cNvPr>
          <p:cNvSpPr/>
          <p:nvPr/>
        </p:nvSpPr>
        <p:spPr>
          <a:xfrm>
            <a:off x="0" y="0"/>
            <a:ext cx="6095999" cy="22911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47B6BC-4B2A-4001-9634-47473F827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552" y="457200"/>
            <a:ext cx="5211519" cy="160020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97D074-2CCB-4AB8-A7A0-7847D3C1EF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70162" y="457201"/>
            <a:ext cx="5085226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FB94BD-D906-4213-9F31-1BE17A86F9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84552" y="2514600"/>
            <a:ext cx="5211519" cy="335438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1B8431-70CB-4E9F-8A49-CDFF18554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FE45-CC1E-47DB-8B82-6CF0636FBDB8}" type="datetime1">
              <a:rPr lang="en-US" smtClean="0"/>
              <a:t>2/8/2022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D2F293-170E-410E-88BF-187A63C5E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ED93A2-588D-43B5-B6FA-0B7892E6E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29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A26A151-13BF-4305-A6DC-9DC7C9877195}"/>
              </a:ext>
            </a:extLst>
          </p:cNvPr>
          <p:cNvSpPr/>
          <p:nvPr/>
        </p:nvSpPr>
        <p:spPr>
          <a:xfrm>
            <a:off x="0" y="0"/>
            <a:ext cx="12192000" cy="22911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EE6AE3-3BCC-4B3B-AC4E-60F910144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552" y="365125"/>
            <a:ext cx="10869248" cy="168751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CB514A-E7EA-41A8-ADBA-85CA1DF6D3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4552" y="2576513"/>
            <a:ext cx="10869248" cy="3600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9CB0BD-D6E3-4B3D-BCBB-6FECA5D632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6221" y="635720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FC8E16-3C03-4238-9C6F-B34F3D10F77E}" type="datetime1">
              <a:rPr lang="en-US" smtClean="0"/>
              <a:t>2/8/2022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147F7-B466-4892-BE27-876F947515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70162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4B4FE0-65CC-4435-A6AF-150E52F35B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64983" y="6356350"/>
            <a:ext cx="1280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46F3F-274D-499B-ABBE-824EB4ABDC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89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66" r:id="rId6"/>
    <p:sldLayoutId id="2147483662" r:id="rId7"/>
    <p:sldLayoutId id="2147483663" r:id="rId8"/>
    <p:sldLayoutId id="2147483664" r:id="rId9"/>
    <p:sldLayoutId id="2147483665" r:id="rId10"/>
    <p:sldLayoutId id="2147483667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5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monografias.com/trabajos82/biografia-gran-almirante-cristobal-colon/image001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BE66D35-6371-4809-9433-1EBF879150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EF3F9A-9717-4ACB-A30D-96694842C4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3047998" cy="45739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A85A0C-82B3-48EB-B6F9-FC964B9493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6221" y="397275"/>
            <a:ext cx="2628785" cy="3761257"/>
          </a:xfrm>
        </p:spPr>
        <p:txBody>
          <a:bodyPr anchor="ctr">
            <a:normAutofit/>
          </a:bodyPr>
          <a:lstStyle/>
          <a:p>
            <a:r>
              <a:rPr lang="en-US" sz="3200" dirty="0"/>
              <a:t>SN402</a:t>
            </a:r>
            <a:br>
              <a:rPr lang="en-US" sz="3200" dirty="0"/>
            </a:br>
            <a:r>
              <a:rPr lang="en-US" sz="3200" dirty="0"/>
              <a:t>08/02/2022</a:t>
            </a:r>
            <a:br>
              <a:rPr lang="en-US" sz="3200" dirty="0"/>
            </a:br>
            <a:br>
              <a:rPr lang="en-US" sz="3200" dirty="0"/>
            </a:br>
            <a:r>
              <a:rPr lang="en-US" sz="3200" dirty="0"/>
              <a:t>Cristóbal Colón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B9939B-3F0C-44F8-B37F-B45AD227BA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6221" y="4846029"/>
            <a:ext cx="2550597" cy="1478402"/>
          </a:xfrm>
        </p:spPr>
        <p:txBody>
          <a:bodyPr anchor="ctr">
            <a:normAutofit/>
          </a:bodyPr>
          <a:lstStyle/>
          <a:p>
            <a:r>
              <a:rPr lang="en-US" sz="1800" i="1" dirty="0"/>
              <a:t>Carta a Luis de </a:t>
            </a:r>
            <a:r>
              <a:rPr lang="en-US" sz="1800" i="1" dirty="0" err="1"/>
              <a:t>Santángel</a:t>
            </a:r>
            <a:endParaRPr lang="en-US" sz="1800" i="1" dirty="0"/>
          </a:p>
        </p:txBody>
      </p:sp>
      <p:pic>
        <p:nvPicPr>
          <p:cNvPr id="4" name="Picture 3" descr="An abstract map of the globe">
            <a:extLst>
              <a:ext uri="{FF2B5EF4-FFF2-40B4-BE49-F238E27FC236}">
                <a16:creationId xmlns:a16="http://schemas.microsoft.com/office/drawing/2014/main" id="{D4F20C41-3AB1-4797-9479-316FAFEA18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667"/>
          <a:stretch/>
        </p:blipFill>
        <p:spPr>
          <a:xfrm>
            <a:off x="3047998" y="10"/>
            <a:ext cx="9144002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498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2" name="Rectangle 191">
            <a:extLst>
              <a:ext uri="{FF2B5EF4-FFF2-40B4-BE49-F238E27FC236}">
                <a16:creationId xmlns:a16="http://schemas.microsoft.com/office/drawing/2014/main" id="{8DDAA74B-8E81-4F15-BC0F-4050965FF5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374CD4C6-F07B-411C-876A-727559731F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6083644" cy="3429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D3EEC97-4DDC-4A69-BA82-E40925CBC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982" y="175491"/>
            <a:ext cx="5156200" cy="3014084"/>
          </a:xfrm>
        </p:spPr>
        <p:txBody>
          <a:bodyPr>
            <a:normAutofit fontScale="90000"/>
          </a:bodyPr>
          <a:lstStyle/>
          <a:p>
            <a:r>
              <a:rPr lang="en-US" dirty="0"/>
              <a:t>COLÓN: </a:t>
            </a:r>
            <a:br>
              <a:rPr lang="en-US" dirty="0"/>
            </a:br>
            <a:r>
              <a:rPr lang="en-US" dirty="0"/>
              <a:t>Primer </a:t>
            </a:r>
            <a:r>
              <a:rPr lang="en-US" dirty="0" err="1"/>
              <a:t>europeo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describir</a:t>
            </a:r>
            <a:r>
              <a:rPr lang="en-US" dirty="0"/>
              <a:t> </a:t>
            </a:r>
            <a:r>
              <a:rPr lang="en-US" dirty="0" err="1"/>
              <a:t>el</a:t>
            </a:r>
            <a:r>
              <a:rPr lang="en-US" dirty="0"/>
              <a:t> Nuevo Mundo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24B373-4A86-4A45-8387-CF3A63449A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552" y="3870613"/>
            <a:ext cx="5022630" cy="2306349"/>
          </a:xfrm>
        </p:spPr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US" sz="2400" b="1" dirty="0"/>
              <a:t>¿</a:t>
            </a:r>
            <a:r>
              <a:rPr lang="en-US" sz="2400" b="1" dirty="0" err="1"/>
              <a:t>Cómo</a:t>
            </a:r>
            <a:r>
              <a:rPr lang="en-US" sz="2400" b="1" dirty="0"/>
              <a:t> </a:t>
            </a:r>
            <a:r>
              <a:rPr lang="en-US" sz="2400" b="1" dirty="0" err="1"/>
              <a:t>responde</a:t>
            </a:r>
            <a:r>
              <a:rPr lang="en-US" sz="2400" b="1" dirty="0"/>
              <a:t> Colón al </a:t>
            </a:r>
            <a:r>
              <a:rPr lang="en-US" sz="2400" b="1" dirty="0" err="1"/>
              <a:t>dilema</a:t>
            </a:r>
            <a:r>
              <a:rPr lang="en-US" sz="2400" b="1" dirty="0"/>
              <a:t> </a:t>
            </a:r>
            <a:r>
              <a:rPr lang="en-US" sz="2400" b="1" dirty="0" err="1"/>
              <a:t>literario</a:t>
            </a:r>
            <a:r>
              <a:rPr lang="en-US" sz="2400" b="1" dirty="0"/>
              <a:t> de </a:t>
            </a:r>
            <a:r>
              <a:rPr lang="en-US" sz="2400" b="1" dirty="0" err="1"/>
              <a:t>nombrar</a:t>
            </a:r>
            <a:r>
              <a:rPr lang="en-US" sz="2400" b="1" dirty="0"/>
              <a:t> </a:t>
            </a:r>
            <a:r>
              <a:rPr lang="en-US" sz="2400" b="1" dirty="0" err="1"/>
              <a:t>cosas</a:t>
            </a:r>
            <a:r>
              <a:rPr lang="en-US" sz="2400" b="1" dirty="0"/>
              <a:t> que son </a:t>
            </a:r>
            <a:r>
              <a:rPr lang="en-US" sz="2400" b="1" dirty="0" err="1"/>
              <a:t>desconocidas</a:t>
            </a:r>
            <a:r>
              <a:rPr lang="en-US" sz="2400" b="1" dirty="0"/>
              <a:t> para sus </a:t>
            </a:r>
            <a:r>
              <a:rPr lang="en-US" sz="2400" b="1" dirty="0" err="1"/>
              <a:t>lectores</a:t>
            </a:r>
            <a:r>
              <a:rPr lang="en-US" sz="2400" b="1" dirty="0"/>
              <a:t>?</a:t>
            </a:r>
          </a:p>
          <a:p>
            <a:endParaRPr lang="en-US" b="1" dirty="0"/>
          </a:p>
        </p:txBody>
      </p:sp>
      <p:pic>
        <p:nvPicPr>
          <p:cNvPr id="1026" name="Picture 2">
            <a:hlinkClick r:id="rId2"/>
            <a:extLst>
              <a:ext uri="{FF2B5EF4-FFF2-40B4-BE49-F238E27FC236}">
                <a16:creationId xmlns:a16="http://schemas.microsoft.com/office/drawing/2014/main" id="{4BF4AD6D-8674-4120-A6DE-3AF721F5A2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31" r="7347" b="-1"/>
          <a:stretch/>
        </p:blipFill>
        <p:spPr bwMode="auto">
          <a:xfrm>
            <a:off x="6083644" y="10"/>
            <a:ext cx="6108356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3477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2B048-2B9A-44D5-9B50-065142202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552" y="243281"/>
            <a:ext cx="10869248" cy="1157680"/>
          </a:xfrm>
        </p:spPr>
        <p:txBody>
          <a:bodyPr>
            <a:normAutofit fontScale="90000"/>
          </a:bodyPr>
          <a:lstStyle/>
          <a:p>
            <a:pPr algn="ctr"/>
            <a:br>
              <a:rPr lang="en-US" dirty="0"/>
            </a:br>
            <a:br>
              <a:rPr lang="en-US" dirty="0"/>
            </a:br>
            <a:r>
              <a:rPr lang="en-US" dirty="0"/>
              <a:t>Cristóbal Colón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763262-508E-4B07-9CB5-893FFC2F45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552" y="2315361"/>
            <a:ext cx="10869248" cy="4391636"/>
          </a:xfrm>
        </p:spPr>
        <p:txBody>
          <a:bodyPr/>
          <a:lstStyle/>
          <a:p>
            <a:r>
              <a:rPr lang="en-US" dirty="0"/>
              <a:t>Primer </a:t>
            </a:r>
            <a:r>
              <a:rPr lang="en-US" dirty="0" err="1"/>
              <a:t>europeo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DESCRIBIR </a:t>
            </a:r>
            <a:r>
              <a:rPr lang="en-US" dirty="0" err="1"/>
              <a:t>el</a:t>
            </a:r>
            <a:r>
              <a:rPr lang="en-US" dirty="0"/>
              <a:t> NUEVO MUNDO</a:t>
            </a:r>
          </a:p>
          <a:p>
            <a:r>
              <a:rPr lang="en-US" dirty="0"/>
              <a:t>1451, </a:t>
            </a:r>
            <a:r>
              <a:rPr lang="en-US" dirty="0" err="1"/>
              <a:t>Génova</a:t>
            </a:r>
            <a:r>
              <a:rPr lang="en-US" dirty="0"/>
              <a:t>, Italia – 1506, Valladolid, </a:t>
            </a:r>
            <a:r>
              <a:rPr lang="en-US" dirty="0" err="1"/>
              <a:t>España</a:t>
            </a:r>
            <a:endParaRPr lang="en-US" dirty="0"/>
          </a:p>
          <a:p>
            <a:r>
              <a:rPr lang="en-US" dirty="0"/>
              <a:t>Almirante, </a:t>
            </a:r>
            <a:r>
              <a:rPr lang="en-US" dirty="0" err="1"/>
              <a:t>marino</a:t>
            </a:r>
            <a:r>
              <a:rPr lang="en-US" dirty="0"/>
              <a:t>, </a:t>
            </a:r>
            <a:r>
              <a:rPr lang="en-US" dirty="0" err="1"/>
              <a:t>explorador</a:t>
            </a:r>
            <a:endParaRPr lang="en-US" dirty="0"/>
          </a:p>
          <a:p>
            <a:r>
              <a:rPr lang="en-US" dirty="0" err="1"/>
              <a:t>Apoyo</a:t>
            </a:r>
            <a:r>
              <a:rPr lang="en-US" dirty="0"/>
              <a:t> de los Reyes </a:t>
            </a:r>
            <a:r>
              <a:rPr lang="en-US" dirty="0" err="1"/>
              <a:t>Católicos</a:t>
            </a:r>
            <a:r>
              <a:rPr lang="en-US" dirty="0"/>
              <a:t>: Fernando II de Aragón e Isabel de Castilla</a:t>
            </a:r>
          </a:p>
          <a:p>
            <a:r>
              <a:rPr lang="en-US" dirty="0" err="1"/>
              <a:t>Objetivo</a:t>
            </a:r>
            <a:r>
              <a:rPr lang="en-US" dirty="0"/>
              <a:t>: Una </a:t>
            </a:r>
            <a:r>
              <a:rPr lang="en-US" dirty="0" err="1"/>
              <a:t>nueva</a:t>
            </a:r>
            <a:r>
              <a:rPr lang="en-US" dirty="0"/>
              <a:t> </a:t>
            </a:r>
            <a:r>
              <a:rPr lang="en-US" dirty="0" err="1"/>
              <a:t>ruta</a:t>
            </a:r>
            <a:r>
              <a:rPr lang="en-US" dirty="0"/>
              <a:t> </a:t>
            </a:r>
            <a:r>
              <a:rPr lang="en-US" dirty="0" err="1"/>
              <a:t>marítima</a:t>
            </a:r>
            <a:r>
              <a:rPr lang="en-US" dirty="0"/>
              <a:t> para </a:t>
            </a:r>
            <a:r>
              <a:rPr lang="en-US" dirty="0" err="1"/>
              <a:t>llegar</a:t>
            </a:r>
            <a:r>
              <a:rPr lang="en-US" dirty="0"/>
              <a:t> a China y </a:t>
            </a:r>
            <a:r>
              <a:rPr lang="en-US" dirty="0" err="1"/>
              <a:t>Japón</a:t>
            </a:r>
            <a:r>
              <a:rPr lang="en-US" dirty="0"/>
              <a:t> (Asia)</a:t>
            </a:r>
          </a:p>
          <a:p>
            <a:r>
              <a:rPr lang="en-US" dirty="0"/>
              <a:t>Puerto de Palos, 3 de Agosto 1492 / La Niña, La Pinta, y La Santa María </a:t>
            </a:r>
          </a:p>
          <a:p>
            <a:r>
              <a:rPr lang="en-US" dirty="0"/>
              <a:t>12 de </a:t>
            </a:r>
            <a:r>
              <a:rPr lang="en-US" dirty="0" err="1"/>
              <a:t>octubre</a:t>
            </a:r>
            <a:r>
              <a:rPr lang="en-US" dirty="0"/>
              <a:t> 1492, </a:t>
            </a:r>
            <a:r>
              <a:rPr lang="en-US" dirty="0" err="1"/>
              <a:t>isla</a:t>
            </a:r>
            <a:r>
              <a:rPr lang="en-US" dirty="0"/>
              <a:t> </a:t>
            </a:r>
            <a:r>
              <a:rPr lang="en-US" dirty="0" err="1"/>
              <a:t>Guanahaní</a:t>
            </a:r>
            <a:r>
              <a:rPr lang="en-US" dirty="0"/>
              <a:t> (San Salvador, actual </a:t>
            </a:r>
            <a:r>
              <a:rPr lang="en-US" dirty="0" err="1"/>
              <a:t>parte</a:t>
            </a:r>
            <a:r>
              <a:rPr lang="en-US" dirty="0"/>
              <a:t> de Bahamas)</a:t>
            </a:r>
          </a:p>
          <a:p>
            <a:r>
              <a:rPr lang="en-US" dirty="0"/>
              <a:t>La Española (hoy </a:t>
            </a:r>
            <a:r>
              <a:rPr lang="en-US" dirty="0" err="1"/>
              <a:t>Haití</a:t>
            </a:r>
            <a:r>
              <a:rPr lang="en-US" dirty="0"/>
              <a:t> y la Rep. </a:t>
            </a:r>
            <a:r>
              <a:rPr lang="en-US" dirty="0" err="1"/>
              <a:t>Dominicana</a:t>
            </a:r>
            <a:r>
              <a:rPr lang="en-US" dirty="0"/>
              <a:t>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4391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20C288-45DA-4E4A-BED4-81CEE8BBF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i="1" dirty="0"/>
              <a:t>Carta a Luis de </a:t>
            </a:r>
            <a:r>
              <a:rPr lang="en-US" b="1" i="1" dirty="0" err="1"/>
              <a:t>Santángel</a:t>
            </a:r>
            <a:br>
              <a:rPr lang="en-US" i="1" dirty="0"/>
            </a:br>
            <a:r>
              <a:rPr lang="en-US" i="1" dirty="0"/>
              <a:t>Primer </a:t>
            </a:r>
            <a:r>
              <a:rPr lang="en-US" i="1" dirty="0" err="1"/>
              <a:t>documento</a:t>
            </a:r>
            <a:r>
              <a:rPr lang="en-US" i="1" dirty="0"/>
              <a:t> </a:t>
            </a:r>
            <a:r>
              <a:rPr lang="en-US" i="1" dirty="0" err="1"/>
              <a:t>escrito</a:t>
            </a:r>
            <a:r>
              <a:rPr lang="en-US" i="1" dirty="0"/>
              <a:t> de América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18024E-A65D-4F13-8724-F6BD143CC1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552" y="2357306"/>
            <a:ext cx="10869248" cy="4379054"/>
          </a:xfrm>
        </p:spPr>
        <p:txBody>
          <a:bodyPr>
            <a:normAutofit lnSpcReduction="10000"/>
          </a:bodyPr>
          <a:lstStyle/>
          <a:p>
            <a:r>
              <a:rPr lang="en-US" b="1" dirty="0" err="1"/>
              <a:t>Género</a:t>
            </a:r>
            <a:r>
              <a:rPr lang="en-US" b="1" dirty="0"/>
              <a:t> </a:t>
            </a:r>
            <a:r>
              <a:rPr lang="en-US" b="1" dirty="0" err="1"/>
              <a:t>epistolar</a:t>
            </a:r>
            <a:r>
              <a:rPr lang="en-US" b="1" dirty="0"/>
              <a:t> </a:t>
            </a:r>
            <a:r>
              <a:rPr lang="en-US" dirty="0"/>
              <a:t>(</a:t>
            </a:r>
            <a:r>
              <a:rPr lang="en-US" dirty="0" err="1"/>
              <a:t>epístola</a:t>
            </a:r>
            <a:r>
              <a:rPr lang="en-US" dirty="0"/>
              <a:t> = carta)</a:t>
            </a:r>
          </a:p>
          <a:p>
            <a:r>
              <a:rPr lang="en-US" b="1" i="1" dirty="0"/>
              <a:t>Carta</a:t>
            </a:r>
            <a:r>
              <a:rPr lang="en-US" i="1" dirty="0"/>
              <a:t> a Luis de </a:t>
            </a:r>
            <a:r>
              <a:rPr lang="en-US" i="1" dirty="0" err="1"/>
              <a:t>Santángel</a:t>
            </a:r>
            <a:r>
              <a:rPr lang="en-US" dirty="0"/>
              <a:t>, </a:t>
            </a:r>
            <a:r>
              <a:rPr lang="en-US" dirty="0" err="1"/>
              <a:t>escribano</a:t>
            </a:r>
            <a:r>
              <a:rPr lang="en-US" dirty="0"/>
              <a:t> y </a:t>
            </a:r>
            <a:r>
              <a:rPr lang="en-US" dirty="0" err="1"/>
              <a:t>tesorero</a:t>
            </a:r>
            <a:r>
              <a:rPr lang="en-US" dirty="0"/>
              <a:t> (</a:t>
            </a:r>
            <a:r>
              <a:rPr lang="en-US" dirty="0" err="1"/>
              <a:t>financista</a:t>
            </a:r>
            <a:r>
              <a:rPr lang="en-US" dirty="0"/>
              <a:t>) de los Reyes </a:t>
            </a:r>
            <a:r>
              <a:rPr lang="en-US" dirty="0" err="1"/>
              <a:t>Católicos</a:t>
            </a:r>
            <a:endParaRPr lang="en-US" dirty="0"/>
          </a:p>
          <a:p>
            <a:r>
              <a:rPr lang="en-US" dirty="0" err="1"/>
              <a:t>Fecha</a:t>
            </a:r>
            <a:r>
              <a:rPr lang="en-US" dirty="0"/>
              <a:t> (</a:t>
            </a:r>
            <a:r>
              <a:rPr lang="en-US" dirty="0" err="1"/>
              <a:t>posiblemente</a:t>
            </a:r>
            <a:r>
              <a:rPr lang="en-US" dirty="0"/>
              <a:t> falsa): 15 de </a:t>
            </a:r>
            <a:r>
              <a:rPr lang="en-US" dirty="0" err="1"/>
              <a:t>febrero</a:t>
            </a:r>
            <a:r>
              <a:rPr lang="en-US" dirty="0"/>
              <a:t> 1493, </a:t>
            </a:r>
            <a:r>
              <a:rPr lang="en-US" dirty="0" err="1"/>
              <a:t>posdatada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Lisboa</a:t>
            </a:r>
            <a:endParaRPr lang="en-US" dirty="0"/>
          </a:p>
          <a:p>
            <a:r>
              <a:rPr lang="en-US" dirty="0" err="1"/>
              <a:t>Personajes</a:t>
            </a:r>
            <a:r>
              <a:rPr lang="en-US" dirty="0"/>
              <a:t>: YO, ELLOS, La Española, Sus </a:t>
            </a:r>
            <a:r>
              <a:rPr lang="en-US" dirty="0" err="1"/>
              <a:t>Altezas</a:t>
            </a:r>
            <a:r>
              <a:rPr lang="en-US" dirty="0"/>
              <a:t> (Rey y Reina), Santa Trinidad, (</a:t>
            </a:r>
            <a:r>
              <a:rPr lang="en-US" dirty="0" err="1"/>
              <a:t>Redentor</a:t>
            </a:r>
            <a:r>
              <a:rPr lang="en-US" dirty="0"/>
              <a:t>)</a:t>
            </a:r>
          </a:p>
          <a:p>
            <a:r>
              <a:rPr lang="en-US" dirty="0"/>
              <a:t>Colón es </a:t>
            </a:r>
            <a:r>
              <a:rPr lang="en-US" dirty="0" err="1"/>
              <a:t>el</a:t>
            </a:r>
            <a:r>
              <a:rPr lang="en-US" dirty="0"/>
              <a:t> primer </a:t>
            </a:r>
            <a:r>
              <a:rPr lang="en-US" dirty="0" err="1"/>
              <a:t>europeo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describir</a:t>
            </a:r>
            <a:r>
              <a:rPr lang="en-US" dirty="0"/>
              <a:t> </a:t>
            </a:r>
            <a:r>
              <a:rPr lang="en-US" dirty="0" err="1"/>
              <a:t>el</a:t>
            </a:r>
            <a:r>
              <a:rPr lang="en-US" dirty="0"/>
              <a:t> Nuevo Mundo</a:t>
            </a:r>
          </a:p>
          <a:p>
            <a:r>
              <a:rPr lang="en-US" dirty="0"/>
              <a:t>	</a:t>
            </a:r>
            <a:r>
              <a:rPr lang="en-US" dirty="0" err="1"/>
              <a:t>español</a:t>
            </a:r>
            <a:r>
              <a:rPr lang="en-US" dirty="0"/>
              <a:t> (</a:t>
            </a:r>
            <a:r>
              <a:rPr lang="en-US" dirty="0" err="1"/>
              <a:t>lenguaje</a:t>
            </a:r>
            <a:r>
              <a:rPr lang="en-US" dirty="0"/>
              <a:t>) </a:t>
            </a:r>
            <a:r>
              <a:rPr lang="en-US" dirty="0" err="1"/>
              <a:t>vacilante</a:t>
            </a:r>
            <a:r>
              <a:rPr lang="en-US" dirty="0"/>
              <a:t> </a:t>
            </a:r>
          </a:p>
          <a:p>
            <a:r>
              <a:rPr lang="en-US" dirty="0"/>
              <a:t>	</a:t>
            </a:r>
            <a:r>
              <a:rPr lang="en-US" dirty="0" err="1"/>
              <a:t>abundancia</a:t>
            </a:r>
            <a:r>
              <a:rPr lang="en-US" dirty="0"/>
              <a:t> de </a:t>
            </a:r>
            <a:r>
              <a:rPr lang="en-US" dirty="0" err="1"/>
              <a:t>términos</a:t>
            </a:r>
            <a:r>
              <a:rPr lang="en-US" dirty="0"/>
              <a:t> </a:t>
            </a:r>
            <a:r>
              <a:rPr lang="en-US" dirty="0" err="1"/>
              <a:t>naúticos</a:t>
            </a:r>
            <a:r>
              <a:rPr lang="en-US" dirty="0"/>
              <a:t> </a:t>
            </a:r>
          </a:p>
          <a:p>
            <a:r>
              <a:rPr lang="en-US" dirty="0"/>
              <a:t>	</a:t>
            </a:r>
            <a:r>
              <a:rPr lang="en-US" dirty="0" err="1"/>
              <a:t>mucha</a:t>
            </a:r>
            <a:r>
              <a:rPr lang="en-US" dirty="0"/>
              <a:t> </a:t>
            </a:r>
            <a:r>
              <a:rPr lang="en-US" dirty="0" err="1"/>
              <a:t>fantasía</a:t>
            </a:r>
            <a:endParaRPr lang="en-US" dirty="0"/>
          </a:p>
          <a:p>
            <a:r>
              <a:rPr lang="en-US" dirty="0"/>
              <a:t>	</a:t>
            </a:r>
            <a:r>
              <a:rPr lang="en-US" dirty="0" err="1"/>
              <a:t>dificultad</a:t>
            </a:r>
            <a:r>
              <a:rPr lang="en-US" dirty="0"/>
              <a:t> de </a:t>
            </a:r>
            <a:r>
              <a:rPr lang="en-US" dirty="0" err="1"/>
              <a:t>entenderse</a:t>
            </a:r>
            <a:r>
              <a:rPr lang="en-US" dirty="0"/>
              <a:t> por los </a:t>
            </a:r>
            <a:r>
              <a:rPr lang="en-US" dirty="0" err="1"/>
              <a:t>lectores</a:t>
            </a:r>
            <a:r>
              <a:rPr lang="en-US" dirty="0"/>
              <a:t> de la </a:t>
            </a:r>
            <a:r>
              <a:rPr lang="en-US" dirty="0" err="1"/>
              <a:t>época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419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AC39D-1BDF-4796-B3E5-92B83D57A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1" dirty="0"/>
              <a:t>Carta a Luis de </a:t>
            </a:r>
            <a:r>
              <a:rPr lang="en-US" i="1" dirty="0" err="1"/>
              <a:t>Santángel</a:t>
            </a:r>
            <a:endParaRPr lang="en-US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921E4C-ACB1-43A1-974A-BFF4DE75BE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552" y="2281806"/>
            <a:ext cx="10869248" cy="3895157"/>
          </a:xfrm>
        </p:spPr>
        <p:txBody>
          <a:bodyPr>
            <a:normAutofit/>
          </a:bodyPr>
          <a:lstStyle/>
          <a:p>
            <a:r>
              <a:rPr lang="en-US" i="1" dirty="0"/>
              <a:t>La Española </a:t>
            </a:r>
            <a:r>
              <a:rPr lang="en-US" dirty="0"/>
              <a:t>(América) tierra de </a:t>
            </a:r>
            <a:r>
              <a:rPr lang="en-US" dirty="0" err="1"/>
              <a:t>abundancia</a:t>
            </a:r>
            <a:r>
              <a:rPr lang="en-US" dirty="0"/>
              <a:t>, </a:t>
            </a:r>
            <a:r>
              <a:rPr lang="en-US" dirty="0" err="1"/>
              <a:t>riquezas</a:t>
            </a:r>
            <a:r>
              <a:rPr lang="en-US" dirty="0"/>
              <a:t> naturales sin </a:t>
            </a:r>
            <a:r>
              <a:rPr lang="en-US" dirty="0" err="1"/>
              <a:t>límites</a:t>
            </a:r>
            <a:r>
              <a:rPr lang="en-US" dirty="0"/>
              <a:t>,  </a:t>
            </a:r>
            <a:r>
              <a:rPr lang="en-US" dirty="0" err="1"/>
              <a:t>pobladores</a:t>
            </a:r>
            <a:r>
              <a:rPr lang="en-US" dirty="0"/>
              <a:t> </a:t>
            </a:r>
            <a:r>
              <a:rPr lang="en-US" dirty="0" err="1"/>
              <a:t>fácil</a:t>
            </a:r>
            <a:r>
              <a:rPr lang="en-US" dirty="0"/>
              <a:t> de </a:t>
            </a:r>
            <a:r>
              <a:rPr lang="en-US" dirty="0" err="1"/>
              <a:t>conquistar</a:t>
            </a:r>
            <a:r>
              <a:rPr lang="en-US" dirty="0"/>
              <a:t> </a:t>
            </a:r>
          </a:p>
          <a:p>
            <a:r>
              <a:rPr lang="en-US" dirty="0"/>
              <a:t>	</a:t>
            </a:r>
            <a:r>
              <a:rPr lang="en-US" dirty="0" err="1"/>
              <a:t>eterna</a:t>
            </a:r>
            <a:r>
              <a:rPr lang="en-US" dirty="0"/>
              <a:t> primavera</a:t>
            </a:r>
          </a:p>
          <a:p>
            <a:r>
              <a:rPr lang="en-US" dirty="0"/>
              <a:t>	sierras, </a:t>
            </a:r>
            <a:r>
              <a:rPr lang="en-US" dirty="0" err="1"/>
              <a:t>montañas</a:t>
            </a:r>
            <a:r>
              <a:rPr lang="en-US" dirty="0"/>
              <a:t> </a:t>
            </a:r>
            <a:r>
              <a:rPr lang="en-US" dirty="0" err="1"/>
              <a:t>fértiles</a:t>
            </a:r>
            <a:r>
              <a:rPr lang="en-US" dirty="0"/>
              <a:t>, </a:t>
            </a:r>
            <a:r>
              <a:rPr lang="en-US" dirty="0" err="1"/>
              <a:t>islas</a:t>
            </a:r>
            <a:r>
              <a:rPr lang="en-US" dirty="0"/>
              <a:t> </a:t>
            </a:r>
            <a:r>
              <a:rPr lang="en-US" dirty="0" err="1"/>
              <a:t>fertilísimas</a:t>
            </a:r>
            <a:endParaRPr lang="en-US" dirty="0"/>
          </a:p>
          <a:p>
            <a:r>
              <a:rPr lang="en-US" dirty="0"/>
              <a:t>	minas de </a:t>
            </a:r>
            <a:r>
              <a:rPr lang="en-US" dirty="0" err="1"/>
              <a:t>oro</a:t>
            </a:r>
            <a:r>
              <a:rPr lang="en-US" dirty="0"/>
              <a:t>, y </a:t>
            </a:r>
            <a:r>
              <a:rPr lang="en-US" dirty="0" err="1"/>
              <a:t>otros</a:t>
            </a:r>
            <a:r>
              <a:rPr lang="en-US" dirty="0"/>
              <a:t> </a:t>
            </a:r>
            <a:r>
              <a:rPr lang="en-US" dirty="0" err="1"/>
              <a:t>metales</a:t>
            </a:r>
            <a:endParaRPr lang="en-US" dirty="0"/>
          </a:p>
          <a:p>
            <a:r>
              <a:rPr lang="en-US" dirty="0"/>
              <a:t>	</a:t>
            </a:r>
            <a:r>
              <a:rPr lang="en-US" dirty="0" err="1"/>
              <a:t>especias</a:t>
            </a:r>
            <a:r>
              <a:rPr lang="en-US" dirty="0"/>
              <a:t> (-</a:t>
            </a:r>
            <a:r>
              <a:rPr lang="en-US" i="1" dirty="0"/>
              <a:t>e-</a:t>
            </a:r>
            <a:r>
              <a:rPr lang="en-US" i="1" dirty="0" err="1"/>
              <a:t>specierías</a:t>
            </a:r>
            <a:r>
              <a:rPr lang="en-US" dirty="0"/>
              <a:t>), </a:t>
            </a:r>
            <a:r>
              <a:rPr lang="en-US" dirty="0" err="1"/>
              <a:t>algodón</a:t>
            </a:r>
            <a:endParaRPr lang="en-US" dirty="0"/>
          </a:p>
          <a:p>
            <a:r>
              <a:rPr lang="en-US" dirty="0"/>
              <a:t>	</a:t>
            </a:r>
            <a:r>
              <a:rPr lang="en-US" dirty="0" err="1"/>
              <a:t>gente</a:t>
            </a:r>
            <a:r>
              <a:rPr lang="en-US" dirty="0"/>
              <a:t> </a:t>
            </a:r>
            <a:r>
              <a:rPr lang="en-US" dirty="0" err="1"/>
              <a:t>numerosa</a:t>
            </a:r>
            <a:r>
              <a:rPr lang="en-US" dirty="0"/>
              <a:t> (</a:t>
            </a:r>
            <a:r>
              <a:rPr lang="en-US" i="1" dirty="0" err="1"/>
              <a:t>instimabile</a:t>
            </a:r>
            <a:r>
              <a:rPr lang="en-US" i="1" dirty="0"/>
              <a:t> </a:t>
            </a:r>
            <a:r>
              <a:rPr lang="en-US" i="1" dirty="0" err="1"/>
              <a:t>numero</a:t>
            </a:r>
            <a:r>
              <a:rPr lang="en-US" dirty="0"/>
              <a:t>)</a:t>
            </a:r>
          </a:p>
          <a:p>
            <a:r>
              <a:rPr lang="en-US" dirty="0"/>
              <a:t>	</a:t>
            </a:r>
            <a:r>
              <a:rPr lang="en-US" dirty="0" err="1"/>
              <a:t>esclavos</a:t>
            </a: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722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75BE4-7D4F-4691-ABA3-4958C02A8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Tratado</a:t>
            </a:r>
            <a:r>
              <a:rPr lang="en-US" dirty="0"/>
              <a:t> de Tordesillas</a:t>
            </a:r>
          </a:p>
        </p:txBody>
      </p:sp>
      <p:pic>
        <p:nvPicPr>
          <p:cNvPr id="5" name="Content Placeholder 4" descr="Text, map&#10;&#10;Description automatically generated">
            <a:extLst>
              <a:ext uri="{FF2B5EF4-FFF2-40B4-BE49-F238E27FC236}">
                <a16:creationId xmlns:a16="http://schemas.microsoft.com/office/drawing/2014/main" id="{DF66BB66-46E3-480A-AEE1-2C0FD9362B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56" y="365125"/>
            <a:ext cx="11499692" cy="6468577"/>
          </a:xfrm>
        </p:spPr>
      </p:pic>
    </p:spTree>
    <p:extLst>
      <p:ext uri="{BB962C8B-B14F-4D97-AF65-F5344CB8AC3E}">
        <p14:creationId xmlns:p14="http://schemas.microsoft.com/office/powerpoint/2010/main" val="28428091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C333C-D3B2-42EC-B6AA-5C2C57271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552" y="365125"/>
            <a:ext cx="10869248" cy="1463675"/>
          </a:xfrm>
        </p:spPr>
        <p:txBody>
          <a:bodyPr/>
          <a:lstStyle/>
          <a:p>
            <a:pPr algn="ctr"/>
            <a:r>
              <a:rPr lang="en-US" dirty="0" err="1"/>
              <a:t>Conceptos</a:t>
            </a: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992B1B-90C5-458D-BB5D-5F46373D09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552" y="2348916"/>
            <a:ext cx="10869248" cy="450908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El </a:t>
            </a:r>
            <a:r>
              <a:rPr lang="en-US" dirty="0" err="1"/>
              <a:t>requerimiento</a:t>
            </a:r>
            <a:r>
              <a:rPr lang="en-US" dirty="0"/>
              <a:t> (</a:t>
            </a:r>
            <a:r>
              <a:rPr lang="en-US" dirty="0" err="1"/>
              <a:t>texto</a:t>
            </a:r>
            <a:r>
              <a:rPr lang="en-US" dirty="0"/>
              <a:t> legal, </a:t>
            </a:r>
            <a:r>
              <a:rPr lang="en-US" dirty="0" err="1"/>
              <a:t>muestra</a:t>
            </a:r>
            <a:r>
              <a:rPr lang="en-US" dirty="0"/>
              <a:t> </a:t>
            </a:r>
            <a:r>
              <a:rPr lang="en-US" dirty="0" err="1"/>
              <a:t>razones</a:t>
            </a:r>
            <a:r>
              <a:rPr lang="en-US" dirty="0"/>
              <a:t> del </a:t>
            </a:r>
            <a:r>
              <a:rPr lang="en-US" i="1" dirty="0" err="1"/>
              <a:t>sometimiento</a:t>
            </a:r>
            <a:r>
              <a:rPr lang="en-US" dirty="0"/>
              <a:t> a los </a:t>
            </a:r>
            <a:r>
              <a:rPr lang="en-US" dirty="0" err="1"/>
              <a:t>indígenas</a:t>
            </a:r>
            <a:r>
              <a:rPr lang="en-US" dirty="0"/>
              <a:t>)</a:t>
            </a:r>
          </a:p>
          <a:p>
            <a:r>
              <a:rPr lang="en-US" dirty="0"/>
              <a:t>La encomienda (</a:t>
            </a:r>
            <a:r>
              <a:rPr lang="en-US" i="1" dirty="0" err="1"/>
              <a:t>institución</a:t>
            </a:r>
            <a:r>
              <a:rPr lang="en-US" dirty="0"/>
              <a:t> </a:t>
            </a:r>
            <a:r>
              <a:rPr lang="en-US" dirty="0" err="1"/>
              <a:t>establecida</a:t>
            </a:r>
            <a:r>
              <a:rPr lang="en-US" dirty="0"/>
              <a:t> para la </a:t>
            </a:r>
            <a:r>
              <a:rPr lang="en-US" dirty="0" err="1"/>
              <a:t>trata</a:t>
            </a:r>
            <a:r>
              <a:rPr lang="en-US" dirty="0"/>
              <a:t> de </a:t>
            </a:r>
            <a:r>
              <a:rPr lang="en-US" dirty="0" err="1"/>
              <a:t>indígenas</a:t>
            </a:r>
            <a:r>
              <a:rPr lang="en-US" dirty="0"/>
              <a:t>)</a:t>
            </a:r>
          </a:p>
          <a:p>
            <a:r>
              <a:rPr lang="en-US" dirty="0"/>
              <a:t>El </a:t>
            </a:r>
            <a:r>
              <a:rPr lang="en-US" dirty="0" err="1"/>
              <a:t>trueque</a:t>
            </a:r>
            <a:r>
              <a:rPr lang="en-US" dirty="0"/>
              <a:t> (</a:t>
            </a:r>
            <a:r>
              <a:rPr lang="en-US" i="1" dirty="0" err="1"/>
              <a:t>intercambio</a:t>
            </a:r>
            <a:r>
              <a:rPr lang="en-US" dirty="0"/>
              <a:t> de </a:t>
            </a:r>
            <a:r>
              <a:rPr lang="en-US" dirty="0" err="1"/>
              <a:t>productos</a:t>
            </a:r>
            <a:r>
              <a:rPr lang="en-US" dirty="0"/>
              <a:t>)</a:t>
            </a:r>
          </a:p>
          <a:p>
            <a:r>
              <a:rPr lang="en-US" dirty="0"/>
              <a:t>El </a:t>
            </a:r>
            <a:r>
              <a:rPr lang="en-US" dirty="0" err="1"/>
              <a:t>Tratado</a:t>
            </a:r>
            <a:r>
              <a:rPr lang="en-US" dirty="0"/>
              <a:t> de Tordesillas (370 </a:t>
            </a:r>
            <a:r>
              <a:rPr lang="en-US" dirty="0" err="1"/>
              <a:t>leguas</a:t>
            </a:r>
            <a:r>
              <a:rPr lang="en-US" dirty="0"/>
              <a:t> al </a:t>
            </a:r>
            <a:r>
              <a:rPr lang="en-US" dirty="0" err="1"/>
              <a:t>oeste</a:t>
            </a:r>
            <a:r>
              <a:rPr lang="en-US" dirty="0"/>
              <a:t> de Cabo Verde)</a:t>
            </a:r>
          </a:p>
          <a:p>
            <a:r>
              <a:rPr lang="en-US" dirty="0"/>
              <a:t>370 </a:t>
            </a:r>
            <a:r>
              <a:rPr lang="en-US" dirty="0" err="1"/>
              <a:t>leguas</a:t>
            </a:r>
            <a:r>
              <a:rPr lang="en-US" dirty="0"/>
              <a:t> = </a:t>
            </a:r>
            <a:r>
              <a:rPr lang="en-US" dirty="0" err="1"/>
              <a:t>legua</a:t>
            </a:r>
            <a:r>
              <a:rPr lang="en-US" dirty="0"/>
              <a:t> </a:t>
            </a:r>
            <a:r>
              <a:rPr lang="en-US" dirty="0" err="1"/>
              <a:t>marítima</a:t>
            </a:r>
            <a:r>
              <a:rPr lang="en-US" dirty="0"/>
              <a:t> / una </a:t>
            </a:r>
            <a:r>
              <a:rPr lang="en-US" dirty="0" err="1"/>
              <a:t>legua</a:t>
            </a:r>
            <a:r>
              <a:rPr lang="en-US" dirty="0"/>
              <a:t> =5555,55m (3 </a:t>
            </a:r>
            <a:r>
              <a:rPr lang="en-US" dirty="0" err="1"/>
              <a:t>millas</a:t>
            </a:r>
            <a:r>
              <a:rPr lang="en-US" dirty="0"/>
              <a:t> </a:t>
            </a:r>
            <a:r>
              <a:rPr lang="en-US" dirty="0" err="1"/>
              <a:t>apprx</a:t>
            </a:r>
            <a:r>
              <a:rPr lang="en-US" dirty="0"/>
              <a:t>.)</a:t>
            </a:r>
          </a:p>
          <a:p>
            <a:r>
              <a:rPr lang="en-US" dirty="0"/>
              <a:t>La </a:t>
            </a:r>
            <a:r>
              <a:rPr lang="en-US" dirty="0" err="1"/>
              <a:t>crónicas</a:t>
            </a:r>
            <a:r>
              <a:rPr lang="en-US" dirty="0"/>
              <a:t> / las cartas o </a:t>
            </a:r>
            <a:r>
              <a:rPr lang="en-US" dirty="0" err="1"/>
              <a:t>textos</a:t>
            </a:r>
            <a:r>
              <a:rPr lang="en-US" dirty="0"/>
              <a:t> </a:t>
            </a:r>
            <a:r>
              <a:rPr lang="en-US" dirty="0" err="1"/>
              <a:t>epistolares</a:t>
            </a:r>
            <a:endParaRPr lang="en-US" dirty="0"/>
          </a:p>
          <a:p>
            <a:r>
              <a:rPr lang="en-US" dirty="0"/>
              <a:t>La </a:t>
            </a:r>
            <a:r>
              <a:rPr lang="en-US" dirty="0" err="1"/>
              <a:t>evangelización</a:t>
            </a:r>
            <a:r>
              <a:rPr lang="en-US" dirty="0"/>
              <a:t>, 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dirty="0" err="1"/>
              <a:t>catequismo</a:t>
            </a:r>
            <a:r>
              <a:rPr lang="en-US" dirty="0"/>
              <a:t>, la </a:t>
            </a:r>
            <a:r>
              <a:rPr lang="en-US" dirty="0" err="1"/>
              <a:t>cristianización</a:t>
            </a:r>
            <a:endParaRPr lang="en-US" dirty="0"/>
          </a:p>
          <a:p>
            <a:r>
              <a:rPr lang="en-US" dirty="0"/>
              <a:t>Los </a:t>
            </a:r>
            <a:r>
              <a:rPr lang="en-US" i="1" dirty="0" err="1"/>
              <a:t>indios</a:t>
            </a:r>
            <a:r>
              <a:rPr lang="en-US" i="1" dirty="0"/>
              <a:t> </a:t>
            </a:r>
          </a:p>
          <a:p>
            <a:r>
              <a:rPr lang="en-US" i="1" dirty="0"/>
              <a:t>La Española</a:t>
            </a:r>
          </a:p>
          <a:p>
            <a:r>
              <a:rPr lang="en-US" i="1" dirty="0"/>
              <a:t>América </a:t>
            </a:r>
            <a:r>
              <a:rPr lang="en-US" dirty="0"/>
              <a:t>de </a:t>
            </a:r>
            <a:r>
              <a:rPr lang="en-US" dirty="0" err="1"/>
              <a:t>Américo</a:t>
            </a:r>
            <a:r>
              <a:rPr lang="en-US" dirty="0"/>
              <a:t> </a:t>
            </a:r>
            <a:r>
              <a:rPr lang="en-US" dirty="0" err="1"/>
              <a:t>Vespucio</a:t>
            </a:r>
            <a:r>
              <a:rPr lang="en-US" dirty="0"/>
              <a:t>, </a:t>
            </a:r>
            <a:r>
              <a:rPr lang="en-US" dirty="0" err="1"/>
              <a:t>Expedición</a:t>
            </a:r>
            <a:r>
              <a:rPr lang="en-US" dirty="0"/>
              <a:t> al </a:t>
            </a:r>
            <a:r>
              <a:rPr lang="en-US" dirty="0" err="1"/>
              <a:t>Brasil</a:t>
            </a:r>
            <a:r>
              <a:rPr lang="en-US" dirty="0"/>
              <a:t>, 1505</a:t>
            </a:r>
          </a:p>
          <a:p>
            <a:endParaRPr lang="en-US" dirty="0"/>
          </a:p>
          <a:p>
            <a:endParaRPr lang="en-US" i="1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9698804"/>
      </p:ext>
    </p:extLst>
  </p:cSld>
  <p:clrMapOvr>
    <a:masterClrMapping/>
  </p:clrMapOvr>
</p:sld>
</file>

<file path=ppt/theme/theme1.xml><?xml version="1.0" encoding="utf-8"?>
<a:theme xmlns:a="http://schemas.openxmlformats.org/drawingml/2006/main" name="MatrixVTI">
  <a:themeElements>
    <a:clrScheme name="AnalogousFromLightSeedLeftStep">
      <a:dk1>
        <a:srgbClr val="000000"/>
      </a:dk1>
      <a:lt1>
        <a:srgbClr val="FFFFFF"/>
      </a:lt1>
      <a:dk2>
        <a:srgbClr val="263820"/>
      </a:dk2>
      <a:lt2>
        <a:srgbClr val="E8E2E2"/>
      </a:lt2>
      <a:accent1>
        <a:srgbClr val="41B0B0"/>
      </a:accent1>
      <a:accent2>
        <a:srgbClr val="3BB381"/>
      </a:accent2>
      <a:accent3>
        <a:srgbClr val="36B64B"/>
      </a:accent3>
      <a:accent4>
        <a:srgbClr val="5CB43E"/>
      </a:accent4>
      <a:accent5>
        <a:srgbClr val="8DAA52"/>
      </a:accent5>
      <a:accent6>
        <a:srgbClr val="ACA33D"/>
      </a:accent6>
      <a:hlink>
        <a:srgbClr val="AE696A"/>
      </a:hlink>
      <a:folHlink>
        <a:srgbClr val="7F7F7F"/>
      </a:folHlink>
    </a:clrScheme>
    <a:fontScheme name="Custom 4">
      <a:majorFont>
        <a:latin typeface="Bahnschrift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trixVTI" id="{A2576CCC-A559-4FD4-A542-772649F65A84}" vid="{5CBC41A9-80A0-44C6-90CD-6D863034352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395</Words>
  <Application>Microsoft Office PowerPoint</Application>
  <PresentationFormat>Widescreen</PresentationFormat>
  <Paragraphs>46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Avenir Next LT Pro</vt:lpstr>
      <vt:lpstr>Bahnschrift</vt:lpstr>
      <vt:lpstr>MatrixVTI</vt:lpstr>
      <vt:lpstr>SN402 08/02/2022  Cristóbal Colón</vt:lpstr>
      <vt:lpstr>COLÓN:  Primer europeo en describir el Nuevo Mundo</vt:lpstr>
      <vt:lpstr>  Cristóbal Colón</vt:lpstr>
      <vt:lpstr>Carta a Luis de Santángel Primer documento escrito de América</vt:lpstr>
      <vt:lpstr>Carta a Luis de Santángel</vt:lpstr>
      <vt:lpstr>Tratado de Tordesillas</vt:lpstr>
      <vt:lpstr>Conceptos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SN402 08/02/2022  Cristóbal Colón</dc:title>
  <dc:creator>Jessica Ramos-Harthun</dc:creator>
  <cp:lastModifiedBy>Ramos de Harthun, Jessica</cp:lastModifiedBy>
  <cp:revision>34</cp:revision>
  <dcterms:created xsi:type="dcterms:W3CDTF">2022-02-08T14:06:26Z</dcterms:created>
  <dcterms:modified xsi:type="dcterms:W3CDTF">2022-02-08T19:35:35Z</dcterms:modified>
</cp:coreProperties>
</file>