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92" d="100"/>
          <a:sy n="92" d="100"/>
        </p:scale>
        <p:origin x="6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84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14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3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94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1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19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486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43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7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546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13E80D5D-0F7C-40B7-8EE0-C77BED6D59C7}" type="datetimeFigureOut">
              <a:rPr lang="en-US" smtClean="0"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2F280A04-CAB1-4D6C-B0A8-D9B0B64A4F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27FDB-CEBA-46C1-A321-72834E756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504" y="770467"/>
            <a:ext cx="6608963" cy="3352800"/>
          </a:xfrm>
        </p:spPr>
        <p:txBody>
          <a:bodyPr>
            <a:normAutofit/>
          </a:bodyPr>
          <a:lstStyle/>
          <a:p>
            <a:r>
              <a:rPr lang="en-US"/>
              <a:t>Accumulator Walk Through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BDA9A9-4046-4C74-B28B-A1862FC39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513" y="4206876"/>
            <a:ext cx="6544954" cy="1645920"/>
          </a:xfrm>
        </p:spPr>
        <p:txBody>
          <a:bodyPr>
            <a:normAutofit/>
          </a:bodyPr>
          <a:lstStyle/>
          <a:p>
            <a:r>
              <a:rPr lang="en-US"/>
              <a:t>Anthony Winchester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65C4F5F-7411-4A87-80DE-FBA58845C1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0"/>
            <a:ext cx="463905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Footprints">
            <a:extLst>
              <a:ext uri="{FF2B5EF4-FFF2-40B4-BE49-F238E27FC236}">
                <a16:creationId xmlns:a16="http://schemas.microsoft.com/office/drawing/2014/main" id="{44E2E219-BBE4-4642-B504-0AF76A342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96408" y="1742701"/>
            <a:ext cx="3352128" cy="33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9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8A52A-362F-495A-81B0-CE666FFDF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 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61212-015D-42A8-B5C2-B254F3B06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 &lt;- AC/y</a:t>
            </a:r>
          </a:p>
          <a:p>
            <a:r>
              <a:rPr lang="en-US" dirty="0"/>
              <a:t>Value in accumulator is divided by the value stored in y</a:t>
            </a:r>
          </a:p>
          <a:p>
            <a:r>
              <a:rPr lang="en-US" dirty="0"/>
              <a:t>Result of division is written back into accumulator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FB89CE-FF0B-4AF7-88B3-2F719B6E8B7D}"/>
              </a:ext>
            </a:extLst>
          </p:cNvPr>
          <p:cNvSpPr/>
          <p:nvPr/>
        </p:nvSpPr>
        <p:spPr>
          <a:xfrm>
            <a:off x="1011767" y="43603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C63F08-C447-4067-B7EC-E51BAEFAB08D}"/>
              </a:ext>
            </a:extLst>
          </p:cNvPr>
          <p:cNvSpPr txBox="1"/>
          <p:nvPr/>
        </p:nvSpPr>
        <p:spPr>
          <a:xfrm>
            <a:off x="2286003" y="3606229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0B6035-A7B0-4C9F-AB8C-0BEE4CBF5D85}"/>
              </a:ext>
            </a:extLst>
          </p:cNvPr>
          <p:cNvSpPr/>
          <p:nvPr/>
        </p:nvSpPr>
        <p:spPr>
          <a:xfrm>
            <a:off x="7268634" y="43603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9A45EB-902E-4407-8D38-56933B7FE051}"/>
              </a:ext>
            </a:extLst>
          </p:cNvPr>
          <p:cNvSpPr txBox="1"/>
          <p:nvPr/>
        </p:nvSpPr>
        <p:spPr>
          <a:xfrm>
            <a:off x="8640236" y="3580931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982B02-8DFB-4C9C-9CC3-428CBC8841CA}"/>
              </a:ext>
            </a:extLst>
          </p:cNvPr>
          <p:cNvSpPr txBox="1"/>
          <p:nvPr/>
        </p:nvSpPr>
        <p:spPr>
          <a:xfrm>
            <a:off x="7459134" y="4674169"/>
            <a:ext cx="2992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(D*E)+C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F50479-0A2B-4540-8A8F-FC0EDDC1D514}"/>
              </a:ext>
            </a:extLst>
          </p:cNvPr>
          <p:cNvSpPr txBox="1"/>
          <p:nvPr/>
        </p:nvSpPr>
        <p:spPr>
          <a:xfrm>
            <a:off x="2286003" y="4515703"/>
            <a:ext cx="1205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A-B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7FA0C01-BDAE-4C10-8271-E7C3630B68E8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071123" y="5228167"/>
            <a:ext cx="3197511" cy="32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ABA3F1-8A00-4122-83E9-248ADF1C06CD}"/>
              </a:ext>
            </a:extLst>
          </p:cNvPr>
          <p:cNvCxnSpPr/>
          <p:nvPr/>
        </p:nvCxnSpPr>
        <p:spPr>
          <a:xfrm>
            <a:off x="2027577" y="5228167"/>
            <a:ext cx="155448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626A9FB-E797-48DC-87E1-944A58CA23E5}"/>
              </a:ext>
            </a:extLst>
          </p:cNvPr>
          <p:cNvSpPr txBox="1"/>
          <p:nvPr/>
        </p:nvSpPr>
        <p:spPr>
          <a:xfrm>
            <a:off x="1706229" y="5135754"/>
            <a:ext cx="222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(D*E)+C</a:t>
            </a:r>
          </a:p>
        </p:txBody>
      </p:sp>
    </p:spTree>
    <p:extLst>
      <p:ext uri="{BB962C8B-B14F-4D97-AF65-F5344CB8AC3E}">
        <p14:creationId xmlns:p14="http://schemas.microsoft.com/office/powerpoint/2010/main" val="2774082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4622C-F4FA-4BA6-9ED2-316F7EC96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 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BE219-3B7C-4206-9253-D294743D0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 &lt;- AC</a:t>
            </a:r>
          </a:p>
          <a:p>
            <a:r>
              <a:rPr lang="en-US" dirty="0"/>
              <a:t>Again, the value in the accumulator is moved into y for storage</a:t>
            </a:r>
          </a:p>
          <a:p>
            <a:r>
              <a:rPr lang="en-US" dirty="0"/>
              <a:t>The accumulator AC is empty once again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A38390-25B3-473C-A534-EE12157C96CF}"/>
              </a:ext>
            </a:extLst>
          </p:cNvPr>
          <p:cNvSpPr/>
          <p:nvPr/>
        </p:nvSpPr>
        <p:spPr>
          <a:xfrm>
            <a:off x="1011766" y="4360334"/>
            <a:ext cx="4266815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88C8DA-F8C7-4878-9415-646DBB09A506}"/>
              </a:ext>
            </a:extLst>
          </p:cNvPr>
          <p:cNvSpPr txBox="1"/>
          <p:nvPr/>
        </p:nvSpPr>
        <p:spPr>
          <a:xfrm>
            <a:off x="2286003" y="3606229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BC2A3D-3EC9-4241-9AE9-E2812B01E0E3}"/>
              </a:ext>
            </a:extLst>
          </p:cNvPr>
          <p:cNvSpPr/>
          <p:nvPr/>
        </p:nvSpPr>
        <p:spPr>
          <a:xfrm>
            <a:off x="6182783" y="3915834"/>
            <a:ext cx="4254500" cy="23960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A5FA1D-C103-4E5A-AAC5-F5D07643D92F}"/>
              </a:ext>
            </a:extLst>
          </p:cNvPr>
          <p:cNvSpPr txBox="1"/>
          <p:nvPr/>
        </p:nvSpPr>
        <p:spPr>
          <a:xfrm>
            <a:off x="7554385" y="3136431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F62EF4-6BBE-43FB-BECE-AEF67B3ADD8F}"/>
              </a:ext>
            </a:extLst>
          </p:cNvPr>
          <p:cNvSpPr txBox="1"/>
          <p:nvPr/>
        </p:nvSpPr>
        <p:spPr>
          <a:xfrm>
            <a:off x="7024255" y="4948908"/>
            <a:ext cx="2328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(D*E)+C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F71D52-6119-4797-9FF8-59964E576F93}"/>
              </a:ext>
            </a:extLst>
          </p:cNvPr>
          <p:cNvSpPr txBox="1"/>
          <p:nvPr/>
        </p:nvSpPr>
        <p:spPr>
          <a:xfrm>
            <a:off x="7554385" y="4215829"/>
            <a:ext cx="15095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A-B</a:t>
            </a:r>
          </a:p>
        </p:txBody>
      </p:sp>
      <p:sp>
        <p:nvSpPr>
          <p:cNvPr id="19" name="Minus Sign 18">
            <a:extLst>
              <a:ext uri="{FF2B5EF4-FFF2-40B4-BE49-F238E27FC236}">
                <a16:creationId xmlns:a16="http://schemas.microsoft.com/office/drawing/2014/main" id="{E289B644-58C7-46F7-88BF-CFFE94E9CDEF}"/>
              </a:ext>
            </a:extLst>
          </p:cNvPr>
          <p:cNvSpPr/>
          <p:nvPr/>
        </p:nvSpPr>
        <p:spPr>
          <a:xfrm>
            <a:off x="6129867" y="4948908"/>
            <a:ext cx="4127500" cy="97918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795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98B261-B9DF-4214-B0C6-1FE8BBD42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936711"/>
            <a:ext cx="2988265" cy="4984578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rgbClr val="FFFFFF"/>
                </a:solidFill>
              </a:rPr>
              <a:t>Example 2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BA2BF-56D9-4D57-8240-EE21076DD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389" y="936711"/>
            <a:ext cx="6815992" cy="4984578"/>
          </a:xfrm>
        </p:spPr>
        <p:txBody>
          <a:bodyPr anchor="ctr">
            <a:normAutofit/>
          </a:bodyPr>
          <a:lstStyle/>
          <a:p>
            <a:r>
              <a:rPr lang="en-US" dirty="0"/>
              <a:t>Do you remember </a:t>
            </a:r>
            <a:r>
              <a:rPr lang="en-US" i="1" dirty="0"/>
              <a:t>Program 8a</a:t>
            </a:r>
            <a:r>
              <a:rPr lang="en-US" dirty="0"/>
              <a:t>?</a:t>
            </a:r>
          </a:p>
          <a:p>
            <a:r>
              <a:rPr lang="en-US" dirty="0"/>
              <a:t>Contains an accumulator register R0</a:t>
            </a:r>
          </a:p>
          <a:p>
            <a:r>
              <a:rPr lang="en-US" dirty="0"/>
              <a:t>R0 is where the logical OR was performed</a:t>
            </a:r>
          </a:p>
          <a:p>
            <a:r>
              <a:rPr lang="en-US" dirty="0"/>
              <a:t>Result placed back into R0</a:t>
            </a:r>
          </a:p>
        </p:txBody>
      </p:sp>
    </p:spTree>
    <p:extLst>
      <p:ext uri="{BB962C8B-B14F-4D97-AF65-F5344CB8AC3E}">
        <p14:creationId xmlns:p14="http://schemas.microsoft.com/office/powerpoint/2010/main" val="209509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1CCD5EF-766D-43B9-A25D-19122E5FB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8" y="643467"/>
            <a:ext cx="4010828" cy="5571066"/>
          </a:xfrm>
          <a:prstGeom prst="rect">
            <a:avLst/>
          </a:prstGeom>
          <a:solidFill>
            <a:schemeClr val="accent1"/>
          </a:solidFill>
          <a:ln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9699C9-77F1-4E33-A750-CB78C7EA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4" y="809244"/>
            <a:ext cx="3685032" cy="5239512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9558D9-A44A-40A1-A1B7-9D37F2249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292" y="1031634"/>
            <a:ext cx="3368431" cy="4844777"/>
          </a:xfrm>
        </p:spPr>
        <p:txBody>
          <a:bodyPr>
            <a:normAutofit/>
          </a:bodyPr>
          <a:lstStyle/>
          <a:p>
            <a:r>
              <a:rPr lang="en-US" sz="5000">
                <a:solidFill>
                  <a:srgbClr val="FFFFFF"/>
                </a:solidFill>
              </a:rPr>
              <a:t>The _togglecase: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DEF75-0729-4863-9BD8-49662DC28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246" y="1031634"/>
            <a:ext cx="6505634" cy="4746232"/>
          </a:xfrm>
        </p:spPr>
        <p:txBody>
          <a:bodyPr anchor="ctr">
            <a:normAutofit/>
          </a:bodyPr>
          <a:lstStyle/>
          <a:p>
            <a:r>
              <a:rPr lang="en-US" dirty="0"/>
              <a:t>_togglecase:</a:t>
            </a:r>
          </a:p>
          <a:p>
            <a:pPr lvl="1"/>
            <a:r>
              <a:rPr lang="en-US" dirty="0"/>
              <a:t>LDR R1, = String		@address of char</a:t>
            </a:r>
          </a:p>
          <a:p>
            <a:pPr lvl="1"/>
            <a:r>
              <a:rPr lang="en-US" dirty="0"/>
              <a:t>LDR R0, [R1] 		@load it into R0</a:t>
            </a:r>
          </a:p>
          <a:p>
            <a:pPr lvl="1"/>
            <a:r>
              <a:rPr lang="en-US" dirty="0"/>
              <a:t>ORR R0,R0,#0x20		@Change case</a:t>
            </a:r>
          </a:p>
          <a:p>
            <a:pPr lvl="1"/>
            <a:r>
              <a:rPr lang="en-US" dirty="0"/>
              <a:t>STR R0, [R1]			@Write char back</a:t>
            </a:r>
          </a:p>
          <a:p>
            <a:pPr marL="457200" lvl="1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81544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>
            <a:extLst>
              <a:ext uri="{FF2B5EF4-FFF2-40B4-BE49-F238E27FC236}">
                <a16:creationId xmlns:a16="http://schemas.microsoft.com/office/drawing/2014/main" id="{B1CCD5EF-766D-43B9-A25D-19122E5FB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8" y="643467"/>
            <a:ext cx="4010828" cy="5571066"/>
          </a:xfrm>
          <a:prstGeom prst="rect">
            <a:avLst/>
          </a:prstGeom>
          <a:solidFill>
            <a:schemeClr val="accent1"/>
          </a:solidFill>
          <a:ln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9699C9-77F1-4E33-A750-CB78C7EA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4" y="809244"/>
            <a:ext cx="3685032" cy="5239512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385EBB-4DC5-4817-83A7-88772C0E2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292" y="1031634"/>
            <a:ext cx="3368431" cy="484477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Take A Closer Look	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D0B3C9A-8883-437F-80A0-7F3940A58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791" y="1031634"/>
            <a:ext cx="6140590" cy="4746232"/>
          </a:xfrm>
        </p:spPr>
        <p:txBody>
          <a:bodyPr anchor="ctr">
            <a:normAutofit/>
          </a:bodyPr>
          <a:lstStyle/>
          <a:p>
            <a:r>
              <a:rPr lang="en-US" sz="2200"/>
              <a:t>LDR R1, = string</a:t>
            </a:r>
          </a:p>
          <a:p>
            <a:pPr lvl="1"/>
            <a:r>
              <a:rPr lang="en-US" sz="2200"/>
              <a:t>Load Register R1 with the address of the label = string</a:t>
            </a:r>
          </a:p>
          <a:p>
            <a:r>
              <a:rPr lang="en-US" sz="2200"/>
              <a:t>LDR R0,[R1]</a:t>
            </a:r>
          </a:p>
          <a:p>
            <a:pPr lvl="1"/>
            <a:r>
              <a:rPr lang="en-US" sz="2200"/>
              <a:t>Load Register R0, R0 with the value of Register R1</a:t>
            </a:r>
          </a:p>
          <a:p>
            <a:r>
              <a:rPr lang="en-US" sz="2200"/>
              <a:t>ORR R0,R0,#0x20</a:t>
            </a:r>
          </a:p>
          <a:p>
            <a:pPr lvl="1"/>
            <a:r>
              <a:rPr lang="en-US" sz="2200"/>
              <a:t>Do logical OR on value in Register R0 with Hex value w (0X20)</a:t>
            </a:r>
          </a:p>
          <a:p>
            <a:pPr lvl="1"/>
            <a:r>
              <a:rPr lang="en-US" sz="2200"/>
              <a:t>Put result back into Register R0</a:t>
            </a:r>
          </a:p>
          <a:p>
            <a:r>
              <a:rPr lang="en-US" sz="2200"/>
              <a:t>STR R0,[R1]</a:t>
            </a:r>
          </a:p>
          <a:p>
            <a:pPr lvl="1"/>
            <a:r>
              <a:rPr lang="en-US" sz="2200"/>
              <a:t>STORE the value in Register R0 into Register R1</a:t>
            </a:r>
          </a:p>
          <a:p>
            <a:pPr marL="457200" lvl="1" indent="0">
              <a:buNone/>
            </a:pPr>
            <a:endParaRPr lang="en-US" sz="2200"/>
          </a:p>
          <a:p>
            <a:pPr lvl="1"/>
            <a:endParaRPr lang="en-US" sz="2200"/>
          </a:p>
          <a:p>
            <a:pPr marL="457200" lvl="1" indent="0">
              <a:buNone/>
            </a:pPr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3108797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B1CCD5EF-766D-43B9-A25D-19122E5FB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8" y="643467"/>
            <a:ext cx="4010828" cy="5571066"/>
          </a:xfrm>
          <a:prstGeom prst="rect">
            <a:avLst/>
          </a:prstGeom>
          <a:solidFill>
            <a:schemeClr val="accent1"/>
          </a:solidFill>
          <a:ln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9699C9-77F1-4E33-A750-CB78C7EA29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4" y="809244"/>
            <a:ext cx="3685032" cy="5239512"/>
          </a:xfrm>
          <a:prstGeom prst="rect">
            <a:avLst/>
          </a:prstGeom>
          <a:noFill/>
          <a:ln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8FFD58-0D34-4BA2-ABD8-2048220E9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292" y="1031634"/>
            <a:ext cx="3368431" cy="4844777"/>
          </a:xfrm>
        </p:spPr>
        <p:txBody>
          <a:bodyPr>
            <a:normAutofit/>
          </a:bodyPr>
          <a:lstStyle/>
          <a:p>
            <a:r>
              <a:rPr lang="en-US" sz="5000">
                <a:solidFill>
                  <a:srgbClr val="FFFFFF"/>
                </a:solidFill>
              </a:rPr>
              <a:t>The Accumulator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BDB04AF-F530-4387-908B-3C6BED8FB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791" y="1031634"/>
            <a:ext cx="6140590" cy="4746232"/>
          </a:xfrm>
        </p:spPr>
        <p:txBody>
          <a:bodyPr anchor="ctr">
            <a:normAutofit/>
          </a:bodyPr>
          <a:lstStyle/>
          <a:p>
            <a:r>
              <a:rPr lang="en-US" dirty="0"/>
              <a:t>Processor register</a:t>
            </a:r>
          </a:p>
          <a:p>
            <a:r>
              <a:rPr lang="en-US" dirty="0"/>
              <a:t>Contains one operand (The quantity on which an arithmetic or logical operation is to be done)</a:t>
            </a:r>
          </a:p>
          <a:p>
            <a:r>
              <a:rPr lang="en-US" dirty="0"/>
              <a:t>Used to store the result of an operation</a:t>
            </a:r>
          </a:p>
          <a:p>
            <a:r>
              <a:rPr lang="en-US" dirty="0"/>
              <a:t>Generally denoted as AC, but can be any register name</a:t>
            </a:r>
          </a:p>
        </p:txBody>
      </p:sp>
    </p:spTree>
    <p:extLst>
      <p:ext uri="{BB962C8B-B14F-4D97-AF65-F5344CB8AC3E}">
        <p14:creationId xmlns:p14="http://schemas.microsoft.com/office/powerpoint/2010/main" val="3327038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174B23-DE04-4B5E-BA1E-9A016A4DA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C9717D-71D0-4C9F-8CE9-68FB235A1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2955" y="770467"/>
            <a:ext cx="3467051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000" dirty="0">
                <a:solidFill>
                  <a:srgbClr val="FFFFFF"/>
                </a:solidFill>
              </a:rPr>
              <a:t>Example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ABA48F-8127-4837-A25A-78E6F4A3F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90D3AB24-35B7-41D3-B46A-0E591638C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69" y="629265"/>
            <a:ext cx="5743206" cy="558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35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D2340-EC35-4AE6-B1FF-0C34B2627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D1C9D-0C2A-4E6D-9D62-6D1281DBD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7" y="1848602"/>
            <a:ext cx="10753725" cy="3766185"/>
          </a:xfrm>
        </p:spPr>
        <p:txBody>
          <a:bodyPr/>
          <a:lstStyle/>
          <a:p>
            <a:r>
              <a:rPr lang="en-US" dirty="0"/>
              <a:t>AC &lt;- D</a:t>
            </a:r>
          </a:p>
          <a:p>
            <a:r>
              <a:rPr lang="en-US" dirty="0"/>
              <a:t>Value in D is written to the accumulator</a:t>
            </a:r>
          </a:p>
          <a:p>
            <a:r>
              <a:rPr lang="en-US" dirty="0"/>
              <a:t>Accumulator holds the value of 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BDE1E8-AC68-4D7C-B1EA-2AFAB7827076}"/>
              </a:ext>
            </a:extLst>
          </p:cNvPr>
          <p:cNvSpPr/>
          <p:nvPr/>
        </p:nvSpPr>
        <p:spPr>
          <a:xfrm>
            <a:off x="6858000" y="3970867"/>
            <a:ext cx="1896533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04E3BB-1094-4908-A802-E8959A784BE4}"/>
              </a:ext>
            </a:extLst>
          </p:cNvPr>
          <p:cNvSpPr txBox="1"/>
          <p:nvPr/>
        </p:nvSpPr>
        <p:spPr>
          <a:xfrm>
            <a:off x="7459134" y="4218001"/>
            <a:ext cx="8424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91A1A-6B53-4273-92A9-C97E92080874}"/>
              </a:ext>
            </a:extLst>
          </p:cNvPr>
          <p:cNvSpPr txBox="1"/>
          <p:nvPr/>
        </p:nvSpPr>
        <p:spPr>
          <a:xfrm>
            <a:off x="7349068" y="3170297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</p:spTree>
    <p:extLst>
      <p:ext uri="{BB962C8B-B14F-4D97-AF65-F5344CB8AC3E}">
        <p14:creationId xmlns:p14="http://schemas.microsoft.com/office/powerpoint/2010/main" val="2566353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7BA75-9969-4539-85B4-A819C65CD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MPY E	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E09D7-7867-4F49-8A62-DC7CEBD53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 &lt;- AC*E</a:t>
            </a:r>
          </a:p>
          <a:p>
            <a:r>
              <a:rPr lang="en-US" dirty="0"/>
              <a:t>Value in E is multiplied by the value in the accumulator</a:t>
            </a:r>
          </a:p>
          <a:p>
            <a:r>
              <a:rPr lang="en-US" dirty="0"/>
              <a:t>Result of multiplication is written back into accumulator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EF55D7-6A5F-46AC-B9BA-4BA7A0771540}"/>
              </a:ext>
            </a:extLst>
          </p:cNvPr>
          <p:cNvSpPr/>
          <p:nvPr/>
        </p:nvSpPr>
        <p:spPr>
          <a:xfrm>
            <a:off x="6028267" y="4301067"/>
            <a:ext cx="1896533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0B53CF-B8C0-4486-82D5-FEEE61EABC89}"/>
              </a:ext>
            </a:extLst>
          </p:cNvPr>
          <p:cNvSpPr txBox="1"/>
          <p:nvPr/>
        </p:nvSpPr>
        <p:spPr>
          <a:xfrm>
            <a:off x="6218766" y="4614902"/>
            <a:ext cx="17907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D*E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6FB6F3-11A6-4D65-8CD4-039DA679511C}"/>
              </a:ext>
            </a:extLst>
          </p:cNvPr>
          <p:cNvSpPr txBox="1"/>
          <p:nvPr/>
        </p:nvSpPr>
        <p:spPr>
          <a:xfrm>
            <a:off x="6519335" y="3500497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</p:spTree>
    <p:extLst>
      <p:ext uri="{BB962C8B-B14F-4D97-AF65-F5344CB8AC3E}">
        <p14:creationId xmlns:p14="http://schemas.microsoft.com/office/powerpoint/2010/main" val="367711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0E038-6FF5-4D3B-8DD0-6885D6C6A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C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893CA-E91D-409C-A289-7A899BFB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 &lt;- AC +C</a:t>
            </a:r>
          </a:p>
          <a:p>
            <a:r>
              <a:rPr lang="en-US" dirty="0"/>
              <a:t>Value in C is added to the value in the accumulator</a:t>
            </a:r>
          </a:p>
          <a:p>
            <a:r>
              <a:rPr lang="en-US" dirty="0"/>
              <a:t>Result of addition is written back into accumulator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378CF8-AD47-4A45-8DD0-2F2C48BC5EB3}"/>
              </a:ext>
            </a:extLst>
          </p:cNvPr>
          <p:cNvSpPr/>
          <p:nvPr/>
        </p:nvSpPr>
        <p:spPr>
          <a:xfrm>
            <a:off x="6028267" y="4301067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B75E7E-7606-4AF8-826E-63467CCA6075}"/>
              </a:ext>
            </a:extLst>
          </p:cNvPr>
          <p:cNvSpPr txBox="1"/>
          <p:nvPr/>
        </p:nvSpPr>
        <p:spPr>
          <a:xfrm>
            <a:off x="7399869" y="3521664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829805-97E2-4964-97A3-01DE4D4E5BEF}"/>
              </a:ext>
            </a:extLst>
          </p:cNvPr>
          <p:cNvSpPr txBox="1"/>
          <p:nvPr/>
        </p:nvSpPr>
        <p:spPr>
          <a:xfrm>
            <a:off x="6218767" y="4614902"/>
            <a:ext cx="2992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(D*E)+C</a:t>
            </a:r>
          </a:p>
        </p:txBody>
      </p:sp>
    </p:spTree>
    <p:extLst>
      <p:ext uri="{BB962C8B-B14F-4D97-AF65-F5344CB8AC3E}">
        <p14:creationId xmlns:p14="http://schemas.microsoft.com/office/powerpoint/2010/main" val="4153029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5B6D4-D32F-45B3-9361-9D1C82CFC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 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939B0-39AF-4E13-A42A-C85C7B8F8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 &lt;-AC</a:t>
            </a:r>
          </a:p>
          <a:p>
            <a:r>
              <a:rPr lang="en-US" dirty="0"/>
              <a:t>The value in the accumulator is moved to Y for storage</a:t>
            </a:r>
          </a:p>
          <a:p>
            <a:r>
              <a:rPr lang="en-US" dirty="0"/>
              <a:t>The accumulator is empty again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D08B45-75BF-45EF-99F6-8BEB392ACF07}"/>
              </a:ext>
            </a:extLst>
          </p:cNvPr>
          <p:cNvSpPr/>
          <p:nvPr/>
        </p:nvSpPr>
        <p:spPr>
          <a:xfrm>
            <a:off x="1075267" y="42968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DA98-E4EC-48B4-B8F4-9EDB283834F4}"/>
              </a:ext>
            </a:extLst>
          </p:cNvPr>
          <p:cNvSpPr txBox="1"/>
          <p:nvPr/>
        </p:nvSpPr>
        <p:spPr>
          <a:xfrm>
            <a:off x="2446869" y="3517431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1F72D1-E971-4082-8F99-C6FF49A4EB10}"/>
              </a:ext>
            </a:extLst>
          </p:cNvPr>
          <p:cNvSpPr/>
          <p:nvPr/>
        </p:nvSpPr>
        <p:spPr>
          <a:xfrm>
            <a:off x="7332134" y="42968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809BB2-D818-4F1B-AA10-187C4BCD9A37}"/>
              </a:ext>
            </a:extLst>
          </p:cNvPr>
          <p:cNvSpPr txBox="1"/>
          <p:nvPr/>
        </p:nvSpPr>
        <p:spPr>
          <a:xfrm>
            <a:off x="8703736" y="3517431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662B1E-325C-4169-AF56-29AAE01F49EE}"/>
              </a:ext>
            </a:extLst>
          </p:cNvPr>
          <p:cNvSpPr txBox="1"/>
          <p:nvPr/>
        </p:nvSpPr>
        <p:spPr>
          <a:xfrm>
            <a:off x="7522634" y="4610669"/>
            <a:ext cx="2992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(D*E)+C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9FC9132-37FF-4269-9625-C7F44889AA35}"/>
              </a:ext>
            </a:extLst>
          </p:cNvPr>
          <p:cNvCxnSpPr>
            <a:stCxn id="4" idx="3"/>
            <a:endCxn id="7" idx="1"/>
          </p:cNvCxnSpPr>
          <p:nvPr/>
        </p:nvCxnSpPr>
        <p:spPr>
          <a:xfrm>
            <a:off x="5329767" y="5164667"/>
            <a:ext cx="20023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541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4CB76-7F49-417A-BB85-65BD0F368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04F1C-E4CD-40D8-BEB9-48835BA48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9867"/>
            <a:ext cx="10515600" cy="4351338"/>
          </a:xfrm>
        </p:spPr>
        <p:txBody>
          <a:bodyPr/>
          <a:lstStyle/>
          <a:p>
            <a:r>
              <a:rPr lang="en-US" dirty="0"/>
              <a:t>AC &lt;- A</a:t>
            </a:r>
          </a:p>
          <a:p>
            <a:r>
              <a:rPr lang="en-US" dirty="0"/>
              <a:t>Value in A is written to the accumulator</a:t>
            </a:r>
          </a:p>
          <a:p>
            <a:r>
              <a:rPr lang="en-US" dirty="0"/>
              <a:t>Accumulator holds value of A</a:t>
            </a:r>
          </a:p>
          <a:p>
            <a:r>
              <a:rPr lang="en-US" dirty="0"/>
              <a:t>Storage spot Y still storing first result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C93087-FC05-4194-88A5-CB788766C3C2}"/>
              </a:ext>
            </a:extLst>
          </p:cNvPr>
          <p:cNvSpPr/>
          <p:nvPr/>
        </p:nvSpPr>
        <p:spPr>
          <a:xfrm>
            <a:off x="1011767" y="43603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809C31-4C0B-45C2-9F4E-C88AFFA8B65C}"/>
              </a:ext>
            </a:extLst>
          </p:cNvPr>
          <p:cNvSpPr txBox="1"/>
          <p:nvPr/>
        </p:nvSpPr>
        <p:spPr>
          <a:xfrm>
            <a:off x="2286003" y="3606229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843572-A5DA-40A2-9CFB-05E037FD5710}"/>
              </a:ext>
            </a:extLst>
          </p:cNvPr>
          <p:cNvSpPr/>
          <p:nvPr/>
        </p:nvSpPr>
        <p:spPr>
          <a:xfrm>
            <a:off x="7268634" y="43603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877BE7-0DCB-4201-BC7B-3458373D8D42}"/>
              </a:ext>
            </a:extLst>
          </p:cNvPr>
          <p:cNvSpPr txBox="1"/>
          <p:nvPr/>
        </p:nvSpPr>
        <p:spPr>
          <a:xfrm>
            <a:off x="8640236" y="3580931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6C1FC6-FC6D-4C4E-A5D9-532EC58D9297}"/>
              </a:ext>
            </a:extLst>
          </p:cNvPr>
          <p:cNvSpPr txBox="1"/>
          <p:nvPr/>
        </p:nvSpPr>
        <p:spPr>
          <a:xfrm>
            <a:off x="7459134" y="4674169"/>
            <a:ext cx="2992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(D*E)+C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A5DF48-1A10-481A-99CD-13979E4C2E5B}"/>
              </a:ext>
            </a:extLst>
          </p:cNvPr>
          <p:cNvSpPr txBox="1"/>
          <p:nvPr/>
        </p:nvSpPr>
        <p:spPr>
          <a:xfrm>
            <a:off x="2705101" y="4812729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122283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8AA1D-F922-4DAB-8664-79705AADE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283B9-B0D4-4E14-93E8-98158F2C7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 &lt;-AC – B</a:t>
            </a:r>
          </a:p>
          <a:p>
            <a:r>
              <a:rPr lang="en-US" dirty="0"/>
              <a:t>Value in B is subtracted from the value in the accumulator</a:t>
            </a:r>
          </a:p>
          <a:p>
            <a:r>
              <a:rPr lang="en-US" dirty="0"/>
              <a:t>Result of subtraction is written back into accumulator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240706-E374-4145-906D-B82510CB4579}"/>
              </a:ext>
            </a:extLst>
          </p:cNvPr>
          <p:cNvSpPr/>
          <p:nvPr/>
        </p:nvSpPr>
        <p:spPr>
          <a:xfrm>
            <a:off x="1011767" y="43603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8AAAC-3167-4093-81EE-C8CB33842F11}"/>
              </a:ext>
            </a:extLst>
          </p:cNvPr>
          <p:cNvSpPr txBox="1"/>
          <p:nvPr/>
        </p:nvSpPr>
        <p:spPr>
          <a:xfrm>
            <a:off x="2286003" y="3606229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C759D7-8951-40BC-9080-96393C9B2506}"/>
              </a:ext>
            </a:extLst>
          </p:cNvPr>
          <p:cNvSpPr/>
          <p:nvPr/>
        </p:nvSpPr>
        <p:spPr>
          <a:xfrm>
            <a:off x="7268634" y="4360334"/>
            <a:ext cx="4254500" cy="1735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E19BDD-0257-4C3E-8F53-ECB332B9EDE9}"/>
              </a:ext>
            </a:extLst>
          </p:cNvPr>
          <p:cNvSpPr txBox="1"/>
          <p:nvPr/>
        </p:nvSpPr>
        <p:spPr>
          <a:xfrm>
            <a:off x="8640236" y="3580931"/>
            <a:ext cx="106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52B2C-FF9C-4F97-8546-CBAE65AB03EB}"/>
              </a:ext>
            </a:extLst>
          </p:cNvPr>
          <p:cNvSpPr txBox="1"/>
          <p:nvPr/>
        </p:nvSpPr>
        <p:spPr>
          <a:xfrm>
            <a:off x="7459134" y="4674169"/>
            <a:ext cx="2992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(D*E)+C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1331B9-A6AB-4506-A2B6-BBB50AEB40EC}"/>
              </a:ext>
            </a:extLst>
          </p:cNvPr>
          <p:cNvSpPr txBox="1"/>
          <p:nvPr/>
        </p:nvSpPr>
        <p:spPr>
          <a:xfrm>
            <a:off x="2082800" y="4812729"/>
            <a:ext cx="1684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A-B</a:t>
            </a:r>
          </a:p>
        </p:txBody>
      </p:sp>
    </p:spTree>
    <p:extLst>
      <p:ext uri="{BB962C8B-B14F-4D97-AF65-F5344CB8AC3E}">
        <p14:creationId xmlns:p14="http://schemas.microsoft.com/office/powerpoint/2010/main" val="266648545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0941A018-FB9B-4401-A32C-7E04526866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471</Words>
  <Application>Microsoft Office PowerPoint</Application>
  <PresentationFormat>Widescreen</PresentationFormat>
  <Paragraphs>90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 Light</vt:lpstr>
      <vt:lpstr>Metropolitan</vt:lpstr>
      <vt:lpstr>Accumulator Walk Through</vt:lpstr>
      <vt:lpstr>The Accumulator</vt:lpstr>
      <vt:lpstr>Example 1</vt:lpstr>
      <vt:lpstr>LOAD D</vt:lpstr>
      <vt:lpstr>MPY E   </vt:lpstr>
      <vt:lpstr>ADD C </vt:lpstr>
      <vt:lpstr>STOR Y</vt:lpstr>
      <vt:lpstr>LOAD A</vt:lpstr>
      <vt:lpstr>SUB B</vt:lpstr>
      <vt:lpstr>DIV Y</vt:lpstr>
      <vt:lpstr>STOR Y</vt:lpstr>
      <vt:lpstr>Example 2 </vt:lpstr>
      <vt:lpstr>The _togglecase: Section</vt:lpstr>
      <vt:lpstr>Take A Closer Look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Accumulator Walk Through</dc:title>
  <dc:creator>Anthony Winchester</dc:creator>
  <cp:lastModifiedBy>Anthony Winchester</cp:lastModifiedBy>
  <cp:revision>1</cp:revision>
  <dcterms:created xsi:type="dcterms:W3CDTF">2020-03-05T05:04:34Z</dcterms:created>
  <dcterms:modified xsi:type="dcterms:W3CDTF">2020-03-05T05:25:23Z</dcterms:modified>
</cp:coreProperties>
</file>